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55" r:id="rId4"/>
    <p:sldMasterId id="2147483683" r:id="rId5"/>
    <p:sldMasterId id="2147483696" r:id="rId6"/>
  </p:sldMasterIdLst>
  <p:notesMasterIdLst>
    <p:notesMasterId r:id="rId14"/>
  </p:notesMasterIdLst>
  <p:sldIdLst>
    <p:sldId id="259062" r:id="rId7"/>
    <p:sldId id="2147378488" r:id="rId8"/>
    <p:sldId id="2147378490" r:id="rId9"/>
    <p:sldId id="2147378489" r:id="rId10"/>
    <p:sldId id="2147378491" r:id="rId11"/>
    <p:sldId id="2147378492" r:id="rId12"/>
    <p:sldId id="2147378493" r:id="rId13"/>
  </p:sldIdLst>
  <p:sldSz cx="9906000" cy="6858000" type="A4"/>
  <p:notesSz cx="6805613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045EE769-C5D4-47D0-920C-AE6A0294C5F8}">
          <p14:sldIdLst>
            <p14:sldId id="259062"/>
            <p14:sldId id="2147378488"/>
            <p14:sldId id="2147378490"/>
            <p14:sldId id="2147378489"/>
            <p14:sldId id="2147378491"/>
            <p14:sldId id="2147378492"/>
            <p14:sldId id="214737849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663" userDrawn="1">
          <p15:clr>
            <a:srgbClr val="A4A3A4"/>
          </p15:clr>
        </p15:guide>
        <p15:guide id="4" pos="6091" userDrawn="1">
          <p15:clr>
            <a:srgbClr val="A4A3A4"/>
          </p15:clr>
        </p15:guide>
        <p15:guide id="5" pos="466" userDrawn="1">
          <p15:clr>
            <a:srgbClr val="A4A3A4"/>
          </p15:clr>
        </p15:guide>
        <p15:guide id="6" orient="horz" pos="3226" userDrawn="1">
          <p15:clr>
            <a:srgbClr val="A4A3A4"/>
          </p15:clr>
        </p15:guide>
        <p15:guide id="7" pos="3143" userDrawn="1">
          <p15:clr>
            <a:srgbClr val="A4A3A4"/>
          </p15:clr>
        </p15:guide>
        <p15:guide id="8" orient="horz" pos="4065" userDrawn="1">
          <p15:clr>
            <a:srgbClr val="A4A3A4"/>
          </p15:clr>
        </p15:guide>
        <p15:guide id="9" pos="5842" userDrawn="1">
          <p15:clr>
            <a:srgbClr val="A4A3A4"/>
          </p15:clr>
        </p15:guide>
        <p15:guide id="10" orient="horz" pos="1094" userDrawn="1">
          <p15:clr>
            <a:srgbClr val="A4A3A4"/>
          </p15:clr>
        </p15:guide>
        <p15:guide id="11" pos="330" userDrawn="1">
          <p15:clr>
            <a:srgbClr val="A4A3A4"/>
          </p15:clr>
        </p15:guide>
        <p15:guide id="12" pos="3007" userDrawn="1">
          <p15:clr>
            <a:srgbClr val="A4A3A4"/>
          </p15:clr>
        </p15:guide>
        <p15:guide id="13" pos="3233" userDrawn="1">
          <p15:clr>
            <a:srgbClr val="A4A3A4"/>
          </p15:clr>
        </p15:guide>
        <p15:guide id="14" pos="5955" userDrawn="1">
          <p15:clr>
            <a:srgbClr val="A4A3A4"/>
          </p15:clr>
        </p15:guide>
        <p15:guide id="15" orient="horz" pos="2568" userDrawn="1">
          <p15:clr>
            <a:srgbClr val="A4A3A4"/>
          </p15:clr>
        </p15:guide>
        <p15:guide id="16" orient="horz" pos="254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정재훈님/5GX Infra혁신팀" initials="정I" lastIdx="2" clrIdx="0">
    <p:extLst>
      <p:ext uri="{19B8F6BF-5375-455C-9EA6-DF929625EA0E}">
        <p15:presenceInfo xmlns:p15="http://schemas.microsoft.com/office/powerpoint/2012/main" userId="S::1107377@sktelecom.com::4bddac13-d140-415c-85f8-7d07efc4fe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BD"/>
    <a:srgbClr val="FF0000"/>
    <a:srgbClr val="9966FF"/>
    <a:srgbClr val="B4C7E7"/>
    <a:srgbClr val="002060"/>
    <a:srgbClr val="FE6646"/>
    <a:srgbClr val="00FF99"/>
    <a:srgbClr val="560CC4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1F6252-7CCE-4FBB-960A-4D9DF700FC71}" v="555" dt="2024-11-25T12:12:43.4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93D81CF-94F2-401A-BA57-92F5A7B2D0C5}" styleName="보통 스타일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EC20E35-A176-4012-BC5E-935CFFF8708E}" styleName="보통 스타일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28" autoAdjust="0"/>
    <p:restoredTop sz="94426" autoAdjust="0"/>
  </p:normalViewPr>
  <p:slideViewPr>
    <p:cSldViewPr snapToGrid="0">
      <p:cViewPr varScale="1">
        <p:scale>
          <a:sx n="112" d="100"/>
          <a:sy n="112" d="100"/>
        </p:scale>
        <p:origin x="528" y="108"/>
      </p:cViewPr>
      <p:guideLst>
        <p:guide orient="horz" pos="663"/>
        <p:guide pos="6091"/>
        <p:guide pos="466"/>
        <p:guide orient="horz" pos="3226"/>
        <p:guide pos="3143"/>
        <p:guide orient="horz" pos="4065"/>
        <p:guide pos="5842"/>
        <p:guide orient="horz" pos="1094"/>
        <p:guide pos="330"/>
        <p:guide pos="3007"/>
        <p:guide pos="3233"/>
        <p:guide pos="5955"/>
        <p:guide orient="horz" pos="2568"/>
        <p:guide orient="horz" pos="25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2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56179F-C6AE-440A-84F8-F09226076AC7}" type="datetimeFigureOut">
              <a:rPr lang="ko-KR" altLang="en-US" smtClean="0"/>
              <a:t>2024-12-02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12788" y="746125"/>
            <a:ext cx="5380037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24852-15E8-48BD-97D9-9BF086E52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0698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924852-15E8-48BD-97D9-9BF086E52AB7}" type="slidenum">
              <a:rPr lang="ko-KR" altLang="en-US" smtClean="0"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0523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804187-B881-4E75-AA35-D246217618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63CBC3C-06F0-4F58-88A8-49D147D26B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B810845-572C-4F7B-BF94-6CE71F3CCB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A81EC8B-AE91-405E-8361-055D3D254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1E534B0-5FC3-4DCA-A038-E16B49223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063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49A705-B882-48D8-BC6E-DDD24A033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33C87A0-86F9-46FA-A3FD-A7605EBB2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EFBB013-0C74-458B-B6B3-0C3FC09A76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5D92AE-239F-45E1-9265-B6CAC65E6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1CD0193-6957-4348-866A-6A276B30D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3368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B15B2C86-916D-4DDC-AA24-567F7B9867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6EC5736-DE98-4BDD-8F03-89CD6AFD7B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B74E0-6AD1-4F02-8BC2-20DCF68AE7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646CD6D-448F-41FB-826C-BC9655FC6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04F24DD-52AB-492F-A466-3FDC02B35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37990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(왼쪽정렬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1C0D764D-CE69-4EAC-BC63-99C4450B66D9}"/>
              </a:ext>
            </a:extLst>
          </p:cNvPr>
          <p:cNvSpPr/>
          <p:nvPr userDrawn="1"/>
        </p:nvSpPr>
        <p:spPr>
          <a:xfrm>
            <a:off x="1" y="0"/>
            <a:ext cx="9906000" cy="7273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47699" y="159217"/>
            <a:ext cx="8883445" cy="479556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>
              <a:defRPr sz="2400" spc="-65" baseline="0">
                <a:ln w="3175">
                  <a:solidFill>
                    <a:schemeClr val="tx1">
                      <a:lumMod val="50000"/>
                      <a:lumOff val="50000"/>
                      <a:alpha val="30000"/>
                    </a:scheme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8E9C2F74-C1FD-437B-82CE-3F7E69AF0454}"/>
              </a:ext>
            </a:extLst>
          </p:cNvPr>
          <p:cNvSpPr/>
          <p:nvPr userDrawn="1"/>
        </p:nvSpPr>
        <p:spPr>
          <a:xfrm>
            <a:off x="320349" y="0"/>
            <a:ext cx="165683" cy="63431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2A9F07E-E525-4C78-B41E-9DD04DAF6C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6031" y="875732"/>
            <a:ext cx="8950069" cy="799456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371810" indent="0">
              <a:buNone/>
              <a:defRPr/>
            </a:lvl2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5EE5F454-0998-447C-AE81-FF94CA81B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838575" y="6493510"/>
            <a:ext cx="2228850" cy="365125"/>
          </a:xfrm>
        </p:spPr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50490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(왼쪽정렬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4D3671D0-B8A3-4585-8852-FF842F753BD2}"/>
              </a:ext>
            </a:extLst>
          </p:cNvPr>
          <p:cNvSpPr/>
          <p:nvPr userDrawn="1"/>
        </p:nvSpPr>
        <p:spPr>
          <a:xfrm>
            <a:off x="1" y="0"/>
            <a:ext cx="9906000" cy="7273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61145" y="141288"/>
            <a:ext cx="8970000" cy="479556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>
              <a:defRPr sz="2400" spc="-65" baseline="0">
                <a:ln w="3175">
                  <a:solidFill>
                    <a:schemeClr val="tx1">
                      <a:lumMod val="50000"/>
                      <a:lumOff val="50000"/>
                      <a:alpha val="30000"/>
                    </a:scheme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2A9F07E-E525-4C78-B41E-9DD04DAF6C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1539" y="839874"/>
            <a:ext cx="9210796" cy="7994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371810" indent="0">
              <a:buNone/>
              <a:defRPr/>
            </a:lvl2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292BB779-6362-4A8D-8881-AE3CAD073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838575" y="6493510"/>
            <a:ext cx="2228850" cy="365125"/>
          </a:xfrm>
        </p:spPr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8668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9D08804-7DA6-4924-8D0E-FA47978F51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4827681-5033-482D-A2C8-B876E6684B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00CDA58-B07B-47FC-B421-7E1676894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06BA328-8E5F-4314-B3E5-10BA1462B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5C26E57-8FE2-4217-8856-C849D0CCD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86190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9A00F5D-D07B-4207-A437-77E01C5D7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9F509CB-C05E-427A-880A-C0CEF8EAA5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FB63FC9-D9A3-46FB-9239-D8C722DC2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FC385FE-8DF6-4BEC-BCD7-A51BD96CF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7B6E860-CD61-4393-9054-CCDEE5EE7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6555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76784C-3ED0-45E1-BCDD-0B37A3CC6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4DEB4B8-F3F1-4B26-BD99-F2B32B7736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38EBB56-90D6-40D0-A7E1-AA02CDF5D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E1956D5-20FC-45A4-A43D-90929F5F5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87DDC7A-AE81-443A-ACAE-A074F8B30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60474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49CFC60-F95A-48FF-86DA-A9C89C73A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6DAA315-4374-462E-A7FC-225E4CA7D4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DE8C6A-FBC3-4B5A-8841-BA15A90E38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C2D874D-7986-49C6-BDDA-864A9DABA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5F8E201-EBAB-49C6-B5EC-EFAA4E34C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98E2AA6-506E-4CE7-8A02-A95897CF0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96067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3B81A20-6743-411A-AAB0-1EA5F304A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1960AE-273D-4260-ACF6-3A627C55C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255FFBA-EEB1-43C3-B4BD-2DFB415F9D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3CC70983-9DDA-4712-859F-6FC4ED5B96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F5B6258A-7905-496B-A977-F3CDE207D8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45B99B92-0A21-49BF-9E23-0A70B1422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0EC02B98-A1FC-4F29-A8E8-19D72A8D1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41E1989-D5F9-42E2-B9B3-C8100FC65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999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1A7EEEB-73BB-400C-8A51-D8D22EB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43FED8F-89DF-4C6B-837A-3C7C9261F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FCB627E-8490-4222-AFE9-C35D857B1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BEF9C46-BA7A-4332-B601-35FFD338C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9191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BDB764-029F-4283-A294-5F5BEE284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8F5FDA1-97AA-4A1B-B527-EE98DDC7CE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C5A1D5F-BFD7-400C-BF93-9EC080546C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AAD2F01-A4A7-4564-887E-3B4F07D25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02096C8-E28F-4BFE-9CA1-EB68261F7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0684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DDBE8B7-EAD0-4989-A9FE-5685212D1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C6971540-E97A-4003-9724-D0B60CE42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8301192-B9C0-4A6C-9DBA-1FB4CEC63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35215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F76E5EE-6CCC-4AFD-9149-CA45781063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047ABAD-6DC7-47F9-AD64-E892837BFE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A52621C-AA8B-4A2B-899A-999E38D6E6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89012EC-DEAE-4E93-B4FE-93A77A2A9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403116A-92E2-4D8B-AE47-EC1A94C8B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B60C8C0-0906-49D2-85DA-3CD59D2F4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34325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EE449ED-4290-402F-B2B4-F0D2234F8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0FEE1F9-0C76-4E46-B920-66571865EA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FBDEBD7-9BD8-4472-A717-067720563E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6A140AC-07CE-45CD-8383-D6F2AA71B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0806498-131A-4812-94B9-F468EE20E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2BFEE53-8232-486D-9A3F-7AF77250C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55115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73C0CE8-170C-4615-A06E-B6F96AB28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4B9D97F-0D36-4AB1-BDB3-A7FDA83593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F19ED2B-7259-4759-933B-CCC3B9E26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E9FA740-3787-49E9-8533-672806851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2CD00D3-AA20-4697-A30B-8424C9210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25312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6A875C4-CDCF-4DA2-B55D-9C2F180D0E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7095A19-42B2-45A8-9A15-AE0C034ACA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D936A84-B5B6-467F-9CBB-A8B248123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5A59B66-3471-408E-A225-251568669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32A4673-1B4C-47BE-B0DA-FCEF339B2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87132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F66624D6-E0CB-4F82-87E2-44D5C1DBDDD8}"/>
              </a:ext>
            </a:extLst>
          </p:cNvPr>
          <p:cNvSpPr/>
          <p:nvPr userDrawn="1"/>
        </p:nvSpPr>
        <p:spPr>
          <a:xfrm>
            <a:off x="-1" y="536415"/>
            <a:ext cx="9906001" cy="180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 Nova" panose="020B0504020202020204" pitchFamily="34" charset="0"/>
              <a:ea typeface="나눔스퀘어" panose="020B060000010101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CA3AB79-2144-4FA7-97AC-70779E014317}"/>
              </a:ext>
            </a:extLst>
          </p:cNvPr>
          <p:cNvSpPr/>
          <p:nvPr userDrawn="1"/>
        </p:nvSpPr>
        <p:spPr>
          <a:xfrm>
            <a:off x="-1" y="0"/>
            <a:ext cx="9906001" cy="59630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54">
              <a:solidFill>
                <a:prstClr val="white"/>
              </a:solidFill>
              <a:latin typeface="Arial" panose="020B0604020202020204" pitchFamily="34" charset="0"/>
              <a:ea typeface="나눔스퀘어" panose="020B0600000101010101" pitchFamily="50" charset="-127"/>
              <a:cs typeface="Arial" panose="020B0604020202020204" pitchFamily="34" charset="0"/>
            </a:endParaRPr>
          </a:p>
        </p:txBody>
      </p:sp>
      <p:sp>
        <p:nvSpPr>
          <p:cNvPr id="6" name="슬라이드 번호 개체 틀 2">
            <a:extLst>
              <a:ext uri="{FF2B5EF4-FFF2-40B4-BE49-F238E27FC236}">
                <a16:creationId xmlns:a16="http://schemas.microsoft.com/office/drawing/2014/main" id="{9E11CE88-50CE-4431-9387-71C38798AE63}"/>
              </a:ext>
            </a:extLst>
          </p:cNvPr>
          <p:cNvSpPr txBox="1">
            <a:spLocks/>
          </p:cNvSpPr>
          <p:nvPr userDrawn="1"/>
        </p:nvSpPr>
        <p:spPr>
          <a:xfrm>
            <a:off x="-116383" y="6583092"/>
            <a:ext cx="493863" cy="216000"/>
          </a:xfrm>
          <a:prstGeom prst="rect">
            <a:avLst/>
          </a:prstGeom>
        </p:spPr>
        <p:txBody>
          <a:bodyPr vert="horz" lIns="89094" tIns="44547" rIns="89094" bIns="44547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AC34AA3-01D7-4AD7-B34B-D28A69592E25}" type="slidenum">
              <a:rPr lang="en-US" altLang="ko-KR" sz="1000" b="0" smtClean="0">
                <a:solidFill>
                  <a:schemeClr val="bg1">
                    <a:lumMod val="65000"/>
                  </a:schemeClr>
                </a:solidFill>
                <a:latin typeface="Arial Nova" panose="020B05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pPr algn="r"/>
              <a:t>‹#›</a:t>
            </a:fld>
            <a:endParaRPr lang="en-US" sz="1000" b="0" dirty="0">
              <a:solidFill>
                <a:schemeClr val="bg1">
                  <a:lumMod val="65000"/>
                </a:schemeClr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3640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슬라이드 번호 개체 틀 11">
            <a:extLst>
              <a:ext uri="{FF2B5EF4-FFF2-40B4-BE49-F238E27FC236}">
                <a16:creationId xmlns:a16="http://schemas.microsoft.com/office/drawing/2014/main" id="{0DB3C36B-D929-4F8A-A9C7-E6E2BE6C1715}"/>
              </a:ext>
            </a:extLst>
          </p:cNvPr>
          <p:cNvSpPr txBox="1">
            <a:spLocks/>
          </p:cNvSpPr>
          <p:nvPr userDrawn="1"/>
        </p:nvSpPr>
        <p:spPr>
          <a:xfrm>
            <a:off x="7677150" y="6632559"/>
            <a:ext cx="2228850" cy="2254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r" defTabSz="914400" rtl="0" eaLnBrk="1" latinLnBrk="1" hangingPunct="1"/>
            <a:fld id="{B6395467-7356-42E7-9AD2-8193E67CFC91}" type="slidenum">
              <a:rPr lang="ko-KR" alt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marL="0" algn="r" defTabSz="914400" rtl="0" eaLnBrk="1" latinLnBrk="1" hangingPunct="1"/>
              <a:t>‹#›</a:t>
            </a:fld>
            <a:endParaRPr lang="ko-KR" altLang="en-US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제목 9">
            <a:extLst>
              <a:ext uri="{FF2B5EF4-FFF2-40B4-BE49-F238E27FC236}">
                <a16:creationId xmlns:a16="http://schemas.microsoft.com/office/drawing/2014/main" id="{EDF74E63-5D40-4C1B-A741-B4A641B55D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2184" y="213736"/>
            <a:ext cx="9396166" cy="493119"/>
          </a:xfrm>
          <a:prstGeom prst="rect">
            <a:avLst/>
          </a:prstGeom>
        </p:spPr>
        <p:txBody>
          <a:bodyPr anchor="ctr" anchorCtr="0"/>
          <a:lstStyle>
            <a:lvl1pPr marL="0" algn="l" defTabSz="804834" rtl="0" eaLnBrk="1" latinLnBrk="1" hangingPunct="1">
              <a:lnSpc>
                <a:spcPct val="100000"/>
              </a:lnSpc>
              <a:spcBef>
                <a:spcPct val="0"/>
              </a:spcBef>
              <a:buNone/>
              <a:defRPr lang="ko-KR" altLang="en-US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12" name="텍스트 개체 틀 11">
            <a:extLst>
              <a:ext uri="{FF2B5EF4-FFF2-40B4-BE49-F238E27FC236}">
                <a16:creationId xmlns:a16="http://schemas.microsoft.com/office/drawing/2014/main" id="{D13A58CD-29E3-4E91-BB4F-43E21FB354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2185" y="888170"/>
            <a:ext cx="9396166" cy="5373858"/>
          </a:xfrm>
          <a:prstGeom prst="rect">
            <a:avLst/>
          </a:prstGeom>
        </p:spPr>
        <p:txBody>
          <a:bodyPr/>
          <a:lstStyle>
            <a:lvl1pPr marL="180000" indent="-36000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나눔스퀘어 ExtraBold" panose="020B0600000101010101" pitchFamily="50" charset="-127"/>
              <a:buChar char="○"/>
              <a:defRPr sz="2000"/>
            </a:lvl1pPr>
            <a:lvl2pPr marL="540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1600" b="0" baseline="0">
                <a:latin typeface="나눔스퀘어" panose="020B0600000101010101" pitchFamily="50" charset="-127"/>
                <a:ea typeface="나눔스퀘어" panose="020B0600000101010101" pitchFamily="50" charset="-127"/>
              </a:defRPr>
            </a:lvl2pPr>
            <a:lvl3pPr marL="792000" indent="-252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aseline="0">
                <a:latin typeface="나눔스퀘어" panose="020B0600000101010101" pitchFamily="50" charset="-127"/>
                <a:ea typeface="나눔스퀘어" panose="020B0600000101010101" pitchFamily="50" charset="-127"/>
              </a:defRPr>
            </a:lvl3pPr>
          </a:lstStyle>
          <a:p>
            <a:pPr lvl="0"/>
            <a:r>
              <a:rPr lang="en-US" altLang="ko-KR" dirty="0"/>
              <a:t>//</a:t>
            </a:r>
            <a:endParaRPr lang="ko-KR" altLang="en-US" dirty="0"/>
          </a:p>
          <a:p>
            <a:pPr lvl="1"/>
            <a:r>
              <a:rPr lang="en-US" altLang="ko-KR" dirty="0"/>
              <a:t>//</a:t>
            </a:r>
            <a:endParaRPr lang="ko-KR" altLang="en-US" dirty="0"/>
          </a:p>
          <a:p>
            <a:pPr lvl="2"/>
            <a:r>
              <a:rPr lang="en-US" altLang="ko-KR" dirty="0"/>
              <a:t>//</a:t>
            </a:r>
          </a:p>
          <a:p>
            <a:pPr lvl="0"/>
            <a:r>
              <a:rPr lang="en-US" altLang="ko-KR" dirty="0"/>
              <a:t>//</a:t>
            </a:r>
          </a:p>
          <a:p>
            <a:pPr lvl="1"/>
            <a:r>
              <a:rPr lang="en-US" altLang="ko-KR" dirty="0"/>
              <a:t>//</a:t>
            </a:r>
          </a:p>
          <a:p>
            <a:pPr lvl="2"/>
            <a:r>
              <a:rPr lang="en-US" altLang="ko-KR" dirty="0"/>
              <a:t>//</a:t>
            </a:r>
            <a:endParaRPr lang="ko-KR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B9B0EE-06E6-FEBA-3B59-C2EC75EA4085}"/>
              </a:ext>
            </a:extLst>
          </p:cNvPr>
          <p:cNvSpPr txBox="1"/>
          <p:nvPr userDrawn="1"/>
        </p:nvSpPr>
        <p:spPr>
          <a:xfrm>
            <a:off x="164120" y="6615543"/>
            <a:ext cx="3128634" cy="259471"/>
          </a:xfrm>
          <a:prstGeom prst="rect">
            <a:avLst/>
          </a:prstGeom>
          <a:noFill/>
        </p:spPr>
        <p:txBody>
          <a:bodyPr wrap="none" lIns="104563" tIns="52281" rIns="104563" bIns="52281" rtlCol="0">
            <a:spAutoFit/>
          </a:bodyPr>
          <a:lstStyle/>
          <a:p>
            <a:pPr algn="l"/>
            <a:r>
              <a:rPr lang="en-US" altLang="ko-KR" sz="1000" b="0" kern="1200" dirty="0">
                <a:solidFill>
                  <a:schemeClr val="bg1">
                    <a:lumMod val="65000"/>
                  </a:schemeClr>
                </a:solidFill>
                <a:latin typeface="Arial Nova" panose="020B05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Copyright</a:t>
            </a:r>
            <a:r>
              <a:rPr lang="en-US" altLang="ko-KR" sz="1000" b="0" kern="12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ⓒ</a:t>
            </a:r>
            <a:r>
              <a:rPr lang="en-US" altLang="ko-KR" sz="1000" b="0" kern="1200" dirty="0">
                <a:solidFill>
                  <a:schemeClr val="bg1">
                    <a:lumMod val="65000"/>
                  </a:schemeClr>
                </a:solidFill>
                <a:latin typeface="Arial Nova" panose="020B05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 2023 SK Telecom. All Rights Reserved.</a:t>
            </a:r>
            <a:endParaRPr lang="ko-KR" altLang="en-US" sz="1000" b="0" kern="1200" dirty="0">
              <a:solidFill>
                <a:schemeClr val="bg1">
                  <a:lumMod val="65000"/>
                </a:schemeClr>
              </a:solidFill>
              <a:latin typeface="Arial Nova" panose="020B0504020202020204" pitchFamily="34" charset="0"/>
              <a:ea typeface="나눔스퀘어" panose="020B060000010101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4034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>
            <a:extLst>
              <a:ext uri="{FF2B5EF4-FFF2-40B4-BE49-F238E27FC236}">
                <a16:creationId xmlns:a16="http://schemas.microsoft.com/office/drawing/2014/main" id="{365E57D3-D07D-42C2-BBE5-317C13EA9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7" y="2418196"/>
            <a:ext cx="8543925" cy="875722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defRPr sz="48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FCA1D11F-AE3B-4CC3-95E7-DE4E54FC71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54834" y="3365296"/>
            <a:ext cx="5996329" cy="43251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2600" b="0">
                <a:latin typeface="나눔스퀘어 Bold" panose="020B0600000101010101" pitchFamily="50" charset="-127"/>
                <a:ea typeface="나눔스퀘어 Bold" panose="020B0600000101010101" pitchFamily="50" charset="-127"/>
              </a:defRPr>
            </a:lvl1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12" name="텍스트 개체 틀 11">
            <a:extLst>
              <a:ext uri="{FF2B5EF4-FFF2-40B4-BE49-F238E27FC236}">
                <a16:creationId xmlns:a16="http://schemas.microsoft.com/office/drawing/2014/main" id="{596BEE6B-9F1E-4EF3-A6E0-6152E99F28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40670" y="5707629"/>
            <a:ext cx="5224655" cy="6985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/>
            </a:lvl1pPr>
            <a:lvl2pPr marL="402418" indent="0">
              <a:buNone/>
              <a:defRPr/>
            </a:lvl2pPr>
          </a:lstStyle>
          <a:p>
            <a:pPr lvl="0"/>
            <a:r>
              <a:rPr lang="ko-KR" altLang="en-US" dirty="0"/>
              <a:t>이름</a:t>
            </a:r>
            <a:endParaRPr lang="en-US" altLang="ko-KR" dirty="0"/>
          </a:p>
          <a:p>
            <a:pPr lvl="0"/>
            <a:r>
              <a:rPr lang="en-US" altLang="ko-KR" dirty="0"/>
              <a:t>////.//.//</a:t>
            </a:r>
          </a:p>
        </p:txBody>
      </p:sp>
    </p:spTree>
    <p:extLst>
      <p:ext uri="{BB962C8B-B14F-4D97-AF65-F5344CB8AC3E}">
        <p14:creationId xmlns:p14="http://schemas.microsoft.com/office/powerpoint/2010/main" val="2897985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85BD61-C27C-4539-B6DA-791F3C96E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DBE5705-14E0-4457-B772-2D0F288BEF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0AF5628-DAEA-4DB8-9302-C490E3020A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48D08C9-2894-4E35-94C3-BAB866295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2C5796C-CBE4-4B66-9313-16ABAE11F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5949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C98AE9-7D7D-4375-95A4-CD2CED96F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8598418-7177-4E5B-B0A3-BB6792F42E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37D7F54-9C71-44B7-90E3-88570E4068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27214EB-0978-493D-B570-748F8C91ED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37C9FF3-6216-4155-9A75-719327537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4B7B3F7-E899-46BE-82EE-D5D3F8063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0358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628B4BB-2B77-4C5B-B4DD-7D903F7E3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5AFD177-9D6D-41D9-BC44-D6145D25D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755499B-9936-4636-B1A0-0E71C2EFE6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3A03FD8-8E80-4F79-BA40-DB9D442936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191E19B-1F6F-4E87-BB5E-986FEAEE72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212D9CB-A1C2-437F-8EC5-B69A8C24F7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B3A91F5-285F-49DF-BFB4-D422305E5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D94D40C-7220-4C8C-B980-565488AF6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283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406FB59-AB0D-4453-B48B-4DCD59917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390F5BE1-A1B9-4359-8431-C4EF7161C5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6E14E3F-0BB7-4B3C-B403-B3AB8B27F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F69F8DC-7B0E-4DCC-9F25-C813C9891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240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92EA375-8FE6-44C6-8025-13B975B171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D78C62F7-14A5-4A11-BDEA-3DEC9600D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6AF25E1-FA76-4725-8D00-2F98C3A6D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2373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1D81336-AF5D-4610-9419-F4F224E06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C1D374-D469-4D74-9228-977A179473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4163D63-6BFA-41DB-8954-A25AA3CF7C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C57946D-77F6-464D-9660-51EBAF036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CC14198-E1A1-4893-B776-E610F110F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CCBCD3F-456E-4104-AA43-A6D06A5FD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4435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8CCF8B-E85E-4219-97FF-3121D16C2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C454789-71DD-4FD2-8967-0429F8136D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66BCA88-0AEC-4761-AECA-27FFE9697E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4AFEFF2-7629-4D98-8C62-454C0DA640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86BD636-E286-4FA7-B9B1-C0CAC2A6C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95410A8-0DB2-4F59-BDFF-28FA11787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D5FB9-8705-4F70-B12D-D076EFA3719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9024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36D18F7-CD80-4F76-86C1-D47A555CF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58BDA2C-D4B4-42FB-9F08-F4F91F0A3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A48EE5B-EF3D-49EE-8DFA-444CE5EF7D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9351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D8D5FB9-8705-4F70-B12D-D076EFA371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2739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82" r:id="rId12"/>
    <p:sldLayoutId id="2147483681" r:id="rId13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69C558A4-DE4F-47EE-B659-2AC5A1656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DDCE662-FD2E-471B-A00C-C0E1BDF54F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34F0326-DD8F-41C6-A541-C5270C6156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34720-DE11-45CB-846F-FE0FBB7ACFAF}" type="datetimeFigureOut">
              <a:rPr lang="ko-KR" altLang="en-US" smtClean="0"/>
              <a:t>2024-12-02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F8CD698-9BBF-4A5D-92D5-5A7DA35717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D6664CC-8683-46FE-9D05-E92D94351E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8D5FB9-8705-4F70-B12D-D076EFA3719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B2037652-8CD9-EF37-4851-36A66B8D5641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657" y="6430096"/>
            <a:ext cx="822960" cy="34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316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hf hdr="0" ftr="0" dt="0"/>
  <p:txStyles>
    <p:titleStyle>
      <a:lvl1pPr algn="l" defTabSz="742950" rtl="0" eaLnBrk="1" latinLnBrk="1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1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50DDB5E0-276A-4774-80D3-8C4E5AA44620}"/>
              </a:ext>
            </a:extLst>
          </p:cNvPr>
          <p:cNvCxnSpPr/>
          <p:nvPr userDrawn="1"/>
        </p:nvCxnSpPr>
        <p:spPr>
          <a:xfrm>
            <a:off x="266215" y="715720"/>
            <a:ext cx="9396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B628F0C6-40AA-4028-B051-CF703B7FDC55}"/>
              </a:ext>
            </a:extLst>
          </p:cNvPr>
          <p:cNvCxnSpPr>
            <a:cxnSpLocks/>
          </p:cNvCxnSpPr>
          <p:nvPr userDrawn="1"/>
        </p:nvCxnSpPr>
        <p:spPr>
          <a:xfrm>
            <a:off x="266700" y="6629496"/>
            <a:ext cx="939165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슬라이드 번호 개체 틀 5">
            <a:extLst>
              <a:ext uri="{FF2B5EF4-FFF2-40B4-BE49-F238E27FC236}">
                <a16:creationId xmlns:a16="http://schemas.microsoft.com/office/drawing/2014/main" id="{CEF44A85-DDF1-4DA7-92A7-BB126835EFE5}"/>
              </a:ext>
            </a:extLst>
          </p:cNvPr>
          <p:cNvSpPr txBox="1">
            <a:spLocks/>
          </p:cNvSpPr>
          <p:nvPr userDrawn="1"/>
        </p:nvSpPr>
        <p:spPr>
          <a:xfrm>
            <a:off x="7677150" y="6632559"/>
            <a:ext cx="2228850" cy="2254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6395467-7356-42E7-9AD2-8193E67CFC91}" type="slidenum">
              <a:rPr lang="ko-KR" altLang="en-US" smtClean="0"/>
              <a:pPr algn="r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78884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제목 3">
            <a:extLst>
              <a:ext uri="{FF2B5EF4-FFF2-40B4-BE49-F238E27FC236}">
                <a16:creationId xmlns:a16="http://schemas.microsoft.com/office/drawing/2014/main" id="{504086C3-21C2-4D6D-A0DC-8033A39A7313}"/>
              </a:ext>
            </a:extLst>
          </p:cNvPr>
          <p:cNvSpPr txBox="1">
            <a:spLocks/>
          </p:cNvSpPr>
          <p:nvPr/>
        </p:nvSpPr>
        <p:spPr>
          <a:xfrm>
            <a:off x="991954" y="3218390"/>
            <a:ext cx="7950678" cy="738187"/>
          </a:xfrm>
        </p:spPr>
        <p:txBody>
          <a:bodyPr/>
          <a:lstStyle>
            <a:lvl1pPr algn="l" defTabSz="914400" rtl="0" eaLnBrk="1" latinLnBrk="1" hangingPunct="1">
              <a:spcBef>
                <a:spcPct val="0"/>
              </a:spcBef>
              <a:buNone/>
              <a:defRPr sz="1800" b="1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endParaRPr lang="ko-KR" altLang="en-US" sz="3500" baseline="3000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직사각형 11" descr="본 개체는 2019년 10월 SK텔레콤 Private Placement Group에서 제작한 문서에 포함된 개체입니다. 내부 커뮤니케이션이 아닌, 개인의 영리목적으로 이용을 금합니다.">
            <a:extLst>
              <a:ext uri="{FF2B5EF4-FFF2-40B4-BE49-F238E27FC236}">
                <a16:creationId xmlns:a16="http://schemas.microsoft.com/office/drawing/2014/main" id="{BF15595E-B7BA-4872-B359-5B264957E4C8}"/>
              </a:ext>
            </a:extLst>
          </p:cNvPr>
          <p:cNvSpPr/>
          <p:nvPr/>
        </p:nvSpPr>
        <p:spPr bwMode="auto">
          <a:xfrm>
            <a:off x="547994" y="2332383"/>
            <a:ext cx="8838599" cy="631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36000" tIns="46800" rIns="36000" bIns="46800" rtlCol="0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dirty="0">
                <a:ln>
                  <a:solidFill>
                    <a:prstClr val="black">
                      <a:alpha val="0"/>
                    </a:prstClr>
                  </a:solidFill>
                </a:ln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Views on RAN Study for IMT-2030 </a:t>
            </a:r>
          </a:p>
        </p:txBody>
      </p:sp>
      <p:sp>
        <p:nvSpPr>
          <p:cNvPr id="14" name="직사각형 1" descr="본 개체는 2019년 10월 SK텔레콤 Private Placement Group에서 제작한 문서에 포함된 개체입니다. 내부 커뮤니케이션이 아닌, 개인의 영리목적으로 이용을 금합니다.">
            <a:extLst>
              <a:ext uri="{FF2B5EF4-FFF2-40B4-BE49-F238E27FC236}">
                <a16:creationId xmlns:a16="http://schemas.microsoft.com/office/drawing/2014/main" id="{041972ED-EA58-4EAC-80F4-AA41511F1ADF}"/>
              </a:ext>
            </a:extLst>
          </p:cNvPr>
          <p:cNvSpPr/>
          <p:nvPr/>
        </p:nvSpPr>
        <p:spPr bwMode="auto">
          <a:xfrm>
            <a:off x="2390332" y="3300734"/>
            <a:ext cx="5153922" cy="66184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20000"/>
              </a:spcAft>
              <a:buClrTx/>
              <a:buSzTx/>
              <a:buFont typeface="Wingdings" pitchFamily="2" charset="2"/>
              <a:buNone/>
              <a:tabLst/>
            </a:pPr>
            <a:endParaRPr kumimoji="1" lang="ko-KR" altLang="en-US" sz="1400" b="0" i="0" u="none" strike="noStrike" cap="none" normalizeH="0" baseline="0" err="1">
              <a:ln>
                <a:noFill/>
              </a:ln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직선 연결선 12" descr="본 개체는 2019년 10월 SK텔레콤 Private Placement Group에서 제작한 문서에 포함된 개체입니다. 내부 커뮤니케이션이 아닌, 개인의 영리목적으로 이용을 금합니다.">
            <a:extLst>
              <a:ext uri="{FF2B5EF4-FFF2-40B4-BE49-F238E27FC236}">
                <a16:creationId xmlns:a16="http://schemas.microsoft.com/office/drawing/2014/main" id="{6F5EB6C1-F4D7-4D65-A019-8B6172AB4558}"/>
              </a:ext>
            </a:extLst>
          </p:cNvPr>
          <p:cNvCxnSpPr>
            <a:cxnSpLocks/>
          </p:cNvCxnSpPr>
          <p:nvPr/>
        </p:nvCxnSpPr>
        <p:spPr>
          <a:xfrm>
            <a:off x="655596" y="3300734"/>
            <a:ext cx="8623394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제목 3">
            <a:extLst>
              <a:ext uri="{FF2B5EF4-FFF2-40B4-BE49-F238E27FC236}">
                <a16:creationId xmlns:a16="http://schemas.microsoft.com/office/drawing/2014/main" id="{A1B44C16-B20E-2227-9A5F-8F7078538330}"/>
              </a:ext>
            </a:extLst>
          </p:cNvPr>
          <p:cNvSpPr txBox="1">
            <a:spLocks/>
          </p:cNvSpPr>
          <p:nvPr/>
        </p:nvSpPr>
        <p:spPr>
          <a:xfrm>
            <a:off x="3586683" y="4326552"/>
            <a:ext cx="2761220" cy="57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200" b="1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altLang="ko-KR" sz="280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SK Telecom </a:t>
            </a:r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2B7F72F9-6726-1700-2D8D-763C5915A270}"/>
              </a:ext>
            </a:extLst>
          </p:cNvPr>
          <p:cNvSpPr txBox="1">
            <a:spLocks/>
          </p:cNvSpPr>
          <p:nvPr/>
        </p:nvSpPr>
        <p:spPr>
          <a:xfrm>
            <a:off x="7405600" y="162036"/>
            <a:ext cx="2376264" cy="338548"/>
          </a:xfrm>
          <a:prstGeom prst="rect">
            <a:avLst/>
          </a:prstGeom>
        </p:spPr>
        <p:txBody>
          <a:bodyPr vert="horz" wrap="square" lIns="91434" tIns="45717" rIns="91434" bIns="45717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base">
              <a:spcAft>
                <a:spcPct val="0"/>
              </a:spcAft>
              <a:buFont typeface="Arial" pitchFamily="34" charset="0"/>
              <a:buNone/>
            </a:pPr>
            <a:r>
              <a:rPr kumimoji="1" lang="en-US" altLang="ko-KR" sz="1600" b="1" spc="-100" dirty="0">
                <a:latin typeface="Arial" panose="020B0604020202020204" pitchFamily="34" charset="0"/>
                <a:cs typeface="Arial" pitchFamily="34" charset="0"/>
              </a:rPr>
              <a:t>RP-242921</a:t>
            </a:r>
          </a:p>
        </p:txBody>
      </p:sp>
      <p:sp>
        <p:nvSpPr>
          <p:cNvPr id="9" name="내용 개체 틀 2">
            <a:extLst>
              <a:ext uri="{FF2B5EF4-FFF2-40B4-BE49-F238E27FC236}">
                <a16:creationId xmlns:a16="http://schemas.microsoft.com/office/drawing/2014/main" id="{26E1680F-9686-C15F-65D0-CBF13DD309BE}"/>
              </a:ext>
            </a:extLst>
          </p:cNvPr>
          <p:cNvSpPr txBox="1">
            <a:spLocks/>
          </p:cNvSpPr>
          <p:nvPr/>
        </p:nvSpPr>
        <p:spPr>
          <a:xfrm>
            <a:off x="124136" y="162036"/>
            <a:ext cx="5184576" cy="1083367"/>
          </a:xfrm>
          <a:prstGeom prst="rect">
            <a:avLst/>
          </a:prstGeom>
        </p:spPr>
        <p:txBody>
          <a:bodyPr vert="horz" wrap="square" lIns="91434" tIns="45717" rIns="91434" bIns="45717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Aft>
                <a:spcPct val="0"/>
              </a:spcAft>
              <a:buFont typeface="Arial" pitchFamily="34" charset="0"/>
              <a:buNone/>
            </a:pPr>
            <a:r>
              <a:rPr lang="en-US" altLang="ko-KR" sz="1400" b="1" kern="100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3GPP TSG RAN Meeting #106</a:t>
            </a:r>
          </a:p>
          <a:p>
            <a:pPr marL="0" indent="0" fontAlgn="base">
              <a:spcAft>
                <a:spcPct val="0"/>
              </a:spcAft>
              <a:buFont typeface="Arial" pitchFamily="34" charset="0"/>
              <a:buNone/>
            </a:pPr>
            <a:r>
              <a:rPr kumimoji="1" lang="en-US" altLang="ko-KR" sz="1400" b="1" spc="-100" dirty="0">
                <a:latin typeface="Arial" panose="020B0604020202020204" pitchFamily="34" charset="0"/>
                <a:cs typeface="Arial" pitchFamily="34" charset="0"/>
              </a:rPr>
              <a:t>Madrid, Spain, December 9-12, 2024</a:t>
            </a:r>
          </a:p>
          <a:p>
            <a:pPr marL="0" indent="0" fontAlgn="base">
              <a:spcAft>
                <a:spcPct val="0"/>
              </a:spcAft>
              <a:buFont typeface="Arial" pitchFamily="34" charset="0"/>
              <a:buNone/>
            </a:pPr>
            <a:r>
              <a:rPr kumimoji="1" lang="en-US" altLang="ko-KR" sz="1400" b="1" spc="-100" dirty="0">
                <a:latin typeface="Arial" panose="020B0604020202020204" pitchFamily="34" charset="0"/>
                <a:cs typeface="Arial" pitchFamily="34" charset="0"/>
              </a:rPr>
              <a:t>Agenda Item:  16</a:t>
            </a:r>
          </a:p>
          <a:p>
            <a:pPr marL="0" indent="0" fontAlgn="base">
              <a:spcAft>
                <a:spcPct val="0"/>
              </a:spcAft>
              <a:buFont typeface="Arial" pitchFamily="34" charset="0"/>
              <a:buNone/>
            </a:pPr>
            <a:r>
              <a:rPr kumimoji="1" lang="en-US" altLang="ko-KR" sz="1400" b="1" spc="-100" dirty="0">
                <a:latin typeface="Arial" panose="020B0604020202020204" pitchFamily="34" charset="0"/>
                <a:cs typeface="Arial" pitchFamily="34" charset="0"/>
              </a:rPr>
              <a:t>Document for: Discussion</a:t>
            </a:r>
          </a:p>
        </p:txBody>
      </p:sp>
    </p:spTree>
    <p:extLst>
      <p:ext uri="{BB962C8B-B14F-4D97-AF65-F5344CB8AC3E}">
        <p14:creationId xmlns:p14="http://schemas.microsoft.com/office/powerpoint/2010/main" val="3062651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1BD9211-5E77-E43D-87D1-1E3C16E2FDBF}"/>
              </a:ext>
            </a:extLst>
          </p:cNvPr>
          <p:cNvSpPr txBox="1"/>
          <p:nvPr/>
        </p:nvSpPr>
        <p:spPr>
          <a:xfrm>
            <a:off x="363153" y="102404"/>
            <a:ext cx="9179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helvetica" panose="020B0604020202020204" pitchFamily="34" charset="0"/>
              </a:defRPr>
            </a:lvl1pPr>
          </a:lstStyle>
          <a:p>
            <a:pPr defTabSz="457200" latinLnBrk="0">
              <a:defRPr/>
            </a:pP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r>
              <a:rPr lang="ko-KR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4DB20E4-2339-272D-173C-1D4890B55AC1}"/>
              </a:ext>
            </a:extLst>
          </p:cNvPr>
          <p:cNvSpPr txBox="1"/>
          <p:nvPr/>
        </p:nvSpPr>
        <p:spPr>
          <a:xfrm>
            <a:off x="363153" y="761365"/>
            <a:ext cx="9179694" cy="3266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Agreement in RAN#103 (RP</a:t>
            </a:r>
            <a:r>
              <a:rPr kumimoji="1" lang="en-US" altLang="ko-KR" sz="2000" b="1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-240823)</a:t>
            </a:r>
          </a:p>
          <a:p>
            <a:pPr marL="285750" marR="0" lvl="0" indent="-28575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ko-KR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ko-KR" sz="2000" b="1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ko-KR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ko-KR" sz="2000" b="1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ko-KR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sz="2000" b="1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3GPP and ITU-R WP5D timeline</a:t>
            </a:r>
            <a:endParaRPr kumimoji="1" lang="en-US" altLang="ko-KR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8EF25C-3F4A-F158-52B5-5D4E8931839A}"/>
              </a:ext>
            </a:extLst>
          </p:cNvPr>
          <p:cNvSpPr txBox="1">
            <a:spLocks/>
          </p:cNvSpPr>
          <p:nvPr/>
        </p:nvSpPr>
        <p:spPr bwMode="auto">
          <a:xfrm>
            <a:off x="734518" y="1296253"/>
            <a:ext cx="8436964" cy="1912612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457176" marR="0" lvl="0" indent="-457176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RAN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990544" marR="0" lvl="1" indent="-38097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Calibri"/>
              </a:rPr>
              <a:t>RAN plenary work is split into an ITU focused SI (study item) and General RAN SI</a:t>
            </a:r>
          </a:p>
          <a:p>
            <a:pPr marL="1523915" marR="0" lvl="2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IMT-2030 discussion is expected in RAN from 09/24 to 12/24</a:t>
            </a:r>
          </a:p>
          <a:p>
            <a:pPr marL="1523915" marR="0" lvl="2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RP SI Rel-20 focusing on ITU – IMT-2030:  approval 12/24 until 06/25</a:t>
            </a:r>
          </a:p>
          <a:p>
            <a:pPr marL="1523915" marR="0" lvl="2" indent="-3047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RP SI Rel-20 focusing on 6G General: approval 03/25 (after WS),  until 06/26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2F71DC61-B39A-1FE3-8144-F4C48C64CB41}"/>
              </a:ext>
            </a:extLst>
          </p:cNvPr>
          <p:cNvSpPr/>
          <p:nvPr/>
        </p:nvSpPr>
        <p:spPr>
          <a:xfrm>
            <a:off x="555308" y="4056608"/>
            <a:ext cx="1252801" cy="2548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이등변 삼각형 38">
            <a:extLst>
              <a:ext uri="{FF2B5EF4-FFF2-40B4-BE49-F238E27FC236}">
                <a16:creationId xmlns:a16="http://schemas.microsoft.com/office/drawing/2014/main" id="{505EFAFC-C7F2-1278-69FB-41D6E1904006}"/>
              </a:ext>
            </a:extLst>
          </p:cNvPr>
          <p:cNvSpPr/>
          <p:nvPr/>
        </p:nvSpPr>
        <p:spPr>
          <a:xfrm>
            <a:off x="1485200" y="4319060"/>
            <a:ext cx="123818" cy="1080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이등변 삼각형 41">
            <a:extLst>
              <a:ext uri="{FF2B5EF4-FFF2-40B4-BE49-F238E27FC236}">
                <a16:creationId xmlns:a16="http://schemas.microsoft.com/office/drawing/2014/main" id="{3A34C28D-DC01-6EEA-4D11-FF0C2FA3786B}"/>
              </a:ext>
            </a:extLst>
          </p:cNvPr>
          <p:cNvSpPr/>
          <p:nvPr/>
        </p:nvSpPr>
        <p:spPr>
          <a:xfrm>
            <a:off x="1909244" y="4319060"/>
            <a:ext cx="123818" cy="1080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직사각형 66">
            <a:extLst>
              <a:ext uri="{FF2B5EF4-FFF2-40B4-BE49-F238E27FC236}">
                <a16:creationId xmlns:a16="http://schemas.microsoft.com/office/drawing/2014/main" id="{AA2EE83D-9C32-06F3-9035-1765B2B3C2CA}"/>
              </a:ext>
            </a:extLst>
          </p:cNvPr>
          <p:cNvSpPr/>
          <p:nvPr/>
        </p:nvSpPr>
        <p:spPr>
          <a:xfrm>
            <a:off x="1812405" y="4056608"/>
            <a:ext cx="1252801" cy="2548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2025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직사각형 67">
            <a:extLst>
              <a:ext uri="{FF2B5EF4-FFF2-40B4-BE49-F238E27FC236}">
                <a16:creationId xmlns:a16="http://schemas.microsoft.com/office/drawing/2014/main" id="{F39090D5-E4A5-356F-CAEF-C120C410ABA3}"/>
              </a:ext>
            </a:extLst>
          </p:cNvPr>
          <p:cNvSpPr/>
          <p:nvPr/>
        </p:nvSpPr>
        <p:spPr>
          <a:xfrm>
            <a:off x="3069502" y="4056608"/>
            <a:ext cx="1252801" cy="2548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2026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직사각형 68">
            <a:extLst>
              <a:ext uri="{FF2B5EF4-FFF2-40B4-BE49-F238E27FC236}">
                <a16:creationId xmlns:a16="http://schemas.microsoft.com/office/drawing/2014/main" id="{EEF147E9-F66E-177A-62FE-1E31D0D03CD5}"/>
              </a:ext>
            </a:extLst>
          </p:cNvPr>
          <p:cNvSpPr/>
          <p:nvPr/>
        </p:nvSpPr>
        <p:spPr>
          <a:xfrm>
            <a:off x="4326599" y="4056608"/>
            <a:ext cx="1252801" cy="2548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2027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직사각형 69">
            <a:extLst>
              <a:ext uri="{FF2B5EF4-FFF2-40B4-BE49-F238E27FC236}">
                <a16:creationId xmlns:a16="http://schemas.microsoft.com/office/drawing/2014/main" id="{BB95AAAC-128C-9315-611D-144271C7FDD0}"/>
              </a:ext>
            </a:extLst>
          </p:cNvPr>
          <p:cNvSpPr/>
          <p:nvPr/>
        </p:nvSpPr>
        <p:spPr>
          <a:xfrm>
            <a:off x="5583696" y="4056608"/>
            <a:ext cx="1252801" cy="2548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2028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직사각형 70">
            <a:extLst>
              <a:ext uri="{FF2B5EF4-FFF2-40B4-BE49-F238E27FC236}">
                <a16:creationId xmlns:a16="http://schemas.microsoft.com/office/drawing/2014/main" id="{E1D838E0-9027-7C42-3854-7E30449E1CE9}"/>
              </a:ext>
            </a:extLst>
          </p:cNvPr>
          <p:cNvSpPr/>
          <p:nvPr/>
        </p:nvSpPr>
        <p:spPr>
          <a:xfrm>
            <a:off x="6840793" y="4056608"/>
            <a:ext cx="1252801" cy="2548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2029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직사각형 71">
            <a:extLst>
              <a:ext uri="{FF2B5EF4-FFF2-40B4-BE49-F238E27FC236}">
                <a16:creationId xmlns:a16="http://schemas.microsoft.com/office/drawing/2014/main" id="{861C37EF-475B-ABC9-E002-8489125C1E22}"/>
              </a:ext>
            </a:extLst>
          </p:cNvPr>
          <p:cNvSpPr/>
          <p:nvPr/>
        </p:nvSpPr>
        <p:spPr>
          <a:xfrm>
            <a:off x="8097890" y="4056608"/>
            <a:ext cx="1252801" cy="2548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2030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이등변 삼각형 99">
            <a:extLst>
              <a:ext uri="{FF2B5EF4-FFF2-40B4-BE49-F238E27FC236}">
                <a16:creationId xmlns:a16="http://schemas.microsoft.com/office/drawing/2014/main" id="{58AFB958-7274-78A1-4688-49AA78002982}"/>
              </a:ext>
            </a:extLst>
          </p:cNvPr>
          <p:cNvSpPr/>
          <p:nvPr/>
        </p:nvSpPr>
        <p:spPr>
          <a:xfrm>
            <a:off x="2326844" y="4319060"/>
            <a:ext cx="123818" cy="1080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이등변 삼각형 100">
            <a:extLst>
              <a:ext uri="{FF2B5EF4-FFF2-40B4-BE49-F238E27FC236}">
                <a16:creationId xmlns:a16="http://schemas.microsoft.com/office/drawing/2014/main" id="{C710958D-A77A-6608-C40E-8096DC1F72D2}"/>
              </a:ext>
            </a:extLst>
          </p:cNvPr>
          <p:cNvSpPr/>
          <p:nvPr/>
        </p:nvSpPr>
        <p:spPr>
          <a:xfrm>
            <a:off x="2744444" y="4319060"/>
            <a:ext cx="123818" cy="1080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4" name="이등변 삼각형 113">
            <a:extLst>
              <a:ext uri="{FF2B5EF4-FFF2-40B4-BE49-F238E27FC236}">
                <a16:creationId xmlns:a16="http://schemas.microsoft.com/office/drawing/2014/main" id="{AD3A89FD-F625-C88C-D944-84914DA3B3A5}"/>
              </a:ext>
            </a:extLst>
          </p:cNvPr>
          <p:cNvSpPr/>
          <p:nvPr/>
        </p:nvSpPr>
        <p:spPr>
          <a:xfrm>
            <a:off x="3168847" y="4319060"/>
            <a:ext cx="123818" cy="10800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7BA0E1E4-9365-5C2F-F6B6-C672AF760D1F}"/>
              </a:ext>
            </a:extLst>
          </p:cNvPr>
          <p:cNvSpPr txBox="1"/>
          <p:nvPr/>
        </p:nvSpPr>
        <p:spPr>
          <a:xfrm>
            <a:off x="1208315" y="4426741"/>
            <a:ext cx="6775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" dirty="0">
                <a:latin typeface="Arial" panose="020B0604020202020204" pitchFamily="34" charset="0"/>
                <a:cs typeface="Arial" panose="020B0604020202020204" pitchFamily="34" charset="0"/>
              </a:rPr>
              <a:t>Oct.</a:t>
            </a:r>
          </a:p>
          <a:p>
            <a:pPr algn="ctr"/>
            <a:r>
              <a:rPr lang="en-US" altLang="ko-KR" sz="600" dirty="0">
                <a:latin typeface="Arial" panose="020B0604020202020204" pitchFamily="34" charset="0"/>
                <a:cs typeface="Arial" panose="020B0604020202020204" pitchFamily="34" charset="0"/>
              </a:rPr>
              <a:t>WP5D#47</a:t>
            </a:r>
            <a:endParaRPr lang="ko-KR" alt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65CA103-4404-1CCA-BA51-ABAF2E99234F}"/>
              </a:ext>
            </a:extLst>
          </p:cNvPr>
          <p:cNvSpPr txBox="1"/>
          <p:nvPr/>
        </p:nvSpPr>
        <p:spPr>
          <a:xfrm>
            <a:off x="1632359" y="4427060"/>
            <a:ext cx="6775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" dirty="0">
                <a:latin typeface="Arial" panose="020B0604020202020204" pitchFamily="34" charset="0"/>
                <a:cs typeface="Arial" panose="020B0604020202020204" pitchFamily="34" charset="0"/>
              </a:rPr>
              <a:t>Feb.</a:t>
            </a:r>
          </a:p>
          <a:p>
            <a:pPr algn="ctr"/>
            <a:r>
              <a:rPr lang="en-US" altLang="ko-KR" sz="600" dirty="0">
                <a:latin typeface="Arial" panose="020B0604020202020204" pitchFamily="34" charset="0"/>
                <a:cs typeface="Arial" panose="020B0604020202020204" pitchFamily="34" charset="0"/>
              </a:rPr>
              <a:t>WP5D#48</a:t>
            </a:r>
            <a:endParaRPr lang="ko-KR" alt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A6B762E9-F390-3C0D-BBFF-23EABD667CB7}"/>
              </a:ext>
            </a:extLst>
          </p:cNvPr>
          <p:cNvSpPr txBox="1"/>
          <p:nvPr/>
        </p:nvSpPr>
        <p:spPr>
          <a:xfrm>
            <a:off x="2049959" y="4426740"/>
            <a:ext cx="6775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" dirty="0">
                <a:latin typeface="Arial" panose="020B0604020202020204" pitchFamily="34" charset="0"/>
                <a:cs typeface="Arial" panose="020B0604020202020204" pitchFamily="34" charset="0"/>
              </a:rPr>
              <a:t>Jun.</a:t>
            </a:r>
          </a:p>
          <a:p>
            <a:pPr algn="ctr"/>
            <a:r>
              <a:rPr lang="en-US" altLang="ko-KR" sz="600" dirty="0">
                <a:latin typeface="Arial" panose="020B0604020202020204" pitchFamily="34" charset="0"/>
                <a:cs typeface="Arial" panose="020B0604020202020204" pitchFamily="34" charset="0"/>
              </a:rPr>
              <a:t>WP5D#49</a:t>
            </a:r>
            <a:endParaRPr lang="ko-KR" alt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33D23313-FFEB-2592-A901-CE29D46890D3}"/>
              </a:ext>
            </a:extLst>
          </p:cNvPr>
          <p:cNvSpPr txBox="1"/>
          <p:nvPr/>
        </p:nvSpPr>
        <p:spPr>
          <a:xfrm>
            <a:off x="2467559" y="4426740"/>
            <a:ext cx="6775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" dirty="0">
                <a:latin typeface="Arial" panose="020B0604020202020204" pitchFamily="34" charset="0"/>
                <a:cs typeface="Arial" panose="020B0604020202020204" pitchFamily="34" charset="0"/>
              </a:rPr>
              <a:t>Oct.</a:t>
            </a:r>
          </a:p>
          <a:p>
            <a:pPr algn="ctr"/>
            <a:r>
              <a:rPr lang="en-US" altLang="ko-KR" sz="600" dirty="0">
                <a:latin typeface="Arial" panose="020B0604020202020204" pitchFamily="34" charset="0"/>
                <a:cs typeface="Arial" panose="020B0604020202020204" pitchFamily="34" charset="0"/>
              </a:rPr>
              <a:t>WP5D#50</a:t>
            </a:r>
            <a:endParaRPr lang="ko-KR" alt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67DA69C7-3857-FC13-04A9-4F75A3970A0B}"/>
              </a:ext>
            </a:extLst>
          </p:cNvPr>
          <p:cNvSpPr txBox="1"/>
          <p:nvPr/>
        </p:nvSpPr>
        <p:spPr>
          <a:xfrm>
            <a:off x="2885159" y="4426740"/>
            <a:ext cx="6775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" dirty="0">
                <a:latin typeface="Arial" panose="020B0604020202020204" pitchFamily="34" charset="0"/>
                <a:cs typeface="Arial" panose="020B0604020202020204" pitchFamily="34" charset="0"/>
              </a:rPr>
              <a:t>Feb.</a:t>
            </a:r>
          </a:p>
          <a:p>
            <a:pPr algn="ctr"/>
            <a:r>
              <a:rPr lang="en-US" altLang="ko-KR" sz="600" dirty="0">
                <a:latin typeface="Arial" panose="020B0604020202020204" pitchFamily="34" charset="0"/>
                <a:cs typeface="Arial" panose="020B0604020202020204" pitchFamily="34" charset="0"/>
              </a:rPr>
              <a:t>WP5D#51</a:t>
            </a:r>
            <a:endParaRPr lang="ko-KR" alt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화살표: 오각형 119">
            <a:extLst>
              <a:ext uri="{FF2B5EF4-FFF2-40B4-BE49-F238E27FC236}">
                <a16:creationId xmlns:a16="http://schemas.microsoft.com/office/drawing/2014/main" id="{D9039C2B-E176-251A-DCDC-F1E1894676D7}"/>
              </a:ext>
            </a:extLst>
          </p:cNvPr>
          <p:cNvSpPr/>
          <p:nvPr/>
        </p:nvSpPr>
        <p:spPr>
          <a:xfrm>
            <a:off x="1753965" y="5475181"/>
            <a:ext cx="633501" cy="185738"/>
          </a:xfrm>
          <a:prstGeom prst="homePlate">
            <a:avLst/>
          </a:prstGeom>
          <a:ln w="6350"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</a:t>
            </a:r>
            <a:endParaRPr lang="ko-KR" alt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8" name="직선 연결선 127">
            <a:extLst>
              <a:ext uri="{FF2B5EF4-FFF2-40B4-BE49-F238E27FC236}">
                <a16:creationId xmlns:a16="http://schemas.microsoft.com/office/drawing/2014/main" id="{E895FADF-BF70-4DBA-3C80-6429E52FC9C6}"/>
              </a:ext>
            </a:extLst>
          </p:cNvPr>
          <p:cNvCxnSpPr>
            <a:cxnSpLocks/>
          </p:cNvCxnSpPr>
          <p:nvPr/>
        </p:nvCxnSpPr>
        <p:spPr>
          <a:xfrm flipH="1" flipV="1">
            <a:off x="1750219" y="4319059"/>
            <a:ext cx="5690" cy="36000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>
            <a:extLst>
              <a:ext uri="{FF2B5EF4-FFF2-40B4-BE49-F238E27FC236}">
                <a16:creationId xmlns:a16="http://schemas.microsoft.com/office/drawing/2014/main" id="{8B34E360-3C8C-1FCC-1EFA-3182F05DF05C}"/>
              </a:ext>
            </a:extLst>
          </p:cNvPr>
          <p:cNvSpPr txBox="1"/>
          <p:nvPr/>
        </p:nvSpPr>
        <p:spPr>
          <a:xfrm>
            <a:off x="6441914" y="4585004"/>
            <a:ext cx="2908777" cy="1443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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5G-adv Rel-20 RAN1 SI/WI</a:t>
            </a:r>
            <a:endParaRPr lang="en-US" altLang="ko-KR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 </a:t>
            </a:r>
            <a:r>
              <a:rPr lang="en-US" altLang="ko-K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 SI Rel-20 focusing on ITU</a:t>
            </a:r>
          </a:p>
          <a:p>
            <a:pPr>
              <a:lnSpc>
                <a:spcPct val="150000"/>
              </a:lnSpc>
            </a:pPr>
            <a:r>
              <a:rPr lang="ko-KR" alt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 </a:t>
            </a:r>
            <a:r>
              <a:rPr lang="en-US" altLang="ko-K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 SI Rel-20 focusing on 6G General</a:t>
            </a:r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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6G</a:t>
            </a:r>
            <a:r>
              <a:rPr lang="ko-KR" alt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RAN1</a:t>
            </a:r>
            <a:r>
              <a:rPr lang="ko-KR" alt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Rel-20 SI</a:t>
            </a:r>
          </a:p>
          <a:p>
            <a:pPr>
              <a:lnSpc>
                <a:spcPct val="150000"/>
              </a:lnSpc>
            </a:pPr>
            <a:r>
              <a:rPr lang="ko-KR" altLang="en-US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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6G RAN1 Rel-21 WI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화살표: 오각형 130">
            <a:extLst>
              <a:ext uri="{FF2B5EF4-FFF2-40B4-BE49-F238E27FC236}">
                <a16:creationId xmlns:a16="http://schemas.microsoft.com/office/drawing/2014/main" id="{1188A890-4A7B-2709-0BBB-B80A112B8200}"/>
              </a:ext>
            </a:extLst>
          </p:cNvPr>
          <p:cNvSpPr/>
          <p:nvPr/>
        </p:nvSpPr>
        <p:spPr>
          <a:xfrm>
            <a:off x="2077470" y="5781433"/>
            <a:ext cx="1578542" cy="185738"/>
          </a:xfrm>
          <a:prstGeom prst="homePlate">
            <a:avLst/>
          </a:prstGeom>
          <a:ln w="6350"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</a:t>
            </a:r>
            <a:endParaRPr lang="ko-KR" alt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3" name="직선 연결선 132">
            <a:extLst>
              <a:ext uri="{FF2B5EF4-FFF2-40B4-BE49-F238E27FC236}">
                <a16:creationId xmlns:a16="http://schemas.microsoft.com/office/drawing/2014/main" id="{D7321F96-C843-DF01-FB30-475F14F0F0E2}"/>
              </a:ext>
            </a:extLst>
          </p:cNvPr>
          <p:cNvCxnSpPr>
            <a:cxnSpLocks/>
          </p:cNvCxnSpPr>
          <p:nvPr/>
        </p:nvCxnSpPr>
        <p:spPr>
          <a:xfrm flipH="1" flipV="1">
            <a:off x="2072708" y="4319060"/>
            <a:ext cx="5690" cy="190800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화살표: 오각형 134">
            <a:extLst>
              <a:ext uri="{FF2B5EF4-FFF2-40B4-BE49-F238E27FC236}">
                <a16:creationId xmlns:a16="http://schemas.microsoft.com/office/drawing/2014/main" id="{BC43483B-ECEA-511E-12F6-9F750C9A0480}"/>
              </a:ext>
            </a:extLst>
          </p:cNvPr>
          <p:cNvSpPr/>
          <p:nvPr/>
        </p:nvSpPr>
        <p:spPr>
          <a:xfrm>
            <a:off x="2391046" y="6174439"/>
            <a:ext cx="2194314" cy="185738"/>
          </a:xfrm>
          <a:prstGeom prst="homePlate">
            <a:avLst/>
          </a:prstGeom>
          <a:ln w="6350"/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</a:t>
            </a:r>
            <a:endParaRPr lang="ko-KR" alt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화살표: 오각형 147">
            <a:extLst>
              <a:ext uri="{FF2B5EF4-FFF2-40B4-BE49-F238E27FC236}">
                <a16:creationId xmlns:a16="http://schemas.microsoft.com/office/drawing/2014/main" id="{F51010B7-FC9D-8F1C-7857-07865AF13688}"/>
              </a:ext>
            </a:extLst>
          </p:cNvPr>
          <p:cNvSpPr/>
          <p:nvPr/>
        </p:nvSpPr>
        <p:spPr>
          <a:xfrm>
            <a:off x="4585359" y="6171842"/>
            <a:ext cx="2609851" cy="185738"/>
          </a:xfrm>
          <a:prstGeom prst="homePlate">
            <a:avLst/>
          </a:prstGeom>
          <a:solidFill>
            <a:schemeClr val="accent5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</a:t>
            </a:r>
            <a:endParaRPr lang="ko-KR" alt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화살표: 오각형 148">
            <a:extLst>
              <a:ext uri="{FF2B5EF4-FFF2-40B4-BE49-F238E27FC236}">
                <a16:creationId xmlns:a16="http://schemas.microsoft.com/office/drawing/2014/main" id="{7F06E647-5404-9BE9-EF44-93178000F5DB}"/>
              </a:ext>
            </a:extLst>
          </p:cNvPr>
          <p:cNvSpPr/>
          <p:nvPr/>
        </p:nvSpPr>
        <p:spPr>
          <a:xfrm>
            <a:off x="2387466" y="5238820"/>
            <a:ext cx="1889259" cy="185738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 w="6350"/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</a:t>
            </a:r>
            <a:endParaRPr lang="ko-KR" alt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이등변 삼각형 149">
            <a:extLst>
              <a:ext uri="{FF2B5EF4-FFF2-40B4-BE49-F238E27FC236}">
                <a16:creationId xmlns:a16="http://schemas.microsoft.com/office/drawing/2014/main" id="{920BFC5B-AE9C-2D7F-E4C3-823CAAEA92C2}"/>
              </a:ext>
            </a:extLst>
          </p:cNvPr>
          <p:cNvSpPr/>
          <p:nvPr/>
        </p:nvSpPr>
        <p:spPr>
          <a:xfrm>
            <a:off x="1682654" y="4676717"/>
            <a:ext cx="157612" cy="122600"/>
          </a:xfrm>
          <a:prstGeom prst="triangl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9B9FB776-8A73-3999-51FB-496B522DDCCB}"/>
              </a:ext>
            </a:extLst>
          </p:cNvPr>
          <p:cNvSpPr txBox="1"/>
          <p:nvPr/>
        </p:nvSpPr>
        <p:spPr>
          <a:xfrm>
            <a:off x="1062061" y="4774363"/>
            <a:ext cx="13987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Dec. 2024</a:t>
            </a:r>
          </a:p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5G-adv workshop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이등변 삼각형 151">
            <a:extLst>
              <a:ext uri="{FF2B5EF4-FFF2-40B4-BE49-F238E27FC236}">
                <a16:creationId xmlns:a16="http://schemas.microsoft.com/office/drawing/2014/main" id="{E4E734F0-6DAB-4720-F169-EE9306AEFA19}"/>
              </a:ext>
            </a:extLst>
          </p:cNvPr>
          <p:cNvSpPr/>
          <p:nvPr/>
        </p:nvSpPr>
        <p:spPr>
          <a:xfrm>
            <a:off x="1996747" y="6178621"/>
            <a:ext cx="157612" cy="122600"/>
          </a:xfrm>
          <a:prstGeom prst="triangl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9A4C1316-0A71-9150-AEAB-7CFA92E608E8}"/>
              </a:ext>
            </a:extLst>
          </p:cNvPr>
          <p:cNvSpPr txBox="1"/>
          <p:nvPr/>
        </p:nvSpPr>
        <p:spPr>
          <a:xfrm>
            <a:off x="1511546" y="6269429"/>
            <a:ext cx="10768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Mar. 2025</a:t>
            </a:r>
          </a:p>
          <a:p>
            <a:pPr algn="ctr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6G workshop</a:t>
            </a:r>
            <a:endParaRPr lang="ko-KR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" name="직선 연결선 1">
            <a:extLst>
              <a:ext uri="{FF2B5EF4-FFF2-40B4-BE49-F238E27FC236}">
                <a16:creationId xmlns:a16="http://schemas.microsoft.com/office/drawing/2014/main" id="{702AA2AB-6E54-287A-5282-1A15EE445CA1}"/>
              </a:ext>
            </a:extLst>
          </p:cNvPr>
          <p:cNvCxnSpPr>
            <a:cxnSpLocks/>
          </p:cNvCxnSpPr>
          <p:nvPr/>
        </p:nvCxnSpPr>
        <p:spPr>
          <a:xfrm flipH="1" flipV="1">
            <a:off x="3689253" y="4311441"/>
            <a:ext cx="5690" cy="36000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이등변 삼각형 5">
            <a:extLst>
              <a:ext uri="{FF2B5EF4-FFF2-40B4-BE49-F238E27FC236}">
                <a16:creationId xmlns:a16="http://schemas.microsoft.com/office/drawing/2014/main" id="{7B8F0891-EBDE-E495-D20F-B6C0C17B782A}"/>
              </a:ext>
            </a:extLst>
          </p:cNvPr>
          <p:cNvSpPr/>
          <p:nvPr/>
        </p:nvSpPr>
        <p:spPr>
          <a:xfrm>
            <a:off x="3617096" y="4673903"/>
            <a:ext cx="157612" cy="122600"/>
          </a:xfrm>
          <a:prstGeom prst="triangl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323342-61B5-D83E-2044-3B26A796E0F8}"/>
              </a:ext>
            </a:extLst>
          </p:cNvPr>
          <p:cNvSpPr txBox="1"/>
          <p:nvPr/>
        </p:nvSpPr>
        <p:spPr>
          <a:xfrm>
            <a:off x="3490883" y="4613433"/>
            <a:ext cx="121599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ct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sz="1100" dirty="0"/>
              <a:t>Jun. 2026</a:t>
            </a:r>
          </a:p>
          <a:p>
            <a:r>
              <a:rPr lang="en-US" altLang="ko-KR" sz="1100" dirty="0"/>
              <a:t>Rel-21 timeline to be decided</a:t>
            </a:r>
            <a:endParaRPr lang="ko-KR" altLang="ko-KR" sz="1100" dirty="0"/>
          </a:p>
        </p:txBody>
      </p:sp>
      <p:sp>
        <p:nvSpPr>
          <p:cNvPr id="10" name="화살표: 갈매기형 수장 9">
            <a:extLst>
              <a:ext uri="{FF2B5EF4-FFF2-40B4-BE49-F238E27FC236}">
                <a16:creationId xmlns:a16="http://schemas.microsoft.com/office/drawing/2014/main" id="{4FF49B5A-C259-3FD3-876D-297918DD5EA0}"/>
              </a:ext>
            </a:extLst>
          </p:cNvPr>
          <p:cNvSpPr/>
          <p:nvPr/>
        </p:nvSpPr>
        <p:spPr>
          <a:xfrm>
            <a:off x="7173313" y="6178621"/>
            <a:ext cx="140896" cy="185738"/>
          </a:xfrm>
          <a:prstGeom prst="chevron">
            <a:avLst/>
          </a:prstGeom>
          <a:solidFill>
            <a:schemeClr val="accent5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화살표: 갈매기형 수장 10">
            <a:extLst>
              <a:ext uri="{FF2B5EF4-FFF2-40B4-BE49-F238E27FC236}">
                <a16:creationId xmlns:a16="http://schemas.microsoft.com/office/drawing/2014/main" id="{790826BF-7537-8918-52B5-08BA02ED33D2}"/>
              </a:ext>
            </a:extLst>
          </p:cNvPr>
          <p:cNvSpPr/>
          <p:nvPr/>
        </p:nvSpPr>
        <p:spPr>
          <a:xfrm>
            <a:off x="7314209" y="6178621"/>
            <a:ext cx="140896" cy="185738"/>
          </a:xfrm>
          <a:prstGeom prst="chevron">
            <a:avLst/>
          </a:prstGeom>
          <a:solidFill>
            <a:schemeClr val="accent5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화살표: 갈매기형 수장 11">
            <a:extLst>
              <a:ext uri="{FF2B5EF4-FFF2-40B4-BE49-F238E27FC236}">
                <a16:creationId xmlns:a16="http://schemas.microsoft.com/office/drawing/2014/main" id="{EC978CF0-535A-4700-6265-3B3912E671CB}"/>
              </a:ext>
            </a:extLst>
          </p:cNvPr>
          <p:cNvSpPr/>
          <p:nvPr/>
        </p:nvSpPr>
        <p:spPr>
          <a:xfrm>
            <a:off x="7455105" y="6178621"/>
            <a:ext cx="140896" cy="185738"/>
          </a:xfrm>
          <a:prstGeom prst="chevron">
            <a:avLst/>
          </a:prstGeom>
          <a:solidFill>
            <a:schemeClr val="accent5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화살표: 갈매기형 수장 12">
            <a:extLst>
              <a:ext uri="{FF2B5EF4-FFF2-40B4-BE49-F238E27FC236}">
                <a16:creationId xmlns:a16="http://schemas.microsoft.com/office/drawing/2014/main" id="{3528B5C1-8BE0-5E0E-3C83-840947F96FE8}"/>
              </a:ext>
            </a:extLst>
          </p:cNvPr>
          <p:cNvSpPr/>
          <p:nvPr/>
        </p:nvSpPr>
        <p:spPr>
          <a:xfrm>
            <a:off x="7596001" y="6178621"/>
            <a:ext cx="140896" cy="185738"/>
          </a:xfrm>
          <a:prstGeom prst="chevron">
            <a:avLst/>
          </a:prstGeom>
          <a:solidFill>
            <a:schemeClr val="accent5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739617E0-604A-1B26-7909-997D64599F53}"/>
              </a:ext>
            </a:extLst>
          </p:cNvPr>
          <p:cNvSpPr/>
          <p:nvPr/>
        </p:nvSpPr>
        <p:spPr>
          <a:xfrm>
            <a:off x="2309947" y="2582333"/>
            <a:ext cx="5783647" cy="270934"/>
          </a:xfrm>
          <a:prstGeom prst="rect">
            <a:avLst/>
          </a:prstGeom>
          <a:noFill/>
          <a:ln w="38100">
            <a:solidFill>
              <a:srgbClr val="00FFB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BC76402B-D79F-5255-23D6-8286A78738C5}"/>
              </a:ext>
            </a:extLst>
          </p:cNvPr>
          <p:cNvSpPr/>
          <p:nvPr/>
        </p:nvSpPr>
        <p:spPr>
          <a:xfrm>
            <a:off x="6515306" y="4920011"/>
            <a:ext cx="2246016" cy="270934"/>
          </a:xfrm>
          <a:prstGeom prst="rect">
            <a:avLst/>
          </a:prstGeom>
          <a:noFill/>
          <a:ln w="38100">
            <a:solidFill>
              <a:srgbClr val="00FFB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3928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1BD9211-5E77-E43D-87D1-1E3C16E2FDBF}"/>
              </a:ext>
            </a:extLst>
          </p:cNvPr>
          <p:cNvSpPr txBox="1"/>
          <p:nvPr/>
        </p:nvSpPr>
        <p:spPr>
          <a:xfrm>
            <a:off x="363153" y="102404"/>
            <a:ext cx="9179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helvetica" panose="020B0604020202020204" pitchFamily="34" charset="0"/>
              </a:defRPr>
            </a:lvl1pPr>
          </a:lstStyle>
          <a:p>
            <a:pPr defTabSz="457200" latinLnBrk="0">
              <a:defRPr/>
            </a:pP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Discussion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4DB20E4-2339-272D-173C-1D4890B55AC1}"/>
              </a:ext>
            </a:extLst>
          </p:cNvPr>
          <p:cNvSpPr txBox="1"/>
          <p:nvPr/>
        </p:nvSpPr>
        <p:spPr>
          <a:xfrm>
            <a:off x="363153" y="761365"/>
            <a:ext cx="9179694" cy="3826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sz="2000" b="1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RAN Plenary Study Item on IMT-2030 (1)</a:t>
            </a:r>
            <a:endParaRPr kumimoji="1" lang="en-US" altLang="ko-KR" sz="2000" b="1" kern="0" baseline="3000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Considering the workplan for ITU-R WP5D and 3GPP, tight interaction and cooperation are essential to avoid any late input </a:t>
            </a: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1" lang="en-US" altLang="ko-KR" b="1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1" lang="en-US" altLang="ko-KR" b="1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1" lang="en-US" altLang="ko-KR" b="1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1" lang="en-US" altLang="ko-KR" b="1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1" lang="en-US" altLang="ko-KR" b="1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1" lang="en-US" altLang="ko-KR" b="1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</p:txBody>
      </p:sp>
      <p:sp>
        <p:nvSpPr>
          <p:cNvPr id="87" name="Rectangle 1">
            <a:extLst>
              <a:ext uri="{FF2B5EF4-FFF2-40B4-BE49-F238E27FC236}">
                <a16:creationId xmlns:a16="http://schemas.microsoft.com/office/drawing/2014/main" id="{1AD35EB7-3FE8-BF56-C607-35EC7686B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152" y="5196258"/>
            <a:ext cx="9179693" cy="914202"/>
          </a:xfrm>
          <a:prstGeom prst="roundRect">
            <a:avLst>
              <a:gd name="adj" fmla="val 9095"/>
            </a:avLst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en-US" altLang="ko-KR" b="1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Proposal 1: RP Rel-20 SI on IMT-2030 should aim to provide timely input on TPR to ITU-R via LS </a:t>
            </a:r>
          </a:p>
        </p:txBody>
      </p:sp>
      <p:sp>
        <p:nvSpPr>
          <p:cNvPr id="90" name="화살표: 아래쪽 89">
            <a:extLst>
              <a:ext uri="{FF2B5EF4-FFF2-40B4-BE49-F238E27FC236}">
                <a16:creationId xmlns:a16="http://schemas.microsoft.com/office/drawing/2014/main" id="{AB0CD7A8-DF9C-D1E6-37AC-0B339E8ABED4}"/>
              </a:ext>
            </a:extLst>
          </p:cNvPr>
          <p:cNvSpPr/>
          <p:nvPr/>
        </p:nvSpPr>
        <p:spPr>
          <a:xfrm>
            <a:off x="1638299" y="2255670"/>
            <a:ext cx="619126" cy="2580912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92" name="직선 연결선 91">
            <a:extLst>
              <a:ext uri="{FF2B5EF4-FFF2-40B4-BE49-F238E27FC236}">
                <a16:creationId xmlns:a16="http://schemas.microsoft.com/office/drawing/2014/main" id="{61A5779C-BC96-3495-21B6-3E4D31FD73E2}"/>
              </a:ext>
            </a:extLst>
          </p:cNvPr>
          <p:cNvCxnSpPr/>
          <p:nvPr/>
        </p:nvCxnSpPr>
        <p:spPr>
          <a:xfrm>
            <a:off x="2047875" y="2979207"/>
            <a:ext cx="981075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530BC5EF-194F-6F58-057A-5E089FAE9211}"/>
              </a:ext>
            </a:extLst>
          </p:cNvPr>
          <p:cNvSpPr txBox="1"/>
          <p:nvPr/>
        </p:nvSpPr>
        <p:spPr>
          <a:xfrm>
            <a:off x="3028950" y="2825318"/>
            <a:ext cx="59033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2025/02 WP5D#48: </a:t>
            </a:r>
            <a:r>
              <a:rPr kumimoji="1" lang="en-US" altLang="ko-KR" sz="1200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Preliminary agree on items for TPR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5" name="직선 연결선 104">
            <a:extLst>
              <a:ext uri="{FF2B5EF4-FFF2-40B4-BE49-F238E27FC236}">
                <a16:creationId xmlns:a16="http://schemas.microsoft.com/office/drawing/2014/main" id="{2870C5A8-D221-DB7D-81AE-33509F2FB3C1}"/>
              </a:ext>
            </a:extLst>
          </p:cNvPr>
          <p:cNvCxnSpPr/>
          <p:nvPr/>
        </p:nvCxnSpPr>
        <p:spPr>
          <a:xfrm>
            <a:off x="2047875" y="3469448"/>
            <a:ext cx="981075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>
            <a:extLst>
              <a:ext uri="{FF2B5EF4-FFF2-40B4-BE49-F238E27FC236}">
                <a16:creationId xmlns:a16="http://schemas.microsoft.com/office/drawing/2014/main" id="{BA3A7622-92D1-0F69-E043-D68F009C2FAE}"/>
              </a:ext>
            </a:extLst>
          </p:cNvPr>
          <p:cNvSpPr txBox="1"/>
          <p:nvPr/>
        </p:nvSpPr>
        <p:spPr>
          <a:xfrm>
            <a:off x="3028950" y="3315559"/>
            <a:ext cx="59033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2025/03 RAN#107 </a:t>
            </a:r>
            <a:endParaRPr lang="ko-KR" altLang="en-US" sz="12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7" name="직선 연결선 106">
            <a:extLst>
              <a:ext uri="{FF2B5EF4-FFF2-40B4-BE49-F238E27FC236}">
                <a16:creationId xmlns:a16="http://schemas.microsoft.com/office/drawing/2014/main" id="{6673BFFF-11B6-14F2-112E-23DD1D775A05}"/>
              </a:ext>
            </a:extLst>
          </p:cNvPr>
          <p:cNvCxnSpPr/>
          <p:nvPr/>
        </p:nvCxnSpPr>
        <p:spPr>
          <a:xfrm>
            <a:off x="2047875" y="3959689"/>
            <a:ext cx="981075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762E777E-A7AE-83F5-00F7-170D3C633683}"/>
              </a:ext>
            </a:extLst>
          </p:cNvPr>
          <p:cNvSpPr txBox="1"/>
          <p:nvPr/>
        </p:nvSpPr>
        <p:spPr>
          <a:xfrm>
            <a:off x="3028951" y="3805800"/>
            <a:ext cx="47477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2025/06 RAN#108 (last RAN meeting for this SI)</a:t>
            </a:r>
            <a:endParaRPr lang="ko-KR" altLang="en-US" sz="12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D47FB120-FC6F-B5DC-0089-9160EB6EDFAF}"/>
              </a:ext>
            </a:extLst>
          </p:cNvPr>
          <p:cNvCxnSpPr/>
          <p:nvPr/>
        </p:nvCxnSpPr>
        <p:spPr>
          <a:xfrm>
            <a:off x="2047875" y="4449930"/>
            <a:ext cx="981075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>
            <a:extLst>
              <a:ext uri="{FF2B5EF4-FFF2-40B4-BE49-F238E27FC236}">
                <a16:creationId xmlns:a16="http://schemas.microsoft.com/office/drawing/2014/main" id="{97C9B1FD-AB38-6FC9-67B3-DCFB2FA442AA}"/>
              </a:ext>
            </a:extLst>
          </p:cNvPr>
          <p:cNvSpPr txBox="1"/>
          <p:nvPr/>
        </p:nvSpPr>
        <p:spPr>
          <a:xfrm>
            <a:off x="3028950" y="4296041"/>
            <a:ext cx="59033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>
                <a:latin typeface="Arial" panose="020B0604020202020204" pitchFamily="34" charset="0"/>
                <a:cs typeface="Arial" panose="020B0604020202020204" pitchFamily="34" charset="0"/>
              </a:rPr>
              <a:t>2025/06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WP5D#49: Discuss the detailed definition of each TPR, start to discuss target value(s) for TPR, and send LS if needed</a:t>
            </a:r>
            <a:endParaRPr lang="ko-KR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586004AB-6E5B-F4A0-5D94-1D689B027B97}"/>
              </a:ext>
            </a:extLst>
          </p:cNvPr>
          <p:cNvCxnSpPr/>
          <p:nvPr/>
        </p:nvCxnSpPr>
        <p:spPr>
          <a:xfrm>
            <a:off x="2047875" y="2517911"/>
            <a:ext cx="981075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B2CD604E-AE54-91A2-2861-D23B60094C9E}"/>
              </a:ext>
            </a:extLst>
          </p:cNvPr>
          <p:cNvSpPr txBox="1"/>
          <p:nvPr/>
        </p:nvSpPr>
        <p:spPr>
          <a:xfrm>
            <a:off x="3028950" y="2364022"/>
            <a:ext cx="59033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2024/12 RAN#106 (SI approved) </a:t>
            </a:r>
            <a:endParaRPr lang="ko-KR" altLang="en-US" sz="12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56DAECAC-DE22-DAB1-F72A-C87E3744E84B}"/>
              </a:ext>
            </a:extLst>
          </p:cNvPr>
          <p:cNvSpPr/>
          <p:nvPr/>
        </p:nvSpPr>
        <p:spPr>
          <a:xfrm>
            <a:off x="1176866" y="2125134"/>
            <a:ext cx="7552264" cy="2836047"/>
          </a:xfrm>
          <a:prstGeom prst="roundRect">
            <a:avLst>
              <a:gd name="adj" fmla="val 6798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6631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1BD9211-5E77-E43D-87D1-1E3C16E2FDBF}"/>
              </a:ext>
            </a:extLst>
          </p:cNvPr>
          <p:cNvSpPr txBox="1"/>
          <p:nvPr/>
        </p:nvSpPr>
        <p:spPr>
          <a:xfrm>
            <a:off x="363153" y="102404"/>
            <a:ext cx="9179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helvetica" panose="020B0604020202020204" pitchFamily="34" charset="0"/>
              </a:defRPr>
            </a:lvl1pPr>
          </a:lstStyle>
          <a:p>
            <a:pPr defTabSz="457200" latinLnBrk="0">
              <a:defRPr/>
            </a:pP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Discussion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4DB20E4-2339-272D-173C-1D4890B55AC1}"/>
              </a:ext>
            </a:extLst>
          </p:cNvPr>
          <p:cNvSpPr txBox="1"/>
          <p:nvPr/>
        </p:nvSpPr>
        <p:spPr>
          <a:xfrm>
            <a:off x="363153" y="761365"/>
            <a:ext cx="9179694" cy="4103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sz="2000" b="1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RAN Plenary Study Item on IMT-2030 (2)</a:t>
            </a:r>
            <a:endParaRPr kumimoji="1" lang="en-US" altLang="ko-KR" sz="2000" b="1" kern="0" baseline="3000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In ITU-R WP5D, several TPRs have been being discussed including newly defined TPRs due to new usage scenarios and capabilities of IMT-2030  </a:t>
            </a: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So, the scope of this study item should be to identify suitable deployment scenarios based on the TPRs being discussed to properly cover those usage scenarios and capabilities </a:t>
            </a:r>
          </a:p>
          <a:p>
            <a:pPr marL="1200150" lvl="2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sz="1600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For instance, the deployment scenario(s) need to be identified to cover ISAC (one of new usage scenarios), e.g., Indoor hotspot-ISAC, Dense urban-ISAC, Rural-ISAC, and the</a:t>
            </a:r>
            <a:r>
              <a:rPr kumimoji="1" lang="ko-KR" altLang="en-US" sz="1600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 </a:t>
            </a:r>
            <a:r>
              <a:rPr kumimoji="1" lang="en-US" altLang="ko-KR" sz="1600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corresponding attributes also need to specified </a:t>
            </a:r>
            <a:endParaRPr kumimoji="1" lang="en-US" altLang="ko-KR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1" lang="en-US" altLang="ko-KR" b="1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836C7A06-A22A-1FF8-F287-D319CC814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152" y="5347597"/>
            <a:ext cx="9179693" cy="914202"/>
          </a:xfrm>
          <a:prstGeom prst="roundRect">
            <a:avLst>
              <a:gd name="adj" fmla="val 9095"/>
            </a:avLst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en-US" altLang="ko-KR" b="1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Proposal 2: RP Rel-20 SI on IMT-2030 should aim to identify deployment scenarios to fully accommodate usage scenarios and capabilities of IMT-2030</a:t>
            </a:r>
          </a:p>
        </p:txBody>
      </p:sp>
    </p:spTree>
    <p:extLst>
      <p:ext uri="{BB962C8B-B14F-4D97-AF65-F5344CB8AC3E}">
        <p14:creationId xmlns:p14="http://schemas.microsoft.com/office/powerpoint/2010/main" val="3606699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1BD9211-5E77-E43D-87D1-1E3C16E2FDBF}"/>
              </a:ext>
            </a:extLst>
          </p:cNvPr>
          <p:cNvSpPr txBox="1"/>
          <p:nvPr/>
        </p:nvSpPr>
        <p:spPr>
          <a:xfrm>
            <a:off x="363153" y="102404"/>
            <a:ext cx="9179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helvetica" panose="020B0604020202020204" pitchFamily="34" charset="0"/>
              </a:defRPr>
            </a:lvl1pPr>
          </a:lstStyle>
          <a:p>
            <a:pPr defTabSz="457200" latinLnBrk="0">
              <a:defRPr/>
            </a:pP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Discussion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4DB20E4-2339-272D-173C-1D4890B55AC1}"/>
              </a:ext>
            </a:extLst>
          </p:cNvPr>
          <p:cNvSpPr txBox="1"/>
          <p:nvPr/>
        </p:nvSpPr>
        <p:spPr>
          <a:xfrm>
            <a:off x="363153" y="761365"/>
            <a:ext cx="9179694" cy="4934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sz="2000" b="1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RAN Plenary Study Item on IMT-2030 (3)</a:t>
            </a:r>
            <a:endParaRPr kumimoji="1" lang="en-US" altLang="ko-KR" sz="2000" b="1" kern="0" baseline="3000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Regarding</a:t>
            </a:r>
            <a:r>
              <a:rPr kumimoji="1" lang="ko-KR" altLang="en-US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 </a:t>
            </a:r>
            <a:r>
              <a:rPr kumimoji="1" lang="en-US" altLang="ko-KR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candidate</a:t>
            </a:r>
            <a:r>
              <a:rPr kumimoji="1" lang="ko-KR" altLang="en-US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 </a:t>
            </a:r>
            <a:r>
              <a:rPr kumimoji="1" lang="en-US" altLang="ko-KR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TPRs</a:t>
            </a:r>
            <a:r>
              <a:rPr kumimoji="1" lang="ko-KR" altLang="en-US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 </a:t>
            </a:r>
            <a:r>
              <a:rPr kumimoji="1" lang="en-US" altLang="ko-KR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for IMT-2030 discussed</a:t>
            </a:r>
            <a:r>
              <a:rPr kumimoji="1" lang="ko-KR" altLang="en-US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 </a:t>
            </a:r>
            <a:r>
              <a:rPr kumimoji="1" lang="en-US" altLang="ko-KR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in</a:t>
            </a:r>
            <a:r>
              <a:rPr kumimoji="1" lang="ko-KR" altLang="en-US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 </a:t>
            </a:r>
            <a:r>
              <a:rPr kumimoji="1" lang="en-US" altLang="ko-KR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ITU-R, the related discussion in this study item could be helpful</a:t>
            </a: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However, it should be careful to avoid any over-commitment for the value(s) of TPR</a:t>
            </a:r>
          </a:p>
          <a:p>
            <a:pPr marL="1200150" lvl="2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de-DE" altLang="ko-KR" sz="1600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E.</a:t>
            </a:r>
            <a:r>
              <a:rPr kumimoji="1" lang="en-US" altLang="ko-KR" sz="1600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g., The peak data rate defined in IMT-2020 requirement is a theoretical maximum value under ideal condition but cannot be realized in most situations of commercial network</a:t>
            </a: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1" lang="en-US" altLang="ko-KR" b="1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1" lang="en-US" altLang="ko-KR" b="1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1" lang="en-US" altLang="ko-KR" b="1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1" lang="en-US" altLang="ko-KR" b="1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C4136D5-49BE-3C44-1374-0DA5C9D14E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152" y="4690372"/>
            <a:ext cx="9179693" cy="478611"/>
          </a:xfrm>
          <a:prstGeom prst="roundRect">
            <a:avLst>
              <a:gd name="adj" fmla="val 9095"/>
            </a:avLst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en-US" altLang="ko-KR" b="1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Proposal 3: Any over-commitment for the value(s) of TPR should be avoided</a:t>
            </a:r>
          </a:p>
        </p:txBody>
      </p:sp>
    </p:spTree>
    <p:extLst>
      <p:ext uri="{BB962C8B-B14F-4D97-AF65-F5344CB8AC3E}">
        <p14:creationId xmlns:p14="http://schemas.microsoft.com/office/powerpoint/2010/main" val="3708379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1BD9211-5E77-E43D-87D1-1E3C16E2FDBF}"/>
              </a:ext>
            </a:extLst>
          </p:cNvPr>
          <p:cNvSpPr txBox="1"/>
          <p:nvPr/>
        </p:nvSpPr>
        <p:spPr>
          <a:xfrm>
            <a:off x="363153" y="102404"/>
            <a:ext cx="9179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helvetica" panose="020B0604020202020204" pitchFamily="34" charset="0"/>
              </a:defRPr>
            </a:lvl1pPr>
          </a:lstStyle>
          <a:p>
            <a:pPr defTabSz="457200" latinLnBrk="0">
              <a:defRPr/>
            </a:pP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Discussion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4DB20E4-2339-272D-173C-1D4890B55AC1}"/>
              </a:ext>
            </a:extLst>
          </p:cNvPr>
          <p:cNvSpPr txBox="1"/>
          <p:nvPr/>
        </p:nvSpPr>
        <p:spPr>
          <a:xfrm>
            <a:off x="363153" y="761365"/>
            <a:ext cx="9179694" cy="4247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sz="2000" b="1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RAN Plenary Study Item on IMT-2030 (4)</a:t>
            </a:r>
            <a:endParaRPr kumimoji="1" lang="en-US" altLang="ko-KR" sz="2000" b="1" kern="0" baseline="3000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Sensing-related capabilities (4.12)</a:t>
            </a:r>
          </a:p>
          <a:p>
            <a:pPr marL="1200150" lvl="2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sz="1600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To support ISAC usage scenario, various sensing modes and use cases for ISAC have been discussed in 3GPP</a:t>
            </a:r>
          </a:p>
          <a:p>
            <a:pPr marL="1200150" lvl="2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1" lang="en-US" altLang="ko-KR" sz="1600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1200150" lvl="2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1" lang="en-US" altLang="ko-KR" sz="1600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1200150" lvl="2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1" lang="en-US" altLang="ko-KR" sz="1600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1200150" lvl="2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1" lang="en-US" altLang="ko-KR" sz="1600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1200150" lvl="2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1" lang="en-US" altLang="ko-KR" sz="1600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1200150" lvl="2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sz="1600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We would like to encourage RAN to study TPR for</a:t>
            </a:r>
            <a:r>
              <a:rPr kumimoji="1" lang="ko-KR" altLang="en-US" sz="1600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 </a:t>
            </a:r>
            <a:r>
              <a:rPr kumimoji="1" lang="en-US" altLang="ko-KR" sz="1600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sensing-related</a:t>
            </a:r>
            <a:r>
              <a:rPr kumimoji="1" lang="ko-KR" altLang="en-US" sz="1600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 </a:t>
            </a:r>
            <a:r>
              <a:rPr kumimoji="1" lang="en-US" altLang="ko-KR" sz="1600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capabilities</a:t>
            </a:r>
            <a:r>
              <a:rPr kumimoji="1" lang="ko-KR" altLang="en-US" sz="1600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 </a:t>
            </a:r>
            <a:r>
              <a:rPr kumimoji="1" lang="en-US" altLang="ko-KR" sz="1600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to cover all sensing modes and use cases without any de-prioritization</a:t>
            </a:r>
            <a:endParaRPr kumimoji="1" lang="en-US" altLang="ko-KR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1ED4B45A-A232-6D75-25A9-C02807EF91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152" y="5398397"/>
            <a:ext cx="9179693" cy="914202"/>
          </a:xfrm>
          <a:prstGeom prst="roundRect">
            <a:avLst>
              <a:gd name="adj" fmla="val 9095"/>
            </a:avLst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285750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en-US" altLang="ko-KR" b="1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Proposal 4: RP Rel-20 SI on IMT-2030 should aim to study TPR for sensing-related capabilities to accommodate all sensing modes and use cases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87C00741-9B42-77DB-1F4B-2C217D1BC6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861968"/>
              </p:ext>
            </p:extLst>
          </p:nvPr>
        </p:nvGraphicFramePr>
        <p:xfrm>
          <a:off x="1638300" y="2426918"/>
          <a:ext cx="6629396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3005">
                  <a:extLst>
                    <a:ext uri="{9D8B030D-6E8A-4147-A177-3AD203B41FA5}">
                      <a16:colId xmlns:a16="http://schemas.microsoft.com/office/drawing/2014/main" val="4224891931"/>
                    </a:ext>
                  </a:extLst>
                </a:gridCol>
                <a:gridCol w="4306391">
                  <a:extLst>
                    <a:ext uri="{9D8B030D-6E8A-4147-A177-3AD203B41FA5}">
                      <a16:colId xmlns:a16="http://schemas.microsoft.com/office/drawing/2014/main" val="17577563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Sensing modes</a:t>
                      </a:r>
                      <a:endParaRPr lang="ko-KR" alt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cases</a:t>
                      </a:r>
                      <a:endParaRPr lang="ko-KR" alt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9268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ko-KR" sz="1200" b="1" kern="0" dirty="0">
                          <a:latin typeface="Arial" panose="020B0604020202020204" pitchFamily="34" charset="0"/>
                          <a:ea typeface="Pretendard" panose="02000503000000020004" pitchFamily="50" charset="-127"/>
                          <a:cs typeface="Arial" panose="020B0604020202020204" pitchFamily="34" charset="0"/>
                        </a:rPr>
                        <a:t>TRP-TRP bistatic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ko-KR" sz="1200" b="1" kern="0" dirty="0">
                          <a:latin typeface="Arial" panose="020B0604020202020204" pitchFamily="34" charset="0"/>
                          <a:ea typeface="Pretendard" panose="02000503000000020004" pitchFamily="50" charset="-127"/>
                          <a:cs typeface="Arial" panose="020B0604020202020204" pitchFamily="34" charset="0"/>
                        </a:rPr>
                        <a:t>TRP monostatic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ko-KR" sz="1200" b="1" kern="0" dirty="0">
                          <a:latin typeface="Arial" panose="020B0604020202020204" pitchFamily="34" charset="0"/>
                          <a:ea typeface="Pretendard" panose="02000503000000020004" pitchFamily="50" charset="-127"/>
                          <a:cs typeface="Arial" panose="020B0604020202020204" pitchFamily="34" charset="0"/>
                        </a:rPr>
                        <a:t>TRP-UE bistatic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ko-KR" sz="1200" b="1" kern="0" dirty="0">
                          <a:latin typeface="Arial" panose="020B0604020202020204" pitchFamily="34" charset="0"/>
                          <a:ea typeface="Pretendard" panose="02000503000000020004" pitchFamily="50" charset="-127"/>
                          <a:cs typeface="Arial" panose="020B0604020202020204" pitchFamily="34" charset="0"/>
                        </a:rPr>
                        <a:t>UE-TRP bistatic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ko-KR" sz="1200" b="1" kern="0" dirty="0">
                          <a:latin typeface="Arial" panose="020B0604020202020204" pitchFamily="34" charset="0"/>
                          <a:ea typeface="Pretendard" panose="02000503000000020004" pitchFamily="50" charset="-127"/>
                          <a:cs typeface="Arial" panose="020B0604020202020204" pitchFamily="34" charset="0"/>
                        </a:rPr>
                        <a:t>UE-UE bistatic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ko-KR" sz="1200" b="1" kern="0" dirty="0">
                          <a:latin typeface="Arial" panose="020B0604020202020204" pitchFamily="34" charset="0"/>
                          <a:ea typeface="Pretendard" panose="02000503000000020004" pitchFamily="50" charset="-127"/>
                          <a:cs typeface="Arial" panose="020B0604020202020204" pitchFamily="34" charset="0"/>
                        </a:rPr>
                        <a:t>UE monostatic</a:t>
                      </a:r>
                      <a:endParaRPr lang="ko-KR" alt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UAVs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 indoors and outdoors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Automotive vehicles (at least outdoors)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Automated guided vehicles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Objects creating hazards on roads/railways, with a minimum size dependent on frequency</a:t>
                      </a:r>
                      <a:endParaRPr lang="ko-KR" alt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7399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0284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1BD9211-5E77-E43D-87D1-1E3C16E2FDBF}"/>
              </a:ext>
            </a:extLst>
          </p:cNvPr>
          <p:cNvSpPr txBox="1"/>
          <p:nvPr/>
        </p:nvSpPr>
        <p:spPr>
          <a:xfrm>
            <a:off x="363153" y="102404"/>
            <a:ext cx="9179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helvetica" panose="020B0604020202020204" pitchFamily="34" charset="0"/>
              </a:defRPr>
            </a:lvl1pPr>
          </a:lstStyle>
          <a:p>
            <a:pPr defTabSz="457200" latinLnBrk="0">
              <a:defRPr/>
            </a:pP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4DB20E4-2339-272D-173C-1D4890B55AC1}"/>
              </a:ext>
            </a:extLst>
          </p:cNvPr>
          <p:cNvSpPr txBox="1"/>
          <p:nvPr/>
        </p:nvSpPr>
        <p:spPr>
          <a:xfrm>
            <a:off x="363153" y="761365"/>
            <a:ext cx="9179694" cy="34111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sz="2000" b="1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In summary, the following proposals are provided:</a:t>
            </a:r>
            <a:endParaRPr kumimoji="1" lang="en-US" altLang="ko-KR" b="1" kern="0" dirty="0">
              <a:latin typeface="Arial" panose="020B0604020202020204" pitchFamily="34" charset="0"/>
              <a:ea typeface="Pretendard" panose="02000503000000020004" pitchFamily="50" charset="-127"/>
              <a:cs typeface="Arial" panose="020B0604020202020204" pitchFamily="34" charset="0"/>
            </a:endParaRP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Proposal 1: RP Rel-20 SI on IMT-2030 should aim to provide timely input on TPR to ITU-R via LS </a:t>
            </a: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Proposal 2: RP Rel-20 SI on IMT-2030 should aim to identify deployment scenarios to fully accommodate usage scenarios and capabilities of IMT-2030</a:t>
            </a: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Proposal 3: Any over-commitment for the value(s) of TPR should be avoided</a:t>
            </a:r>
          </a:p>
          <a:p>
            <a:pPr marL="742950" lvl="1" indent="-2857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kern="0" dirty="0">
                <a:latin typeface="Arial" panose="020B0604020202020204" pitchFamily="34" charset="0"/>
                <a:ea typeface="Pretendard" panose="02000503000000020004" pitchFamily="50" charset="-127"/>
                <a:cs typeface="Arial" panose="020B0604020202020204" pitchFamily="34" charset="0"/>
              </a:rPr>
              <a:t>Proposal 4: RP Rel-20 SI on IMT-2030 should aim to study TPR for sensing-related capabilities to accommodate all sensing modes and use cases</a:t>
            </a:r>
          </a:p>
        </p:txBody>
      </p:sp>
    </p:spTree>
    <p:extLst>
      <p:ext uri="{BB962C8B-B14F-4D97-AF65-F5344CB8AC3E}">
        <p14:creationId xmlns:p14="http://schemas.microsoft.com/office/powerpoint/2010/main" val="2262488417"/>
      </p:ext>
    </p:extLst>
  </p:cSld>
  <p:clrMapOvr>
    <a:masterClrMapping/>
  </p:clrMapOvr>
</p:sld>
</file>

<file path=ppt/theme/theme1.xml><?xml version="1.0" encoding="utf-8"?>
<a:theme xmlns:a="http://schemas.openxmlformats.org/drawingml/2006/main" name="1_디자인 사용자 지정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본문_일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나눔스퀘어 Bold">
      <a:majorFont>
        <a:latin typeface="나눔스퀘어 Bold"/>
        <a:ea typeface="나눔스퀘어 Bold"/>
        <a:cs typeface=""/>
      </a:majorFont>
      <a:minorFont>
        <a:latin typeface="나눔스퀘어 Bold"/>
        <a:ea typeface="나눔스퀘어 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4a7f3fc-5aa6-4018-ab60-3986696db710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4C920E3CDF296A4DA164753BD618D2DC" ma:contentTypeVersion="15" ma:contentTypeDescription="새 문서를 만듭니다." ma:contentTypeScope="" ma:versionID="f2ee6a00bbbf508f2eca051f3950bf21">
  <xsd:schema xmlns:xsd="http://www.w3.org/2001/XMLSchema" xmlns:xs="http://www.w3.org/2001/XMLSchema" xmlns:p="http://schemas.microsoft.com/office/2006/metadata/properties" xmlns:ns3="b4a7f3fc-5aa6-4018-ab60-3986696db710" targetNamespace="http://schemas.microsoft.com/office/2006/metadata/properties" ma:root="true" ma:fieldsID="2ae28a8d64906a42170a7875993c721d" ns3:_="">
    <xsd:import namespace="b4a7f3fc-5aa6-4018-ab60-3986696db71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ServiceSearchProperties" minOccurs="0"/>
                <xsd:element ref="ns3:_activity" minOccurs="0"/>
                <xsd:element ref="ns3:MediaServiceObjectDetectorVersions" minOccurs="0"/>
                <xsd:element ref="ns3:MediaLengthInSecond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a7f3fc-5aa6-4018-ab60-3986696db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9" nillable="true" ma:displayName="_activity" ma:hidden="true" ma:internalName="_activity">
      <xsd:simpleType>
        <xsd:restriction base="dms:Note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ystemTags" ma:index="2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0B53C60-DB36-4C5F-9927-DF47D1600CEE}">
  <ds:schemaRefs>
    <ds:schemaRef ds:uri="http://www.w3.org/XML/1998/namespace"/>
    <ds:schemaRef ds:uri="http://schemas.microsoft.com/office/infopath/2007/PartnerControls"/>
    <ds:schemaRef ds:uri="b4a7f3fc-5aa6-4018-ab60-3986696db710"/>
    <ds:schemaRef ds:uri="http://purl.org/dc/elements/1.1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B6EF054C-9E18-4F7B-AB20-09B7F4EA06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a7f3fc-5aa6-4018-ab60-3986696db7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490F886-B608-4722-A027-C2C176676CE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7949</TotalTime>
  <Words>746</Words>
  <Application>Microsoft Office PowerPoint</Application>
  <PresentationFormat>A4 용지(210x297mm)</PresentationFormat>
  <Paragraphs>111</Paragraphs>
  <Slides>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3</vt:i4>
      </vt:variant>
      <vt:variant>
        <vt:lpstr>슬라이드 제목</vt:lpstr>
      </vt:variant>
      <vt:variant>
        <vt:i4>7</vt:i4>
      </vt:variant>
    </vt:vector>
  </HeadingPairs>
  <TitlesOfParts>
    <vt:vector size="18" baseType="lpstr">
      <vt:lpstr>나눔스퀘어</vt:lpstr>
      <vt:lpstr>나눔스퀘어 Bold</vt:lpstr>
      <vt:lpstr>나눔스퀘어 ExtraBold</vt:lpstr>
      <vt:lpstr>맑은 고딕</vt:lpstr>
      <vt:lpstr>Arial</vt:lpstr>
      <vt:lpstr>Arial Nova</vt:lpstr>
      <vt:lpstr>Calibri</vt:lpstr>
      <vt:lpstr>Wingdings</vt:lpstr>
      <vt:lpstr>1_디자인 사용자 지정</vt:lpstr>
      <vt:lpstr>Office 테마</vt:lpstr>
      <vt:lpstr>본문_일반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vdiadmin</dc:creator>
  <cp:lastModifiedBy>이현호님/6G개발팀</cp:lastModifiedBy>
  <cp:revision>135</cp:revision>
  <cp:lastPrinted>2023-07-20T04:29:25Z</cp:lastPrinted>
  <dcterms:created xsi:type="dcterms:W3CDTF">2017-09-05T01:55:56Z</dcterms:created>
  <dcterms:modified xsi:type="dcterms:W3CDTF">2024-12-02T09:55:04Z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0x0101004C920E3CDF296A4DA164753BD618D2DC</vt:lpwstr>
  </property>
  <property fmtid="{D5CDD505-2E9C-101B-9397-08002B2CF9AE}" pid="3" name="AuthorIds_UIVersion_512">
    <vt:lpwstr>12</vt:lpwstr>
  </property>
  <property fmtid="{D5CDD505-2E9C-101B-9397-08002B2CF9AE}" pid="4" name="AuthorIds_UIVersion_273920">
    <vt:lpwstr>6</vt:lpwstr>
  </property>
  <property fmtid="{D5CDD505-2E9C-101B-9397-08002B2CF9AE}" pid="5" name="AuthorIds_UIVersion_275968">
    <vt:lpwstr>6</vt:lpwstr>
  </property>
  <property fmtid="{D5CDD505-2E9C-101B-9397-08002B2CF9AE}" pid="6" name="AuthorIds_UIVersion_280064">
    <vt:lpwstr>11,6</vt:lpwstr>
  </property>
  <property fmtid="{D5CDD505-2E9C-101B-9397-08002B2CF9AE}" pid="7" name="AuthorIds_UIVersion_283136">
    <vt:lpwstr>11</vt:lpwstr>
  </property>
  <property fmtid="{D5CDD505-2E9C-101B-9397-08002B2CF9AE}" pid="8" name="AuthorIds_UIVersion_282112">
    <vt:lpwstr>11</vt:lpwstr>
  </property>
  <property fmtid="{D5CDD505-2E9C-101B-9397-08002B2CF9AE}" pid="9" name="AuthorIds_UIVersion_284160">
    <vt:lpwstr>11</vt:lpwstr>
  </property>
  <property fmtid="{D5CDD505-2E9C-101B-9397-08002B2CF9AE}" pid="10" name="AuthorIds_UIVersion_280576">
    <vt:lpwstr>11,6</vt:lpwstr>
  </property>
  <property fmtid="{D5CDD505-2E9C-101B-9397-08002B2CF9AE}" pid="11" name="MediaServiceImageTags">
    <vt:lpwstr/>
  </property>
</Properties>
</file>