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8"/>
  </p:notesMasterIdLst>
  <p:handoutMasterIdLst>
    <p:handoutMasterId r:id="rId9"/>
  </p:handoutMasterIdLst>
  <p:sldIdLst>
    <p:sldId id="436" r:id="rId5"/>
    <p:sldId id="571" r:id="rId6"/>
    <p:sldId id="380" r:id="rId7"/>
  </p:sldIdLst>
  <p:sldSz cx="12192000" cy="6858000"/>
  <p:notesSz cx="6805613" cy="9939338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609523" algn="l" rtl="0" fontAlgn="base">
      <a:spcBef>
        <a:spcPct val="0"/>
      </a:spcBef>
      <a:spcAft>
        <a:spcPct val="0"/>
      </a:spcAft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1219050" algn="l" rtl="0" fontAlgn="base">
      <a:spcBef>
        <a:spcPct val="0"/>
      </a:spcBef>
      <a:spcAft>
        <a:spcPct val="0"/>
      </a:spcAft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828573" algn="l" rtl="0" fontAlgn="base">
      <a:spcBef>
        <a:spcPct val="0"/>
      </a:spcBef>
      <a:spcAft>
        <a:spcPct val="0"/>
      </a:spcAft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2438098" algn="l" rtl="0" fontAlgn="base">
      <a:spcBef>
        <a:spcPct val="0"/>
      </a:spcBef>
      <a:spcAft>
        <a:spcPct val="0"/>
      </a:spcAft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3047620" algn="l" defTabSz="1219050" rtl="0" eaLnBrk="1" latinLnBrk="0" hangingPunct="1"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3657143" algn="l" defTabSz="1219050" rtl="0" eaLnBrk="1" latinLnBrk="0" hangingPunct="1"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4266667" algn="l" defTabSz="1219050" rtl="0" eaLnBrk="1" latinLnBrk="0" hangingPunct="1"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4876191" algn="l" defTabSz="1219050" rtl="0" eaLnBrk="1" latinLnBrk="0" hangingPunct="1"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ummary" id="{E5436FC0-71B5-422E-8EEC-4CF762B23967}">
          <p14:sldIdLst>
            <p14:sldId id="436"/>
            <p14:sldId id="571"/>
            <p14:sldId id="380"/>
          </p14:sldIdLst>
        </p14:section>
      </p14:sectionLst>
    </p:ext>
    <p:ext uri="{EFAFB233-063F-42B5-8137-9DF3F51BA10A}">
      <p15:sldGuideLst xmlns:p15="http://schemas.microsoft.com/office/powerpoint/2012/main">
        <p15:guide id="1" pos="416" userDrawn="1">
          <p15:clr>
            <a:srgbClr val="A4A3A4"/>
          </p15:clr>
        </p15:guide>
        <p15:guide id="2" pos="7256" userDrawn="1">
          <p15:clr>
            <a:srgbClr val="A4A3A4"/>
          </p15:clr>
        </p15:guide>
        <p15:guide id="3" orient="horz" pos="648" userDrawn="1">
          <p15:clr>
            <a:srgbClr val="A4A3A4"/>
          </p15:clr>
        </p15:guide>
        <p15:guide id="4" orient="horz" pos="712" userDrawn="1">
          <p15:clr>
            <a:srgbClr val="A4A3A4"/>
          </p15:clr>
        </p15:guide>
        <p15:guide id="5" orient="horz" pos="3928" userDrawn="1">
          <p15:clr>
            <a:srgbClr val="A4A3A4"/>
          </p15:clr>
        </p15:guide>
        <p15:guide id="6" orient="horz" pos="386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0">
          <p15:clr>
            <a:srgbClr val="A4A3A4"/>
          </p15:clr>
        </p15:guide>
        <p15:guide id="2" pos="2143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BCB"/>
    <a:srgbClr val="FFE7E7"/>
    <a:srgbClr val="E2FFFF"/>
    <a:srgbClr val="FFFFCC"/>
    <a:srgbClr val="CC0033"/>
    <a:srgbClr val="FF9999"/>
    <a:srgbClr val="FF0066"/>
    <a:srgbClr val="FF5050"/>
    <a:srgbClr val="3366FF"/>
    <a:srgbClr val="C052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8341C10-16E5-4B73-87C9-1F97A658B0B9}" v="8" dt="2024-11-28T06:10:09.011"/>
    <p1510:client id="{8DE4B517-1BC5-47FA-5928-3A47EED53002}" v="6" dt="2024-11-28T07:41:06.66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8D230F3-CF80-4859-8CE7-A43EE81993B5}" styleName="浅色样式 1 - 强调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1" d="100"/>
          <a:sy n="71" d="100"/>
        </p:scale>
        <p:origin x="857" y="48"/>
      </p:cViewPr>
      <p:guideLst>
        <p:guide pos="416"/>
        <p:guide pos="7256"/>
        <p:guide orient="horz" pos="648"/>
        <p:guide orient="horz" pos="712"/>
        <p:guide orient="horz" pos="3928"/>
        <p:guide orient="horz" pos="3864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130"/>
        <p:guide pos="2143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5445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52BFE1-0827-475C-85D2-44E115FFD3DA}" type="datetimeFigureOut">
              <a:rPr kumimoji="1" lang="ja-JP" altLang="en-US" smtClean="0"/>
              <a:t>2024/12/2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5445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07A446-C02E-4C8F-94DC-187C6243914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24316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45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663" y="746125"/>
            <a:ext cx="6621462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1225"/>
            <a:ext cx="5443537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noProof="0"/>
              <a:t>マスタ テキストの書式設定</a:t>
            </a:r>
          </a:p>
          <a:p>
            <a:pPr lvl="1"/>
            <a:r>
              <a:rPr lang="ja-JP" altLang="en-GB" noProof="0"/>
              <a:t>第 </a:t>
            </a:r>
            <a:r>
              <a:rPr lang="en-GB" altLang="ja-JP" noProof="0"/>
              <a:t>2 </a:t>
            </a:r>
            <a:r>
              <a:rPr lang="ja-JP" altLang="en-GB" noProof="0"/>
              <a:t>レベル</a:t>
            </a:r>
          </a:p>
          <a:p>
            <a:pPr lvl="2"/>
            <a:r>
              <a:rPr lang="ja-JP" altLang="en-GB" noProof="0"/>
              <a:t>第 </a:t>
            </a:r>
            <a:r>
              <a:rPr lang="en-GB" altLang="ja-JP" noProof="0"/>
              <a:t>3 </a:t>
            </a:r>
            <a:r>
              <a:rPr lang="ja-JP" altLang="en-GB" noProof="0"/>
              <a:t>レベル</a:t>
            </a:r>
          </a:p>
          <a:p>
            <a:pPr lvl="3"/>
            <a:r>
              <a:rPr lang="ja-JP" altLang="en-GB" noProof="0"/>
              <a:t>第 </a:t>
            </a:r>
            <a:r>
              <a:rPr lang="en-GB" altLang="ja-JP" noProof="0"/>
              <a:t>4 </a:t>
            </a:r>
            <a:r>
              <a:rPr lang="ja-JP" altLang="en-GB" noProof="0"/>
              <a:t>レベル</a:t>
            </a:r>
          </a:p>
          <a:p>
            <a:pPr lvl="4"/>
            <a:r>
              <a:rPr lang="ja-JP" altLang="en-GB" noProof="0"/>
              <a:t>第 </a:t>
            </a:r>
            <a:r>
              <a:rPr lang="en-GB" altLang="ja-JP" noProof="0"/>
              <a:t>5 </a:t>
            </a:r>
            <a:r>
              <a:rPr lang="ja-JP" altLang="en-GB" noProof="0"/>
              <a:t>レベル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45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5E2C8AE7-5628-4DF3-9CBB-D0DF79F70B13}" type="slidenum">
              <a:rPr lang="en-GB" altLang="ja-JP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0808864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609523" algn="l" rtl="0" eaLnBrk="0" fontAlgn="base" hangingPunct="0">
      <a:spcBef>
        <a:spcPct val="3000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1219050" algn="l" rtl="0" eaLnBrk="0" fontAlgn="base" hangingPunct="0">
      <a:spcBef>
        <a:spcPct val="3000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828573" algn="l" rtl="0" eaLnBrk="0" fontAlgn="base" hangingPunct="0">
      <a:spcBef>
        <a:spcPct val="3000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2438098" algn="l" rtl="0" eaLnBrk="0" fontAlgn="base" hangingPunct="0">
      <a:spcBef>
        <a:spcPct val="3000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3047620" algn="l" defTabSz="1219050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6pPr>
    <a:lvl7pPr marL="3657143" algn="l" defTabSz="1219050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7pPr>
    <a:lvl8pPr marL="4266667" algn="l" defTabSz="1219050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8pPr>
    <a:lvl9pPr marL="4876191" algn="l" defTabSz="1219050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E2C8AE7-5628-4DF3-9CBB-D0DF79F70B13}" type="slidenum">
              <a:rPr lang="en-GB" altLang="ja-JP" smtClean="0"/>
              <a:pPr>
                <a:defRPr/>
              </a:pPr>
              <a:t>1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5900265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143943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91432" tIns="45718" rIns="91432" bIns="45718"/>
          <a:lstStyle/>
          <a:p>
            <a:pPr>
              <a:defRPr/>
            </a:pPr>
            <a:endParaRPr lang="ja-JP" altLang="en-US" sz="2400">
              <a:ea typeface="ＭＳ Ｐゴシック" pitchFamily="50" charset="-128"/>
            </a:endParaRPr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03817" y="2130433"/>
            <a:ext cx="10363200" cy="1470025"/>
          </a:xfrm>
        </p:spPr>
        <p:txBody>
          <a:bodyPr/>
          <a:lstStyle>
            <a:lvl1pPr>
              <a:defRPr sz="4000" smtClean="0">
                <a:latin typeface="+mn-lt"/>
              </a:defRPr>
            </a:lvl1pPr>
          </a:lstStyle>
          <a:p>
            <a:endParaRPr lang="ja-JP" altLang="en-US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18217" y="3886203"/>
            <a:ext cx="8534400" cy="523220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800" smtClean="0">
                <a:latin typeface="+mn-lt"/>
              </a:defRPr>
            </a:lvl1pPr>
          </a:lstStyle>
          <a:p>
            <a:endParaRPr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>
                <a:latin typeface="+mn-ea"/>
                <a:ea typeface="+mn-ea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1511181"/>
          </a:xfrm>
        </p:spPr>
        <p:txBody>
          <a:bodyPr/>
          <a:lstStyle>
            <a:lvl1pPr>
              <a:defRPr sz="1900">
                <a:latin typeface="+mn-lt"/>
                <a:ea typeface="+mn-ea"/>
              </a:defRPr>
            </a:lvl1pPr>
            <a:lvl2pPr marL="592593" indent="-239155">
              <a:buFont typeface="Arial" pitchFamily="34" charset="0"/>
              <a:buChar char="•"/>
              <a:defRPr sz="1900">
                <a:latin typeface="+mn-lt"/>
                <a:ea typeface="+mn-ea"/>
              </a:defRPr>
            </a:lvl2pPr>
            <a:lvl3pPr marL="831750" indent="-239155">
              <a:buFont typeface="Arial" pitchFamily="34" charset="0"/>
              <a:buChar char="»"/>
              <a:defRPr sz="1500">
                <a:latin typeface="+mn-lt"/>
                <a:ea typeface="+mn-ea"/>
              </a:defRPr>
            </a:lvl3pPr>
            <a:lvl4pPr marL="1070900" indent="-239155">
              <a:buFont typeface="Times New Roman" pitchFamily="18" charset="0"/>
              <a:buChar char="–"/>
              <a:defRPr sz="1500">
                <a:latin typeface="+mn-lt"/>
                <a:ea typeface="+mn-ea"/>
              </a:defRPr>
            </a:lvl4pPr>
            <a:lvl5pPr marL="1310057" indent="-239155">
              <a:buFont typeface="Wingdings" pitchFamily="2" charset="2"/>
              <a:buChar char="ü"/>
              <a:defRPr sz="1200">
                <a:latin typeface="+mn-lt"/>
                <a:ea typeface="+mn-ea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sz="2800">
                <a:latin typeface="+mn-lt"/>
                <a:ea typeface="+mn-ea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39184" y="77795"/>
            <a:ext cx="9505949" cy="692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2" tIns="45718" rIns="91432" bIns="457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15900" y="952501"/>
            <a:ext cx="11760200" cy="1492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2" tIns="45718" rIns="91432" bIns="45718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1032" name="Line 8"/>
          <p:cNvSpPr>
            <a:spLocks noChangeShapeType="1"/>
          </p:cNvSpPr>
          <p:nvPr userDrawn="1"/>
        </p:nvSpPr>
        <p:spPr bwMode="auto">
          <a:xfrm>
            <a:off x="143943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91432" tIns="45718" rIns="91432" bIns="45718"/>
          <a:lstStyle/>
          <a:p>
            <a:pPr>
              <a:defRPr/>
            </a:pPr>
            <a:endParaRPr lang="ja-JP" altLang="en-US" sz="2400">
              <a:ea typeface="ＭＳ Ｐゴシック" pitchFamily="50" charset="-128"/>
            </a:endParaRPr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11694367" y="6458381"/>
            <a:ext cx="482820" cy="384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32" tIns="45718" rIns="91432" bIns="45718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 sz="190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</a:rPr>
              <a:pPr algn="r">
                <a:defRPr/>
              </a:pPr>
              <a:t>‹#›</a:t>
            </a:fld>
            <a:endParaRPr lang="en-GB" altLang="ja-JP" sz="1900">
              <a:solidFill>
                <a:schemeClr val="bg1">
                  <a:lumMod val="85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936432" y="321729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76" r:id="rId2"/>
    <p:sldLayoutId id="2147483680" r:id="rId3"/>
    <p:sldLayoutId id="2147483681" r:id="rId4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800" b="1">
          <a:solidFill>
            <a:schemeClr val="tx2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609523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1219050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828573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2438098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53442" indent="-353442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Font typeface="Wingdings" pitchFamily="2" charset="2"/>
        <a:buChar char="n"/>
        <a:defRPr kumimoji="1" sz="1900">
          <a:solidFill>
            <a:schemeClr val="tx1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1pPr>
      <a:lvl2pPr marL="592593" indent="-239155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Char char="•"/>
        <a:defRPr kumimoji="1" sz="1900">
          <a:solidFill>
            <a:schemeClr val="tx1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2pPr>
      <a:lvl3pPr marL="831750" indent="-239155" algn="l" rtl="0" eaLnBrk="0" fontAlgn="base" hangingPunct="0">
        <a:spcBef>
          <a:spcPct val="20000"/>
        </a:spcBef>
        <a:spcAft>
          <a:spcPct val="0"/>
        </a:spcAft>
        <a:buChar char="•"/>
        <a:defRPr kumimoji="1" sz="1500">
          <a:solidFill>
            <a:schemeClr val="tx1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3pPr>
      <a:lvl4pPr marL="1070900" indent="-23915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1500" i="0">
          <a:solidFill>
            <a:schemeClr val="tx1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4pPr>
      <a:lvl5pPr marL="1310057" indent="-239155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 kumimoji="1" sz="1100" i="0">
          <a:solidFill>
            <a:schemeClr val="tx1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5pPr>
      <a:lvl6pPr marL="3352380" indent="-304760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6pPr>
      <a:lvl7pPr marL="3961906" indent="-304760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7pPr>
      <a:lvl8pPr marL="4571430" indent="-304760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8pPr>
      <a:lvl9pPr marL="5180953" indent="-304760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23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050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573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098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620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143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667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191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903817" y="2544040"/>
            <a:ext cx="10363200" cy="1470025"/>
          </a:xfrm>
        </p:spPr>
        <p:txBody>
          <a:bodyPr/>
          <a:lstStyle/>
          <a:p>
            <a:pPr algn="ctr"/>
            <a:r>
              <a:rPr lang="en-US" altLang="ja-JP">
                <a:solidFill>
                  <a:schemeClr val="tx1"/>
                </a:solidFill>
              </a:rPr>
              <a:t>Views on UL Coverage Enhancements in Rel-20 5G-A</a:t>
            </a:r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818217" y="5471065"/>
            <a:ext cx="8534400" cy="523220"/>
          </a:xfrm>
        </p:spPr>
        <p:txBody>
          <a:bodyPr/>
          <a:lstStyle/>
          <a:p>
            <a:r>
              <a:rPr kumimoji="1" lang="en-US" altLang="ja-JP"/>
              <a:t>NTT</a:t>
            </a:r>
            <a:r>
              <a:rPr kumimoji="1" lang="ja-JP" altLang="en-US"/>
              <a:t> </a:t>
            </a:r>
            <a:r>
              <a:rPr kumimoji="1" lang="en-US" altLang="ja-JP"/>
              <a:t>DOCOMO,</a:t>
            </a:r>
            <a:r>
              <a:rPr kumimoji="1" lang="ja-JP" altLang="en-US"/>
              <a:t> </a:t>
            </a:r>
            <a:r>
              <a:rPr kumimoji="1" lang="en-US" altLang="ja-JP"/>
              <a:t>INC.</a:t>
            </a:r>
            <a:endParaRPr kumimoji="1" lang="ja-JP" altLang="en-US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43110" y="96597"/>
            <a:ext cx="2829621" cy="677108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kumimoji="1" lang="en-US" altLang="ja-JP" dirty="0">
                <a:latin typeface="+mn-lt"/>
                <a:ea typeface="+mn-ea"/>
              </a:rPr>
              <a:t>3GPP TSG RAN#106</a:t>
            </a:r>
          </a:p>
          <a:p>
            <a:r>
              <a:rPr kumimoji="1" lang="en-US" altLang="ja-JP" dirty="0">
                <a:latin typeface="+mn-lt"/>
                <a:ea typeface="+mn-ea"/>
              </a:rPr>
              <a:t>Madrid, Dec </a:t>
            </a:r>
            <a:r>
              <a:rPr lang="en-US" altLang="ja-JP" dirty="0">
                <a:latin typeface="+mn-lt"/>
                <a:ea typeface="+mn-ea"/>
              </a:rPr>
              <a:t>9</a:t>
            </a:r>
            <a:r>
              <a:rPr kumimoji="1" lang="en-US" altLang="ja-JP" dirty="0">
                <a:latin typeface="+mn-lt"/>
                <a:ea typeface="+mn-ea"/>
              </a:rPr>
              <a:t> - </a:t>
            </a:r>
            <a:r>
              <a:rPr lang="en-US" altLang="ja-JP" dirty="0">
                <a:latin typeface="+mn-lt"/>
                <a:ea typeface="+mn-ea"/>
              </a:rPr>
              <a:t>12</a:t>
            </a:r>
            <a:r>
              <a:rPr kumimoji="1" lang="en-US" altLang="ja-JP" dirty="0">
                <a:latin typeface="+mn-lt"/>
                <a:ea typeface="+mn-ea"/>
              </a:rPr>
              <a:t>, 2024</a:t>
            </a:r>
            <a:endParaRPr lang="en-US" altLang="ja-JP" dirty="0">
              <a:latin typeface="+mn-lt"/>
              <a:ea typeface="+mn-ea"/>
              <a:cs typeface="Segoe UI"/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139733" y="906687"/>
            <a:ext cx="3196773" cy="9694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>
                <a:latin typeface="+mn-lt"/>
                <a:ea typeface="+mn-ea"/>
              </a:rPr>
              <a:t>Source: NTT DOCOMO, INC.</a:t>
            </a:r>
          </a:p>
          <a:p>
            <a:r>
              <a:rPr lang="en-US" altLang="ja-JP">
                <a:latin typeface="+mn-lt"/>
                <a:ea typeface="+mn-ea"/>
              </a:rPr>
              <a:t>Agenda item: 15.2</a:t>
            </a:r>
          </a:p>
          <a:p>
            <a:r>
              <a:rPr kumimoji="1" lang="en-US" altLang="ja-JP">
                <a:latin typeface="+mn-lt"/>
                <a:ea typeface="+mn-ea"/>
              </a:rPr>
              <a:t>Document for : Discussion</a:t>
            </a:r>
            <a:endParaRPr kumimoji="1" lang="ja-JP" altLang="en-US">
              <a:latin typeface="+mn-lt"/>
              <a:ea typeface="+mn-ea"/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10352617" y="242790"/>
            <a:ext cx="1353256" cy="3847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+mj-lt"/>
              </a:rPr>
              <a:t>RP-242819</a:t>
            </a:r>
          </a:p>
        </p:txBody>
      </p:sp>
    </p:spTree>
    <p:extLst>
      <p:ext uri="{BB962C8B-B14F-4D97-AF65-F5344CB8AC3E}">
        <p14:creationId xmlns:p14="http://schemas.microsoft.com/office/powerpoint/2010/main" val="21829318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790BE5B-9B50-0267-4A0B-7576BFA79A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/>
              <a:t>“Msg5” Coverage Enhancement</a:t>
            </a:r>
            <a:endParaRPr kumimoji="1" lang="ja-JP" alt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1F8E970-7DF9-C738-2972-62101DB1B6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4659733"/>
          </a:xfrm>
        </p:spPr>
        <p:txBody>
          <a:bodyPr/>
          <a:lstStyle/>
          <a:p>
            <a:r>
              <a:rPr kumimoji="1" lang="en-US" altLang="ja-JP"/>
              <a:t>Motivation: </a:t>
            </a:r>
          </a:p>
          <a:p>
            <a:pPr lvl="1"/>
            <a:r>
              <a:rPr lang="en-US" altLang="ja-JP"/>
              <a:t>Until Rel-18, repetition-based coverage enhancements are (to be) specified</a:t>
            </a:r>
          </a:p>
          <a:p>
            <a:pPr lvl="2"/>
            <a:r>
              <a:rPr kumimoji="1" lang="en-US" altLang="ja-JP"/>
              <a:t>PUSCH </a:t>
            </a:r>
            <a:r>
              <a:rPr lang="en-US" altLang="ja-JP"/>
              <a:t>after RRC connection</a:t>
            </a:r>
          </a:p>
          <a:p>
            <a:pPr lvl="2"/>
            <a:r>
              <a:rPr kumimoji="1" lang="en-US" altLang="ja-JP"/>
              <a:t>Msg3 PUSCH</a:t>
            </a:r>
          </a:p>
          <a:p>
            <a:pPr lvl="2"/>
            <a:r>
              <a:rPr kumimoji="1" lang="en-US" altLang="ja-JP"/>
              <a:t>PUCCH</a:t>
            </a:r>
          </a:p>
          <a:p>
            <a:pPr lvl="2"/>
            <a:r>
              <a:rPr lang="en-US" altLang="ja-JP"/>
              <a:t>PRACH</a:t>
            </a:r>
          </a:p>
          <a:p>
            <a:pPr lvl="1"/>
            <a:r>
              <a:rPr lang="en-US" altLang="ja-JP"/>
              <a:t>Meanwhile, “Msg5 PUSCH” doesn’t support repetition</a:t>
            </a:r>
          </a:p>
          <a:p>
            <a:pPr lvl="2"/>
            <a:r>
              <a:rPr lang="en-US" altLang="ja-JP"/>
              <a:t>“Msg5 PUSCH” is a PUSCH after Msg3 PUSCH and before reception of dedicated PUSCH config</a:t>
            </a:r>
          </a:p>
          <a:p>
            <a:pPr lvl="2"/>
            <a:r>
              <a:rPr lang="en-US" altLang="ja-JP"/>
              <a:t>From specification perspective, “Msg5 PUSCH” is included in “PUSCH scheduled by DCI format 0_0 with CRC scrambled by C-RNTI”</a:t>
            </a:r>
          </a:p>
          <a:p>
            <a:pPr lvl="1"/>
            <a:r>
              <a:rPr lang="en-US" altLang="ja-JP"/>
              <a:t>Without repetition, Msg5 PUSCH can be a significant bottleneck, especially for NTN operation</a:t>
            </a:r>
          </a:p>
          <a:p>
            <a:r>
              <a:rPr lang="en-US" altLang="ja-JP"/>
              <a:t>View:</a:t>
            </a:r>
          </a:p>
          <a:p>
            <a:pPr lvl="1"/>
            <a:r>
              <a:rPr lang="en-US" altLang="ja-JP"/>
              <a:t>Specify repetition for PUSCH scheduled by DCI format 0_0 with CRC scrambled by C-RNTI</a:t>
            </a:r>
          </a:p>
          <a:p>
            <a:r>
              <a:rPr lang="en-US" altLang="ja-JP"/>
              <a:t>Leading WGs: RAN1</a:t>
            </a:r>
          </a:p>
          <a:p>
            <a:pPr lvl="2"/>
            <a:endParaRPr kumimoji="1" lang="ja-JP" altLang="en-US"/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8A17E588-0CC7-E1D6-A9D5-43E46C0510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394215"/>
            <a:ext cx="12192000" cy="1460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0412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5499377\OUT\tmp\01_corp_brandlogo_L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4432" y="2768927"/>
            <a:ext cx="6272773" cy="1368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6044983"/>
      </p:ext>
    </p:extLst>
  </p:cSld>
  <p:clrMapOvr>
    <a:masterClrMapping/>
  </p:clrMapOvr>
</p:sld>
</file>

<file path=ppt/theme/theme1.xml><?xml version="1.0" encoding="utf-8"?>
<a:theme xmlns:a="http://schemas.openxmlformats.org/drawingml/2006/main" name="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ユーザー定義 1">
      <a:majorFont>
        <a:latin typeface="Segoe UI"/>
        <a:ea typeface="Meiryo UI"/>
        <a:cs typeface=""/>
      </a:majorFont>
      <a:minorFont>
        <a:latin typeface="Segoe UI"/>
        <a:ea typeface="Meiryo U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>
          <a:solidFill>
            <a:schemeClr val="tx1"/>
          </a:solidFill>
        </a:ln>
      </a:spPr>
      <a:bodyPr rtlCol="0" anchor="ctr"/>
      <a:lstStyle>
        <a:defPPr algn="ctr">
          <a:defRPr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2DB48EE83D9310469D0C9D2B1A6D465F" ma:contentTypeVersion="14" ma:contentTypeDescription="新しいドキュメントを作成します。" ma:contentTypeScope="" ma:versionID="d52576fe248f4ed25dbed9991906ac46">
  <xsd:schema xmlns:xsd="http://www.w3.org/2001/XMLSchema" xmlns:xs="http://www.w3.org/2001/XMLSchema" xmlns:p="http://schemas.microsoft.com/office/2006/metadata/properties" xmlns:ns2="11c27790-e69e-4dc9-b240-2619c6daab48" xmlns:ns3="acd154b3-7606-44e7-99cd-55da7c898a00" targetNamespace="http://schemas.microsoft.com/office/2006/metadata/properties" ma:root="true" ma:fieldsID="245c5d8aa46522974c34a62487dd8b25" ns2:_="" ns3:_="">
    <xsd:import namespace="11c27790-e69e-4dc9-b240-2619c6daab48"/>
    <xsd:import namespace="acd154b3-7606-44e7-99cd-55da7c898a0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1c27790-e69e-4dc9-b240-2619c6daab4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画像タグ" ma:readOnly="false" ma:fieldId="{5cf76f15-5ced-4ddc-b409-7134ff3c332f}" ma:taxonomyMulti="true" ma:sspId="58bcffe4-a5d5-46f5-b606-a4128d66b0d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cd154b3-7606-44e7-99cd-55da7c898a00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88e9c655-e452-4a31-820c-7cb6f9563e1e}" ma:internalName="TaxCatchAll" ma:showField="CatchAllData" ma:web="acd154b3-7606-44e7-99cd-55da7c898a0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cd154b3-7606-44e7-99cd-55da7c898a00" xsi:nil="true"/>
    <lcf76f155ced4ddcb4097134ff3c332f xmlns="11c27790-e69e-4dc9-b240-2619c6daab48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CFA6C8A-2B0C-4660-A16C-E5B5E38E1394}">
  <ds:schemaRefs>
    <ds:schemaRef ds:uri="11c27790-e69e-4dc9-b240-2619c6daab48"/>
    <ds:schemaRef ds:uri="acd154b3-7606-44e7-99cd-55da7c898a00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39F0EF07-DBFE-4F4D-9B06-352B6C7CE6FE}">
  <ds:schemaRefs>
    <ds:schemaRef ds:uri="http://purl.org/dc/terms/"/>
    <ds:schemaRef ds:uri="11c27790-e69e-4dc9-b240-2619c6daab48"/>
    <ds:schemaRef ds:uri="http://schemas.microsoft.com/office/2006/metadata/properties"/>
    <ds:schemaRef ds:uri="http://schemas.openxmlformats.org/package/2006/metadata/core-properties"/>
    <ds:schemaRef ds:uri="acd154b3-7606-44e7-99cd-55da7c898a00"/>
    <ds:schemaRef ds:uri="http://purl.org/dc/elements/1.1/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18653A72-B440-40ED-A54B-09711DB90410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6786d483-f51b-44bd-b40a-6fe409a5265e}" enabled="0" method="" siteId="{6786d483-f51b-44bd-b40a-6fe409a5265e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Company/>
  <MMClips>0</MMClips>
  <HiddenSlides>0</HiddenSlides>
  <LinksUpToDate>false</LinksUpToDate>
  <Notes>1</Notes>
  <Paragraphs>23</Paragraphs>
  <PresentationFormat>ワイド画面</PresentationFormat>
  <ScaleCrop>false</ScaleCrop>
  <Slides>3</Slides>
  <SharedDoc>false</SharedDoc>
  <HyperlinksChanged>false</HyperlinksChanged>
  <AppVersion>16.0000</AppVersion>
  <Words>155</Words>
  <TotalTime>0</TotalTime>
  <Application>Microsoft Office PowerPoint</Application>
  <Template/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6758703</dc:creator>
  <dcterms:modified xsi:type="dcterms:W3CDTF">2024-12-02T12:48:24Z</dcterms:modified>
  <dc:title>Views on evolution of NR duplex operation</dc:title>
  <cp:lastModifiedBy>Naoya Shibaike (芝池 尚哉)</cp:lastModifiedBy>
  <dcterms:created xsi:type="dcterms:W3CDTF">2008-05-20T02:15:22Z</dcterms:created>
  <cp:revision>5</cp:revision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0x0101002DB48EE83D9310469D0C9D2B1A6D465F</vt:lpwstr>
  </property>
  <property fmtid="{D5CDD505-2E9C-101B-9397-08002B2CF9AE}" pid="3" name="MediaServiceImageTags">
    <vt:lpwstr/>
  </property>
</Properties>
</file>