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9"/>
  </p:notesMasterIdLst>
  <p:handoutMasterIdLst>
    <p:handoutMasterId r:id="rId10"/>
  </p:handoutMasterIdLst>
  <p:sldIdLst>
    <p:sldId id="2142533939" r:id="rId6"/>
    <p:sldId id="2142533942" r:id="rId7"/>
    <p:sldId id="214253394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2978" autoAdjust="0"/>
  </p:normalViewPr>
  <p:slideViewPr>
    <p:cSldViewPr snapToGrid="0">
      <p:cViewPr varScale="1">
        <p:scale>
          <a:sx n="103" d="100"/>
          <a:sy n="103" d="100"/>
        </p:scale>
        <p:origin x="912" y="12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12/3/2024</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03.12.2024</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 name="TextBox 3">
            <a:extLst>
              <a:ext uri="{FF2B5EF4-FFF2-40B4-BE49-F238E27FC236}">
                <a16:creationId xmlns:a16="http://schemas.microsoft.com/office/drawing/2014/main" id="{762F7825-67D8-BEB0-EF71-6CA04CEAC15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506607" y="2566468"/>
            <a:ext cx="5589393" cy="2202610"/>
          </a:xfrm>
        </p:spPr>
        <p:txBody>
          <a:bodyPr/>
          <a:lstStyle/>
          <a:p>
            <a:r>
              <a:rPr lang="en-US" dirty="0"/>
              <a:t>Discussion to support Regenerative Payload without S&amp;F operation</a:t>
            </a:r>
            <a:endParaRPr lang="en-CA" dirty="0"/>
          </a:p>
        </p:txBody>
      </p:sp>
      <p:sp>
        <p:nvSpPr>
          <p:cNvPr id="3" name="Title 1">
            <a:extLst>
              <a:ext uri="{FF2B5EF4-FFF2-40B4-BE49-F238E27FC236}">
                <a16:creationId xmlns:a16="http://schemas.microsoft.com/office/drawing/2014/main" id="{10F75635-19AB-472E-4955-5405609EA794}"/>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RAN#106</a:t>
            </a:r>
          </a:p>
          <a:p>
            <a:r>
              <a:rPr lang="en-US" sz="2000" dirty="0"/>
              <a:t>Madrid, Spain</a:t>
            </a:r>
          </a:p>
          <a:p>
            <a:r>
              <a:rPr lang="en-US" sz="2000" dirty="0"/>
              <a:t>Dec 09-12,2024</a:t>
            </a:r>
          </a:p>
          <a:p>
            <a:endParaRPr lang="en-US" sz="2000" dirty="0"/>
          </a:p>
        </p:txBody>
      </p:sp>
      <p:sp>
        <p:nvSpPr>
          <p:cNvPr id="4" name="Title 1">
            <a:extLst>
              <a:ext uri="{FF2B5EF4-FFF2-40B4-BE49-F238E27FC236}">
                <a16:creationId xmlns:a16="http://schemas.microsoft.com/office/drawing/2014/main" id="{0F04A9D3-8356-F59D-EC24-AEE986F7DCA5}"/>
              </a:ext>
            </a:extLst>
          </p:cNvPr>
          <p:cNvSpPr txBox="1">
            <a:spLocks/>
          </p:cNvSpPr>
          <p:nvPr/>
        </p:nvSpPr>
        <p:spPr bwMode="gray">
          <a:xfrm>
            <a:off x="590582" y="5605139"/>
            <a:ext cx="2133957" cy="293477"/>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Agenda 10.3.1</a:t>
            </a:r>
          </a:p>
        </p:txBody>
      </p:sp>
      <p:sp>
        <p:nvSpPr>
          <p:cNvPr id="5" name="Title 1">
            <a:extLst>
              <a:ext uri="{FF2B5EF4-FFF2-40B4-BE49-F238E27FC236}">
                <a16:creationId xmlns:a16="http://schemas.microsoft.com/office/drawing/2014/main" id="{32CA53D1-B149-B6B5-BC4D-691828E25CF3}"/>
              </a:ext>
            </a:extLst>
          </p:cNvPr>
          <p:cNvSpPr txBox="1">
            <a:spLocks/>
          </p:cNvSpPr>
          <p:nvPr/>
        </p:nvSpPr>
        <p:spPr bwMode="gray">
          <a:xfrm>
            <a:off x="5692222" y="373224"/>
            <a:ext cx="1211056" cy="35004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RP-242813</a:t>
            </a:r>
          </a:p>
        </p:txBody>
      </p:sp>
      <p:sp>
        <p:nvSpPr>
          <p:cNvPr id="6" name="Rectangle 5">
            <a:extLst>
              <a:ext uri="{FF2B5EF4-FFF2-40B4-BE49-F238E27FC236}">
                <a16:creationId xmlns:a16="http://schemas.microsoft.com/office/drawing/2014/main" id="{CC6AB5D3-C705-D5FB-E9B2-462A0D67EBA0}"/>
              </a:ext>
            </a:extLst>
          </p:cNvPr>
          <p:cNvSpPr/>
          <p:nvPr/>
        </p:nvSpPr>
        <p:spPr>
          <a:xfrm>
            <a:off x="401216" y="5990253"/>
            <a:ext cx="5291006" cy="62202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593364" y="398803"/>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0" lvl="1">
              <a:lnSpc>
                <a:spcPct val="85000"/>
              </a:lnSpc>
              <a:spcBef>
                <a:spcPct val="0"/>
              </a:spcBef>
              <a:spcAft>
                <a:spcPts val="300"/>
              </a:spcAft>
            </a:pPr>
            <a:r>
              <a:rPr lang="en-US" sz="2800" kern="2000" spc="-50" dirty="0">
                <a:solidFill>
                  <a:schemeClr val="accent1"/>
                </a:solidFill>
                <a:latin typeface="+mj-lt"/>
                <a:ea typeface="+mj-ea"/>
                <a:cs typeface="+mj-cs"/>
              </a:rPr>
              <a:t>IoT NTN WI Scope </a:t>
            </a:r>
          </a:p>
        </p:txBody>
      </p:sp>
      <p:sp>
        <p:nvSpPr>
          <p:cNvPr id="4" name="TextBox 3">
            <a:extLst>
              <a:ext uri="{FF2B5EF4-FFF2-40B4-BE49-F238E27FC236}">
                <a16:creationId xmlns:a16="http://schemas.microsoft.com/office/drawing/2014/main" id="{95AFCB61-38A7-3372-3A2A-5A0020173A92}"/>
              </a:ext>
            </a:extLst>
          </p:cNvPr>
          <p:cNvSpPr txBox="1"/>
          <p:nvPr/>
        </p:nvSpPr>
        <p:spPr>
          <a:xfrm>
            <a:off x="593364" y="1070614"/>
            <a:ext cx="10816511" cy="5306068"/>
          </a:xfrm>
          <a:prstGeom prst="rect">
            <a:avLst/>
          </a:prstGeom>
          <a:noFill/>
        </p:spPr>
        <p:txBody>
          <a:bodyPr wrap="square">
            <a:spAutoFit/>
          </a:bodyPr>
          <a:lstStyle/>
          <a:p>
            <a:pPr marL="0" lvl="1">
              <a:lnSpc>
                <a:spcPct val="95000"/>
              </a:lnSpc>
              <a:spcBef>
                <a:spcPts val="900"/>
              </a:spcBef>
              <a:spcAft>
                <a:spcPts val="300"/>
              </a:spcAft>
            </a:pPr>
            <a:r>
              <a:rPr lang="en-US" dirty="0">
                <a:solidFill>
                  <a:schemeClr val="tx2"/>
                </a:solidFill>
              </a:rPr>
              <a:t>From IoT NTN WID in </a:t>
            </a:r>
            <a:r>
              <a:rPr lang="en-US" b="1" dirty="0">
                <a:solidFill>
                  <a:schemeClr val="tx2"/>
                </a:solidFill>
              </a:rPr>
              <a:t>RP-242397</a:t>
            </a:r>
            <a:r>
              <a:rPr lang="en-US" dirty="0">
                <a:solidFill>
                  <a:schemeClr val="tx2"/>
                </a:solidFill>
              </a:rPr>
              <a:t> – </a:t>
            </a:r>
          </a:p>
          <a:p>
            <a:pPr marR="539750" lvl="2">
              <a:spcAft>
                <a:spcPts val="600"/>
              </a:spcAft>
            </a:pPr>
            <a:r>
              <a:rPr lang="en-US" sz="1000" i="1" dirty="0">
                <a:effectLst/>
                <a:latin typeface="Times New Roman" panose="02020603050405020304" pitchFamily="18" charset="0"/>
                <a:ea typeface="MS Mincho" panose="02020609040205080304" pitchFamily="49" charset="-128"/>
              </a:rPr>
              <a:t>Support of </a:t>
            </a:r>
            <a:r>
              <a:rPr lang="en-US" sz="1000" i="1" dirty="0" err="1">
                <a:effectLst/>
                <a:latin typeface="Times New Roman" panose="02020603050405020304" pitchFamily="18" charset="0"/>
                <a:ea typeface="MS Mincho" panose="02020609040205080304" pitchFamily="49" charset="-128"/>
              </a:rPr>
              <a:t>Store&amp;Forward</a:t>
            </a:r>
            <a:r>
              <a:rPr lang="en-US" sz="1000" i="1" dirty="0">
                <a:effectLst/>
                <a:latin typeface="Times New Roman" panose="02020603050405020304" pitchFamily="18" charset="0"/>
                <a:ea typeface="MS Mincho" panose="02020609040205080304" pitchFamily="49" charset="-128"/>
              </a:rPr>
              <a:t> (S&amp;F) satellite operation with full </a:t>
            </a:r>
            <a:r>
              <a:rPr lang="en-US" sz="1000" i="1" dirty="0" err="1">
                <a:effectLst/>
                <a:latin typeface="Times New Roman" panose="02020603050405020304" pitchFamily="18" charset="0"/>
                <a:ea typeface="MS Mincho" panose="02020609040205080304" pitchFamily="49" charset="-128"/>
              </a:rPr>
              <a:t>eNB</a:t>
            </a:r>
            <a:r>
              <a:rPr lang="en-US" sz="1000" i="1" dirty="0">
                <a:effectLst/>
                <a:latin typeface="Times New Roman" panose="02020603050405020304" pitchFamily="18" charset="0"/>
                <a:ea typeface="MS Mincho" panose="02020609040205080304" pitchFamily="49" charset="-128"/>
              </a:rPr>
              <a:t> as regenerative payload, therefore:</a:t>
            </a:r>
            <a:endParaRPr lang="en-US" sz="1100" dirty="0">
              <a:effectLst/>
              <a:latin typeface="Times New Roman" panose="02020603050405020304" pitchFamily="18" charset="0"/>
              <a:ea typeface="MS Mincho" panose="02020609040205080304" pitchFamily="49" charset="-128"/>
            </a:endParaRPr>
          </a:p>
          <a:p>
            <a:pPr marL="1257300" marR="539750" lvl="2" indent="-342900">
              <a:spcAft>
                <a:spcPts val="600"/>
              </a:spcAft>
              <a:buFont typeface="Symbol" panose="05050102010706020507" pitchFamily="18" charset="2"/>
              <a:buChar char=""/>
            </a:pPr>
            <a:r>
              <a:rPr lang="en-US" sz="1000" i="1" dirty="0">
                <a:effectLst/>
                <a:latin typeface="Times New Roman" panose="02020603050405020304" pitchFamily="18" charset="0"/>
                <a:ea typeface="MS Mincho" panose="02020609040205080304" pitchFamily="49" charset="-128"/>
              </a:rPr>
              <a:t>Define the necessary enhancements into E-UTRAN (network &amp; UE) to support S&amp;F operation for delay-tolerant services [RAN3, RAN2]</a:t>
            </a:r>
            <a:endParaRPr lang="en-US" sz="1100" dirty="0">
              <a:effectLst/>
              <a:latin typeface="Times New Roman" panose="02020603050405020304" pitchFamily="18" charset="0"/>
              <a:ea typeface="MS Mincho" panose="02020609040205080304" pitchFamily="49" charset="-128"/>
            </a:endParaRPr>
          </a:p>
          <a:p>
            <a:pPr marL="1657350" marR="539750" lvl="3" indent="-285750">
              <a:spcAft>
                <a:spcPts val="600"/>
              </a:spcAft>
              <a:buFont typeface="Courier New" panose="02070309020205020404" pitchFamily="49" charset="0"/>
              <a:buChar char="o"/>
            </a:pPr>
            <a:r>
              <a:rPr lang="en-US" sz="1000" i="1" dirty="0">
                <a:effectLst/>
                <a:latin typeface="Times New Roman" panose="02020603050405020304" pitchFamily="18" charset="0"/>
                <a:ea typeface="MS Mincho" panose="02020609040205080304" pitchFamily="49" charset="-128"/>
              </a:rPr>
              <a:t>At least specify necessary enhancements e.g. related to S1 protocol, especially to address the feeder link switch over as needed [RAN3]</a:t>
            </a:r>
            <a:endParaRPr lang="en-US" sz="1100" dirty="0">
              <a:effectLst/>
              <a:latin typeface="Times New Roman" panose="02020603050405020304" pitchFamily="18" charset="0"/>
              <a:ea typeface="MS Mincho" panose="02020609040205080304" pitchFamily="49" charset="-128"/>
            </a:endParaRPr>
          </a:p>
          <a:p>
            <a:pPr marR="539750" lvl="2">
              <a:spcAft>
                <a:spcPts val="600"/>
              </a:spcAft>
            </a:pPr>
            <a:r>
              <a:rPr lang="en-US" sz="1000" i="1" dirty="0">
                <a:effectLst/>
                <a:latin typeface="Times New Roman" panose="02020603050405020304" pitchFamily="18" charset="0"/>
                <a:ea typeface="MS Mincho" panose="02020609040205080304" pitchFamily="49" charset="-128"/>
              </a:rPr>
              <a:t>Note: Strive to </a:t>
            </a:r>
            <a:r>
              <a:rPr lang="en-US" sz="1000" i="1" dirty="0" err="1">
                <a:effectLst/>
                <a:latin typeface="Times New Roman" panose="02020603050405020304" pitchFamily="18" charset="0"/>
                <a:ea typeface="MS Mincho" panose="02020609040205080304" pitchFamily="49" charset="-128"/>
              </a:rPr>
              <a:t>minimise</a:t>
            </a:r>
            <a:r>
              <a:rPr lang="en-US" sz="1000" i="1" dirty="0">
                <a:effectLst/>
                <a:latin typeface="Times New Roman" panose="02020603050405020304" pitchFamily="18" charset="0"/>
                <a:ea typeface="MS Mincho" panose="02020609040205080304" pitchFamily="49" charset="-128"/>
              </a:rPr>
              <a:t> UE impact.</a:t>
            </a:r>
            <a:endParaRPr lang="en-US" sz="1100" dirty="0">
              <a:effectLst/>
              <a:latin typeface="Times New Roman" panose="02020603050405020304" pitchFamily="18" charset="0"/>
              <a:ea typeface="MS Mincho" panose="02020609040205080304" pitchFamily="49" charset="-128"/>
            </a:endParaRPr>
          </a:p>
          <a:p>
            <a:pPr marR="539750" lvl="2">
              <a:spcAft>
                <a:spcPts val="600"/>
              </a:spcAft>
            </a:pPr>
            <a:r>
              <a:rPr lang="en-US" sz="1000" i="1" dirty="0">
                <a:effectLst/>
                <a:latin typeface="Times New Roman" panose="02020603050405020304" pitchFamily="18" charset="0"/>
                <a:ea typeface="MS Mincho" panose="02020609040205080304" pitchFamily="49" charset="-128"/>
              </a:rPr>
              <a:t>Note: Coordination with SA2 (Rel-19 SA2 led Sat-Arch ph3 SI) is needed on the detail requirements (e.g. traffic type, or QoS parameters for S&amp;F), network architecture (e.g. whether consider (partial) core network on satellite) etc.; further coordination with CT1 might be required.</a:t>
            </a:r>
            <a:endParaRPr lang="en-US" sz="1100" dirty="0">
              <a:effectLst/>
              <a:latin typeface="Times New Roman" panose="02020603050405020304" pitchFamily="18" charset="0"/>
              <a:ea typeface="MS Mincho" panose="02020609040205080304" pitchFamily="49" charset="-128"/>
            </a:endParaRPr>
          </a:p>
          <a:p>
            <a:pPr marL="0" lvl="1">
              <a:lnSpc>
                <a:spcPct val="95000"/>
              </a:lnSpc>
              <a:spcBef>
                <a:spcPts val="900"/>
              </a:spcBef>
              <a:spcAft>
                <a:spcPts val="300"/>
              </a:spcAft>
            </a:pPr>
            <a:r>
              <a:rPr lang="en-US" dirty="0">
                <a:solidFill>
                  <a:schemeClr val="tx2"/>
                </a:solidFill>
              </a:rPr>
              <a:t>IoT NTN WID mentions support </a:t>
            </a:r>
            <a:r>
              <a:rPr lang="en-US" b="1" dirty="0">
                <a:solidFill>
                  <a:schemeClr val="tx2"/>
                </a:solidFill>
              </a:rPr>
              <a:t>only for </a:t>
            </a:r>
            <a:r>
              <a:rPr lang="en-US" b="1" dirty="0" err="1">
                <a:solidFill>
                  <a:schemeClr val="tx2"/>
                </a:solidFill>
              </a:rPr>
              <a:t>eNB</a:t>
            </a:r>
            <a:r>
              <a:rPr lang="en-US" b="1" dirty="0">
                <a:solidFill>
                  <a:schemeClr val="tx2"/>
                </a:solidFill>
              </a:rPr>
              <a:t> on board with regenerative payload and S&amp;F operation</a:t>
            </a:r>
            <a:r>
              <a:rPr lang="en-US" dirty="0">
                <a:solidFill>
                  <a:schemeClr val="tx2"/>
                </a:solidFill>
              </a:rPr>
              <a:t>. </a:t>
            </a:r>
          </a:p>
          <a:p>
            <a:pPr marL="0" lvl="1">
              <a:lnSpc>
                <a:spcPct val="95000"/>
              </a:lnSpc>
              <a:spcBef>
                <a:spcPts val="900"/>
              </a:spcBef>
              <a:spcAft>
                <a:spcPts val="300"/>
              </a:spcAft>
            </a:pPr>
            <a:r>
              <a:rPr lang="en-US" dirty="0">
                <a:solidFill>
                  <a:schemeClr val="tx2"/>
                </a:solidFill>
              </a:rPr>
              <a:t>When the feeder link services are available, </a:t>
            </a:r>
            <a:r>
              <a:rPr lang="en-US" dirty="0" err="1">
                <a:solidFill>
                  <a:schemeClr val="tx2"/>
                </a:solidFill>
              </a:rPr>
              <a:t>eNB</a:t>
            </a:r>
            <a:r>
              <a:rPr lang="en-US" dirty="0">
                <a:solidFill>
                  <a:schemeClr val="tx2"/>
                </a:solidFill>
              </a:rPr>
              <a:t> with regenerative payload on satellite should be able to connect to MME on ground via S1 over feeder link </a:t>
            </a:r>
            <a:r>
              <a:rPr lang="en-US" b="1" dirty="0">
                <a:solidFill>
                  <a:schemeClr val="tx2"/>
                </a:solidFill>
              </a:rPr>
              <a:t>without S&amp;F mode</a:t>
            </a:r>
            <a:r>
              <a:rPr lang="en-US" dirty="0">
                <a:solidFill>
                  <a:schemeClr val="tx2"/>
                </a:solidFill>
              </a:rPr>
              <a:t>, to serve legacy UEs. However, IoT NTN </a:t>
            </a:r>
            <a:r>
              <a:rPr lang="en-US" b="1" dirty="0">
                <a:solidFill>
                  <a:schemeClr val="tx2"/>
                </a:solidFill>
              </a:rPr>
              <a:t>WID does not explicitly mention </a:t>
            </a:r>
            <a:r>
              <a:rPr lang="en-US" dirty="0">
                <a:solidFill>
                  <a:schemeClr val="tx2"/>
                </a:solidFill>
              </a:rPr>
              <a:t>to support </a:t>
            </a:r>
            <a:r>
              <a:rPr lang="en-US" dirty="0" err="1">
                <a:solidFill>
                  <a:schemeClr val="tx2"/>
                </a:solidFill>
              </a:rPr>
              <a:t>eNB</a:t>
            </a:r>
            <a:r>
              <a:rPr lang="en-US" dirty="0">
                <a:solidFill>
                  <a:schemeClr val="tx2"/>
                </a:solidFill>
              </a:rPr>
              <a:t> on board with regenerative payload without S&amp;F operation.</a:t>
            </a:r>
          </a:p>
          <a:p>
            <a:pPr marL="0" lvl="1">
              <a:lnSpc>
                <a:spcPct val="95000"/>
              </a:lnSpc>
              <a:spcBef>
                <a:spcPts val="900"/>
              </a:spcBef>
              <a:spcAft>
                <a:spcPts val="300"/>
              </a:spcAft>
            </a:pPr>
            <a:endParaRPr lang="en-US" dirty="0">
              <a:solidFill>
                <a:schemeClr val="tx2"/>
              </a:solidFill>
            </a:endParaRPr>
          </a:p>
          <a:p>
            <a:pPr marL="0" lvl="1">
              <a:lnSpc>
                <a:spcPct val="95000"/>
              </a:lnSpc>
              <a:spcBef>
                <a:spcPts val="900"/>
              </a:spcBef>
              <a:spcAft>
                <a:spcPts val="300"/>
              </a:spcAft>
            </a:pPr>
            <a:r>
              <a:rPr lang="en-US" dirty="0">
                <a:solidFill>
                  <a:schemeClr val="tx2"/>
                </a:solidFill>
              </a:rPr>
              <a:t>LS from SA2 </a:t>
            </a:r>
            <a:r>
              <a:rPr lang="en-US" sz="1800" b="1" dirty="0">
                <a:effectLst/>
                <a:latin typeface="Aptos" panose="020B0004020202020204" pitchFamily="34" charset="0"/>
                <a:ea typeface="Aptos" panose="020B0004020202020204" pitchFamily="34" charset="0"/>
                <a:cs typeface="Aptos" panose="020B0004020202020204" pitchFamily="34" charset="0"/>
              </a:rPr>
              <a:t>S2-2410918</a:t>
            </a:r>
            <a:r>
              <a:rPr lang="en-US" sz="1800" dirty="0">
                <a:effectLst/>
                <a:latin typeface="Aptos" panose="020B0004020202020204" pitchFamily="34" charset="0"/>
                <a:ea typeface="Aptos" panose="020B0004020202020204" pitchFamily="34" charset="0"/>
                <a:cs typeface="Aptos" panose="020B0004020202020204" pitchFamily="34" charset="0"/>
              </a:rPr>
              <a:t> to RAN mentions –</a:t>
            </a:r>
          </a:p>
          <a:p>
            <a:pPr marL="457200" lvl="2">
              <a:lnSpc>
                <a:spcPct val="95000"/>
              </a:lnSpc>
              <a:spcBef>
                <a:spcPts val="900"/>
              </a:spcBef>
              <a:spcAft>
                <a:spcPts val="300"/>
              </a:spcAft>
            </a:pPr>
            <a:r>
              <a:rPr lang="en-GB" sz="1400" i="1" dirty="0">
                <a:effectLst/>
                <a:latin typeface="Arial" panose="020B0604020202020204" pitchFamily="34" charset="0"/>
                <a:ea typeface="SimSun" panose="02010600030101010101" pitchFamily="2" charset="-122"/>
              </a:rPr>
              <a:t>SA2 would like to inform RAN3 that the conclusions for FS_5GSAT_Ph3 for “KI#1: Support of Regenerative-based satellite access” without Store and Forward in clause 8.1 of TR 23.700-29 apply to both E-UTRAN/EPS and NG-RAN/5GS and therefore the related RAN3 impacts can affect both S1 and NG procedures. </a:t>
            </a:r>
            <a:endParaRPr lang="en-US" sz="1400" i="1" dirty="0">
              <a:effectLst/>
              <a:latin typeface="Times New Roman" panose="02020603050405020304" pitchFamily="18" charset="0"/>
              <a:ea typeface="SimSun" panose="02010600030101010101" pitchFamily="2" charset="-122"/>
            </a:endParaRPr>
          </a:p>
          <a:p>
            <a:pPr marL="0" lvl="1">
              <a:lnSpc>
                <a:spcPct val="95000"/>
              </a:lnSpc>
              <a:spcBef>
                <a:spcPts val="900"/>
              </a:spcBef>
              <a:spcAft>
                <a:spcPts val="300"/>
              </a:spcAft>
            </a:pPr>
            <a:r>
              <a:rPr lang="en-US" dirty="0">
                <a:solidFill>
                  <a:schemeClr val="tx2"/>
                </a:solidFill>
              </a:rPr>
              <a:t>SA2 conclusions for KI#1 also applies to E-UTRAN/EPS without S&amp;F operation. Hence </a:t>
            </a:r>
            <a:r>
              <a:rPr lang="en-US" b="1" dirty="0">
                <a:solidFill>
                  <a:schemeClr val="tx2"/>
                </a:solidFill>
              </a:rPr>
              <a:t>there is a mismatch </a:t>
            </a:r>
            <a:r>
              <a:rPr lang="en-US" dirty="0">
                <a:solidFill>
                  <a:schemeClr val="tx2"/>
                </a:solidFill>
              </a:rPr>
              <a:t>between SA2 and RAN3  in the IoT NTN WI scope.</a:t>
            </a:r>
          </a:p>
        </p:txBody>
      </p:sp>
      <p:sp>
        <p:nvSpPr>
          <p:cNvPr id="2" name="Rectangle 1">
            <a:extLst>
              <a:ext uri="{FF2B5EF4-FFF2-40B4-BE49-F238E27FC236}">
                <a16:creationId xmlns:a16="http://schemas.microsoft.com/office/drawing/2014/main" id="{244C5302-B306-D537-0F79-87477DA9D684}"/>
              </a:ext>
            </a:extLst>
          </p:cNvPr>
          <p:cNvSpPr/>
          <p:nvPr/>
        </p:nvSpPr>
        <p:spPr>
          <a:xfrm>
            <a:off x="6885992" y="6376682"/>
            <a:ext cx="4712644" cy="2480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399115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2CF5470-92DD-85F0-B879-E4B1B473FDE6}"/>
              </a:ext>
            </a:extLst>
          </p:cNvPr>
          <p:cNvSpPr txBox="1">
            <a:spLocks/>
          </p:cNvSpPr>
          <p:nvPr/>
        </p:nvSpPr>
        <p:spPr>
          <a:xfrm>
            <a:off x="593364" y="398803"/>
            <a:ext cx="10515600" cy="831787"/>
          </a:xfrm>
          <a:prstGeom prst="rect">
            <a:avLst/>
          </a:prstGeom>
        </p:spPr>
        <p:txBody>
          <a:bodyPr vert="horz" wrap="square" lIns="0" tIns="0" rIns="0" bIns="0" rtlCol="0" anchor="t">
            <a:noAutofit/>
          </a:bodyPr>
          <a:lstStyle>
            <a:lvl1pPr algn="l" defTabSz="914400" rtl="0" eaLnBrk="1" latinLnBrk="0" hangingPunct="1">
              <a:lnSpc>
                <a:spcPct val="85000"/>
              </a:lnSpc>
              <a:spcBef>
                <a:spcPct val="0"/>
              </a:spcBef>
              <a:buNone/>
              <a:defRPr sz="2800" kern="2000" spc="-50" baseline="0">
                <a:solidFill>
                  <a:schemeClr val="accent1"/>
                </a:solidFill>
                <a:latin typeface="+mj-lt"/>
                <a:ea typeface="+mj-ea"/>
                <a:cs typeface="+mj-cs"/>
              </a:defRPr>
            </a:lvl1pPr>
          </a:lstStyle>
          <a:p>
            <a:pPr marL="0" lvl="1">
              <a:lnSpc>
                <a:spcPct val="85000"/>
              </a:lnSpc>
              <a:spcBef>
                <a:spcPct val="0"/>
              </a:spcBef>
              <a:spcAft>
                <a:spcPts val="300"/>
              </a:spcAft>
            </a:pPr>
            <a:r>
              <a:rPr lang="en-US" sz="2800" kern="2000" spc="-50" dirty="0">
                <a:solidFill>
                  <a:schemeClr val="accent1"/>
                </a:solidFill>
                <a:latin typeface="+mj-lt"/>
                <a:ea typeface="+mj-ea"/>
                <a:cs typeface="+mj-cs"/>
              </a:rPr>
              <a:t>Proposed Update for IoT NTN WID</a:t>
            </a:r>
          </a:p>
        </p:txBody>
      </p:sp>
      <p:sp>
        <p:nvSpPr>
          <p:cNvPr id="4" name="TextBox 3">
            <a:extLst>
              <a:ext uri="{FF2B5EF4-FFF2-40B4-BE49-F238E27FC236}">
                <a16:creationId xmlns:a16="http://schemas.microsoft.com/office/drawing/2014/main" id="{95AFCB61-38A7-3372-3A2A-5A0020173A92}"/>
              </a:ext>
            </a:extLst>
          </p:cNvPr>
          <p:cNvSpPr txBox="1"/>
          <p:nvPr/>
        </p:nvSpPr>
        <p:spPr>
          <a:xfrm>
            <a:off x="435817" y="1753640"/>
            <a:ext cx="11320365" cy="2446824"/>
          </a:xfrm>
          <a:prstGeom prst="rect">
            <a:avLst/>
          </a:prstGeom>
          <a:noFill/>
        </p:spPr>
        <p:txBody>
          <a:bodyPr wrap="square">
            <a:spAutoFit/>
          </a:bodyPr>
          <a:lstStyle/>
          <a:p>
            <a:r>
              <a:rPr lang="en-US" sz="1700" dirty="0"/>
              <a:t>When feeder link services are available, </a:t>
            </a:r>
            <a:r>
              <a:rPr lang="en-US" sz="1700" dirty="0" err="1"/>
              <a:t>eNB</a:t>
            </a:r>
            <a:r>
              <a:rPr lang="en-US" sz="1700" dirty="0"/>
              <a:t> on board satellite with regenerative payload should be able to connect to MME on ground via S1 to serve IoT NTN UEs </a:t>
            </a:r>
            <a:r>
              <a:rPr lang="en-US" sz="1700" b="1" dirty="0"/>
              <a:t>without Store and Forward operation</a:t>
            </a:r>
            <a:r>
              <a:rPr lang="en-US" sz="1700" dirty="0"/>
              <a:t>. </a:t>
            </a:r>
          </a:p>
          <a:p>
            <a:endParaRPr lang="en-US" sz="1700" dirty="0"/>
          </a:p>
          <a:p>
            <a:r>
              <a:rPr lang="en-US" sz="1700" dirty="0"/>
              <a:t>Thus, we propose to update the IoT NTN WID to explicitly mention the support of regenerative payload with </a:t>
            </a:r>
            <a:r>
              <a:rPr lang="en-US" sz="1700" dirty="0" err="1"/>
              <a:t>eNB</a:t>
            </a:r>
            <a:r>
              <a:rPr lang="en-US" sz="1700" dirty="0"/>
              <a:t> on board </a:t>
            </a:r>
            <a:r>
              <a:rPr lang="en-US" sz="1700" b="1" dirty="0"/>
              <a:t>without S&amp;F mode</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endParaRPr lang="en-US" sz="1700" dirty="0"/>
          </a:p>
          <a:p>
            <a:r>
              <a:rPr lang="en-US" sz="1700" b="1" dirty="0">
                <a:solidFill>
                  <a:schemeClr val="accent1"/>
                </a:solidFill>
              </a:rPr>
              <a:t>Proposal 1 : Support </a:t>
            </a:r>
            <a:r>
              <a:rPr lang="en-US" sz="1700" b="1" dirty="0" err="1">
                <a:solidFill>
                  <a:schemeClr val="accent1"/>
                </a:solidFill>
              </a:rPr>
              <a:t>eNB</a:t>
            </a:r>
            <a:r>
              <a:rPr lang="en-US" sz="1700" b="1" dirty="0">
                <a:solidFill>
                  <a:schemeClr val="accent1"/>
                </a:solidFill>
              </a:rPr>
              <a:t> on board satellite with Regenerative Payload </a:t>
            </a:r>
            <a:r>
              <a:rPr lang="en-US" sz="1700" b="1" u="sng" dirty="0">
                <a:solidFill>
                  <a:schemeClr val="accent1"/>
                </a:solidFill>
              </a:rPr>
              <a:t>without</a:t>
            </a:r>
            <a:r>
              <a:rPr lang="en-US" sz="1700" b="1" dirty="0">
                <a:solidFill>
                  <a:schemeClr val="accent1"/>
                </a:solidFill>
              </a:rPr>
              <a:t> Store and Forward operation when feeder link services are available for IoT NTN. Agree to WID update in RP-242773.</a:t>
            </a:r>
          </a:p>
        </p:txBody>
      </p:sp>
      <p:sp>
        <p:nvSpPr>
          <p:cNvPr id="2" name="Rectangle 1">
            <a:extLst>
              <a:ext uri="{FF2B5EF4-FFF2-40B4-BE49-F238E27FC236}">
                <a16:creationId xmlns:a16="http://schemas.microsoft.com/office/drawing/2014/main" id="{00E15E32-43E4-07E0-4F10-F51BF03AE610}"/>
              </a:ext>
            </a:extLst>
          </p:cNvPr>
          <p:cNvSpPr/>
          <p:nvPr/>
        </p:nvSpPr>
        <p:spPr>
          <a:xfrm>
            <a:off x="6885992" y="6376682"/>
            <a:ext cx="4712644" cy="24805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1114638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2.xml><?xml version="1.0" encoding="utf-8"?>
<ds:datastoreItem xmlns:ds="http://schemas.openxmlformats.org/officeDocument/2006/customXml" ds:itemID="{C7D8C63D-D057-408A-86CF-BECF5DCDB5CF}">
  <ds:schemaRefs>
    <ds:schemaRef ds:uri="http://schemas.microsoft.com/sharepoint/v3/contenttype/forms"/>
  </ds:schemaRefs>
</ds:datastoreItem>
</file>

<file path=customXml/itemProps3.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2795</TotalTime>
  <Words>461</Words>
  <Application>Microsoft Office PowerPoint</Application>
  <PresentationFormat>Widescreen</PresentationFormat>
  <Paragraphs>26</Paragraphs>
  <Slides>3</Slides>
  <Notes>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vt:i4>
      </vt:variant>
    </vt:vector>
  </HeadingPairs>
  <TitlesOfParts>
    <vt:vector size="15" baseType="lpstr">
      <vt:lpstr>Alfabet</vt:lpstr>
      <vt:lpstr>Aparajita</vt:lpstr>
      <vt:lpstr>Aptos</vt:lpstr>
      <vt:lpstr>Aptos Display</vt:lpstr>
      <vt:lpstr>Arial</vt:lpstr>
      <vt:lpstr>Courier New</vt:lpstr>
      <vt:lpstr>Microsoft Sans Serif</vt:lpstr>
      <vt:lpstr>Symbol</vt:lpstr>
      <vt:lpstr>Times New Roman</vt:lpstr>
      <vt:lpstr>Wingdings</vt:lpstr>
      <vt:lpstr>Qualcomm Corporate Confidential Template - 2024</vt:lpstr>
      <vt:lpstr>Snapdragon Template</vt:lpstr>
      <vt:lpstr>Discussion to support Regenerative Payload without S&amp;F operation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Prasad_QC</cp:lastModifiedBy>
  <cp:revision>17</cp:revision>
  <dcterms:created xsi:type="dcterms:W3CDTF">2024-11-27T02:07:07Z</dcterms:created>
  <dcterms:modified xsi:type="dcterms:W3CDTF">2024-12-03T16:31:19Z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y fmtid="{D5CDD505-2E9C-101B-9397-08002B2CF9AE}" pid="14" name="_SourceUrl">
    <vt:lpwstr/>
  </property>
  <property fmtid="{D5CDD505-2E9C-101B-9397-08002B2CF9AE}" pid="15" name="_SharedFileIndex">
    <vt:lpwstr/>
  </property>
</Properties>
</file>