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8"/>
  </p:notesMasterIdLst>
  <p:sldIdLst>
    <p:sldId id="347" r:id="rId2"/>
    <p:sldId id="740" r:id="rId3"/>
    <p:sldId id="742" r:id="rId4"/>
    <p:sldId id="743" r:id="rId5"/>
    <p:sldId id="741" r:id="rId6"/>
    <p:sldId id="736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/>
  <p:cmAuthor id="2" name="Yingyang Li 李迎阳" initials="YL李" lastIdx="3" clrIdx="1">
    <p:extLst>
      <p:ext uri="{19B8F6BF-5375-455C-9EA6-DF929625EA0E}">
        <p15:presenceInfo xmlns:p15="http://schemas.microsoft.com/office/powerpoint/2012/main" userId="S::liyingyang@xiaomi.com::5e42fe20-bfd8-4a4c-8201-f8a63528ce5e" providerId="AD"/>
      </p:ext>
    </p:extLst>
  </p:cmAuthor>
  <p:cmAuthor id="3" name="Yingyang" initials="YL" lastIdx="7" clrIdx="2">
    <p:extLst>
      <p:ext uri="{19B8F6BF-5375-455C-9EA6-DF929625EA0E}">
        <p15:presenceInfo xmlns:p15="http://schemas.microsoft.com/office/powerpoint/2012/main" userId="Yingy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8312"/>
    <a:srgbClr val="0000FF"/>
    <a:srgbClr val="E88134"/>
    <a:srgbClr val="70AC2E"/>
    <a:srgbClr val="B8D5F8"/>
    <a:srgbClr val="D8EBFC"/>
    <a:srgbClr val="98C9F6"/>
    <a:srgbClr val="FF6700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16" autoAdjust="0"/>
    <p:restoredTop sz="94532" autoAdjust="0"/>
  </p:normalViewPr>
  <p:slideViewPr>
    <p:cSldViewPr snapToGrid="0">
      <p:cViewPr varScale="1">
        <p:scale>
          <a:sx n="123" d="100"/>
          <a:sy n="123" d="100"/>
        </p:scale>
        <p:origin x="706" y="16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63" d="100"/>
          <a:sy n="63" d="100"/>
        </p:scale>
        <p:origin x="2676" y="5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85972" y="80319"/>
            <a:ext cx="743833" cy="754551"/>
          </a:xfrm>
          <a:prstGeom prst="rect">
            <a:avLst/>
          </a:prstGeom>
        </p:spPr>
      </p:pic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3E28482-C827-4AFF-8F1E-041E9B1E3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id="{1ED1D3F6-0D35-49CD-8C2A-D83EC8146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kumimoji="0" lang="zh-CN" altLang="en-US" sz="12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A7AE0274-4B0C-4589-A9F2-26DFDFE31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118800"/>
            <a:ext cx="10800000" cy="720000"/>
          </a:xfrm>
        </p:spPr>
        <p:txBody>
          <a:bodyPr/>
          <a:lstStyle>
            <a:lvl1pPr marL="0"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080000"/>
            <a:ext cx="10800000" cy="1674305"/>
          </a:xfrm>
        </p:spPr>
        <p:txBody>
          <a:bodyPr lIns="36000">
            <a:spAutoFit/>
          </a:bodyPr>
          <a:lstStyle>
            <a:lvl1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1080000" indent="-360000"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1130" y="1080000"/>
            <a:ext cx="5704870" cy="1674305"/>
          </a:xfrm>
        </p:spPr>
        <p:txBody>
          <a:bodyPr wrap="square">
            <a:spAutoFit/>
          </a:bodyPr>
          <a:lstStyle>
            <a:lvl1pPr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540000"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1080000" indent="-360000"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6000" y="1080000"/>
            <a:ext cx="5704870" cy="1674305"/>
          </a:xfrm>
        </p:spPr>
        <p:txBody>
          <a:bodyPr wrap="square">
            <a:spAutoFit/>
          </a:bodyPr>
          <a:lstStyle>
            <a:lvl1pPr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540000"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1080000" indent="-360000"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1130" y="118800"/>
            <a:ext cx="10888870" cy="718786"/>
          </a:xfrm>
          <a:prstGeom prst="rect">
            <a:avLst/>
          </a:prstGeom>
        </p:spPr>
        <p:txBody>
          <a:bodyPr vert="horz" lIns="0" tIns="45720" rIns="91440" bIns="45720" rtlCol="0" anchor="b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 txBox="1">
            <a:spLocks/>
          </p:cNvSpPr>
          <p:nvPr userDrawn="1"/>
        </p:nvSpPr>
        <p:spPr>
          <a:xfrm>
            <a:off x="9206513" y="6438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CEBB796-667B-46B1-97DB-ABE21FF02E3C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0007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22">
          <p15:clr>
            <a:srgbClr val="FBAE40"/>
          </p15:clr>
        </p15:guide>
        <p15:guide id="2" pos="211">
          <p15:clr>
            <a:srgbClr val="FBAE40"/>
          </p15:clr>
        </p15:guide>
        <p15:guide id="3" pos="7469">
          <p15:clr>
            <a:srgbClr val="FBAE40"/>
          </p15:clr>
        </p15:guide>
        <p15:guide id="4" orient="horz" pos="411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233" y="118800"/>
            <a:ext cx="10920767" cy="720000"/>
          </a:xfrm>
          <a:prstGeom prst="rect">
            <a:avLst/>
          </a:prstGeom>
        </p:spPr>
        <p:txBody>
          <a:bodyPr vert="horz" wrap="square" lIns="0" tIns="45720" rIns="91440" bIns="45720" rtlCol="0" anchor="ctr" anchorCtr="0">
            <a:sp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9233" y="1080000"/>
            <a:ext cx="11669232" cy="1403461"/>
          </a:xfrm>
          <a:prstGeom prst="rect">
            <a:avLst/>
          </a:prstGeom>
        </p:spPr>
        <p:txBody>
          <a:bodyPr vert="horz" wrap="square" lIns="36000" tIns="45720" rIns="0" bIns="45720" rtlCol="0">
            <a:sp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" y="905305"/>
            <a:ext cx="11083833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2"/>
                </a:gs>
                <a:gs pos="27000">
                  <a:srgbClr val="FF6700"/>
                </a:gs>
                <a:gs pos="65000">
                  <a:schemeClr val="accent2">
                    <a:lumMod val="60000"/>
                    <a:lumOff val="40000"/>
                  </a:schemeClr>
                </a:gs>
                <a:gs pos="100000">
                  <a:srgbClr val="FFC0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1385972" y="80319"/>
            <a:ext cx="743833" cy="754551"/>
          </a:xfrm>
          <a:prstGeom prst="rect">
            <a:avLst/>
          </a:prstGeom>
        </p:spPr>
      </p:pic>
      <p:sp>
        <p:nvSpPr>
          <p:cNvPr id="7" name="页脚占位符 6">
            <a:extLst>
              <a:ext uri="{FF2B5EF4-FFF2-40B4-BE49-F238E27FC236}">
                <a16:creationId xmlns:a16="http://schemas.microsoft.com/office/drawing/2014/main" id="{B2BB2F66-6A99-4CCC-A162-4D5E6660A2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97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sz="1100" cap="all" dirty="0">
                <a:solidFill>
                  <a:prstClr val="black"/>
                </a:solidFill>
              </a:rPr>
              <a:t>产业标准研究部</a:t>
            </a:r>
            <a:endParaRPr lang="en-US" altLang="zh-CN" sz="1100" cap="all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en-US" altLang="zh-CN" cap="all" dirty="0">
                <a:solidFill>
                  <a:prstClr val="black"/>
                </a:solidFill>
              </a:rPr>
              <a:t>Copy right 2024,  all rights reserved</a:t>
            </a:r>
            <a:endParaRPr kumimoji="0" lang="zh-CN" altLang="en-US" sz="12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1pPr>
    </p:titleStyle>
    <p:bodyStyle>
      <a:lvl1pPr marL="360000" indent="-358775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1pPr>
      <a:lvl2pPr marL="536575" indent="-360000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2pPr>
      <a:lvl3pPr marL="720000" indent="-360000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Font typeface="宋体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3pPr>
      <a:lvl4pPr marL="900000" indent="-360000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Font typeface="Calibri" panose="020F0502020204030204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FE6BA0-41C3-478C-ADB2-8F559D31A6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8861" y="2798358"/>
            <a:ext cx="10058400" cy="1196947"/>
          </a:xfrm>
        </p:spPr>
        <p:txBody>
          <a:bodyPr/>
          <a:lstStyle/>
          <a:p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Views on ISAC in 5GA Rel-20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2F374BE-1A0B-4BC8-BED4-FE46C869F297}"/>
              </a:ext>
            </a:extLst>
          </p:cNvPr>
          <p:cNvSpPr/>
          <p:nvPr/>
        </p:nvSpPr>
        <p:spPr>
          <a:xfrm>
            <a:off x="588342" y="420784"/>
            <a:ext cx="5117069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#106</a:t>
            </a:r>
          </a:p>
          <a:p>
            <a:pPr hangingPunct="0">
              <a:spcAft>
                <a:spcPts val="9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Madrid, Spain, December 9-12, 2024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auto" hangingPunct="1">
              <a:spcAft>
                <a:spcPts val="900"/>
              </a:spcAft>
            </a:pPr>
            <a:endParaRPr lang="fi-FI" altLang="zh-CN" dirty="0">
              <a:latin typeface="Arial" panose="020B0604020202020204" pitchFamily="34" charset="0"/>
            </a:endParaRPr>
          </a:p>
          <a:p>
            <a:r>
              <a:rPr lang="en-US" altLang="zh-CN" b="1" dirty="0">
                <a:latin typeface="Arial" panose="020B0604020202020204" pitchFamily="34" charset="0"/>
              </a:rPr>
              <a:t>Agenda Item: 		9.2.3</a:t>
            </a:r>
          </a:p>
          <a:p>
            <a:r>
              <a:rPr lang="en-US" altLang="zh-CN" b="1" dirty="0">
                <a:latin typeface="Arial" panose="020B0604020202020204" pitchFamily="34" charset="0"/>
              </a:rPr>
              <a:t>Source:</a:t>
            </a:r>
            <a:r>
              <a:rPr lang="zh-CN" altLang="en-US" b="1" dirty="0">
                <a:latin typeface="Arial" panose="020B0604020202020204" pitchFamily="34" charset="0"/>
              </a:rPr>
              <a:t> </a:t>
            </a:r>
            <a:r>
              <a:rPr lang="en-US" altLang="zh-CN" b="1" dirty="0">
                <a:latin typeface="Arial" panose="020B0604020202020204" pitchFamily="34" charset="0"/>
              </a:rPr>
              <a:t>		Xiaomi</a:t>
            </a:r>
          </a:p>
          <a:p>
            <a:r>
              <a:rPr lang="en-US" altLang="zh-CN" b="1" dirty="0">
                <a:latin typeface="Arial" panose="020B0604020202020204" pitchFamily="34" charset="0"/>
              </a:rPr>
              <a:t>Document for:		Discussion</a:t>
            </a: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B8CB96-6BC2-4E50-A6CC-3FCFA5907906}"/>
              </a:ext>
            </a:extLst>
          </p:cNvPr>
          <p:cNvSpPr txBox="1"/>
          <p:nvPr/>
        </p:nvSpPr>
        <p:spPr>
          <a:xfrm>
            <a:off x="9381684" y="420784"/>
            <a:ext cx="1755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US" b="1" i="0" dirty="0">
                <a:effectLst/>
                <a:latin typeface="Arial" panose="020B0604020202020204" pitchFamily="34" charset="0"/>
              </a:rPr>
              <a:t>RP-242803</a:t>
            </a:r>
            <a:endParaRPr lang="en-US" sz="18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592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90639C-4348-44FE-954A-A9AC65726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9720264-E781-4323-ABA0-FAF8690D1D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080000"/>
            <a:ext cx="10800000" cy="3357842"/>
          </a:xfrm>
        </p:spPr>
        <p:txBody>
          <a:bodyPr/>
          <a:lstStyle/>
          <a:p>
            <a:r>
              <a:rPr lang="en-US" altLang="zh-CN" sz="2800" dirty="0"/>
              <a:t>ISAC in 3GPP provides new capabilities and business opportunities</a:t>
            </a:r>
          </a:p>
          <a:p>
            <a:r>
              <a:rPr lang="en-US" altLang="zh-CN" sz="2800" dirty="0"/>
              <a:t>ISAC is one of the six 6G usage scenarios defined by IMT-2030</a:t>
            </a:r>
          </a:p>
          <a:p>
            <a:pPr lvl="1"/>
            <a:r>
              <a:rPr lang="en-US" altLang="zh-CN" sz="2400" dirty="0"/>
              <a:t>Native support of ISAC potentially achieve sensing and communication with reduced overhead and complexity</a:t>
            </a:r>
          </a:p>
          <a:p>
            <a:pPr lvl="1"/>
            <a:r>
              <a:rPr lang="en-US" altLang="zh-CN" sz="2400" dirty="0"/>
              <a:t>Further augments communication performance assisted by sensing</a:t>
            </a:r>
          </a:p>
          <a:p>
            <a:r>
              <a:rPr lang="en-GB" altLang="zh-CN" sz="2800" dirty="0"/>
              <a:t>The study item on ISAC channel model is expected to complete at June, 2025</a:t>
            </a:r>
          </a:p>
          <a:p>
            <a:pPr lvl="1"/>
            <a:r>
              <a:rPr lang="en-GB" altLang="zh-CN" sz="2400" dirty="0"/>
              <a:t>Current completion level 55%</a:t>
            </a:r>
            <a:endParaRPr lang="en-GB" altLang="zh-CN" u="sng" dirty="0">
              <a:solidFill>
                <a:srgbClr val="0C0C0C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053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90639C-4348-44FE-954A-A9AC65726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Discussions 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9720264-E781-4323-ABA0-FAF8690D1D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999" y="967325"/>
            <a:ext cx="11193825" cy="4441216"/>
          </a:xfrm>
        </p:spPr>
        <p:txBody>
          <a:bodyPr/>
          <a:lstStyle/>
          <a:p>
            <a:r>
              <a:rPr lang="en-GB" altLang="zh-CN" dirty="0"/>
              <a:t>ISAC is an important feature for 6G Day 1, and shall be included in Rel-20 6G SI</a:t>
            </a:r>
          </a:p>
          <a:p>
            <a:r>
              <a:rPr lang="en-GB" altLang="zh-CN" dirty="0"/>
              <a:t>Whether ISAC will be included in Rel-20 5GA shall be considered based on the workload, available TU, and the commercial &amp; implementation demands, etc. </a:t>
            </a:r>
          </a:p>
          <a:p>
            <a:r>
              <a:rPr lang="en-GB" altLang="zh-CN" dirty="0"/>
              <a:t>If ISAC is included in Rel-20 5GA</a:t>
            </a:r>
          </a:p>
          <a:p>
            <a:pPr lvl="1"/>
            <a:r>
              <a:rPr lang="en-GB" altLang="zh-CN" dirty="0"/>
              <a:t>Focus only on the urgent commercial implementation demands in the near future, i.e., UAV &amp; low-altitude economy interested from </a:t>
            </a:r>
            <a:r>
              <a:rPr lang="en-US" altLang="zh-CN" sz="2000" dirty="0"/>
              <a:t>operators and vendors</a:t>
            </a:r>
            <a:endParaRPr lang="en-GB" altLang="zh-CN" dirty="0"/>
          </a:p>
          <a:p>
            <a:pPr lvl="1"/>
            <a:r>
              <a:rPr lang="en-GB" altLang="zh-CN" dirty="0"/>
              <a:t>The scope of ISAC SI</a:t>
            </a:r>
            <a:r>
              <a:rPr lang="en-US" altLang="zh-CN" dirty="0"/>
              <a:t>/WI</a:t>
            </a:r>
            <a:r>
              <a:rPr lang="zh-CN" altLang="en-US" dirty="0"/>
              <a:t> </a:t>
            </a:r>
            <a:r>
              <a:rPr lang="en-US" altLang="zh-CN" dirty="0"/>
              <a:t>shall be minimized </a:t>
            </a:r>
          </a:p>
          <a:p>
            <a:pPr lvl="2"/>
            <a:r>
              <a:rPr lang="en-US" altLang="zh-CN" dirty="0"/>
              <a:t>To reduce the specification impact and leave sufficient TUs for 6G study</a:t>
            </a:r>
          </a:p>
          <a:p>
            <a:pPr lvl="2"/>
            <a:r>
              <a:rPr lang="en-US" altLang="zh-CN" dirty="0"/>
              <a:t>to avoid overlapping between 5GA and 6G </a:t>
            </a:r>
            <a:endParaRPr lang="en-GB" altLang="zh-CN" dirty="0"/>
          </a:p>
          <a:p>
            <a:endParaRPr lang="en-GB" altLang="zh-CN" dirty="0"/>
          </a:p>
          <a:p>
            <a:endParaRPr lang="en-GB" altLang="zh-CN" dirty="0"/>
          </a:p>
          <a:p>
            <a:endParaRPr lang="en-GB" altLang="zh-CN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031E784-C1E8-4257-AD89-6B5CF13BF64F}"/>
              </a:ext>
            </a:extLst>
          </p:cNvPr>
          <p:cNvGrpSpPr/>
          <p:nvPr/>
        </p:nvGrpSpPr>
        <p:grpSpPr>
          <a:xfrm>
            <a:off x="1231525" y="4176004"/>
            <a:ext cx="9728950" cy="2563196"/>
            <a:chOff x="585129" y="4206783"/>
            <a:chExt cx="9728950" cy="2563196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14831D10-F776-4BA1-AE9F-E72A70C81524}"/>
                </a:ext>
              </a:extLst>
            </p:cNvPr>
            <p:cNvGrpSpPr/>
            <p:nvPr/>
          </p:nvGrpSpPr>
          <p:grpSpPr>
            <a:xfrm>
              <a:off x="585129" y="4206783"/>
              <a:ext cx="9728950" cy="2563196"/>
              <a:chOff x="997386" y="4090407"/>
              <a:chExt cx="9728950" cy="2563196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5556CFD2-D59D-463C-9F75-C5F625C11455}"/>
                  </a:ext>
                </a:extLst>
              </p:cNvPr>
              <p:cNvSpPr/>
              <p:nvPr/>
            </p:nvSpPr>
            <p:spPr>
              <a:xfrm>
                <a:off x="997386" y="5598015"/>
                <a:ext cx="2183284" cy="567582"/>
              </a:xfrm>
              <a:prstGeom prst="roundRect">
                <a:avLst/>
              </a:prstGeom>
              <a:solidFill>
                <a:srgbClr val="92D050"/>
              </a:solidFill>
              <a:ln>
                <a:solidFill>
                  <a:srgbClr val="70AC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zh-CN" dirty="0"/>
                  <a:t>5GA Rel-19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ISAC CM</a:t>
                </a:r>
                <a:endParaRPr lang="zh-CN" altLang="en-US" sz="1400" dirty="0"/>
              </a:p>
            </p:txBody>
          </p:sp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712FACF3-7ED7-4022-AFA3-8EAB473A63B1}"/>
                  </a:ext>
                </a:extLst>
              </p:cNvPr>
              <p:cNvSpPr/>
              <p:nvPr/>
            </p:nvSpPr>
            <p:spPr>
              <a:xfrm>
                <a:off x="3189255" y="5598015"/>
                <a:ext cx="2204301" cy="56758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70AC2E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zh-CN" dirty="0">
                    <a:solidFill>
                      <a:schemeClr val="bg1">
                        <a:lumMod val="50000"/>
                      </a:schemeClr>
                    </a:solidFill>
                  </a:rPr>
                  <a:t>5GA Rel-20</a:t>
                </a:r>
              </a:p>
              <a:p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highlight>
                      <a:srgbClr val="FFFF00"/>
                    </a:highlight>
                  </a:rPr>
                  <a:t>ISAC WI with study phase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highlight>
                    <a:srgbClr val="FFFF00"/>
                  </a:highlight>
                </a:endParaRPr>
              </a:p>
            </p:txBody>
          </p:sp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2284BBAA-B196-46A9-AE35-EC3B7860DF3F}"/>
                  </a:ext>
                </a:extLst>
              </p:cNvPr>
              <p:cNvSpPr/>
              <p:nvPr/>
            </p:nvSpPr>
            <p:spPr>
              <a:xfrm>
                <a:off x="5734894" y="4101473"/>
                <a:ext cx="2554225" cy="1044107"/>
              </a:xfrm>
              <a:prstGeom prst="round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zh-CN" dirty="0">
                    <a:solidFill>
                      <a:srgbClr val="00B0F0"/>
                    </a:solidFill>
                  </a:rPr>
                  <a:t>6G specification</a:t>
                </a:r>
              </a:p>
              <a:p>
                <a:r>
                  <a:rPr lang="en-US" altLang="zh-CN" sz="1400" dirty="0">
                    <a:solidFill>
                      <a:srgbClr val="00B0F0"/>
                    </a:solidFill>
                  </a:rPr>
                  <a:t>ISAC specification</a:t>
                </a:r>
              </a:p>
              <a:p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89FC220F-53B0-4798-9BD4-DE6C6A421801}"/>
                  </a:ext>
                </a:extLst>
              </p:cNvPr>
              <p:cNvSpPr/>
              <p:nvPr/>
            </p:nvSpPr>
            <p:spPr>
              <a:xfrm>
                <a:off x="8305186" y="4090407"/>
                <a:ext cx="2421150" cy="1044107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zh-CN" dirty="0">
                    <a:solidFill>
                      <a:srgbClr val="00B0F0"/>
                    </a:solidFill>
                  </a:rPr>
                  <a:t>6G enhancements</a:t>
                </a:r>
              </a:p>
              <a:p>
                <a:r>
                  <a:rPr lang="en-US" altLang="zh-CN" sz="1400" dirty="0">
                    <a:solidFill>
                      <a:srgbClr val="00B0F0"/>
                    </a:solidFill>
                  </a:rPr>
                  <a:t>ISAC WI for enhancements</a:t>
                </a:r>
              </a:p>
              <a:p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702FA7B5-7292-41EB-9FCD-910666942DF6}"/>
                  </a:ext>
                </a:extLst>
              </p:cNvPr>
              <p:cNvSpPr/>
              <p:nvPr/>
            </p:nvSpPr>
            <p:spPr>
              <a:xfrm>
                <a:off x="2022430" y="4861790"/>
                <a:ext cx="2651761" cy="567582"/>
              </a:xfrm>
              <a:prstGeom prst="round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zh-CN" dirty="0">
                    <a:solidFill>
                      <a:srgbClr val="00B0F0"/>
                    </a:solidFill>
                  </a:rPr>
                  <a:t>6G RAN SI</a:t>
                </a:r>
              </a:p>
              <a:p>
                <a:r>
                  <a:rPr lang="en-US" altLang="zh-CN" sz="1300" dirty="0">
                    <a:solidFill>
                      <a:srgbClr val="00B0F0"/>
                    </a:solidFill>
                  </a:rPr>
                  <a:t>IMT2030, Scope &amp; requirements</a:t>
                </a:r>
                <a:endParaRPr lang="zh-CN" altLang="en-US" sz="1300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BFA77E87-D6E5-417B-9B7D-68F4B0CDE21F}"/>
                  </a:ext>
                </a:extLst>
              </p:cNvPr>
              <p:cNvSpPr/>
              <p:nvPr/>
            </p:nvSpPr>
            <p:spPr>
              <a:xfrm>
                <a:off x="997386" y="6311138"/>
                <a:ext cx="1465390" cy="34246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2024</a:t>
                </a:r>
                <a:endParaRPr lang="zh-CN" altLang="en-US" dirty="0"/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F2F8F4BE-EB5E-4031-BBE1-6E3820A90B7E}"/>
                  </a:ext>
                </a:extLst>
              </p:cNvPr>
              <p:cNvSpPr/>
              <p:nvPr/>
            </p:nvSpPr>
            <p:spPr>
              <a:xfrm>
                <a:off x="2462776" y="6311138"/>
                <a:ext cx="1465390" cy="34246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2025</a:t>
                </a:r>
                <a:endParaRPr lang="zh-CN" altLang="en-US" dirty="0"/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8FE91C42-306C-42D2-9AF0-CAD74F696B27}"/>
                  </a:ext>
                </a:extLst>
              </p:cNvPr>
              <p:cNvSpPr/>
              <p:nvPr/>
            </p:nvSpPr>
            <p:spPr>
              <a:xfrm>
                <a:off x="3928166" y="6309177"/>
                <a:ext cx="1465390" cy="34246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2026</a:t>
                </a:r>
                <a:endParaRPr lang="zh-CN" altLang="en-US" dirty="0"/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CA862ECA-FAD0-4BD3-A829-BD37C89B22A8}"/>
                  </a:ext>
                </a:extLst>
              </p:cNvPr>
              <p:cNvSpPr/>
              <p:nvPr/>
            </p:nvSpPr>
            <p:spPr>
              <a:xfrm>
                <a:off x="5393556" y="6309177"/>
                <a:ext cx="1465390" cy="34246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2027</a:t>
                </a:r>
                <a:endParaRPr lang="zh-CN" altLang="en-US" dirty="0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443C22D0-797E-49E8-9C15-71B6E8B79B39}"/>
                  </a:ext>
                </a:extLst>
              </p:cNvPr>
              <p:cNvSpPr/>
              <p:nvPr/>
            </p:nvSpPr>
            <p:spPr>
              <a:xfrm>
                <a:off x="6858946" y="6309177"/>
                <a:ext cx="1465390" cy="34246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2028</a:t>
                </a:r>
                <a:endParaRPr lang="zh-CN" altLang="en-US" dirty="0"/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ED28336B-BF51-454A-AC97-F55A5409810E}"/>
                  </a:ext>
                </a:extLst>
              </p:cNvPr>
              <p:cNvSpPr/>
              <p:nvPr/>
            </p:nvSpPr>
            <p:spPr>
              <a:xfrm>
                <a:off x="8324336" y="6309177"/>
                <a:ext cx="1465390" cy="34246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2029</a:t>
                </a:r>
                <a:endParaRPr lang="zh-CN" altLang="en-US" dirty="0"/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04E4A37F-BC1E-498A-A6EE-A7636CEB160D}"/>
                  </a:ext>
                </a:extLst>
              </p:cNvPr>
              <p:cNvSpPr/>
              <p:nvPr/>
            </p:nvSpPr>
            <p:spPr>
              <a:xfrm>
                <a:off x="3180671" y="4101473"/>
                <a:ext cx="2554224" cy="1044107"/>
              </a:xfrm>
              <a:prstGeom prst="round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zh-CN" dirty="0">
                    <a:solidFill>
                      <a:srgbClr val="00B0F0"/>
                    </a:solidFill>
                  </a:rPr>
                  <a:t>6G study</a:t>
                </a:r>
              </a:p>
              <a:p>
                <a:r>
                  <a:rPr lang="en-US" altLang="zh-CN" sz="1400" dirty="0">
                    <a:solidFill>
                      <a:srgbClr val="FF0000"/>
                    </a:solidFill>
                    <a:highlight>
                      <a:srgbClr val="00FF00"/>
                    </a:highlight>
                  </a:rPr>
                  <a:t>ISAC study</a:t>
                </a:r>
              </a:p>
              <a:p>
                <a:endParaRPr lang="zh-CN" altLang="en-US" sz="16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9C0268BA-DED3-4297-8FD8-608BB38DF63E}"/>
                  </a:ext>
                </a:extLst>
              </p:cNvPr>
              <p:cNvSpPr txBox="1"/>
              <p:nvPr/>
            </p:nvSpPr>
            <p:spPr>
              <a:xfrm>
                <a:off x="7589425" y="5172721"/>
                <a:ext cx="1926336" cy="307777"/>
              </a:xfrm>
              <a:prstGeom prst="rect">
                <a:avLst/>
              </a:prstGeom>
            </p:spPr>
            <p:txBody>
              <a:bodyPr vert="horz" wrap="square" lIns="36000" tIns="45720" rIns="0" bIns="45720" rtlCol="0">
                <a:spAutoFit/>
              </a:bodyPr>
              <a:lstStyle/>
              <a:p>
                <a:pPr marL="97200" indent="0" algn="l">
                  <a:buNone/>
                </a:pPr>
                <a:r>
                  <a:rPr lang="en-US" altLang="zh-CN" sz="1400" dirty="0">
                    <a:ea typeface="等线" panose="02010600030101010101" pitchFamily="2" charset="-122"/>
                  </a:rPr>
                  <a:t>Ending time TBD</a:t>
                </a:r>
                <a:endParaRPr lang="zh-CN" altLang="en-US" sz="1400" dirty="0"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4" name="箭头: 右 3">
              <a:extLst>
                <a:ext uri="{FF2B5EF4-FFF2-40B4-BE49-F238E27FC236}">
                  <a16:creationId xmlns:a16="http://schemas.microsoft.com/office/drawing/2014/main" id="{F555FCAF-40B2-40F3-B555-491B41564FF0}"/>
                </a:ext>
              </a:extLst>
            </p:cNvPr>
            <p:cNvSpPr/>
            <p:nvPr/>
          </p:nvSpPr>
          <p:spPr>
            <a:xfrm>
              <a:off x="2362201" y="6054725"/>
              <a:ext cx="531520" cy="185929"/>
            </a:xfrm>
            <a:prstGeom prst="rightArrow">
              <a:avLst/>
            </a:prstGeom>
            <a:solidFill>
              <a:srgbClr val="E48312">
                <a:alpha val="50196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箭头: 右 31">
              <a:extLst>
                <a:ext uri="{FF2B5EF4-FFF2-40B4-BE49-F238E27FC236}">
                  <a16:creationId xmlns:a16="http://schemas.microsoft.com/office/drawing/2014/main" id="{1B7C9EDE-27A1-410C-8BA8-96935B5911B1}"/>
                </a:ext>
              </a:extLst>
            </p:cNvPr>
            <p:cNvSpPr/>
            <p:nvPr/>
          </p:nvSpPr>
          <p:spPr>
            <a:xfrm rot="18444392">
              <a:off x="2164056" y="5317158"/>
              <a:ext cx="1255163" cy="176394"/>
            </a:xfrm>
            <a:prstGeom prst="rightArrow">
              <a:avLst/>
            </a:prstGeom>
            <a:solidFill>
              <a:srgbClr val="E48312">
                <a:alpha val="50196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88469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90639C-4348-44FE-954A-A9AC65726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If ISAC is included in 5G-A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9720264-E781-4323-ABA0-FAF8690D1D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080000"/>
            <a:ext cx="10800000" cy="4567404"/>
          </a:xfrm>
        </p:spPr>
        <p:txBody>
          <a:bodyPr/>
          <a:lstStyle/>
          <a:p>
            <a:r>
              <a:rPr lang="en-US" i="0" u="none" strike="noStrike" baseline="0" dirty="0">
                <a:solidFill>
                  <a:schemeClr val="tx1"/>
                </a:solidFill>
                <a:ea typeface="Calibri Light" panose="020F0302020204030204" pitchFamily="34" charset="0"/>
              </a:rPr>
              <a:t>5G-A ISAC in Rel-20 scope must be limited and the overlap with 6G ISAC needs to be avoided</a:t>
            </a:r>
            <a:endParaRPr lang="en-US" sz="2800" i="0" u="none" strike="noStrike" baseline="0" dirty="0">
              <a:solidFill>
                <a:schemeClr val="tx1"/>
              </a:solidFill>
              <a:ea typeface="Calibri Light" panose="020F0302020204030204" pitchFamily="34" charset="0"/>
            </a:endParaRPr>
          </a:p>
          <a:p>
            <a:pPr lvl="1"/>
            <a:r>
              <a:rPr lang="en-US" i="0" u="none" strike="noStrike" baseline="0" dirty="0">
                <a:solidFill>
                  <a:srgbClr val="000000"/>
                </a:solidFill>
                <a:ea typeface="Calibri Light" panose="020F0302020204030204" pitchFamily="34" charset="0"/>
              </a:rPr>
              <a:t>A WI with study phase including performance evaluation</a:t>
            </a:r>
          </a:p>
          <a:p>
            <a:pPr lvl="2"/>
            <a:r>
              <a:rPr lang="en-US" i="0" u="none" strike="noStrike" baseline="0" dirty="0">
                <a:solidFill>
                  <a:srgbClr val="000000"/>
                </a:solidFill>
                <a:ea typeface="Calibri Light" panose="020F0302020204030204" pitchFamily="34" charset="0"/>
              </a:rPr>
              <a:t>For limited use case with urgent commercial request, i.e. UAV</a:t>
            </a:r>
          </a:p>
          <a:p>
            <a:pPr lvl="2"/>
            <a:r>
              <a:rPr lang="en-US" i="0" u="none" strike="noStrike" baseline="0" dirty="0">
                <a:solidFill>
                  <a:srgbClr val="000000"/>
                </a:solidFill>
                <a:ea typeface="Calibri Light" panose="020F0302020204030204" pitchFamily="34" charset="0"/>
              </a:rPr>
              <a:t>For only TRP monostatic sensing mode</a:t>
            </a:r>
          </a:p>
          <a:p>
            <a:pPr lvl="1"/>
            <a:r>
              <a:rPr lang="en-US" i="0" u="none" strike="noStrike" baseline="0" dirty="0">
                <a:solidFill>
                  <a:srgbClr val="000000"/>
                </a:solidFill>
                <a:ea typeface="Calibri Light" panose="020F0302020204030204" pitchFamily="34" charset="0"/>
              </a:rPr>
              <a:t>Reuse 5G-A NR existing design as much as possible</a:t>
            </a:r>
          </a:p>
          <a:p>
            <a:pPr lvl="2"/>
            <a:r>
              <a:rPr lang="en-US" i="0" u="none" strike="noStrike" baseline="0" dirty="0">
                <a:solidFill>
                  <a:srgbClr val="000000"/>
                </a:solidFill>
                <a:ea typeface="Calibri Light" panose="020F0302020204030204" pitchFamily="34" charset="0"/>
              </a:rPr>
              <a:t>No change on NR waveform, frame structure</a:t>
            </a:r>
          </a:p>
          <a:p>
            <a:pPr lvl="2"/>
            <a:r>
              <a:rPr lang="en-US" i="0" u="none" strike="noStrike" baseline="0" dirty="0">
                <a:solidFill>
                  <a:srgbClr val="000000"/>
                </a:solidFill>
                <a:ea typeface="Calibri Light" panose="020F0302020204030204" pitchFamily="34" charset="0"/>
              </a:rPr>
              <a:t>The existing radio interface, e.g., PRS is reused as sensing RS</a:t>
            </a:r>
          </a:p>
          <a:p>
            <a:pPr lvl="2"/>
            <a:r>
              <a:rPr lang="en-US" i="0" u="none" strike="noStrike" baseline="0" dirty="0">
                <a:solidFill>
                  <a:srgbClr val="000000"/>
                </a:solidFill>
                <a:ea typeface="Calibri Light" panose="020F0302020204030204" pitchFamily="34" charset="0"/>
              </a:rPr>
              <a:t>Advanced feature, e.g., data channel for sensing, sensing assisted communication, etc. are not included</a:t>
            </a:r>
          </a:p>
          <a:p>
            <a:pPr lvl="1"/>
            <a:r>
              <a:rPr lang="en-US" i="0" u="none" strike="noStrike" baseline="0" dirty="0">
                <a:solidFill>
                  <a:srgbClr val="000000"/>
                </a:solidFill>
                <a:ea typeface="Calibri Light" panose="020F0302020204030204" pitchFamily="34" charset="0"/>
              </a:rPr>
              <a:t>Normative work can be based on the study conclusion, including</a:t>
            </a:r>
          </a:p>
          <a:p>
            <a:pPr lvl="2"/>
            <a:r>
              <a:rPr lang="en-US" i="0" u="none" strike="noStrike" baseline="0" dirty="0">
                <a:solidFill>
                  <a:srgbClr val="000000"/>
                </a:solidFill>
                <a:ea typeface="Calibri Light" panose="020F0302020204030204" pitchFamily="34" charset="0"/>
              </a:rPr>
              <a:t>Measurement report for sensing can be defined</a:t>
            </a:r>
          </a:p>
          <a:p>
            <a:pPr lvl="2"/>
            <a:r>
              <a:rPr lang="en-US" i="0" u="none" strike="noStrike" baseline="0" dirty="0">
                <a:solidFill>
                  <a:srgbClr val="000000"/>
                </a:solidFill>
                <a:ea typeface="Calibri Light" panose="020F0302020204030204" pitchFamily="34" charset="0"/>
              </a:rPr>
              <a:t>Necessary architecture, functional interfaces, protocols to enable TRP monostatic sensing </a:t>
            </a:r>
          </a:p>
          <a:p>
            <a:endParaRPr lang="en-US" sz="2800" i="0" u="none" strike="noStrike" baseline="0" dirty="0">
              <a:solidFill>
                <a:srgbClr val="000000"/>
              </a:solidFill>
              <a:ea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801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90639C-4348-44FE-954A-A9AC65726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9720264-E781-4323-ABA0-FAF8690D1D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080000"/>
            <a:ext cx="10800000" cy="4905958"/>
          </a:xfrm>
        </p:spPr>
        <p:txBody>
          <a:bodyPr/>
          <a:lstStyle/>
          <a:p>
            <a:pPr marL="1225" indent="0">
              <a:buNone/>
            </a:pPr>
            <a:r>
              <a:rPr lang="en-US" altLang="zh-CN" b="1" dirty="0">
                <a:ea typeface="Calibri Light" panose="020F0302020204030204" pitchFamily="34" charset="0"/>
              </a:rPr>
              <a:t>Proposal 1: </a:t>
            </a:r>
            <a:r>
              <a:rPr lang="en-GB" altLang="zh-CN" dirty="0">
                <a:ea typeface="Calibri Light" panose="020F0302020204030204" pitchFamily="34" charset="0"/>
              </a:rPr>
              <a:t>Whether ISAC will be included in Rel-20 5GA shall be considered based on the workload, available TU, and the commercial &amp; implementation demands, etc. </a:t>
            </a:r>
          </a:p>
          <a:p>
            <a:pPr marL="1225" indent="0">
              <a:buNone/>
            </a:pPr>
            <a:endParaRPr lang="en-US" altLang="zh-CN" dirty="0">
              <a:ea typeface="Calibri Light" panose="020F0302020204030204" pitchFamily="34" charset="0"/>
            </a:endParaRPr>
          </a:p>
          <a:p>
            <a:pPr marL="1225" indent="0">
              <a:buNone/>
            </a:pPr>
            <a:r>
              <a:rPr lang="en-US" altLang="zh-CN" b="1" dirty="0">
                <a:solidFill>
                  <a:schemeClr val="tx1"/>
                </a:solidFill>
                <a:ea typeface="Calibri Light" panose="020F0302020204030204" pitchFamily="34" charset="0"/>
              </a:rPr>
              <a:t>Proposal 2:</a:t>
            </a:r>
            <a:r>
              <a:rPr lang="en-US" altLang="zh-CN" dirty="0">
                <a:solidFill>
                  <a:schemeClr val="tx1"/>
                </a:solidFill>
                <a:ea typeface="Calibri Light" panose="020F0302020204030204" pitchFamily="34" charset="0"/>
              </a:rPr>
              <a:t> </a:t>
            </a:r>
            <a:r>
              <a:rPr lang="en-GB" altLang="zh-CN" dirty="0">
                <a:solidFill>
                  <a:schemeClr val="tx1"/>
                </a:solidFill>
                <a:ea typeface="Calibri Light" panose="020F0302020204030204" pitchFamily="34" charset="0"/>
              </a:rPr>
              <a:t>If ISAC is included in Rel-20 5GA, </a:t>
            </a:r>
            <a:r>
              <a:rPr lang="en-US" dirty="0">
                <a:solidFill>
                  <a:schemeClr val="tx1"/>
                </a:solidFill>
                <a:ea typeface="Calibri Light" panose="020F0302020204030204" pitchFamily="34" charset="0"/>
              </a:rPr>
              <a:t>5G-A ISAC in Rel-20 scope must be limited and the overlap with 6G ISAC needs to be avoided</a:t>
            </a:r>
            <a:endParaRPr lang="en-GB" altLang="zh-CN" dirty="0">
              <a:solidFill>
                <a:schemeClr val="tx1"/>
              </a:solidFill>
              <a:ea typeface="Calibri Light" panose="020F0302020204030204" pitchFamily="34" charset="0"/>
            </a:endParaRPr>
          </a:p>
          <a:p>
            <a:r>
              <a:rPr lang="en-US" i="0" u="none" strike="noStrike" baseline="0" dirty="0">
                <a:solidFill>
                  <a:schemeClr val="tx1"/>
                </a:solidFill>
                <a:ea typeface="Calibri Light" panose="020F0302020204030204" pitchFamily="34" charset="0"/>
              </a:rPr>
              <a:t>A WI with study </a:t>
            </a:r>
            <a:r>
              <a:rPr lang="en-US" i="0" u="none" strike="noStrike" baseline="0" dirty="0">
                <a:solidFill>
                  <a:srgbClr val="000000"/>
                </a:solidFill>
                <a:ea typeface="Calibri Light" panose="020F0302020204030204" pitchFamily="34" charset="0"/>
              </a:rPr>
              <a:t>phase including performance evaluation</a:t>
            </a:r>
          </a:p>
          <a:p>
            <a:r>
              <a:rPr lang="en-US" i="0" u="none" strike="noStrike" baseline="0" dirty="0">
                <a:solidFill>
                  <a:srgbClr val="000000"/>
                </a:solidFill>
                <a:ea typeface="Calibri Light" panose="020F0302020204030204" pitchFamily="34" charset="0"/>
              </a:rPr>
              <a:t>Reuse 5G-A NR existing design as much as possible</a:t>
            </a:r>
          </a:p>
          <a:p>
            <a:r>
              <a:rPr lang="en-US" i="0" u="none" strike="noStrike" baseline="0" dirty="0">
                <a:solidFill>
                  <a:srgbClr val="000000"/>
                </a:solidFill>
                <a:ea typeface="Calibri Light" panose="020F0302020204030204" pitchFamily="34" charset="0"/>
              </a:rPr>
              <a:t>Normative work can be based on the study conclusion, including</a:t>
            </a:r>
          </a:p>
          <a:p>
            <a:pPr lvl="1"/>
            <a:r>
              <a:rPr lang="en-US" i="0" u="none" strike="noStrike" baseline="0" dirty="0">
                <a:solidFill>
                  <a:srgbClr val="000000"/>
                </a:solidFill>
                <a:ea typeface="Calibri Light" panose="020F0302020204030204" pitchFamily="34" charset="0"/>
              </a:rPr>
              <a:t>Measurement report for sensing can be defined</a:t>
            </a:r>
          </a:p>
          <a:p>
            <a:pPr lvl="1"/>
            <a:r>
              <a:rPr lang="en-US" i="0" u="none" strike="noStrike" baseline="0" dirty="0">
                <a:solidFill>
                  <a:srgbClr val="000000"/>
                </a:solidFill>
                <a:ea typeface="Calibri Light" panose="020F0302020204030204" pitchFamily="34" charset="0"/>
              </a:rPr>
              <a:t>Necessary architecture, functional interfaces, protocols to enable TRP monostatic sensing </a:t>
            </a:r>
          </a:p>
          <a:p>
            <a:endParaRPr lang="en-US" sz="1800" i="0" u="none" strike="noStrike" baseline="0" dirty="0">
              <a:solidFill>
                <a:srgbClr val="000000"/>
              </a:solidFill>
              <a:ea typeface="Calibri Light" panose="020F0302020204030204" pitchFamily="34" charset="0"/>
            </a:endParaRPr>
          </a:p>
          <a:p>
            <a:endParaRPr lang="en-US" sz="1800" i="0" u="none" strike="noStrike" baseline="0" dirty="0">
              <a:solidFill>
                <a:srgbClr val="000000"/>
              </a:solidFill>
              <a:ea typeface="Calibri Light" panose="020F0302020204030204" pitchFamily="34" charset="0"/>
            </a:endParaRPr>
          </a:p>
          <a:p>
            <a:pPr marL="1225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52532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8A18EE-9D6A-4351-9496-F021C0B2CF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5499" y="2227123"/>
            <a:ext cx="9689280" cy="1832924"/>
          </a:xfrm>
        </p:spPr>
        <p:txBody>
          <a:bodyPr>
            <a:normAutofit/>
          </a:bodyPr>
          <a:lstStyle/>
          <a:p>
            <a:r>
              <a:rPr lang="en-US" altLang="zh-CN" sz="9600" dirty="0">
                <a:solidFill>
                  <a:srgbClr val="E88134"/>
                </a:solidFill>
                <a:latin typeface="Calibri" panose="020F0502020204030204" pitchFamily="34" charset="0"/>
              </a:rPr>
              <a:t>Thanks</a:t>
            </a:r>
            <a:endParaRPr lang="zh-CN" altLang="en-US" sz="9600" dirty="0">
              <a:solidFill>
                <a:srgbClr val="E88134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893925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txDef>
      <a:spPr/>
      <a:bodyPr vert="horz" wrap="square" lIns="36000" tIns="45720" rIns="0" bIns="45720" rtlCol="0">
        <a:spAutoFit/>
      </a:bodyPr>
      <a:lstStyle>
        <a:defPPr marL="457200" indent="0" algn="l">
          <a:buNone/>
          <a:defRPr sz="1600" dirty="0" smtClean="0">
            <a:ea typeface="等线" panose="02010600030101010101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28174</TotalTime>
  <Words>496</Words>
  <Application>Microsoft Office PowerPoint</Application>
  <PresentationFormat>宽屏</PresentationFormat>
  <Paragraphs>66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Arial Narrow</vt:lpstr>
      <vt:lpstr>Calibri</vt:lpstr>
      <vt:lpstr>Calibri Light</vt:lpstr>
      <vt:lpstr>Times New Roman</vt:lpstr>
      <vt:lpstr>Wingdings</vt:lpstr>
      <vt:lpstr>回顾</vt:lpstr>
      <vt:lpstr>Views on ISAC in 5GA Rel-20</vt:lpstr>
      <vt:lpstr>Background</vt:lpstr>
      <vt:lpstr>Discussions </vt:lpstr>
      <vt:lpstr>If ISAC is included in 5G-A</vt:lpstr>
      <vt:lpstr>Proposals</vt:lpstr>
      <vt:lpstr>Thanks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ISAC channel modeling</dc:title>
  <dc:creator>Microsoft</dc:creator>
  <cp:lastModifiedBy>Yingyang Li 李迎阳</cp:lastModifiedBy>
  <cp:revision>773</cp:revision>
  <dcterms:created xsi:type="dcterms:W3CDTF">2023-05-11T05:42:45Z</dcterms:created>
  <dcterms:modified xsi:type="dcterms:W3CDTF">2024-12-03T13:08:19Z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9fdd6db1e5824280b08621e43afed736">
    <vt:lpwstr>CWMLcWuEU0XVt/pf3FJMif+OWEUABksiTLccV4zf6MexlOAbUrrcF7rkWb9C7oGvpJewtMCXm0IX52J3PiU6FYPXQ==</vt:lpwstr>
  </property>
  <property fmtid="{D5CDD505-2E9C-101B-9397-08002B2CF9AE}" pid="3" name="CWM488d546836a34933b38edd75deb57a0e">
    <vt:lpwstr>CWMc/pL5KoMVwq1HtilI5H+C+Cyw1kHTQqETxuHNcib2Zkvw7KCfOPHmSEj49ODeMP7Fvf9Lmo8vHUJPKSQYfsiQg==</vt:lpwstr>
  </property>
  <property fmtid="{D5CDD505-2E9C-101B-9397-08002B2CF9AE}" pid="4" name="CWM3a1b86367b9d4515a4eff32b53f053b3">
    <vt:lpwstr>CWMTncCfcW4KRb1dwNE95N6J/UTWB1htLbHAJDUk2ebaY1jHA3C+a+BxWrOJvPcRjiaBLpft07oUy7lnWOuHJ1q8Q==</vt:lpwstr>
  </property>
  <property fmtid="{D5CDD505-2E9C-101B-9397-08002B2CF9AE}" pid="5" name="CWM573f3c497a9847b2a252d43a326929ab">
    <vt:lpwstr>CWM119B7PRGlhxLQ/TdovwdWIxK3W+zHVzuOJh1w6xq/DiWdbaBBiNWlPzaKSgcz7CmDs9WJNrQ3KPlb4DtOpJmtA==</vt:lpwstr>
  </property>
  <property fmtid="{D5CDD505-2E9C-101B-9397-08002B2CF9AE}" pid="6" name="ICV">
    <vt:lpwstr>9BCA742BD7E748A4931EF81C66216821</vt:lpwstr>
  </property>
  <property fmtid="{D5CDD505-2E9C-101B-9397-08002B2CF9AE}" pid="7" name="KSOProductBuildVer">
    <vt:lpwstr>2052-0.0.0.0</vt:lpwstr>
  </property>
  <property fmtid="{D5CDD505-2E9C-101B-9397-08002B2CF9AE}" pid="8" name="fileWhereFroms">
    <vt:lpwstr>PpjeLB1gRN0lwrPqMaCTkugV3A+bOblzqqoUWVUhhfbwaAUJtE1yhs15vXkm8AsuCwwOOPlmfpOKukaKpyPL3gN0Pn8HxHFIp4bMKjmFoyONAoZGtmF40jEfW0m/ZEZ8BPjJd4Bltuvj46kIB7CgrcDGdItQtd1v6/3MzD7rO/iRvFVsst4vxFGY5ypCZpEac+tlKsxxbZRYhSd1/xoihUfZmfxtWzb9f7CDO10SvC9ueNfxCCGVlOuiNqluo/8</vt:lpwstr>
  </property>
  <property fmtid="{D5CDD505-2E9C-101B-9397-08002B2CF9AE}" pid="9" name="CWM1fd920605c2611ee80001fad00001fad">
    <vt:lpwstr>CWMqJ5sJw0HqMxPTXUxKC98SdEPyIy9sEZd2bzqikEwrgvf0mJ/7Kt66dYV/XXFjIqLQKcpi9EPL0YSd4fq5bB6qQ==</vt:lpwstr>
  </property>
  <property fmtid="{D5CDD505-2E9C-101B-9397-08002B2CF9AE}" pid="10" name="CWM6bec0ff1fdbe48fbb7e1cce70ce9eac1">
    <vt:lpwstr>CWMqDw1mCEn5szy9Z1rOXYmYa5fX004gBisOjJklrB4QHuQbmr7P7ZOa9kkdrfyxawudgh8nP+rh6jFPSKRsTO72w==</vt:lpwstr>
  </property>
  <property fmtid="{D5CDD505-2E9C-101B-9397-08002B2CF9AE}" pid="11" name="CWM609df9b09d7e11ee8000296d0000296d">
    <vt:lpwstr>CWMRvHw5qlSHr5ntVcSP8toTCoS+ophNK/rhle1PtzPlcDZgXoXuqUs+pSPUkPxGisBXIs0q6tZyd7CjOL++18P+Q==</vt:lpwstr>
  </property>
  <property fmtid="{D5CDD505-2E9C-101B-9397-08002B2CF9AE}" pid="12" name="CWM57abcb40a46611ee800009a3000009a3">
    <vt:lpwstr>CWM9IkehWFAbKWmkyMKThaXzZ2falETDgna35ZJye3CD92Mc8txHxT1OtX6htUXOF6luQwYVDfmyP8p1JkgtowR3w==</vt:lpwstr>
  </property>
  <property fmtid="{D5CDD505-2E9C-101B-9397-08002B2CF9AE}" pid="13" name="CWMe5c1b200a46611ee800053df000052df">
    <vt:lpwstr>CWMTCTaGi+ez7z0zYcF50FD1Vl9Lw1xZN4Rqt6nYrKb0Ra+Wj66YB1/wXykFS5yWhgndBIvKemM4qYH2vxSWK3vgg==</vt:lpwstr>
  </property>
  <property fmtid="{D5CDD505-2E9C-101B-9397-08002B2CF9AE}" pid="14" name="CWM3e574440a61311ee8000312100003021">
    <vt:lpwstr>CWMtjJkSGCb8M2+YA44CCL7JtDIGNy+415RPG3U6YGbm22RLzQdixX7Hejotkfbf1Cl5W+gLkaK/pWdH2x92CcVUQ==</vt:lpwstr>
  </property>
  <property fmtid="{D5CDD505-2E9C-101B-9397-08002B2CF9AE}" pid="15" name="CWM34619800a8a711ee80005de400005ce4">
    <vt:lpwstr>CWMeZr3qiudYRUCJE07dwK6KqWqvdCMrJdkQDfpCHmwfUZN8QWQyPLncnEAGMBOafIFvYP4+V94LKSlMXk51nnxhg==</vt:lpwstr>
  </property>
  <property fmtid="{D5CDD505-2E9C-101B-9397-08002B2CF9AE}" pid="16" name="CWM9f0c6b1011c711ef80004f5000004f50">
    <vt:lpwstr>CWMzEQbW+YeOq32kSo1YwQKh1IP2WqBu0U4dQ7IdaqLqD1B69ER/kgvqir6GWQFC9MS6hlOd/bDE96GzF55UL/mcw==</vt:lpwstr>
  </property>
  <property fmtid="{D5CDD505-2E9C-101B-9397-08002B2CF9AE}" pid="17" name="CWM9001ff101a3a11ef8000694100006841">
    <vt:lpwstr>CWMH/wsiuX7UiBDSvm1Eigwse9JOt95nqHsEWWdYCUJUbo00ys9EQnZ320J+ga4YHiSqZpur+SlTPATvLkqoTXw6Q==</vt:lpwstr>
  </property>
  <property fmtid="{D5CDD505-2E9C-101B-9397-08002B2CF9AE}" pid="18" name="CWMe4852800794911ef8000590700005907">
    <vt:lpwstr>CWMe/BwbKxgb2n4vyTVevIEdcJqVLE/hGlC7XVGxCeUUaT3hYLvalP+VnXXEFdOcD0lUYhq+XMuHGfE7q82V+klfw==</vt:lpwstr>
  </property>
  <property fmtid="{D5CDD505-2E9C-101B-9397-08002B2CF9AE}" pid="19" name="CWMb9f61690794d11ef80001b6600001b66">
    <vt:lpwstr>CWMdXhwKoR7WqX52mCGpcydMBjitHjb2hOhFxkbkfK7/tblIHk/VJ1w0J5IldbAHLJ41HzWZa0UeZUd9/F414KUQQ==</vt:lpwstr>
  </property>
  <property fmtid="{D5CDD505-2E9C-101B-9397-08002B2CF9AE}" pid="20" name="CWM3eac83a09a4c11ef80003d3200003d32">
    <vt:lpwstr>CWM6nOhBHVCwfVWJHLSIDzQ0itYrjfoCoN1PujaaciKfQC4AkmBW48p/bVKw2XwV/7AztrIKDQ732liDv4JcFm6+Q==</vt:lpwstr>
  </property>
  <property fmtid="{D5CDD505-2E9C-101B-9397-08002B2CF9AE}" pid="21" name="CWM203ecbb09a6711ef800007fc000006fc">
    <vt:lpwstr>CWMUPad2Bg7dt0/LtqsOfui5keQy9DPVmQCYw9gJa1uQfn0m1czRyig2ZJhNjxCAiwU7YM2mEi6UfFf6zLXerNE4Q==</vt:lpwstr>
  </property>
  <property fmtid="{D5CDD505-2E9C-101B-9397-08002B2CF9AE}" pid="22" name="CWM99f90200b05011ef800005c5000004c5">
    <vt:lpwstr>CWM6+BVd6zO6/vDp12aq4OsTkZvxqIiZ3mj4ILnMe1SETRFTcfKFXIM3zkT3nY9pKB85Oxb8JajigfDmPg47Umk8g==</vt:lpwstr>
  </property>
  <property fmtid="{D5CDD505-2E9C-101B-9397-08002B2CF9AE}" pid="23" name="CWM4a294440b05211ef8000254d0000244d">
    <vt:lpwstr>CWMUPad2Bg7dt0/LtqsOfui5nViRvqOwmc/qLTFuU7668n+B6K6c9zFZD9lYjIPbaiTgj0v6xeau+w5Cg+YeEelmA==</vt:lpwstr>
  </property>
  <property fmtid="{D5CDD505-2E9C-101B-9397-08002B2CF9AE}" pid="24" name="CWM15e1ddb0b07911ef800005c5000004c5">
    <vt:lpwstr>CWMUjK0avXLZfBnZ7tG91TIYlkQwEcbgJzyQd86LEzSqEJE6qimu8lYKOZEjwns+0s7BoVkw1qvPqg7hceGIzsmfQ==</vt:lpwstr>
  </property>
  <property fmtid="{D5CDD505-2E9C-101B-9397-08002B2CF9AE}" pid="25" name="CWM68ee5310b07b11ef8000254d0000244d">
    <vt:lpwstr>CWMwDN+1nCxiywmb/EWnHutS6bOPGz+00kv4Ztu5a2hv4c4B8ZxhDvUhB72LmXZ3myP0OM21ctR7/LQX/rvRYA0bw==</vt:lpwstr>
  </property>
</Properties>
</file>