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2"/>
  </p:sldMasterIdLst>
  <p:notesMasterIdLst>
    <p:notesMasterId r:id="rId10"/>
  </p:notesMasterIdLst>
  <p:sldIdLst>
    <p:sldId id="256" r:id="rId3"/>
    <p:sldId id="591" r:id="rId4"/>
    <p:sldId id="586" r:id="rId5"/>
    <p:sldId id="582" r:id="rId6"/>
    <p:sldId id="594" r:id="rId7"/>
    <p:sldId id="579" r:id="rId8"/>
    <p:sldId id="439" r:id="rId9"/>
  </p:sldIdLst>
  <p:sldSz cx="24384000" cy="13716000"/>
  <p:notesSz cx="7077075" cy="9363075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521415D9-36F7-43E2-AB2F-B90AF26B5E84}">
      <p14:sectionLst xmlns:p14="http://schemas.microsoft.com/office/powerpoint/2010/main">
        <p14:section name="white 白底" id="{48273BEF-E86D-1E41-894E-82DC393DEF7E}">
          <p14:sldIdLst>
            <p14:sldId id="256"/>
            <p14:sldId id="591"/>
            <p14:sldId id="586"/>
            <p14:sldId id="582"/>
            <p14:sldId id="594"/>
            <p14:sldId id="579"/>
            <p14:sldId id="43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4320">
          <p15:clr>
            <a:srgbClr val="A4A3A4"/>
          </p15:clr>
        </p15:guide>
        <p15:guide id="2" pos="76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OPPO(Zhongda)" initials="OP" lastIdx="1" clrIdx="0"/>
  <p:cmAuthor id="2" name="Zhongda Du" initials="ZD" lastIdx="0" clrIdx="1"/>
  <p:cmAuthor id="3" name="OPPO(Zonda)" initials="ZD" lastIdx="3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6A38"/>
    <a:srgbClr val="FFFFFF"/>
    <a:srgbClr val="2DC84D"/>
    <a:srgbClr val="5E5E5E"/>
    <a:srgbClr val="CACA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308" autoAdjust="0"/>
    <p:restoredTop sz="96727" autoAdjust="0"/>
  </p:normalViewPr>
  <p:slideViewPr>
    <p:cSldViewPr snapToGrid="0" snapToObjects="1">
      <p:cViewPr varScale="1">
        <p:scale>
          <a:sx n="61" d="100"/>
          <a:sy n="61" d="100"/>
        </p:scale>
        <p:origin x="42" y="102"/>
      </p:cViewPr>
      <p:guideLst>
        <p:guide orient="horz" pos="4320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>
            <a:spLocks noGrp="1" noRot="1" noChangeAspect="1"/>
          </p:cNvSpPr>
          <p:nvPr>
            <p:ph type="sldImg"/>
          </p:nvPr>
        </p:nvSpPr>
        <p:spPr>
          <a:xfrm>
            <a:off x="417513" y="701675"/>
            <a:ext cx="6242050" cy="3511550"/>
          </a:xfrm>
          <a:prstGeom prst="rect">
            <a:avLst/>
          </a:prstGeom>
        </p:spPr>
        <p:txBody>
          <a:bodyPr lIns="93936" tIns="46968" rIns="93936" bIns="46968"/>
          <a:lstStyle/>
          <a:p>
            <a:endParaRPr/>
          </a:p>
        </p:txBody>
      </p:sp>
      <p:sp>
        <p:nvSpPr>
          <p:cNvPr id="136" name="Shape 136"/>
          <p:cNvSpPr>
            <a:spLocks noGrp="1"/>
          </p:cNvSpPr>
          <p:nvPr>
            <p:ph type="body" sz="quarter" idx="1"/>
          </p:nvPr>
        </p:nvSpPr>
        <p:spPr>
          <a:xfrm>
            <a:off x="943610" y="4447461"/>
            <a:ext cx="5189855" cy="4213384"/>
          </a:xfrm>
          <a:prstGeom prst="rect">
            <a:avLst/>
          </a:prstGeom>
        </p:spPr>
        <p:txBody>
          <a:bodyPr lIns="93936" tIns="46968" rIns="93936" bIns="46968"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panose="020B0604020202020204" pitchFamily="34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panose="020B0604020202020204" pitchFamily="34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章节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2DC84D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22841774" cy="9200693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B 内容页2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2"/>
          </p:nvPr>
        </p:nvSpPr>
        <p:spPr>
          <a:xfrm>
            <a:off x="776288" y="3424238"/>
            <a:ext cx="10111452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3"/>
          </p:nvPr>
        </p:nvSpPr>
        <p:spPr>
          <a:xfrm>
            <a:off x="13163550" y="3424238"/>
            <a:ext cx="1045472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C 图文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12503150" y="2168525"/>
            <a:ext cx="11115675" cy="10455275"/>
          </a:xfrm>
          <a:prstGeom prst="rect">
            <a:avLst/>
          </a:prstGeom>
        </p:spPr>
        <p:txBody>
          <a:bodyPr/>
          <a:lstStyle/>
          <a:p>
            <a:endParaRPr kumimoji="1" lang="zh-CN" altLang="en-US" dirty="0"/>
          </a:p>
        </p:txBody>
      </p:sp>
      <p:sp>
        <p:nvSpPr>
          <p:cNvPr id="12" name="内容占位符 11"/>
          <p:cNvSpPr>
            <a:spLocks noGrp="1"/>
          </p:cNvSpPr>
          <p:nvPr>
            <p:ph sz="quarter" idx="12"/>
          </p:nvPr>
        </p:nvSpPr>
        <p:spPr>
          <a:xfrm>
            <a:off x="776288" y="3424238"/>
            <a:ext cx="868668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733425" y="2147888"/>
            <a:ext cx="11409363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1"/>
          </p:nvPr>
        </p:nvSpPr>
        <p:spPr>
          <a:xfrm>
            <a:off x="12758739" y="2147888"/>
            <a:ext cx="10859542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14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E 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D 图+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-1588"/>
            <a:ext cx="24426401" cy="13717588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-59199" y="-1259"/>
            <a:ext cx="24443199" cy="13660746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010691" y="5560397"/>
            <a:ext cx="22841775" cy="1592956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ection Divider A 章节页">
    <p:bg>
      <p:bgPr>
        <a:solidFill>
          <a:srgbClr val="2DC8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像" descr="图像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3190" y="12959314"/>
            <a:ext cx="1334010" cy="31750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5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046A38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6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046A38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hank you"/>
          <p:cNvSpPr txBox="1"/>
          <p:nvPr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solidFill>
                  <a:srgbClr val="2DC84D"/>
                </a:solidFill>
                <a:latin typeface="OPPOSans R" charset="-122"/>
                <a:ea typeface="OPPOSans R" charset="-122"/>
                <a:cs typeface="OPPOSans R" charset="-122"/>
              </a:rPr>
              <a:t>Thank you</a:t>
            </a:r>
            <a:endParaRPr lang="en-US" dirty="0">
              <a:solidFill>
                <a:srgbClr val="2DC84D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695050"/>
          </a:xfrm>
        </p:spPr>
        <p:txBody>
          <a:bodyPr>
            <a:normAutofit/>
          </a:bodyPr>
          <a:lstStyle>
            <a:lvl1pPr algn="ctr">
              <a:defRPr sz="6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2724912"/>
            <a:ext cx="22841774" cy="9899465"/>
          </a:xfrm>
          <a:prstGeom prst="rect">
            <a:avLst/>
          </a:prstGeom>
        </p:spPr>
        <p:txBody>
          <a:bodyPr/>
          <a:lstStyle>
            <a:lvl3pPr marL="1905000" indent="-635000">
              <a:buSzPct val="80000"/>
              <a:buFont typeface="Wingdings" panose="05000000000000000000" pitchFamily="2" charset="2"/>
              <a:buChar char="ü"/>
              <a:defRPr/>
            </a:lvl3pPr>
            <a:lvl4pPr marL="2540000" indent="-635000">
              <a:buSzPct val="80000"/>
              <a:buFont typeface="Wingdings" panose="05000000000000000000" pitchFamily="2" charset="2"/>
              <a:buChar char="u"/>
              <a:defRPr/>
            </a:lvl4pPr>
            <a:lvl5pPr marL="3111500" indent="-571500">
              <a:buSzPct val="80000"/>
              <a:buFont typeface="Wingdings" panose="05000000000000000000" pitchFamily="2" charset="2"/>
              <a:buChar char="p"/>
              <a:defRPr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695050"/>
          </a:xfrm>
        </p:spPr>
        <p:txBody>
          <a:bodyPr>
            <a:normAutofit/>
          </a:bodyPr>
          <a:lstStyle>
            <a:lvl1pPr algn="ctr">
              <a:defRPr sz="6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5" y="2724912"/>
            <a:ext cx="10682677" cy="9899465"/>
          </a:xfrm>
          <a:prstGeom prst="rect">
            <a:avLst/>
          </a:prstGeom>
        </p:spPr>
        <p:txBody>
          <a:bodyPr/>
          <a:lstStyle>
            <a:lvl3pPr marL="1905000" indent="-635000">
              <a:buSzPct val="80000"/>
              <a:buFont typeface="Wingdings" panose="05000000000000000000" pitchFamily="2" charset="2"/>
              <a:buChar char="ü"/>
              <a:defRPr/>
            </a:lvl3pPr>
            <a:lvl4pPr marL="2540000" indent="-635000">
              <a:buSzPct val="80000"/>
              <a:buFont typeface="Wingdings" panose="05000000000000000000" pitchFamily="2" charset="2"/>
              <a:buChar char="u"/>
              <a:defRPr/>
            </a:lvl4pPr>
            <a:lvl5pPr marL="3111500" indent="-571500">
              <a:buSzPct val="80000"/>
              <a:buFont typeface="Wingdings" panose="05000000000000000000" pitchFamily="2" charset="2"/>
              <a:buChar char="p"/>
              <a:defRPr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  <p:sp>
        <p:nvSpPr>
          <p:cNvPr id="4" name="文本占位符 9"/>
          <p:cNvSpPr>
            <a:spLocks noGrp="1"/>
          </p:cNvSpPr>
          <p:nvPr>
            <p:ph type="body" sz="quarter" idx="11"/>
          </p:nvPr>
        </p:nvSpPr>
        <p:spPr>
          <a:xfrm>
            <a:off x="12568136" y="2726079"/>
            <a:ext cx="11050144" cy="9899465"/>
          </a:xfrm>
          <a:prstGeom prst="rect">
            <a:avLst/>
          </a:prstGeom>
        </p:spPr>
        <p:txBody>
          <a:bodyPr/>
          <a:lstStyle>
            <a:lvl3pPr marL="1905000" indent="-635000">
              <a:buSzPct val="80000"/>
              <a:buFont typeface="Wingdings" panose="05000000000000000000" pitchFamily="2" charset="2"/>
              <a:buChar char="ü"/>
              <a:defRPr/>
            </a:lvl3pPr>
            <a:lvl4pPr marL="2540000" indent="-635000">
              <a:buSzPct val="80000"/>
              <a:buFont typeface="Wingdings" panose="05000000000000000000" pitchFamily="2" charset="2"/>
              <a:buChar char="u"/>
              <a:defRPr/>
            </a:lvl4pPr>
            <a:lvl5pPr marL="3111500" indent="-571500">
              <a:buSzPct val="80000"/>
              <a:buFont typeface="Wingdings" panose="05000000000000000000" pitchFamily="2" charset="2"/>
              <a:buChar char="p"/>
              <a:defRPr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 dirty="0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charset="-122"/>
                <a:ea typeface="OPPOSans M" charset="-122"/>
                <a:cs typeface="OPPOSans M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38" y="12677574"/>
            <a:ext cx="2377165" cy="565200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1607674"/>
          </a:xfrm>
        </p:spPr>
        <p:txBody>
          <a:bodyPr>
            <a:noAutofit/>
          </a:bodyPr>
          <a:lstStyle>
            <a:lvl1pPr>
              <a:defRPr sz="72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38" y="12677574"/>
            <a:ext cx="2377165" cy="565200"/>
          </a:xfrm>
          <a:prstGeom prst="rect">
            <a:avLst/>
          </a:prstGeom>
        </p:spPr>
      </p:pic>
      <p:sp>
        <p:nvSpPr>
          <p:cNvPr id="127" name="Thank you"/>
          <p:cNvSpPr txBox="1"/>
          <p:nvPr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latin typeface="OPPOSans R" charset="-122"/>
                <a:ea typeface="OPPOSans R" charset="-122"/>
                <a:cs typeface="OPPOSans R" charset="-122"/>
              </a:rPr>
              <a:t>Thank you</a:t>
            </a:r>
            <a:endParaRPr lang="en-US" dirty="0"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>
            <a:off x="776601" y="5189107"/>
            <a:ext cx="4402666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12F2057F-15F5-E144-AA3F-AC697ED73110}" type="datetime1">
              <a:rPr kumimoji="0" lang="zh-CN" altLang="en-US" sz="5000" b="1" i="0" u="none" strike="noStrike" cap="none" spc="0" normalizeH="0" baseline="0" smtClean="0">
                <a:ln>
                  <a:noFill/>
                </a:ln>
                <a:solidFill>
                  <a:srgbClr val="2DC84D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 Neue"/>
              </a:rPr>
              <a:t>2024/12/3</a:t>
            </a:fld>
            <a:endParaRPr kumimoji="0" lang="zh-CN" altLang="en-US" sz="5000" b="1" i="0" u="none" strike="noStrike" cap="none" spc="0" normalizeH="0" baseline="0" dirty="0">
              <a:ln>
                <a:noFill/>
              </a:ln>
              <a:solidFill>
                <a:srgbClr val="2DC84D"/>
              </a:solidFill>
              <a:effectLst/>
              <a:uFillTx/>
              <a:latin typeface="OPPOSans R" charset="-122"/>
              <a:ea typeface="OPPOSans R" charset="-122"/>
              <a:cs typeface="OPPOSans R" charset="-122"/>
              <a:sym typeface="Helvetica Neue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1607674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13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789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CACAC8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latin typeface="OPPOSans R" charset="-122"/>
                <a:ea typeface="OPPOSans R" charset="-122"/>
                <a:cs typeface="OPPOSans R" charset="-122"/>
              </a:rPr>
              <a:t>‹#›</a:t>
            </a:fld>
            <a:endParaRPr sz="1200" dirty="0"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2573296"/>
            <a:ext cx="22841775" cy="97425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defRPr sz="48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4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75000"/>
        <a:buFont typeface="Wingdings" panose="05000000000000000000" pitchFamily="2" charset="2"/>
        <a:buChar char="p"/>
        <a:defRPr sz="40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75000"/>
        <a:buFont typeface="Wingdings" panose="05000000000000000000" pitchFamily="2" charset="2"/>
        <a:buChar char="ü"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75000"/>
        <a:buFont typeface="Wingdings" panose="05000000000000000000" pitchFamily="2" charset="2"/>
        <a:buChar char="Ø"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0736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5E5E5E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solidFill>
                  <a:srgbClr val="5E5E5E"/>
                </a:solidFill>
                <a:latin typeface="OPPOSans R" charset="-122"/>
                <a:ea typeface="OPPOSans R" charset="-122"/>
                <a:cs typeface="OPPOSans R" charset="-122"/>
              </a:rPr>
              <a:t>‹#›</a:t>
            </a:fld>
            <a:endParaRPr sz="1200" dirty="0">
              <a:solidFill>
                <a:srgbClr val="5E5E5E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3613150"/>
            <a:ext cx="22841775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</p:sldLayoutIdLst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000" b="0" i="0" u="none" strike="noStrike" cap="none" spc="0" baseline="0">
          <a:ln>
            <a:noFill/>
          </a:ln>
          <a:solidFill>
            <a:srgbClr val="2DC84D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defRPr sz="48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4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0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734182" y="4013202"/>
            <a:ext cx="20288465" cy="3318932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rgbClr val="0B945F"/>
                </a:solidFill>
              </a:rPr>
              <a:t>OPPO’s view on R20 5G-A package</a:t>
            </a:r>
            <a:endParaRPr kumimoji="1" lang="zh-CN" altLang="en-US" i="1" dirty="0"/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732527CB-0B89-439C-B225-DA6DD1A84168}"/>
              </a:ext>
            </a:extLst>
          </p:cNvPr>
          <p:cNvSpPr txBox="1"/>
          <p:nvPr/>
        </p:nvSpPr>
        <p:spPr>
          <a:xfrm>
            <a:off x="506186" y="820880"/>
            <a:ext cx="12719957" cy="305724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AU" sz="3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3GPP TSG-RAN Meeting #106</a:t>
            </a:r>
          </a:p>
          <a:p>
            <a:pPr marL="0" marR="0" indent="0" algn="l" defTabSz="8255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nn-NO" sz="3200" b="0" dirty="0"/>
              <a:t>Madrid, Spain, December 17-20, 2024</a:t>
            </a:r>
            <a:endParaRPr lang="en-AU" sz="3200" b="0" dirty="0"/>
          </a:p>
          <a:p>
            <a:pPr marL="0" marR="0" indent="0" algn="l" defTabSz="8255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sz="3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Agenda item: </a:t>
            </a:r>
            <a:r>
              <a:rPr lang="en-US" sz="3200" b="0" dirty="0"/>
              <a:t>15</a:t>
            </a:r>
            <a:r>
              <a:rPr kumimoji="0" lang="en-US" sz="3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.1</a:t>
            </a:r>
          </a:p>
          <a:p>
            <a:pPr marL="0" marR="0" indent="0" algn="l" defTabSz="8255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sz="3200" b="0" dirty="0"/>
              <a:t>Document for: Discussion</a:t>
            </a: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" name="TextBox 2">
            <a:extLst>
              <a:ext uri="{FF2B5EF4-FFF2-40B4-BE49-F238E27FC236}">
                <a16:creationId xmlns:a16="http://schemas.microsoft.com/office/drawing/2014/main" id="{BAC50CAC-787F-4605-B269-387A4274554F}"/>
              </a:ext>
            </a:extLst>
          </p:cNvPr>
          <p:cNvSpPr txBox="1"/>
          <p:nvPr/>
        </p:nvSpPr>
        <p:spPr>
          <a:xfrm>
            <a:off x="19253451" y="806188"/>
            <a:ext cx="4252936" cy="59503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AU" sz="32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RP-242795</a:t>
            </a: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B1FFFAF-DBB1-4D18-9583-BF0102B076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General views on 5GA R20 package</a:t>
            </a:r>
            <a:endParaRPr lang="zh-CN" altLang="en-US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81084C29-D9B6-47F9-9D0B-6A9180B6AC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76505" y="6195848"/>
            <a:ext cx="22841775" cy="6428529"/>
          </a:xfrm>
        </p:spPr>
        <p:txBody>
          <a:bodyPr>
            <a:normAutofit fontScale="70000" lnSpcReduction="20000"/>
          </a:bodyPr>
          <a:lstStyle/>
          <a:p>
            <a:r>
              <a:rPr lang="en-US" altLang="zh-CN" dirty="0"/>
              <a:t>Principles to build 5G-A package: </a:t>
            </a:r>
          </a:p>
          <a:p>
            <a:pPr lvl="1"/>
            <a:r>
              <a:rPr lang="en-US" altLang="zh-CN" dirty="0"/>
              <a:t>Focus on the features that have strong market needs;</a:t>
            </a:r>
          </a:p>
          <a:p>
            <a:pPr lvl="2"/>
            <a:r>
              <a:rPr lang="en-US" altLang="zh-CN" dirty="0"/>
              <a:t>Clear routine to commercialization;</a:t>
            </a:r>
          </a:p>
          <a:p>
            <a:pPr lvl="1"/>
            <a:r>
              <a:rPr lang="en-US" altLang="zh-CN" dirty="0"/>
              <a:t>In Release 20, considering both 5GA package and 6G SI in parallel, OPPO prefers to have more TUs allocated to 6G SI than 5GA</a:t>
            </a:r>
          </a:p>
          <a:p>
            <a:pPr lvl="1"/>
            <a:r>
              <a:rPr lang="en-US" altLang="zh-CN" dirty="0"/>
              <a:t>If there is potential collision between 5G-A and 6G, we prefer either commit it in 5G-A or 6G track but not in parallel</a:t>
            </a:r>
          </a:p>
          <a:p>
            <a:pPr lvl="2"/>
            <a:r>
              <a:rPr lang="en-US" altLang="zh-CN" dirty="0"/>
              <a:t>In general mature feature will go to 5G-A</a:t>
            </a:r>
          </a:p>
          <a:p>
            <a:pPr lvl="2"/>
            <a:r>
              <a:rPr lang="en-US" altLang="zh-CN" dirty="0"/>
              <a:t>Feature need carefully study and future proof will go to 6G</a:t>
            </a:r>
          </a:p>
          <a:p>
            <a:r>
              <a:rPr lang="en-US" altLang="zh-CN" dirty="0"/>
              <a:t>The rest slides illustrate high priority items. We are open to discuss others.</a:t>
            </a:r>
          </a:p>
          <a:p>
            <a:endParaRPr lang="zh-CN" altLang="en-US" dirty="0"/>
          </a:p>
        </p:txBody>
      </p:sp>
      <p:graphicFrame>
        <p:nvGraphicFramePr>
          <p:cNvPr id="7" name="表格 4">
            <a:extLst>
              <a:ext uri="{FF2B5EF4-FFF2-40B4-BE49-F238E27FC236}">
                <a16:creationId xmlns:a16="http://schemas.microsoft.com/office/drawing/2014/main" id="{AEB8C68F-65F4-4C23-97BE-26EF6D3A29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9952842"/>
              </p:ext>
            </p:extLst>
          </p:nvPr>
        </p:nvGraphicFramePr>
        <p:xfrm>
          <a:off x="1081499" y="2489252"/>
          <a:ext cx="22073464" cy="3539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83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83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83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83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883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8833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8833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8833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8833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788338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788338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788338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788338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788338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788338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788338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788338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788338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788338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788338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788338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788338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788338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  <a:gridCol w="788338">
                  <a:extLst>
                    <a:ext uri="{9D8B030D-6E8A-4147-A177-3AD203B41FA5}">
                      <a16:colId xmlns:a16="http://schemas.microsoft.com/office/drawing/2014/main" val="20023"/>
                    </a:ext>
                  </a:extLst>
                </a:gridCol>
                <a:gridCol w="788338">
                  <a:extLst>
                    <a:ext uri="{9D8B030D-6E8A-4147-A177-3AD203B41FA5}">
                      <a16:colId xmlns:a16="http://schemas.microsoft.com/office/drawing/2014/main" val="20024"/>
                    </a:ext>
                  </a:extLst>
                </a:gridCol>
                <a:gridCol w="788338">
                  <a:extLst>
                    <a:ext uri="{9D8B030D-6E8A-4147-A177-3AD203B41FA5}">
                      <a16:colId xmlns:a16="http://schemas.microsoft.com/office/drawing/2014/main" val="20025"/>
                    </a:ext>
                  </a:extLst>
                </a:gridCol>
                <a:gridCol w="788338">
                  <a:extLst>
                    <a:ext uri="{9D8B030D-6E8A-4147-A177-3AD203B41FA5}">
                      <a16:colId xmlns:a16="http://schemas.microsoft.com/office/drawing/2014/main" val="20026"/>
                    </a:ext>
                  </a:extLst>
                </a:gridCol>
                <a:gridCol w="788338">
                  <a:extLst>
                    <a:ext uri="{9D8B030D-6E8A-4147-A177-3AD203B41FA5}">
                      <a16:colId xmlns:a16="http://schemas.microsoft.com/office/drawing/2014/main" val="20027"/>
                    </a:ext>
                  </a:extLst>
                </a:gridCol>
              </a:tblGrid>
              <a:tr h="488603"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latin typeface="+mn-ea"/>
                          <a:ea typeface="+mn-ea"/>
                        </a:rPr>
                        <a:t>2024</a:t>
                      </a:r>
                      <a:endParaRPr lang="zh-CN" altLang="en-US" sz="18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latin typeface="+mn-ea"/>
                          <a:ea typeface="+mn-ea"/>
                        </a:rPr>
                        <a:t>2025</a:t>
                      </a:r>
                      <a:endParaRPr lang="zh-CN" altLang="en-US" sz="18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latin typeface="+mn-ea"/>
                          <a:ea typeface="+mn-ea"/>
                        </a:rPr>
                        <a:t>2026</a:t>
                      </a:r>
                      <a:endParaRPr lang="zh-CN" altLang="en-US" sz="18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latin typeface="+mn-ea"/>
                          <a:ea typeface="+mn-ea"/>
                        </a:rPr>
                        <a:t>2027</a:t>
                      </a:r>
                      <a:endParaRPr lang="zh-CN" altLang="en-US" sz="18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latin typeface="+mn-ea"/>
                          <a:ea typeface="+mn-ea"/>
                        </a:rPr>
                        <a:t>2028</a:t>
                      </a:r>
                      <a:endParaRPr lang="zh-CN" altLang="en-US" sz="18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latin typeface="+mn-ea"/>
                          <a:ea typeface="+mn-ea"/>
                        </a:rPr>
                        <a:t>2029</a:t>
                      </a:r>
                      <a:endParaRPr lang="zh-CN" altLang="en-US" sz="18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latin typeface="+mn-ea"/>
                          <a:ea typeface="+mn-ea"/>
                        </a:rPr>
                        <a:t>2030</a:t>
                      </a:r>
                      <a:endParaRPr lang="zh-CN" altLang="en-US" sz="18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860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latin typeface="+mn-ea"/>
                          <a:ea typeface="+mn-ea"/>
                        </a:rPr>
                        <a:t>Q1</a:t>
                      </a: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Q2</a:t>
                      </a:r>
                      <a:endParaRPr lang="zh-CN" altLang="en-US" sz="14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Q3</a:t>
                      </a:r>
                      <a:endParaRPr lang="zh-CN" altLang="en-US" sz="14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Q4</a:t>
                      </a:r>
                      <a:endParaRPr lang="zh-CN" altLang="en-US" sz="14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Q1</a:t>
                      </a:r>
                      <a:endParaRPr lang="zh-CN" altLang="en-US" sz="14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Q2</a:t>
                      </a:r>
                      <a:endParaRPr lang="zh-CN" altLang="en-US" sz="14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Q3</a:t>
                      </a:r>
                      <a:endParaRPr lang="zh-CN" altLang="en-US" sz="14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Q4</a:t>
                      </a:r>
                      <a:endParaRPr lang="zh-CN" altLang="en-US" sz="14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Q1</a:t>
                      </a:r>
                      <a:endParaRPr lang="zh-CN" altLang="en-US" sz="14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Q2</a:t>
                      </a:r>
                      <a:endParaRPr lang="zh-CN" altLang="en-US" sz="14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Q3</a:t>
                      </a:r>
                      <a:endParaRPr lang="zh-CN" altLang="en-US" sz="14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Q4</a:t>
                      </a:r>
                      <a:endParaRPr lang="zh-CN" altLang="en-US" sz="14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Q1</a:t>
                      </a:r>
                      <a:endParaRPr lang="zh-CN" altLang="en-US" sz="14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Q2</a:t>
                      </a:r>
                      <a:endParaRPr lang="zh-CN" altLang="en-US" sz="14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Q3</a:t>
                      </a:r>
                      <a:endParaRPr lang="zh-CN" altLang="en-US" sz="14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Q4</a:t>
                      </a:r>
                      <a:endParaRPr lang="zh-CN" altLang="en-US" sz="14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Q1</a:t>
                      </a:r>
                      <a:endParaRPr lang="zh-CN" altLang="en-US" sz="14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Q2</a:t>
                      </a:r>
                      <a:endParaRPr lang="zh-CN" altLang="en-US" sz="14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Q3</a:t>
                      </a:r>
                      <a:endParaRPr lang="zh-CN" altLang="en-US" sz="14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Q4</a:t>
                      </a:r>
                      <a:endParaRPr lang="zh-CN" altLang="en-US" sz="14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Q1</a:t>
                      </a:r>
                      <a:endParaRPr lang="zh-CN" altLang="en-US" sz="14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Q2</a:t>
                      </a:r>
                      <a:endParaRPr lang="zh-CN" altLang="en-US" sz="14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Q3</a:t>
                      </a:r>
                      <a:endParaRPr lang="zh-CN" altLang="en-US" sz="14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Q4</a:t>
                      </a:r>
                      <a:endParaRPr lang="zh-CN" altLang="en-US" sz="14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Q1</a:t>
                      </a:r>
                      <a:endParaRPr lang="zh-CN" altLang="en-US" sz="14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Q2</a:t>
                      </a:r>
                      <a:endParaRPr lang="zh-CN" altLang="en-US" sz="14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Q3</a:t>
                      </a:r>
                      <a:endParaRPr lang="zh-CN" altLang="en-US" sz="14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+mn-ea"/>
                          <a:ea typeface="+mn-ea"/>
                        </a:rPr>
                        <a:t>Q4</a:t>
                      </a:r>
                      <a:endParaRPr lang="zh-CN" altLang="en-US" sz="14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8302">
                <a:tc>
                  <a:txBody>
                    <a:bodyPr/>
                    <a:lstStyle/>
                    <a:p>
                      <a:pPr algn="ctr"/>
                      <a:endParaRPr lang="zh-CN" altLang="en-US" sz="2000"/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/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/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7740" marR="97740" marT="48870" marB="48870" anchor="ctr"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latin typeface="+mn-ea"/>
                          <a:ea typeface="+mn-ea"/>
                        </a:rPr>
                        <a:t>RP 6G R20 SIDs, ITU and General Req.</a:t>
                      </a:r>
                      <a:endParaRPr lang="zh-CN" altLang="en-US" sz="18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/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/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7740" marR="97740" marT="48870" marB="4887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8603">
                <a:tc rowSpan="2" gridSpan="3"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latin typeface="+mn-ea"/>
                          <a:ea typeface="+mn-ea"/>
                        </a:rPr>
                        <a:t>6G SI R20</a:t>
                      </a:r>
                      <a:endParaRPr lang="zh-CN" altLang="en-US" sz="2000" b="1" dirty="0">
                        <a:solidFill>
                          <a:schemeClr val="accent3">
                            <a:lumMod val="60000"/>
                            <a:lumOff val="40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latin typeface="+mn-ea"/>
                          <a:ea typeface="+mn-ea"/>
                        </a:rPr>
                        <a:t>RAN1 6G R20 SID</a:t>
                      </a:r>
                      <a:endParaRPr lang="zh-CN" altLang="en-US" sz="18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>
                    <a:solidFill>
                      <a:srgbClr val="92D050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latin typeface="+mn-ea"/>
                          <a:ea typeface="+mn-ea"/>
                        </a:rPr>
                        <a:t>RAN1 6G R21 WID</a:t>
                      </a:r>
                      <a:endParaRPr lang="zh-CN" altLang="en-US" sz="18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>
                    <a:pattFill prst="wdDnDiag">
                      <a:fgClr>
                        <a:srgbClr val="92D050"/>
                      </a:fgClr>
                      <a:bgClr>
                        <a:schemeClr val="bg1"/>
                      </a:bgClr>
                    </a:patt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>
                    <a:pattFill prst="wdDnDiag">
                      <a:fgClr>
                        <a:srgbClr val="92D050"/>
                      </a:fgClr>
                      <a:bgClr>
                        <a:schemeClr val="bg1"/>
                      </a:bgClr>
                    </a:patt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>
                    <a:pattFill prst="wdDnDiag">
                      <a:fgClr>
                        <a:srgbClr val="92D050"/>
                      </a:fgClr>
                      <a:bgClr>
                        <a:schemeClr val="bg1"/>
                      </a:bgClr>
                    </a:patt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>
                    <a:pattFill prst="wdDnDiag">
                      <a:fgClr>
                        <a:srgbClr val="92D050"/>
                      </a:fgClr>
                      <a:bgClr>
                        <a:schemeClr val="bg1"/>
                      </a:bgClr>
                    </a:patt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>
                    <a:pattFill prst="wdDnDiag">
                      <a:fgClr>
                        <a:srgbClr val="92D050"/>
                      </a:fgClr>
                      <a:bgClr>
                        <a:schemeClr val="bg1"/>
                      </a:bgClr>
                    </a:patt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>
                    <a:pattFill prst="wdDnDiag">
                      <a:fgClr>
                        <a:srgbClr val="92D050"/>
                      </a:fgClr>
                      <a:bgClr>
                        <a:schemeClr val="bg1"/>
                      </a:bgClr>
                    </a:patt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>
                    <a:pattFill prst="wdDnDiag">
                      <a:fgClr>
                        <a:srgbClr val="92D050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7740" marR="97740" marT="48870" marB="4887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88603"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latin typeface="+mn-ea"/>
                          <a:ea typeface="+mn-ea"/>
                        </a:rPr>
                        <a:t>RAN2/3/4 6G R20 SIDs</a:t>
                      </a:r>
                      <a:endParaRPr lang="zh-CN" altLang="en-US" sz="18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>
                    <a:solidFill>
                      <a:srgbClr val="92D050"/>
                    </a:solidFill>
                  </a:tcPr>
                </a:tc>
                <a:tc gridSpan="9"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latin typeface="+mn-ea"/>
                          <a:ea typeface="+mn-ea"/>
                        </a:rPr>
                        <a:t>RAN2/3/4 6G R21 WIDs (with ASN.1)</a:t>
                      </a:r>
                      <a:endParaRPr lang="zh-CN" altLang="en-US" sz="18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>
                    <a:pattFill prst="wdDnDiag">
                      <a:fgClr>
                        <a:srgbClr val="92D050"/>
                      </a:fgClr>
                      <a:bgClr>
                        <a:schemeClr val="bg1"/>
                      </a:bgClr>
                    </a:patt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7740" marR="97740" marT="48870" marB="4887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88603">
                <a:tc gridSpan="3"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solidFill>
                            <a:srgbClr val="0070C0"/>
                          </a:solidFill>
                          <a:latin typeface="+mn-ea"/>
                          <a:ea typeface="+mn-ea"/>
                        </a:rPr>
                        <a:t>5GA R20</a:t>
                      </a:r>
                      <a:endParaRPr lang="zh-CN" altLang="en-US" sz="2000" b="1" dirty="0">
                        <a:solidFill>
                          <a:srgbClr val="0070C0"/>
                        </a:solidFill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latin typeface="+mn-ea"/>
                          <a:ea typeface="+mn-ea"/>
                        </a:rPr>
                        <a:t>RAN1</a:t>
                      </a:r>
                      <a:endParaRPr lang="zh-CN" altLang="en-US" sz="18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>
                    <a:noFill/>
                  </a:tcPr>
                </a:tc>
                <a:tc gridSpan="9">
                  <a:txBody>
                    <a:bodyPr/>
                    <a:lstStyle/>
                    <a:p>
                      <a:pPr algn="ctr"/>
                      <a:endParaRPr lang="zh-CN" altLang="en-US" sz="1800" dirty="0">
                        <a:noFill/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7740" marR="97740" marT="48870" marB="4887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88603">
                <a:tc gridSpan="3">
                  <a:txBody>
                    <a:bodyPr/>
                    <a:lstStyle/>
                    <a:p>
                      <a:pPr algn="ctr"/>
                      <a:endParaRPr lang="zh-CN" altLang="en-US" sz="20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US" altLang="zh-CN" sz="1800" dirty="0">
                          <a:latin typeface="+mn-ea"/>
                          <a:ea typeface="+mn-ea"/>
                        </a:rPr>
                        <a:t>RAN2/3/4</a:t>
                      </a:r>
                      <a:endParaRPr lang="zh-CN" altLang="en-US" sz="18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97740" marR="97740" marT="48870" marB="4887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>
                    <a:noFill/>
                  </a:tcPr>
                </a:tc>
                <a:tc gridSpan="9">
                  <a:txBody>
                    <a:bodyPr/>
                    <a:lstStyle/>
                    <a:p>
                      <a:pPr algn="ctr"/>
                      <a:endParaRPr lang="zh-CN" altLang="en-US" sz="1800" dirty="0">
                        <a:latin typeface="+mn-ea"/>
                        <a:ea typeface="+mn-ea"/>
                      </a:endParaRPr>
                    </a:p>
                  </a:txBody>
                  <a:tcPr marL="97740" marR="97740" marT="48870" marB="4887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7740" marR="97740" marT="48870" marB="4887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7740" marR="97740" marT="48870" marB="4887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801605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AI mobility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776506" y="2724912"/>
            <a:ext cx="22841774" cy="10123985"/>
          </a:xfrm>
        </p:spPr>
        <p:txBody>
          <a:bodyPr>
            <a:normAutofit fontScale="62500" lnSpcReduction="20000"/>
          </a:bodyPr>
          <a:lstStyle/>
          <a:p>
            <a:r>
              <a:rPr lang="en-US" altLang="zh-CN" dirty="0"/>
              <a:t>Current status:</a:t>
            </a:r>
          </a:p>
          <a:p>
            <a:pPr lvl="1"/>
            <a:r>
              <a:rPr lang="en-US" altLang="zh-CN" dirty="0"/>
              <a:t>The evaluation on core use case i.e. RRM measurement prediction is almost finished after 2 rounds of simulation</a:t>
            </a:r>
          </a:p>
          <a:p>
            <a:pPr lvl="2"/>
            <a:r>
              <a:rPr lang="en-US" altLang="zh-CN" dirty="0"/>
              <a:t>Generalization study will focus on RRM measurement prediction</a:t>
            </a:r>
          </a:p>
          <a:p>
            <a:pPr lvl="1"/>
            <a:r>
              <a:rPr lang="en-US" altLang="zh-CN" dirty="0"/>
              <a:t>Evaluation on measurement event, RLF and SLS to verify HO performance is expected from Feb. 2025</a:t>
            </a:r>
          </a:p>
          <a:p>
            <a:pPr lvl="1"/>
            <a:r>
              <a:rPr lang="en-US" altLang="zh-CN" dirty="0"/>
              <a:t>Mobility specific LCM will start in 2025 e.g. April </a:t>
            </a:r>
          </a:p>
          <a:p>
            <a:r>
              <a:rPr lang="en-US" altLang="zh-CN" dirty="0"/>
              <a:t>We prefer to have a work item in R20 with the following scopes:</a:t>
            </a:r>
          </a:p>
          <a:p>
            <a:pPr lvl="1"/>
            <a:r>
              <a:rPr lang="en-US" altLang="zh-CN" dirty="0"/>
              <a:t>In general limited to the scope studied in Rel19</a:t>
            </a:r>
          </a:p>
          <a:p>
            <a:pPr lvl="1"/>
            <a:r>
              <a:rPr lang="en-US" altLang="zh-CN" dirty="0"/>
              <a:t>What is agreed for AI/ML over air </a:t>
            </a:r>
            <a:r>
              <a:rPr lang="en-US" altLang="zh-CN" dirty="0" err="1"/>
              <a:t>w.r.t.</a:t>
            </a:r>
            <a:r>
              <a:rPr lang="en-US" altLang="zh-CN" dirty="0"/>
              <a:t> LCM will be reused as much as possible</a:t>
            </a:r>
          </a:p>
          <a:p>
            <a:pPr lvl="1"/>
            <a:r>
              <a:rPr lang="en-US" altLang="zh-CN" dirty="0"/>
              <a:t>This WID will focus on mobility specific aspects</a:t>
            </a:r>
          </a:p>
          <a:p>
            <a:pPr lvl="2"/>
            <a:r>
              <a:rPr lang="en-US" altLang="zh-CN" dirty="0"/>
              <a:t>For UE sided model:</a:t>
            </a:r>
          </a:p>
          <a:p>
            <a:pPr lvl="3"/>
            <a:r>
              <a:rPr lang="en-US" altLang="zh-CN" dirty="0"/>
              <a:t>Including but not limited to data collection, inference configuration and report, monitoring, activation/deactivation etc.</a:t>
            </a:r>
          </a:p>
          <a:p>
            <a:pPr lvl="2"/>
            <a:r>
              <a:rPr lang="en-US" altLang="zh-CN" dirty="0"/>
              <a:t>For network sided model</a:t>
            </a:r>
          </a:p>
          <a:p>
            <a:pPr lvl="3"/>
            <a:r>
              <a:rPr lang="en-US" altLang="zh-CN" dirty="0"/>
              <a:t>Including but not limited to data collection, assisted information from UE for inference etc.</a:t>
            </a:r>
          </a:p>
          <a:p>
            <a:pPr lvl="1"/>
            <a:r>
              <a:rPr lang="en-US" altLang="zh-CN" dirty="0"/>
              <a:t>RAN4 need focus on RRM measurement prediction</a:t>
            </a:r>
          </a:p>
          <a:p>
            <a:r>
              <a:rPr lang="en-US" altLang="zh-CN" dirty="0"/>
              <a:t>Something new for study at least can cover:</a:t>
            </a:r>
          </a:p>
          <a:p>
            <a:pPr lvl="1"/>
            <a:r>
              <a:rPr lang="en-US" altLang="zh-CN" dirty="0"/>
              <a:t>LTM (intra-CU and inter-CU)</a:t>
            </a:r>
          </a:p>
          <a:p>
            <a:pPr lvl="1"/>
            <a:r>
              <a:rPr lang="en-US" altLang="zh-CN" dirty="0"/>
              <a:t>Conditional LTM and conditional Handover</a:t>
            </a:r>
          </a:p>
          <a:p>
            <a:pPr lvl="1"/>
            <a:r>
              <a:rPr lang="en-US" altLang="zh-CN" dirty="0"/>
              <a:t>Both </a:t>
            </a:r>
            <a:r>
              <a:rPr lang="en-US" altLang="zh-CN" dirty="0" err="1"/>
              <a:t>Pcell</a:t>
            </a:r>
            <a:r>
              <a:rPr lang="en-US" altLang="zh-CN" dirty="0"/>
              <a:t> change and </a:t>
            </a:r>
            <a:r>
              <a:rPr lang="en-US" altLang="zh-CN" dirty="0" err="1"/>
              <a:t>PSCell</a:t>
            </a:r>
            <a:r>
              <a:rPr lang="en-US" altLang="zh-CN" dirty="0"/>
              <a:t> change</a:t>
            </a: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AI/ML over the air interface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776506" y="2349425"/>
            <a:ext cx="22841774" cy="9269762"/>
          </a:xfrm>
        </p:spPr>
        <p:txBody>
          <a:bodyPr>
            <a:normAutofit fontScale="77500" lnSpcReduction="20000"/>
          </a:bodyPr>
          <a:lstStyle/>
          <a:p>
            <a:r>
              <a:rPr lang="en-US" sz="4000" dirty="0"/>
              <a:t>A WI on AI/ML over the air interface depends on the output of R19 study</a:t>
            </a:r>
          </a:p>
          <a:p>
            <a:pPr lvl="1"/>
            <a:r>
              <a:rPr lang="en-US" sz="3600" dirty="0"/>
              <a:t>CSI compression are evaluated and investigated for two releases (i.e., R18 and R19)</a:t>
            </a:r>
          </a:p>
          <a:p>
            <a:pPr lvl="2"/>
            <a:r>
              <a:rPr lang="en-US" sz="3200" dirty="0"/>
              <a:t>Performance gain is observed for some cases</a:t>
            </a:r>
          </a:p>
          <a:p>
            <a:pPr lvl="2"/>
            <a:r>
              <a:rPr lang="en-US" sz="3200" dirty="0"/>
              <a:t>The main controversial part how to alleviate the inter-vendor collaboration</a:t>
            </a:r>
          </a:p>
          <a:p>
            <a:pPr marL="0" lvl="1" indent="0">
              <a:buSzTx/>
              <a:buNone/>
            </a:pPr>
            <a:r>
              <a:rPr lang="en-US" sz="4000" dirty="0"/>
              <a:t>Some aspects needed to be considered carefully</a:t>
            </a:r>
          </a:p>
          <a:p>
            <a:pPr lvl="1"/>
            <a:r>
              <a:rPr lang="en-US" sz="3600" dirty="0"/>
              <a:t>A well-managed scope with essential objectives and limited number of option(s)</a:t>
            </a:r>
          </a:p>
          <a:p>
            <a:pPr lvl="1"/>
            <a:r>
              <a:rPr lang="en-US" sz="3600" dirty="0"/>
              <a:t>A good balance between 5G AI/ML and 6G AI/ML for the air interface</a:t>
            </a:r>
          </a:p>
          <a:p>
            <a:r>
              <a:rPr lang="en-US" altLang="zh-CN" sz="4000" dirty="0"/>
              <a:t>Potential WI on AI/ML over the air interface in R20</a:t>
            </a:r>
          </a:p>
          <a:p>
            <a:pPr lvl="1"/>
            <a:r>
              <a:rPr lang="en-US" altLang="zh-CN" sz="3600" dirty="0"/>
              <a:t>CSI compression (two-sided model)</a:t>
            </a:r>
          </a:p>
          <a:p>
            <a:pPr lvl="2"/>
            <a:r>
              <a:rPr lang="en-US" altLang="zh-CN" sz="3200" dirty="0"/>
              <a:t>Prefer Option 4-1 to facilitate inter-vendor training collaboration</a:t>
            </a:r>
          </a:p>
          <a:p>
            <a:pPr lvl="3"/>
            <a:r>
              <a:rPr lang="en-US" altLang="zh-CN" sz="2800" dirty="0"/>
              <a:t>Option 4-1: dataset sharing from NW-side to UE-side for UE-side encoder offline training</a:t>
            </a:r>
          </a:p>
          <a:p>
            <a:pPr lvl="3"/>
            <a:r>
              <a:rPr lang="en-US" altLang="zh-CN" sz="2800" dirty="0"/>
              <a:t>Benefits: less specification effort  compared with other options and with comparable performance and more flexibility </a:t>
            </a:r>
          </a:p>
          <a:p>
            <a:pPr lvl="2"/>
            <a:r>
              <a:rPr lang="en-US" altLang="zh-CN" sz="3200" dirty="0"/>
              <a:t>Performance monitoring for the CSI compression</a:t>
            </a:r>
          </a:p>
          <a:p>
            <a:pPr lvl="3"/>
            <a:r>
              <a:rPr lang="en-US" altLang="zh-CN" sz="2800" dirty="0"/>
              <a:t>Support both NW-side and UE-side performance monitoring</a:t>
            </a:r>
          </a:p>
          <a:p>
            <a:pPr lvl="3"/>
            <a:r>
              <a:rPr lang="en-US" altLang="zh-CN" sz="2800" dirty="0"/>
              <a:t>Consider intermediate KPI (e.g. SGCS) as monitoring metric </a:t>
            </a:r>
          </a:p>
          <a:p>
            <a:pPr lvl="2"/>
            <a:r>
              <a:rPr lang="en-US" altLang="zh-CN" sz="3200" dirty="0"/>
              <a:t>Data collection</a:t>
            </a:r>
          </a:p>
          <a:p>
            <a:pPr lvl="3"/>
            <a:r>
              <a:rPr lang="en-US" altLang="zh-CN" sz="2800" dirty="0"/>
              <a:t>For NW-side model training, specify mechanism/signaling for ground-truth reporting</a:t>
            </a:r>
          </a:p>
          <a:p>
            <a:pPr lvl="3"/>
            <a:r>
              <a:rPr lang="en-US" altLang="zh-CN" sz="2800" dirty="0"/>
              <a:t>For UE-side model training, support UE requested RS configuration/transmission</a:t>
            </a:r>
          </a:p>
          <a:p>
            <a:endParaRPr lang="en-US" sz="4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06102B7A-442B-40FA-9A9C-1E501FF289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altLang="zh-CN" dirty="0"/>
              <a:t>Ambient</a:t>
            </a:r>
            <a:r>
              <a:rPr lang="en-US" altLang="zh-CN" dirty="0"/>
              <a:t> IoT</a:t>
            </a:r>
            <a:endParaRPr lang="zh-CN" altLang="en-US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0A284BF-FC37-483A-99A9-55C3903BC01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76505" y="2724912"/>
            <a:ext cx="10682677" cy="10124814"/>
          </a:xfrm>
        </p:spPr>
        <p:txBody>
          <a:bodyPr>
            <a:normAutofit fontScale="70000" lnSpcReduction="20000"/>
          </a:bodyPr>
          <a:lstStyle/>
          <a:p>
            <a:r>
              <a:rPr lang="en-US" altLang="zh-CN" dirty="0"/>
              <a:t>Rel-20 work item:</a:t>
            </a:r>
          </a:p>
          <a:p>
            <a:pPr lvl="1"/>
            <a:r>
              <a:rPr lang="en-US" altLang="zh-CN" dirty="0"/>
              <a:t>Assuming all aspects studied in SI and needed for the market are included in the first WI</a:t>
            </a:r>
          </a:p>
          <a:p>
            <a:pPr lvl="1"/>
            <a:r>
              <a:rPr lang="en-US" altLang="zh-CN" dirty="0"/>
              <a:t>Further support following:</a:t>
            </a:r>
          </a:p>
          <a:p>
            <a:pPr lvl="2"/>
            <a:r>
              <a:rPr lang="en-US" altLang="zh-CN" dirty="0"/>
              <a:t>DO-A traffic</a:t>
            </a:r>
          </a:p>
          <a:p>
            <a:pPr lvl="3"/>
            <a:r>
              <a:rPr lang="en-US" altLang="zh-CN" dirty="0"/>
              <a:t>For sensor data / event triggered applications)</a:t>
            </a:r>
          </a:p>
          <a:p>
            <a:pPr lvl="2"/>
            <a:r>
              <a:rPr lang="en-US" altLang="zh-CN" dirty="0"/>
              <a:t>Positioning enhancement (RAN1/RAN2/RAN3)</a:t>
            </a:r>
          </a:p>
          <a:p>
            <a:pPr lvl="3"/>
            <a:r>
              <a:rPr lang="en-US" altLang="zh-CN" dirty="0"/>
              <a:t>Only reader ID granularity is supported in Rel-19 foreseen, finer granularity is expected according to 38.848.</a:t>
            </a:r>
          </a:p>
          <a:p>
            <a:pPr lvl="2"/>
            <a:r>
              <a:rPr lang="en-US" altLang="zh-CN" dirty="0"/>
              <a:t>Outdoor scenarios : </a:t>
            </a:r>
          </a:p>
          <a:p>
            <a:pPr lvl="3"/>
            <a:r>
              <a:rPr lang="en-US" altLang="zh-CN" dirty="0"/>
              <a:t>To support outdoor use cases identified in 38.848.</a:t>
            </a:r>
          </a:p>
          <a:p>
            <a:pPr lvl="3"/>
            <a:r>
              <a:rPr lang="en-US" altLang="zh-CN" dirty="0"/>
              <a:t>Further enhancements may be needed to improve coverage for outdoor-to-outdoor</a:t>
            </a:r>
          </a:p>
          <a:p>
            <a:endParaRPr lang="zh-CN" altLang="en-US" dirty="0"/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72EDB60B-80EF-49CB-AA15-6CB47D0C33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7994247"/>
              </p:ext>
            </p:extLst>
          </p:nvPr>
        </p:nvGraphicFramePr>
        <p:xfrm>
          <a:off x="14010917" y="6336527"/>
          <a:ext cx="8917009" cy="49624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7673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496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68923">
                <a:tc>
                  <a:txBody>
                    <a:bodyPr/>
                    <a:lstStyle/>
                    <a:p>
                      <a:pPr algn="l" hangingPunct="0">
                        <a:lnSpc>
                          <a:spcPct val="150000"/>
                        </a:lnSpc>
                      </a:pPr>
                      <a:r>
                        <a:rPr lang="en-US" sz="1400" dirty="0">
                          <a:effectLst/>
                        </a:rPr>
                        <a:t>rUC5: </a:t>
                      </a: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</a:rPr>
                        <a:t>Outdoor</a:t>
                      </a:r>
                      <a:r>
                        <a:rPr lang="en-US" sz="1400" dirty="0">
                          <a:effectLst/>
                        </a:rPr>
                        <a:t> inventory</a:t>
                      </a:r>
                      <a:endParaRPr lang="zh-CN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ct val="150000"/>
                        </a:lnSpc>
                      </a:pPr>
                      <a:r>
                        <a:rPr lang="en-US" sz="1400">
                          <a:effectLst/>
                        </a:rPr>
                        <a:t>5.2 Medical instruments inventory management and positioning</a:t>
                      </a:r>
                      <a:endParaRPr lang="zh-CN" sz="1400">
                        <a:effectLst/>
                      </a:endParaRPr>
                    </a:p>
                    <a:p>
                      <a:pPr algn="l" hangingPunct="0">
                        <a:lnSpc>
                          <a:spcPct val="150000"/>
                        </a:lnSpc>
                      </a:pPr>
                      <a:r>
                        <a:rPr lang="en-US" sz="1400">
                          <a:effectLst/>
                        </a:rPr>
                        <a:t>5.4 Non-public network for logistics</a:t>
                      </a:r>
                      <a:endParaRPr lang="zh-CN" sz="1400">
                        <a:effectLst/>
                      </a:endParaRPr>
                    </a:p>
                    <a:p>
                      <a:pPr algn="l" hangingPunct="0">
                        <a:lnSpc>
                          <a:spcPct val="150000"/>
                        </a:lnSpc>
                      </a:pPr>
                      <a:r>
                        <a:rPr lang="en-US" sz="1400">
                          <a:effectLst/>
                        </a:rPr>
                        <a:t>5.7 Airport terminal / shipping port</a:t>
                      </a:r>
                      <a:endParaRPr lang="zh-CN" sz="1400">
                        <a:effectLst/>
                      </a:endParaRPr>
                    </a:p>
                    <a:p>
                      <a:pPr algn="l" hangingPunct="0">
                        <a:lnSpc>
                          <a:spcPct val="150000"/>
                        </a:lnSpc>
                      </a:pPr>
                      <a:r>
                        <a:rPr lang="en-US" sz="1400">
                          <a:effectLst/>
                        </a:rPr>
                        <a:t>5.16 Automated supply chain distribution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44675">
                <a:tc>
                  <a:txBody>
                    <a:bodyPr/>
                    <a:lstStyle/>
                    <a:p>
                      <a:pPr algn="l" hangingPunct="0">
                        <a:lnSpc>
                          <a:spcPct val="150000"/>
                        </a:lnSpc>
                      </a:pPr>
                      <a:r>
                        <a:rPr lang="en-US" sz="1400" dirty="0">
                          <a:effectLst/>
                        </a:rPr>
                        <a:t>rUC6: </a:t>
                      </a: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</a:rPr>
                        <a:t>Outdoor</a:t>
                      </a:r>
                      <a:r>
                        <a:rPr lang="en-US" sz="1400" dirty="0">
                          <a:effectLst/>
                        </a:rPr>
                        <a:t> sensor</a:t>
                      </a:r>
                      <a:endParaRPr lang="zh-CN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ct val="150000"/>
                        </a:lnSpc>
                      </a:pPr>
                      <a:r>
                        <a:rPr lang="en-US" sz="1400" dirty="0">
                          <a:effectLst/>
                        </a:rPr>
                        <a:t>5.3 Smart grids</a:t>
                      </a:r>
                      <a:endParaRPr lang="zh-CN" sz="1400" dirty="0">
                        <a:effectLst/>
                      </a:endParaRPr>
                    </a:p>
                    <a:p>
                      <a:pPr algn="l" hangingPunct="0">
                        <a:lnSpc>
                          <a:spcPct val="150000"/>
                        </a:lnSpc>
                      </a:pPr>
                      <a:r>
                        <a:rPr lang="en-US" sz="1400" dirty="0">
                          <a:effectLst/>
                        </a:rPr>
                        <a:t>5.19 Forest Fire Monitoring</a:t>
                      </a:r>
                      <a:endParaRPr lang="zh-CN" sz="1400" dirty="0">
                        <a:effectLst/>
                      </a:endParaRPr>
                    </a:p>
                    <a:p>
                      <a:pPr algn="l" hangingPunct="0">
                        <a:lnSpc>
                          <a:spcPct val="150000"/>
                        </a:lnSpc>
                      </a:pPr>
                      <a:r>
                        <a:rPr lang="en-US" sz="1400" dirty="0">
                          <a:effectLst/>
                        </a:rPr>
                        <a:t>5.22 Dairy farming</a:t>
                      </a:r>
                      <a:endParaRPr lang="zh-CN" sz="1400" dirty="0">
                        <a:effectLst/>
                      </a:endParaRPr>
                    </a:p>
                    <a:p>
                      <a:pPr algn="l" hangingPunct="0">
                        <a:lnSpc>
                          <a:spcPct val="150000"/>
                        </a:lnSpc>
                      </a:pPr>
                      <a:r>
                        <a:rPr lang="en-US" sz="1400" dirty="0">
                          <a:effectLst/>
                        </a:rPr>
                        <a:t>5.24 Smart manhole cover safety monitoring</a:t>
                      </a:r>
                      <a:endParaRPr lang="zh-CN" sz="1400" dirty="0">
                        <a:effectLst/>
                      </a:endParaRPr>
                    </a:p>
                    <a:p>
                      <a:pPr algn="l" hangingPunct="0">
                        <a:lnSpc>
                          <a:spcPct val="150000"/>
                        </a:lnSpc>
                      </a:pPr>
                      <a:r>
                        <a:rPr lang="en-US" sz="1400" dirty="0">
                          <a:effectLst/>
                        </a:rPr>
                        <a:t>5.25 Smart bridge health monitoring</a:t>
                      </a:r>
                      <a:endParaRPr lang="zh-CN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93171">
                <a:tc>
                  <a:txBody>
                    <a:bodyPr/>
                    <a:lstStyle/>
                    <a:p>
                      <a:pPr algn="l" hangingPunct="0">
                        <a:lnSpc>
                          <a:spcPct val="150000"/>
                        </a:lnSpc>
                      </a:pPr>
                      <a:r>
                        <a:rPr lang="en-US" sz="1400" dirty="0">
                          <a:effectLst/>
                        </a:rPr>
                        <a:t>rUC7: </a:t>
                      </a: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</a:rPr>
                        <a:t>Outdoor</a:t>
                      </a:r>
                      <a:r>
                        <a:rPr lang="en-US" sz="1400" dirty="0">
                          <a:effectLst/>
                        </a:rPr>
                        <a:t> positioning</a:t>
                      </a:r>
                      <a:endParaRPr lang="zh-CN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ct val="150000"/>
                        </a:lnSpc>
                      </a:pPr>
                      <a:r>
                        <a:rPr lang="en-US" sz="1400">
                          <a:effectLst/>
                        </a:rPr>
                        <a:t>5.8 Finding remote lost item</a:t>
                      </a:r>
                      <a:endParaRPr lang="zh-CN" sz="1400">
                        <a:effectLst/>
                      </a:endParaRPr>
                    </a:p>
                    <a:p>
                      <a:pPr algn="l" hangingPunct="0">
                        <a:lnSpc>
                          <a:spcPct val="150000"/>
                        </a:lnSpc>
                      </a:pPr>
                      <a:r>
                        <a:rPr lang="en-US" sz="1400">
                          <a:effectLst/>
                        </a:rPr>
                        <a:t>5.9 Location service</a:t>
                      </a:r>
                      <a:endParaRPr lang="zh-CN" sz="1400">
                        <a:effectLst/>
                      </a:endParaRPr>
                    </a:p>
                    <a:p>
                      <a:pPr algn="l" hangingPunct="0">
                        <a:lnSpc>
                          <a:spcPct val="150000"/>
                        </a:lnSpc>
                      </a:pPr>
                      <a:r>
                        <a:rPr lang="en-US" sz="1400">
                          <a:effectLst/>
                        </a:rPr>
                        <a:t>5.12 Personal belongings finding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68923">
                <a:tc>
                  <a:txBody>
                    <a:bodyPr/>
                    <a:lstStyle/>
                    <a:p>
                      <a:pPr algn="l" hangingPunct="0">
                        <a:lnSpc>
                          <a:spcPct val="150000"/>
                        </a:lnSpc>
                      </a:pPr>
                      <a:r>
                        <a:rPr lang="en-US" sz="1400" dirty="0">
                          <a:effectLst/>
                        </a:rPr>
                        <a:t>rUC8: </a:t>
                      </a: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</a:rPr>
                        <a:t>Outdoor</a:t>
                      </a:r>
                      <a:r>
                        <a:rPr lang="en-US" sz="1400" dirty="0">
                          <a:effectLst/>
                        </a:rPr>
                        <a:t> command</a:t>
                      </a:r>
                      <a:endParaRPr lang="zh-CN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ct val="150000"/>
                        </a:lnSpc>
                      </a:pPr>
                      <a:r>
                        <a:rPr lang="en-US" sz="1400" dirty="0">
                          <a:effectLst/>
                        </a:rPr>
                        <a:t>5.11 Online modification of medical instruments status</a:t>
                      </a:r>
                      <a:endParaRPr lang="zh-CN" sz="1400" dirty="0">
                        <a:effectLst/>
                      </a:endParaRPr>
                    </a:p>
                    <a:p>
                      <a:pPr algn="l" hangingPunct="0">
                        <a:lnSpc>
                          <a:spcPct val="150000"/>
                        </a:lnSpc>
                      </a:pPr>
                      <a:r>
                        <a:rPr lang="en-US" sz="1400" dirty="0">
                          <a:effectLst/>
                        </a:rPr>
                        <a:t>5.17 Device activation and deactivation</a:t>
                      </a:r>
                      <a:endParaRPr lang="zh-CN" sz="1400" dirty="0">
                        <a:effectLst/>
                      </a:endParaRPr>
                    </a:p>
                    <a:p>
                      <a:pPr algn="l" hangingPunct="0">
                        <a:lnSpc>
                          <a:spcPct val="150000"/>
                        </a:lnSpc>
                      </a:pPr>
                      <a:r>
                        <a:rPr lang="en-US" sz="1400" dirty="0">
                          <a:effectLst/>
                        </a:rPr>
                        <a:t>5.26 Elderly Health Care</a:t>
                      </a:r>
                      <a:endParaRPr lang="zh-CN" sz="1400" dirty="0">
                        <a:effectLst/>
                      </a:endParaRPr>
                    </a:p>
                    <a:p>
                      <a:pPr algn="l" hangingPunct="0">
                        <a:lnSpc>
                          <a:spcPct val="150000"/>
                        </a:lnSpc>
                      </a:pPr>
                      <a:r>
                        <a:rPr lang="en-US" sz="1400" dirty="0">
                          <a:effectLst/>
                        </a:rPr>
                        <a:t>5.30 Controller in smart agriculture</a:t>
                      </a:r>
                      <a:endParaRPr lang="zh-CN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8" name="图片 7">
            <a:extLst>
              <a:ext uri="{FF2B5EF4-FFF2-40B4-BE49-F238E27FC236}">
                <a16:creationId xmlns:a16="http://schemas.microsoft.com/office/drawing/2014/main" id="{551A68DF-961F-4B10-9702-CDB0C06953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10917" y="3258657"/>
            <a:ext cx="8217351" cy="2562312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2220184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ISAC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765720" y="2322576"/>
            <a:ext cx="22841774" cy="9899465"/>
          </a:xfrm>
        </p:spPr>
        <p:txBody>
          <a:bodyPr>
            <a:normAutofit/>
          </a:bodyPr>
          <a:lstStyle/>
          <a:p>
            <a:r>
              <a:rPr lang="en-US" altLang="zh-CN" sz="4000" dirty="0"/>
              <a:t>ISAC is expected as the day-1 feature of 6G</a:t>
            </a:r>
          </a:p>
          <a:p>
            <a:pPr lvl="1"/>
            <a:r>
              <a:rPr lang="en-US" altLang="zh-CN" sz="3600" dirty="0"/>
              <a:t>6G study will cover full set of use case and scenarios</a:t>
            </a:r>
          </a:p>
          <a:p>
            <a:pPr lvl="1"/>
            <a:r>
              <a:rPr lang="en-US" altLang="zh-CN" sz="3600" dirty="0"/>
              <a:t>Overlapping of ISAC in 5G-A and 6G in RAN1 should be avoided</a:t>
            </a:r>
          </a:p>
          <a:p>
            <a:pPr lvl="2"/>
            <a:r>
              <a:rPr lang="en-US" altLang="zh-CN" sz="3200" dirty="0"/>
              <a:t>All evaluations for ISAC are preferred to be included in 6G study</a:t>
            </a:r>
          </a:p>
          <a:p>
            <a:pPr lvl="2"/>
            <a:r>
              <a:rPr lang="en-US" altLang="zh-CN" sz="3200" dirty="0"/>
              <a:t>Manageable workload for the group</a:t>
            </a:r>
          </a:p>
          <a:p>
            <a:r>
              <a:rPr lang="en-US" altLang="zh-CN" sz="4000" dirty="0"/>
              <a:t>Open for an item without </a:t>
            </a:r>
            <a:r>
              <a:rPr lang="en-US" altLang="zh-CN" sz="4000" dirty="0" err="1"/>
              <a:t>Uu</a:t>
            </a:r>
            <a:r>
              <a:rPr lang="en-US" altLang="zh-CN" sz="4000" dirty="0"/>
              <a:t> impact and UE involvement</a:t>
            </a:r>
          </a:p>
          <a:p>
            <a:pPr lvl="1"/>
            <a:r>
              <a:rPr lang="en-US" altLang="zh-CN" sz="3600" dirty="0"/>
              <a:t>Sensing by reusing existing reference signal</a:t>
            </a:r>
          </a:p>
          <a:p>
            <a:pPr lvl="1"/>
            <a:r>
              <a:rPr lang="en-US" altLang="zh-CN" sz="3600" dirty="0"/>
              <a:t>No spec impact from RAN1/2 perspective, i.e.,</a:t>
            </a:r>
          </a:p>
          <a:p>
            <a:pPr lvl="2"/>
            <a:r>
              <a:rPr lang="en-US" altLang="zh-CN" sz="3200" dirty="0"/>
              <a:t>Reuse the existing design of waveform, reference signal and so on</a:t>
            </a:r>
          </a:p>
          <a:p>
            <a:pPr lvl="1"/>
            <a:r>
              <a:rPr lang="en-US" altLang="zh-CN" sz="3600" dirty="0"/>
              <a:t>RAN3-led item</a:t>
            </a:r>
          </a:p>
          <a:p>
            <a:pPr lvl="2"/>
            <a:r>
              <a:rPr lang="en-US" altLang="zh-CN" sz="3200" dirty="0"/>
              <a:t>Option1: a RAN3-led work item</a:t>
            </a:r>
          </a:p>
          <a:p>
            <a:pPr lvl="2"/>
            <a:r>
              <a:rPr lang="en-US" altLang="zh-CN" sz="3200" dirty="0"/>
              <a:t>Option2: a RAN3-led study item followed by a RAN3-led work item</a:t>
            </a:r>
          </a:p>
          <a:p>
            <a:pPr lvl="1"/>
            <a:endParaRPr lang="en-US" altLang="zh-CN" sz="3600" dirty="0"/>
          </a:p>
          <a:p>
            <a:pPr lvl="1"/>
            <a:endParaRPr lang="en-US" altLang="zh-CN" sz="36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White 白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lack 黑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756</TotalTime>
  <Words>902</Words>
  <Application>Microsoft Office PowerPoint</Application>
  <PresentationFormat>自定义</PresentationFormat>
  <Paragraphs>141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Helvetica Neue</vt:lpstr>
      <vt:lpstr>Helvetica Neue Medium</vt:lpstr>
      <vt:lpstr>OPPOSans B</vt:lpstr>
      <vt:lpstr>OPPOSans M</vt:lpstr>
      <vt:lpstr>OPPOSans R</vt:lpstr>
      <vt:lpstr>Arial</vt:lpstr>
      <vt:lpstr>Wingdings</vt:lpstr>
      <vt:lpstr>White 白底</vt:lpstr>
      <vt:lpstr>Black 黑底</vt:lpstr>
      <vt:lpstr>OPPO’s view on R20 5G-A package</vt:lpstr>
      <vt:lpstr>General views on 5GA R20 package</vt:lpstr>
      <vt:lpstr>AI mobility</vt:lpstr>
      <vt:lpstr>AI/ML over the air interface</vt:lpstr>
      <vt:lpstr>Ambient IoT</vt:lpstr>
      <vt:lpstr>ISAC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Zhongda Du</dc:creator>
  <cp:lastModifiedBy>OPPO-Zonda</cp:lastModifiedBy>
  <cp:revision>2046</cp:revision>
  <cp:lastPrinted>2023-06-26T09:38:00Z</cp:lastPrinted>
  <dcterms:created xsi:type="dcterms:W3CDTF">2023-06-01T23:19:00Z</dcterms:created>
  <dcterms:modified xsi:type="dcterms:W3CDTF">2024-12-03T07:16:38Z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2052-10.1.0.6395</vt:lpwstr>
  </property>
  <property fmtid="{D5CDD505-2E9C-101B-9397-08002B2CF9AE}" pid="3" name="ICV">
    <vt:lpwstr/>
  </property>
</Properties>
</file>