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  <p:sldMasterId id="2147483671" r:id="rId3"/>
  </p:sldMasterIdLst>
  <p:notesMasterIdLst>
    <p:notesMasterId r:id="rId8"/>
  </p:notesMasterIdLst>
  <p:handoutMasterIdLst>
    <p:handoutMasterId r:id="rId9"/>
  </p:handoutMasterIdLst>
  <p:sldIdLst>
    <p:sldId id="256" r:id="rId4"/>
    <p:sldId id="613" r:id="rId5"/>
    <p:sldId id="614" r:id="rId6"/>
    <p:sldId id="615" r:id="rId7"/>
  </p:sldIdLst>
  <p:sldSz cx="24384000" cy="13716000"/>
  <p:notesSz cx="7077075" cy="936307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613"/>
            <p14:sldId id="614"/>
            <p14:sldId id="61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43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  <p:cmAuthor id="2" name="Zhongda Du" initials="ZD" lastIdx="0" clrIdx="1"/>
  <p:cmAuthor id="3" name="OPPO(Zonda)" initials="ZD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5E5E"/>
    <a:srgbClr val="0066FF"/>
    <a:srgbClr val="046A38"/>
    <a:srgbClr val="FFFFFF"/>
    <a:srgbClr val="2DC84D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64"/>
    <p:restoredTop sz="96730" autoAdjust="0"/>
  </p:normalViewPr>
  <p:slideViewPr>
    <p:cSldViewPr snapToGrid="0" snapToObjects="1">
      <p:cViewPr varScale="1">
        <p:scale>
          <a:sx n="59" d="100"/>
          <a:sy n="59" d="100"/>
        </p:scale>
        <p:origin x="612" y="84"/>
      </p:cViewPr>
      <p:guideLst>
        <p:guide orient="horz" pos="4343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6" d="100"/>
          <a:sy n="86" d="100"/>
        </p:scale>
        <p:origin x="372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438" y="0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C7D3B5-2C04-4939-B814-20E85A7A06B7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175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438" y="8893175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01186-5FF2-4538-863B-036125E4C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43610" y="4447461"/>
            <a:ext cx="5189855" cy="4213384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000"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000"/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0869-512E-4256-822C-85FCE40A4DB3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D9A25-AA23-410B-9EEB-C842CC56E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  <a:lvl6pPr marL="3810000" indent="-635000">
              <a:buSzPct val="75000"/>
              <a:buFont typeface="Wingdings" panose="05000000000000000000" pitchFamily="2" charset="2"/>
              <a:buChar char="l"/>
              <a:defRPr sz="2800">
                <a:solidFill>
                  <a:srgbClr val="5E5E5E"/>
                </a:solidFill>
                <a:ea typeface="OPPOSans M"/>
              </a:defRPr>
            </a:lvl6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  <a:endParaRPr kumimoji="1" lang="en-US" altLang="zh-CN" dirty="0"/>
          </a:p>
          <a:p>
            <a:pPr lvl="5"/>
            <a:r>
              <a:rPr kumimoji="1" lang="zh-CN" altLang="en-US" dirty="0"/>
              <a:t>六级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0869-512E-4256-822C-85FCE40A4DB3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D9A25-AA23-410B-9EEB-C842CC56E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t>2024/12/3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00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6" r:id="rId4"/>
    <p:sldLayoutId id="2147483677" r:id="rId5"/>
    <p:sldLayoutId id="2147483678" r:id="rId6"/>
    <p:sldLayoutId id="2147483679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784074" y="5139879"/>
            <a:ext cx="20815852" cy="3318932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rgbClr val="0B945F"/>
                </a:solidFill>
              </a:rPr>
              <a:t>Potential work scope for Ambient IoT in Rel-20</a:t>
            </a:r>
            <a:endParaRPr kumimoji="1" lang="zh-CN" altLang="en-US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712C4C-C9CD-0A17-B1AB-4F7935149C6B}"/>
              </a:ext>
            </a:extLst>
          </p:cNvPr>
          <p:cNvSpPr txBox="1"/>
          <p:nvPr/>
        </p:nvSpPr>
        <p:spPr>
          <a:xfrm>
            <a:off x="979726" y="636214"/>
            <a:ext cx="12719957" cy="34265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AU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3GPP TSG-RAN Meeting #106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nn-NO" sz="3600" dirty="0"/>
              <a:t>Madrid, Spain, December 17-20, 2024</a:t>
            </a:r>
            <a:endParaRPr lang="en-AU" sz="3600" dirty="0"/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Agenda item: </a:t>
            </a:r>
            <a:r>
              <a:rPr lang="en-US" sz="3600" dirty="0"/>
              <a:t>15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.2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dirty="0"/>
              <a:t>Document for: Discussion</a:t>
            </a:r>
            <a:endParaRPr kumimoji="0" lang="en-US" sz="36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D60FD6-7692-CE61-0A2C-B6D6E5AAFA89}"/>
              </a:ext>
            </a:extLst>
          </p:cNvPr>
          <p:cNvSpPr txBox="1"/>
          <p:nvPr/>
        </p:nvSpPr>
        <p:spPr>
          <a:xfrm>
            <a:off x="18908487" y="1084122"/>
            <a:ext cx="5176157" cy="6565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AU" sz="36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RP-242794</a:t>
            </a:r>
            <a:endParaRPr kumimoji="0" lang="en-US" sz="36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451335"/>
            <a:ext cx="22841775" cy="1695050"/>
          </a:xfrm>
        </p:spPr>
        <p:txBody>
          <a:bodyPr/>
          <a:lstStyle/>
          <a:p>
            <a:r>
              <a:rPr lang="en-US" dirty="0"/>
              <a:t>Background and current situation of A-IoT in Rel-19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7" name="文本占位符 2">
            <a:extLst>
              <a:ext uri="{FF2B5EF4-FFF2-40B4-BE49-F238E27FC236}">
                <a16:creationId xmlns:a16="http://schemas.microsoft.com/office/drawing/2014/main" id="{19EC1285-3095-5C7E-5595-BD38ED4885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813" y="2113726"/>
            <a:ext cx="23684527" cy="11455327"/>
          </a:xfrm>
        </p:spPr>
        <p:txBody>
          <a:bodyPr>
            <a:normAutofit lnSpcReduction="10000"/>
          </a:bodyPr>
          <a:lstStyle/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1) Currently, in this RAN#106 meeting, Rel-19 study for A-IoT solutions is still open but acknowledging that it may be converted to a normative phase for a Rel-19 WI.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The study appears to be completed in all relevant WGs (RAN 1/2/3/4)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Conclusions are finalized from all WGs and TR is ready for approval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It seems the study item is ready for conversion to a WI (targeting for a Rel-19 completion)</a:t>
            </a:r>
          </a:p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3600" b="1" i="1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Observation 1: The study on A-IoT solutions appears to be ready for conversion to a WI, targeting for a Rel-19 completion (actual completion time could be later than other WIs).</a:t>
            </a:r>
          </a:p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2) Potential general scope for a Rel-19 A-IoT WI includes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Connectivity topologies 1 and 2 (with a sub-set of studied scenarios) for indoor deployment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Device type 1 and 2b (for all market needs) with harmonized air interface design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Traffic type rUC1 (indoor inventory) and rUC4 (indoor command)</a:t>
            </a:r>
          </a:p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3600" b="1" i="1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Observation 2: Potential scope for a Rel-19 A-IoT WI is likely to support indoor deployments, inventory and command traffics, and applicable device types for wide-range market needs</a:t>
            </a:r>
          </a:p>
        </p:txBody>
      </p:sp>
    </p:spTree>
    <p:extLst>
      <p:ext uri="{BB962C8B-B14F-4D97-AF65-F5344CB8AC3E}">
        <p14:creationId xmlns:p14="http://schemas.microsoft.com/office/powerpoint/2010/main" val="4274323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00CC2-61D9-8460-32B7-8CA3B0621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7D1238-DA98-E118-4020-F06926068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05" y="451335"/>
            <a:ext cx="22841775" cy="1695050"/>
          </a:xfrm>
        </p:spPr>
        <p:txBody>
          <a:bodyPr/>
          <a:lstStyle/>
          <a:p>
            <a:r>
              <a:rPr lang="en-US" dirty="0"/>
              <a:t>Potential work scope for A-IoT in Rel-20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7" name="文本占位符 2">
            <a:extLst>
              <a:ext uri="{FF2B5EF4-FFF2-40B4-BE49-F238E27FC236}">
                <a16:creationId xmlns:a16="http://schemas.microsoft.com/office/drawing/2014/main" id="{C147439F-BB4B-90B0-A966-76184542E5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813" y="2113726"/>
            <a:ext cx="23684527" cy="11455327"/>
          </a:xfrm>
        </p:spPr>
        <p:txBody>
          <a:bodyPr>
            <a:normAutofit fontScale="77500" lnSpcReduction="20000"/>
          </a:bodyPr>
          <a:lstStyle/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1) Assuming all aspects studied during the Rel-19 SI and needed for the potential markets are included in the first Release of A-IoT (as listed on slide 2), the following should be addressed by a Rel-20 WI: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Outdoor scenarios (e.g., outdoor-to-outdoor)</a:t>
            </a:r>
          </a:p>
          <a:p>
            <a:pPr marL="2527300" lvl="1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2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Support coverage up to 500m</a:t>
            </a:r>
          </a:p>
          <a:p>
            <a:pPr marL="2527300" lvl="1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2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Support outdoor use cases identified in TR 38.848</a:t>
            </a:r>
          </a:p>
          <a:p>
            <a:pPr marL="2527300" lvl="1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2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Further enhancements may be needed to improve coverage for outdoor-to-outdoor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DO-A for device originated traffic</a:t>
            </a:r>
          </a:p>
          <a:p>
            <a:pPr marL="2527300" lvl="1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2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For sensor data / event triggered applications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Positioning / proximity enhancements, for both indoor and outdoor scenarios</a:t>
            </a:r>
          </a:p>
          <a:p>
            <a:pPr marL="2527300" lvl="1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2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Only reader ID granularity is supported in Rel-19 foreseen, finer granularity is expected according to TR 38.848</a:t>
            </a:r>
          </a:p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3600" b="1" i="1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Proposal 1: A-IoT WI scope for Rel-20 should include</a:t>
            </a:r>
          </a:p>
          <a:p>
            <a:pPr marL="1841500" lvl="1" indent="-57150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en-US" altLang="zh-CN" sz="3200" b="1" i="1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Outdoor scenarios</a:t>
            </a:r>
          </a:p>
          <a:p>
            <a:pPr marL="1841500" lvl="1" indent="-57150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en-US" altLang="zh-CN" sz="3200" b="1" i="1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DO-A traffic</a:t>
            </a:r>
          </a:p>
          <a:p>
            <a:pPr marL="1841500" lvl="1" indent="-57150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en-US" altLang="zh-CN" sz="3200" b="1" i="1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Positioning / proximity enhancements (RAN1/RAN2/RAN3)</a:t>
            </a:r>
          </a:p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2) For the above scope, the Rel-20 WI timeframe for A-IoT should be aligned with other Rel-20 RAN </a:t>
            </a:r>
            <a:r>
              <a:rPr lang="en-US" altLang="zh-CN" sz="3600" kern="1200" dirty="0" err="1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WIs.</a:t>
            </a:r>
            <a:endParaRPr lang="en-US" altLang="zh-CN" sz="3600" kern="1200" dirty="0">
              <a:solidFill>
                <a:schemeClr val="tx1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3600" b="1" i="1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Proposal 2: The timeframe for A-IoT in Rel-20 should be aligned with other Rel-20 RAN WIs, although the starting time could be later than others. </a:t>
            </a:r>
          </a:p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endParaRPr lang="en-US" altLang="zh-CN" sz="3600" b="1" i="1" kern="1200" dirty="0">
              <a:solidFill>
                <a:schemeClr val="tx1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3007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38B923-855D-A456-7E6B-E14137475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D59C23-B855-0271-4961-97B9F8CEB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05" y="451335"/>
            <a:ext cx="22841775" cy="1695050"/>
          </a:xfrm>
        </p:spPr>
        <p:txBody>
          <a:bodyPr/>
          <a:lstStyle/>
          <a:p>
            <a:r>
              <a:rPr lang="en-US" dirty="0"/>
              <a:t>Annex (from 38.848)</a:t>
            </a:r>
            <a:endParaRPr lang="en-US" dirty="0">
              <a:highlight>
                <a:srgbClr val="FFFF00"/>
              </a:highlight>
            </a:endParaRPr>
          </a:p>
        </p:txBody>
      </p:sp>
      <p:graphicFrame>
        <p:nvGraphicFramePr>
          <p:cNvPr id="5" name="表格 3">
            <a:extLst>
              <a:ext uri="{FF2B5EF4-FFF2-40B4-BE49-F238E27FC236}">
                <a16:creationId xmlns:a16="http://schemas.microsoft.com/office/drawing/2014/main" id="{990B0B5B-F19A-86B9-4338-23B45AAFF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414478"/>
              </p:ext>
            </p:extLst>
          </p:nvPr>
        </p:nvGraphicFramePr>
        <p:xfrm>
          <a:off x="403358" y="3339754"/>
          <a:ext cx="11415495" cy="926728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542693">
                  <a:extLst>
                    <a:ext uri="{9D8B030D-6E8A-4147-A177-3AD203B41FA5}">
                      <a16:colId xmlns:a16="http://schemas.microsoft.com/office/drawing/2014/main" val="4134113132"/>
                    </a:ext>
                  </a:extLst>
                </a:gridCol>
                <a:gridCol w="7872802">
                  <a:extLst>
                    <a:ext uri="{9D8B030D-6E8A-4147-A177-3AD203B41FA5}">
                      <a16:colId xmlns:a16="http://schemas.microsoft.com/office/drawing/2014/main" val="4130986824"/>
                    </a:ext>
                  </a:extLst>
                </a:gridCol>
              </a:tblGrid>
              <a:tr h="2316822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rUC5: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Outdoor</a:t>
                      </a:r>
                      <a:r>
                        <a:rPr lang="en-US" sz="1400" dirty="0">
                          <a:effectLst/>
                        </a:rPr>
                        <a:t> inventory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5.2 Medical instruments inventory management and positioning</a:t>
                      </a:r>
                      <a:endParaRPr lang="zh-CN" sz="140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5.4 Non-public network for logistics</a:t>
                      </a:r>
                      <a:endParaRPr lang="zh-CN" sz="140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5.7 Airport terminal / shipping port</a:t>
                      </a:r>
                      <a:endParaRPr lang="zh-CN" sz="140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5.16 Automated supply chain distribution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4530875"/>
                  </a:ext>
                </a:extLst>
              </a:tr>
              <a:tr h="2914496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rUC6: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Outdoor</a:t>
                      </a:r>
                      <a:r>
                        <a:rPr lang="en-US" sz="1400" dirty="0">
                          <a:effectLst/>
                        </a:rPr>
                        <a:t> sensor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5.3 Smart grids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5.19 Forest Fire Monitoring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5.22 Dairy farming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5.24 Smart manhole cover safety monitoring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5.25 Smart bridge health monitoring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18531602"/>
                  </a:ext>
                </a:extLst>
              </a:tr>
              <a:tr h="1719147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rUC7: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Outdoor</a:t>
                      </a:r>
                      <a:r>
                        <a:rPr lang="en-US" sz="1400" dirty="0">
                          <a:effectLst/>
                        </a:rPr>
                        <a:t> positioning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5.8 Finding remote lost item</a:t>
                      </a:r>
                      <a:endParaRPr lang="zh-CN" sz="140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5.9 Location service</a:t>
                      </a:r>
                      <a:endParaRPr lang="zh-CN" sz="140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5.12 Personal belongings finding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60690579"/>
                  </a:ext>
                </a:extLst>
              </a:tr>
              <a:tr h="2316822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rUC8: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Outdoor</a:t>
                      </a:r>
                      <a:r>
                        <a:rPr lang="en-US" sz="1400" dirty="0">
                          <a:effectLst/>
                        </a:rPr>
                        <a:t> command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5.11 Online modification of medical instruments status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5.17 Device activation and deactivation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5.26 Elderly Health Care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5.30 Controller in smart agriculture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9361083"/>
                  </a:ext>
                </a:extLst>
              </a:tr>
            </a:tbl>
          </a:graphicData>
        </a:graphic>
      </p:graphicFrame>
      <p:pic>
        <p:nvPicPr>
          <p:cNvPr id="6" name="图片 8">
            <a:extLst>
              <a:ext uri="{FF2B5EF4-FFF2-40B4-BE49-F238E27FC236}">
                <a16:creationId xmlns:a16="http://schemas.microsoft.com/office/drawing/2014/main" id="{FEEC59C2-B8FB-54E2-9342-1C291773B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4065" y="3306184"/>
            <a:ext cx="11390697" cy="355181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606625614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</TotalTime>
  <Words>532</Words>
  <Application>Microsoft Office PowerPoint</Application>
  <PresentationFormat>Custom</PresentationFormat>
  <Paragraphs>54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Helvetica Neue</vt:lpstr>
      <vt:lpstr>Helvetica Neue Medium</vt:lpstr>
      <vt:lpstr>OPPOSans B</vt:lpstr>
      <vt:lpstr>OPPOSans M</vt:lpstr>
      <vt:lpstr>OPPOSans R</vt:lpstr>
      <vt:lpstr>OPPOSans-S M</vt:lpstr>
      <vt:lpstr>Arial</vt:lpstr>
      <vt:lpstr>Wingdings</vt:lpstr>
      <vt:lpstr>White 白底</vt:lpstr>
      <vt:lpstr>Black 黑底</vt:lpstr>
      <vt:lpstr>1_White 白底</vt:lpstr>
      <vt:lpstr>Potential work scope for Ambient IoT in Rel-20</vt:lpstr>
      <vt:lpstr>Background and current situation of A-IoT in Rel-19</vt:lpstr>
      <vt:lpstr>Potential work scope for A-IoT in Rel-20</vt:lpstr>
      <vt:lpstr>Annex (from 38.848)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Kevin Lin</cp:lastModifiedBy>
  <cp:revision>2063</cp:revision>
  <cp:lastPrinted>2024-06-04T04:04:18Z</cp:lastPrinted>
  <dcterms:created xsi:type="dcterms:W3CDTF">2024-06-04T04:04:18Z</dcterms:created>
  <dcterms:modified xsi:type="dcterms:W3CDTF">2024-12-03T08:45:00Z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1033-11.1.0.11719</vt:lpwstr>
  </property>
  <property fmtid="{D5CDD505-2E9C-101B-9397-08002B2CF9AE}" pid="3" name="ICV">
    <vt:lpwstr/>
  </property>
</Properties>
</file>