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60" r:id="rId2"/>
    <p:sldId id="314" r:id="rId3"/>
    <p:sldId id="544" r:id="rId4"/>
    <p:sldId id="545" r:id="rId5"/>
    <p:sldId id="316" r:id="rId6"/>
    <p:sldId id="317" r:id="rId7"/>
    <p:sldId id="318" r:id="rId8"/>
    <p:sldId id="325" r:id="rId9"/>
    <p:sldId id="320" r:id="rId10"/>
    <p:sldId id="542" r:id="rId11"/>
    <p:sldId id="543" r:id="rId12"/>
    <p:sldId id="296" r:id="rId13"/>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65" autoAdjust="0"/>
    <p:restoredTop sz="94487" autoAdjust="0"/>
  </p:normalViewPr>
  <p:slideViewPr>
    <p:cSldViewPr>
      <p:cViewPr varScale="1">
        <p:scale>
          <a:sx n="66" d="100"/>
          <a:sy n="66" d="100"/>
        </p:scale>
        <p:origin x="1408" y="5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a:latin typeface="+mn-lt"/>
                <a:cs typeface="+mn-cs"/>
              </a:defRPr>
            </a:lvl1pPr>
          </a:lstStyle>
          <a:p>
            <a:pPr>
              <a:defRPr/>
            </a:pPr>
            <a:endParaRPr lang="fr-FR"/>
          </a:p>
        </p:txBody>
      </p:sp>
      <p:sp>
        <p:nvSpPr>
          <p:cNvPr id="3" name="Espace réservé de la date 2"/>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A72E7382-F9DB-4673-92FF-EBF543CAFED3}" type="datetimeFigureOut">
              <a:rPr lang="fr-FR"/>
              <a:pPr>
                <a:defRPr/>
              </a:pPr>
              <a:t>02/12/2024</a:t>
            </a:fld>
            <a:endParaRPr lang="fr-FR"/>
          </a:p>
        </p:txBody>
      </p:sp>
      <p:sp>
        <p:nvSpPr>
          <p:cNvPr id="4" name="Espace réservé de l'image des diapositives 3"/>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a:p>
        </p:txBody>
      </p:sp>
      <p:sp>
        <p:nvSpPr>
          <p:cNvPr id="5" name="Espace réservé des commentaires 4"/>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743243C5-46B1-4C12-B7C7-28C2CA24088F}"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DCF96F87-A54E-4564-8CB4-6E104A6B18E5}" type="datetime1">
              <a:rPr lang="fr-FR"/>
              <a:pPr>
                <a:defRPr/>
              </a:pPr>
              <a:t>02/12/2024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6A3D36C2-508E-446B-BAF6-793109181C09}" type="slidenum">
              <a:rPr lang="fr-FR" altLang="fr-FR"/>
              <a:pPr>
                <a:defRPr/>
              </a:pPr>
              <a:t>‹N°›</a:t>
            </a:fld>
            <a:endParaRPr lang="fr-FR" altLang="fr-FR"/>
          </a:p>
        </p:txBody>
      </p:sp>
    </p:spTree>
    <p:extLst>
      <p:ext uri="{BB962C8B-B14F-4D97-AF65-F5344CB8AC3E}">
        <p14:creationId xmlns:p14="http://schemas.microsoft.com/office/powerpoint/2010/main" val="296584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2E2AFB11-17EE-4B26-B0B8-BB33DBB59E52}" type="datetime1">
              <a:rPr lang="fr-FR"/>
              <a:pPr>
                <a:defRPr/>
              </a:pPr>
              <a:t>02/12/2024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35C58CA-7FC1-49DD-9F8A-9EF65759BF3D}" type="slidenum">
              <a:rPr lang="fr-FR" altLang="fr-FR"/>
              <a:pPr>
                <a:defRPr/>
              </a:pPr>
              <a:t>‹N°›</a:t>
            </a:fld>
            <a:endParaRPr lang="fr-FR" altLang="fr-FR"/>
          </a:p>
        </p:txBody>
      </p:sp>
    </p:spTree>
    <p:extLst>
      <p:ext uri="{BB962C8B-B14F-4D97-AF65-F5344CB8AC3E}">
        <p14:creationId xmlns:p14="http://schemas.microsoft.com/office/powerpoint/2010/main" val="2732076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492D11FD-96DD-4C25-A95F-A0E3955ACE55}" type="datetime1">
              <a:rPr lang="fr-FR"/>
              <a:pPr>
                <a:defRPr/>
              </a:pPr>
              <a:t>02/12/2024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29698B99-9FFB-423A-9E91-E42D0B9A190E}" type="slidenum">
              <a:rPr lang="fr-FR" altLang="fr-FR"/>
              <a:pPr>
                <a:defRPr/>
              </a:pPr>
              <a:t>‹N°›</a:t>
            </a:fld>
            <a:endParaRPr lang="fr-FR" altLang="fr-FR"/>
          </a:p>
        </p:txBody>
      </p:sp>
    </p:spTree>
    <p:extLst>
      <p:ext uri="{BB962C8B-B14F-4D97-AF65-F5344CB8AC3E}">
        <p14:creationId xmlns:p14="http://schemas.microsoft.com/office/powerpoint/2010/main" val="587265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86AE445B-651C-4E01-8948-8151BBB8FD0F}" type="datetime1">
              <a:rPr lang="fr-FR"/>
              <a:pPr>
                <a:defRPr/>
              </a:pPr>
              <a:t>02/12/2024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81E95F-FECD-4C2D-8C24-59DC5E454A04}" type="slidenum">
              <a:rPr lang="fr-FR" altLang="fr-FR"/>
              <a:pPr>
                <a:defRPr/>
              </a:pPr>
              <a:t>‹N°›</a:t>
            </a:fld>
            <a:endParaRPr lang="fr-FR" altLang="fr-FR"/>
          </a:p>
        </p:txBody>
      </p:sp>
    </p:spTree>
    <p:extLst>
      <p:ext uri="{BB962C8B-B14F-4D97-AF65-F5344CB8AC3E}">
        <p14:creationId xmlns:p14="http://schemas.microsoft.com/office/powerpoint/2010/main" val="210199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BF5B41E3-218A-4876-867B-B456A8E26AE5}" type="datetime1">
              <a:rPr lang="fr-FR"/>
              <a:pPr>
                <a:defRPr/>
              </a:pPr>
              <a:t>02/12/2024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915BF4DD-4814-411A-9A5B-6823F7E94105}" type="slidenum">
              <a:rPr lang="fr-FR" altLang="fr-FR"/>
              <a:pPr>
                <a:defRPr/>
              </a:pPr>
              <a:t>‹N°›</a:t>
            </a:fld>
            <a:endParaRPr lang="fr-FR" altLang="fr-FR"/>
          </a:p>
        </p:txBody>
      </p:sp>
    </p:spTree>
    <p:extLst>
      <p:ext uri="{BB962C8B-B14F-4D97-AF65-F5344CB8AC3E}">
        <p14:creationId xmlns:p14="http://schemas.microsoft.com/office/powerpoint/2010/main" val="3931666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A6561F74-C6C4-4832-9B06-EB8056C6C1D3}" type="datetime1">
              <a:rPr lang="fr-FR"/>
              <a:pPr>
                <a:defRPr/>
              </a:pPr>
              <a:t>02/12/2024</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400D364-1D85-47BD-98C1-C8F96656E5D0}" type="slidenum">
              <a:rPr lang="fr-FR" altLang="fr-FR"/>
              <a:pPr>
                <a:defRPr/>
              </a:pPr>
              <a:t>‹N°›</a:t>
            </a:fld>
            <a:endParaRPr lang="fr-FR" altLang="fr-FR"/>
          </a:p>
        </p:txBody>
      </p:sp>
    </p:spTree>
    <p:extLst>
      <p:ext uri="{BB962C8B-B14F-4D97-AF65-F5344CB8AC3E}">
        <p14:creationId xmlns:p14="http://schemas.microsoft.com/office/powerpoint/2010/main" val="425417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F98200CA-54DD-4039-8638-FEFD87EBD880}" type="datetime1">
              <a:rPr lang="fr-FR"/>
              <a:pPr>
                <a:defRPr/>
              </a:pPr>
              <a:t>02/12/2024</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C928920A-CEE8-4CBD-A0BD-1B749F2ACCE7}" type="slidenum">
              <a:rPr lang="fr-FR" altLang="fr-FR"/>
              <a:pPr>
                <a:defRPr/>
              </a:pPr>
              <a:t>‹N°›</a:t>
            </a:fld>
            <a:endParaRPr lang="fr-FR" altLang="fr-FR"/>
          </a:p>
        </p:txBody>
      </p:sp>
    </p:spTree>
    <p:extLst>
      <p:ext uri="{BB962C8B-B14F-4D97-AF65-F5344CB8AC3E}">
        <p14:creationId xmlns:p14="http://schemas.microsoft.com/office/powerpoint/2010/main" val="1712787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B593B54D-A9BD-4699-8D1D-329B847C38E7}" type="datetime1">
              <a:rPr lang="fr-FR"/>
              <a:pPr>
                <a:defRPr/>
              </a:pPr>
              <a:t>02/12/2024</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1874CC53-54BA-4FA8-B7B7-5D93E123BD34}" type="slidenum">
              <a:rPr lang="fr-FR" altLang="fr-FR"/>
              <a:pPr>
                <a:defRPr/>
              </a:pPr>
              <a:t>‹N°›</a:t>
            </a:fld>
            <a:endParaRPr lang="fr-FR" altLang="fr-FR"/>
          </a:p>
        </p:txBody>
      </p:sp>
    </p:spTree>
    <p:extLst>
      <p:ext uri="{BB962C8B-B14F-4D97-AF65-F5344CB8AC3E}">
        <p14:creationId xmlns:p14="http://schemas.microsoft.com/office/powerpoint/2010/main" val="542506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7F0B97E5-7552-4594-A8FB-76437676BB15}" type="datetime1">
              <a:rPr lang="fr-FR"/>
              <a:pPr>
                <a:defRPr/>
              </a:pPr>
              <a:t>02/12/2024</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605F3172-B1EC-426E-85D3-A85C82E7E78F}" type="slidenum">
              <a:rPr lang="fr-FR" altLang="fr-FR"/>
              <a:pPr>
                <a:defRPr/>
              </a:pPr>
              <a:t>‹N°›</a:t>
            </a:fld>
            <a:endParaRPr lang="fr-FR" altLang="fr-FR"/>
          </a:p>
        </p:txBody>
      </p:sp>
    </p:spTree>
    <p:extLst>
      <p:ext uri="{BB962C8B-B14F-4D97-AF65-F5344CB8AC3E}">
        <p14:creationId xmlns:p14="http://schemas.microsoft.com/office/powerpoint/2010/main" val="3978378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AA0C7B8-3883-44F7-92C6-E7DF45ACE0B5}" type="datetime1">
              <a:rPr lang="fr-FR"/>
              <a:pPr>
                <a:defRPr/>
              </a:pPr>
              <a:t>02/12/2024</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7B5F6D9-B65E-4FBD-A344-078FFBF4605F}" type="slidenum">
              <a:rPr lang="fr-FR" altLang="fr-FR"/>
              <a:pPr>
                <a:defRPr/>
              </a:pPr>
              <a:t>‹N°›</a:t>
            </a:fld>
            <a:endParaRPr lang="fr-FR" altLang="fr-FR"/>
          </a:p>
        </p:txBody>
      </p:sp>
    </p:spTree>
    <p:extLst>
      <p:ext uri="{BB962C8B-B14F-4D97-AF65-F5344CB8AC3E}">
        <p14:creationId xmlns:p14="http://schemas.microsoft.com/office/powerpoint/2010/main" val="1596115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7C38640F-6EA8-4527-A957-C645CCCD2901}" type="datetime1">
              <a:rPr lang="fr-FR"/>
              <a:pPr>
                <a:defRPr/>
              </a:pPr>
              <a:t>02/12/2024</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9E4BEDB8-1032-433B-B3B0-50F30ADAB1EB}" type="slidenum">
              <a:rPr lang="fr-FR" altLang="fr-FR"/>
              <a:pPr>
                <a:defRPr/>
              </a:pPr>
              <a:t>‹N°›</a:t>
            </a:fld>
            <a:endParaRPr lang="fr-FR" altLang="fr-FR"/>
          </a:p>
        </p:txBody>
      </p:sp>
    </p:spTree>
    <p:extLst>
      <p:ext uri="{BB962C8B-B14F-4D97-AF65-F5344CB8AC3E}">
        <p14:creationId xmlns:p14="http://schemas.microsoft.com/office/powerpoint/2010/main" val="4166847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2559C534-533A-47EE-A5E9-619A52D9760F}" type="datetime1">
              <a:rPr lang="fr-FR"/>
              <a:pPr>
                <a:defRPr/>
              </a:pPr>
              <a:t>02/12/2024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E54C0D9-E5FA-466F-816B-D64B43A23883}"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ctrTitle"/>
          </p:nvPr>
        </p:nvSpPr>
        <p:spPr>
          <a:xfrm>
            <a:off x="685800" y="2564904"/>
            <a:ext cx="7772400" cy="1470025"/>
          </a:xfrm>
        </p:spPr>
        <p:txBody>
          <a:bodyPr/>
          <a:lstStyle/>
          <a:p>
            <a:r>
              <a:rPr lang="en-US" altLang="fr-FR" dirty="0"/>
              <a:t>RAN123 NTN topics for Rel-20 5G Advanced - Overview</a:t>
            </a:r>
            <a:endParaRPr lang="fr-FR" altLang="fr-FR" dirty="0"/>
          </a:p>
        </p:txBody>
      </p:sp>
      <p:sp>
        <p:nvSpPr>
          <p:cNvPr id="3075" name="Sous-titre 2"/>
          <p:cNvSpPr>
            <a:spLocks noGrp="1"/>
          </p:cNvSpPr>
          <p:nvPr>
            <p:ph type="subTitle" idx="1"/>
          </p:nvPr>
        </p:nvSpPr>
        <p:spPr>
          <a:xfrm>
            <a:off x="684213" y="4150817"/>
            <a:ext cx="7775575" cy="1752600"/>
          </a:xfrm>
        </p:spPr>
        <p:txBody>
          <a:bodyPr/>
          <a:lstStyle/>
          <a:p>
            <a:pPr algn="l"/>
            <a:r>
              <a:rPr lang="fr-FR" altLang="fr-FR" sz="2000" b="1" dirty="0">
                <a:solidFill>
                  <a:schemeClr val="tx1"/>
                </a:solidFill>
              </a:rPr>
              <a:t>Sources: Thales, </a:t>
            </a:r>
            <a:r>
              <a:rPr lang="fr-FR" altLang="fr-FR" sz="2000" b="1" dirty="0" err="1" smtClean="0">
                <a:solidFill>
                  <a:schemeClr val="tx1"/>
                </a:solidFill>
              </a:rPr>
              <a:t>Novamint</a:t>
            </a:r>
            <a:r>
              <a:rPr lang="fr-FR" altLang="fr-FR" sz="2000" b="1" dirty="0" smtClean="0">
                <a:solidFill>
                  <a:schemeClr val="tx1"/>
                </a:solidFill>
              </a:rPr>
              <a:t>, TNO</a:t>
            </a:r>
            <a:r>
              <a:rPr lang="fr-FR" altLang="fr-FR" sz="2000" b="1" dirty="0">
                <a:solidFill>
                  <a:schemeClr val="tx1"/>
                </a:solidFill>
              </a:rPr>
              <a:t>, </a:t>
            </a:r>
            <a:r>
              <a:rPr lang="fr-FR" altLang="fr-FR" sz="2000" b="1" dirty="0" err="1">
                <a:solidFill>
                  <a:schemeClr val="tx1"/>
                </a:solidFill>
              </a:rPr>
              <a:t>Echostar</a:t>
            </a:r>
            <a:r>
              <a:rPr lang="fr-FR" altLang="fr-FR" sz="2000" b="1" dirty="0">
                <a:solidFill>
                  <a:schemeClr val="tx1"/>
                </a:solidFill>
              </a:rPr>
              <a:t>, ESA, </a:t>
            </a:r>
            <a:r>
              <a:rPr lang="fr-FR" altLang="fr-FR" sz="2000" b="1" dirty="0" smtClean="0">
                <a:solidFill>
                  <a:schemeClr val="tx1"/>
                </a:solidFill>
              </a:rPr>
              <a:t>Eutelsat, Airbus, </a:t>
            </a:r>
            <a:r>
              <a:rPr lang="fr-FR" altLang="fr-FR" sz="2000" b="1" smtClean="0">
                <a:solidFill>
                  <a:schemeClr val="tx1"/>
                </a:solidFill>
              </a:rPr>
              <a:t>Sateliot</a:t>
            </a:r>
            <a:endParaRPr lang="fr-FR" altLang="fr-FR" sz="2000" b="1" dirty="0">
              <a:solidFill>
                <a:schemeClr val="tx1"/>
              </a:solidFill>
            </a:endParaRPr>
          </a:p>
        </p:txBody>
      </p:sp>
      <p:sp>
        <p:nvSpPr>
          <p:cNvPr id="3076" name="Espace réservé du numéro de diapositive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28FBAFF2-B7BA-465F-9191-ED26293C4109}" type="slidenum">
              <a:rPr lang="fr-FR" altLang="fr-FR" sz="1200" smtClean="0">
                <a:solidFill>
                  <a:srgbClr val="898989"/>
                </a:solidFill>
              </a:rPr>
              <a:pPr>
                <a:spcBef>
                  <a:spcPct val="0"/>
                </a:spcBef>
                <a:buFontTx/>
                <a:buNone/>
              </a:pPr>
              <a:t>1</a:t>
            </a:fld>
            <a:endParaRPr lang="fr-FR" altLang="fr-FR" sz="1200">
              <a:solidFill>
                <a:srgbClr val="898989"/>
              </a:solidFill>
            </a:endParaRPr>
          </a:p>
        </p:txBody>
      </p:sp>
      <p:sp>
        <p:nvSpPr>
          <p:cNvPr id="3077" name="ZoneTexte 4"/>
          <p:cNvSpPr txBox="1">
            <a:spLocks noChangeArrowheads="1"/>
          </p:cNvSpPr>
          <p:nvPr/>
        </p:nvSpPr>
        <p:spPr bwMode="auto">
          <a:xfrm>
            <a:off x="684213" y="549275"/>
            <a:ext cx="8012130" cy="173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en-US" sz="2400" b="1" dirty="0"/>
              <a:t>3GPP TSG RAN Meeting #106			RP-242649</a:t>
            </a:r>
            <a:endParaRPr lang="fr-FR" sz="2400" dirty="0"/>
          </a:p>
          <a:p>
            <a:r>
              <a:rPr lang="en-US" sz="2400" b="1" dirty="0"/>
              <a:t>Madrid, Spain, December 09-13</a:t>
            </a:r>
            <a:r>
              <a:rPr lang="en-US" sz="2400" b="1" baseline="30000" dirty="0"/>
              <a:t>th</a:t>
            </a:r>
            <a:r>
              <a:rPr lang="en-US" sz="2400" b="1" dirty="0"/>
              <a:t>, 2024</a:t>
            </a:r>
            <a:endParaRPr lang="fr-FR" sz="2400" dirty="0"/>
          </a:p>
          <a:p>
            <a:pPr eaLnBrk="1" hangingPunct="1">
              <a:spcBef>
                <a:spcPct val="0"/>
              </a:spcBef>
              <a:buFontTx/>
              <a:buNone/>
            </a:pPr>
            <a:r>
              <a:rPr lang="fr-FR" altLang="fr-FR" sz="1800" b="1"/>
              <a:t>Agenda</a:t>
            </a:r>
            <a:r>
              <a:rPr lang="fr-FR" altLang="fr-FR" sz="1800" b="1" dirty="0"/>
              <a:t>:</a:t>
            </a:r>
            <a:r>
              <a:rPr lang="fr-FR" altLang="fr-FR" sz="1800" b="1"/>
              <a:t>	15.2</a:t>
            </a:r>
            <a:endParaRPr lang="fr-FR" altLang="fr-FR" sz="1800" b="1" dirty="0"/>
          </a:p>
          <a:p>
            <a:pPr eaLnBrk="1" hangingPunct="1">
              <a:spcBef>
                <a:spcPct val="0"/>
              </a:spcBef>
              <a:buFontTx/>
              <a:buNone/>
            </a:pPr>
            <a:r>
              <a:rPr lang="fr-FR" altLang="fr-FR" sz="1800" b="1" dirty="0"/>
              <a:t>TDOC:	RP-242664</a:t>
            </a:r>
          </a:p>
          <a:p>
            <a:pPr eaLnBrk="1" hangingPunct="1">
              <a:spcBef>
                <a:spcPct val="0"/>
              </a:spcBef>
              <a:buFontTx/>
              <a:buNone/>
            </a:pPr>
            <a:r>
              <a:rPr lang="fr-FR" altLang="fr-FR" sz="1800" b="1" dirty="0"/>
              <a:t>For:	discussion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1E2AC-B123-9884-7CAA-E25B28BBFE1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817BEDA-0CCE-C0E3-9385-D8770C4C8531}"/>
              </a:ext>
            </a:extLst>
          </p:cNvPr>
          <p:cNvSpPr>
            <a:spLocks noGrp="1"/>
          </p:cNvSpPr>
          <p:nvPr>
            <p:ph type="title"/>
          </p:nvPr>
        </p:nvSpPr>
        <p:spPr/>
        <p:txBody>
          <a:bodyPr/>
          <a:lstStyle/>
          <a:p>
            <a:r>
              <a:rPr lang="en-GB" smtClean="0"/>
              <a:t>Networ</a:t>
            </a:r>
            <a:r>
              <a:rPr lang="en-GB" noProof="0" smtClean="0"/>
              <a:t>k-Controlled/Steered Anchor-to-Anchor Carrier Switching for NB-IoT</a:t>
            </a:r>
            <a:endParaRPr lang="en-GB" noProof="0" dirty="0"/>
          </a:p>
        </p:txBody>
      </p:sp>
      <p:sp>
        <p:nvSpPr>
          <p:cNvPr id="3" name="Espace réservé du contenu 2">
            <a:extLst>
              <a:ext uri="{FF2B5EF4-FFF2-40B4-BE49-F238E27FC236}">
                <a16:creationId xmlns:a16="http://schemas.microsoft.com/office/drawing/2014/main" id="{8F69A3DD-AD4F-B968-97E8-4023A8AD1AF8}"/>
              </a:ext>
            </a:extLst>
          </p:cNvPr>
          <p:cNvSpPr>
            <a:spLocks noGrp="1"/>
          </p:cNvSpPr>
          <p:nvPr>
            <p:ph idx="1"/>
          </p:nvPr>
        </p:nvSpPr>
        <p:spPr>
          <a:xfrm>
            <a:off x="457200" y="1830387"/>
            <a:ext cx="8229600" cy="4525963"/>
          </a:xfrm>
        </p:spPr>
        <p:txBody>
          <a:bodyPr/>
          <a:lstStyle/>
          <a:p>
            <a:r>
              <a:rPr lang="fr-FR" sz="1400" dirty="0" smtClean="0"/>
              <a:t>Justification</a:t>
            </a:r>
          </a:p>
          <a:p>
            <a:pPr lvl="1"/>
            <a:r>
              <a:rPr lang="en-US" sz="1200" dirty="0" smtClean="0"/>
              <a:t>Satellite and satellite beam coverage areas are very large, with different beam sizes and very likely include multiple  NB-</a:t>
            </a:r>
            <a:r>
              <a:rPr lang="en-US" sz="1200" dirty="0" err="1" smtClean="0"/>
              <a:t>IoT</a:t>
            </a:r>
            <a:r>
              <a:rPr lang="en-US" sz="1200" dirty="0" smtClean="0"/>
              <a:t> NTN carriers in the same footprint</a:t>
            </a:r>
          </a:p>
          <a:p>
            <a:pPr lvl="1"/>
            <a:r>
              <a:rPr lang="en-US" sz="1200" dirty="0" smtClean="0"/>
              <a:t>There are situations in which the network may need to move UE between NB-</a:t>
            </a:r>
            <a:r>
              <a:rPr lang="en-US" sz="1200" dirty="0" err="1" smtClean="0"/>
              <a:t>IoT</a:t>
            </a:r>
            <a:r>
              <a:rPr lang="en-US" sz="1200" dirty="0" smtClean="0"/>
              <a:t> NTN carriers for load-balancing or frequency management purposes</a:t>
            </a:r>
          </a:p>
          <a:p>
            <a:pPr lvl="1"/>
            <a:r>
              <a:rPr lang="en-US" sz="1200" dirty="0" smtClean="0"/>
              <a:t>There are situations in which the network may need to offload UE between beams for mobility, coverage, frequency or load-balancing purposes</a:t>
            </a:r>
          </a:p>
          <a:p>
            <a:pPr lvl="1"/>
            <a:r>
              <a:rPr lang="en-US" sz="1200" dirty="0" smtClean="0"/>
              <a:t>NB-</a:t>
            </a:r>
            <a:r>
              <a:rPr lang="en-US" sz="1200" dirty="0" err="1" smtClean="0"/>
              <a:t>IoT</a:t>
            </a:r>
            <a:r>
              <a:rPr lang="en-US" sz="1200" dirty="0" smtClean="0"/>
              <a:t> does not support CONNECTED_MODE mobility or any kind of Network-controlled mobility or load-balancing</a:t>
            </a:r>
          </a:p>
          <a:p>
            <a:pPr lvl="1"/>
            <a:r>
              <a:rPr lang="en-US" sz="1200" dirty="0" smtClean="0"/>
              <a:t>A combination of multiple NB-</a:t>
            </a:r>
            <a:r>
              <a:rPr lang="en-US" sz="1200" dirty="0" err="1" smtClean="0"/>
              <a:t>IoT</a:t>
            </a:r>
            <a:r>
              <a:rPr lang="en-US" sz="1200" dirty="0" smtClean="0"/>
              <a:t> NTN Anchor and Non-anchor carriers may be deployed within any given satellite beam coverage area</a:t>
            </a:r>
          </a:p>
          <a:p>
            <a:pPr lvl="1"/>
            <a:r>
              <a:rPr lang="en-US" sz="1200" dirty="0" smtClean="0"/>
              <a:t>NTN operators may have a constraint of being able to deploy only Anchor carriers in adjacent beams or within the same beam</a:t>
            </a:r>
          </a:p>
          <a:p>
            <a:pPr lvl="1"/>
            <a:r>
              <a:rPr lang="en-US" sz="1200" dirty="0" smtClean="0"/>
              <a:t>Moreover, it is likely expected that additional Non-Anchor carriers associated with a given Anchor carrier are only deployed within the same beam, and that adjacent beams will mostly be associated with different Anchor carriers</a:t>
            </a:r>
          </a:p>
          <a:p>
            <a:r>
              <a:rPr lang="fr-FR" sz="1400" dirty="0" smtClean="0"/>
              <a:t>Objectives</a:t>
            </a:r>
          </a:p>
          <a:p>
            <a:pPr lvl="1"/>
            <a:r>
              <a:rPr lang="en-GB" sz="1200" dirty="0" smtClean="0"/>
              <a:t>Identify and specify NB-</a:t>
            </a:r>
            <a:r>
              <a:rPr lang="en-GB" sz="1200" dirty="0" err="1" smtClean="0"/>
              <a:t>IoT</a:t>
            </a:r>
            <a:r>
              <a:rPr lang="en-GB" sz="1200" dirty="0" smtClean="0"/>
              <a:t> enhancements to support an efficient mechanism for Network-controlled or steered Anchor-to-Anchor and non-anchor-to-Anchor carrier switching for UE, beyond one-off RRC based re-direction [RAN2]</a:t>
            </a:r>
          </a:p>
          <a:p>
            <a:pPr lvl="2"/>
            <a:r>
              <a:rPr lang="en-GB" sz="1100" dirty="0" smtClean="0"/>
              <a:t>Including after initial attach and in Connected Mode</a:t>
            </a:r>
          </a:p>
          <a:p>
            <a:pPr lvl="2"/>
            <a:r>
              <a:rPr lang="en-GB" sz="1100" dirty="0" smtClean="0"/>
              <a:t>Note : No impact on connected measurements</a:t>
            </a:r>
          </a:p>
          <a:p>
            <a:pPr lvl="2"/>
            <a:r>
              <a:rPr lang="en-GB" sz="1100" dirty="0" smtClean="0"/>
              <a:t>Note:  How carriers are mapped to same or different satellite beams is left to an Operator’s deployment considerations</a:t>
            </a:r>
            <a:endParaRPr lang="en-GB" sz="1100" dirty="0"/>
          </a:p>
        </p:txBody>
      </p:sp>
      <p:sp>
        <p:nvSpPr>
          <p:cNvPr id="4" name="Espace réservé du numéro de diapositive 3">
            <a:extLst>
              <a:ext uri="{FF2B5EF4-FFF2-40B4-BE49-F238E27FC236}">
                <a16:creationId xmlns:a16="http://schemas.microsoft.com/office/drawing/2014/main" id="{CD325736-05DD-F978-0793-8281C024D7DE}"/>
              </a:ext>
            </a:extLst>
          </p:cNvPr>
          <p:cNvSpPr>
            <a:spLocks noGrp="1"/>
          </p:cNvSpPr>
          <p:nvPr>
            <p:ph type="sldNum" sz="quarter" idx="12"/>
          </p:nvPr>
        </p:nvSpPr>
        <p:spPr/>
        <p:txBody>
          <a:bodyPr/>
          <a:lstStyle/>
          <a:p>
            <a:fld id="{A981E95F-FECD-4C2D-8C24-59DC5E454A04}" type="slidenum">
              <a:rPr lang="fr-FR" altLang="fr-FR" smtClean="0"/>
              <a:pPr/>
              <a:t>10</a:t>
            </a:fld>
            <a:endParaRPr lang="fr-FR" altLang="fr-FR" dirty="0"/>
          </a:p>
        </p:txBody>
      </p:sp>
    </p:spTree>
    <p:extLst>
      <p:ext uri="{BB962C8B-B14F-4D97-AF65-F5344CB8AC3E}">
        <p14:creationId xmlns:p14="http://schemas.microsoft.com/office/powerpoint/2010/main" val="3379493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987E4-18F8-804D-A557-C0D904C3E55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BC0FF11-46E8-6100-E277-9F43EA3B9583}"/>
              </a:ext>
            </a:extLst>
          </p:cNvPr>
          <p:cNvSpPr>
            <a:spLocks noGrp="1"/>
          </p:cNvSpPr>
          <p:nvPr>
            <p:ph type="title"/>
          </p:nvPr>
        </p:nvSpPr>
        <p:spPr/>
        <p:txBody>
          <a:bodyPr/>
          <a:lstStyle/>
          <a:p>
            <a:r>
              <a:rPr lang="en-GB" dirty="0" smtClean="0"/>
              <a:t>Inter-RAT mobility between</a:t>
            </a:r>
            <a:br>
              <a:rPr lang="en-GB" dirty="0" smtClean="0"/>
            </a:br>
            <a:r>
              <a:rPr lang="en-GB" dirty="0" smtClean="0"/>
              <a:t>TN (E-UTRA, NR) and </a:t>
            </a:r>
            <a:r>
              <a:rPr lang="en-GB" dirty="0" err="1" smtClean="0"/>
              <a:t>IoT</a:t>
            </a:r>
            <a:r>
              <a:rPr lang="en-GB" dirty="0" smtClean="0"/>
              <a:t> NTN</a:t>
            </a:r>
            <a:endParaRPr lang="en-GB" noProof="0" dirty="0"/>
          </a:p>
        </p:txBody>
      </p:sp>
      <p:sp>
        <p:nvSpPr>
          <p:cNvPr id="3" name="Espace réservé du contenu 2">
            <a:extLst>
              <a:ext uri="{FF2B5EF4-FFF2-40B4-BE49-F238E27FC236}">
                <a16:creationId xmlns:a16="http://schemas.microsoft.com/office/drawing/2014/main" id="{D6F79B3A-EB7C-BC11-2492-FD6C96793323}"/>
              </a:ext>
            </a:extLst>
          </p:cNvPr>
          <p:cNvSpPr>
            <a:spLocks noGrp="1"/>
          </p:cNvSpPr>
          <p:nvPr>
            <p:ph idx="1"/>
          </p:nvPr>
        </p:nvSpPr>
        <p:spPr/>
        <p:txBody>
          <a:bodyPr/>
          <a:lstStyle/>
          <a:p>
            <a:r>
              <a:rPr lang="fr-FR" sz="1800" dirty="0" smtClean="0"/>
              <a:t>Justification</a:t>
            </a:r>
          </a:p>
          <a:p>
            <a:pPr lvl="1"/>
            <a:r>
              <a:rPr lang="en-GB" sz="1600" dirty="0" smtClean="0"/>
              <a:t>Despite the extensive work on Mobility aspects for NTN, many buildings blocks in TN-NTN mobility are still missing</a:t>
            </a:r>
          </a:p>
          <a:p>
            <a:pPr lvl="1"/>
            <a:r>
              <a:rPr lang="en-GB" sz="1600" dirty="0" smtClean="0"/>
              <a:t>TN-NTN Mobility has been (or is being) almost fully addressed for NR NTN (except mobility from E-UTRA, which is currently being addressed).  </a:t>
            </a:r>
          </a:p>
          <a:p>
            <a:pPr lvl="1"/>
            <a:r>
              <a:rPr lang="en-GB" sz="1600" dirty="0" smtClean="0"/>
              <a:t>Some aspects have been ported to/from </a:t>
            </a:r>
            <a:r>
              <a:rPr lang="en-GB" sz="1600" dirty="0" err="1" smtClean="0"/>
              <a:t>IoT</a:t>
            </a:r>
            <a:r>
              <a:rPr lang="en-GB" sz="1600" dirty="0" smtClean="0"/>
              <a:t> NTN – but mostly limited to NTN-NTN </a:t>
            </a:r>
          </a:p>
          <a:p>
            <a:pPr lvl="1"/>
            <a:r>
              <a:rPr lang="en-GB" sz="1600" b="1" u="sng" dirty="0" smtClean="0"/>
              <a:t>Chiefly, Mobility from (E-UTRA or NR) TN to </a:t>
            </a:r>
            <a:r>
              <a:rPr lang="en-GB" sz="1600" b="1" u="sng" dirty="0" err="1" smtClean="0"/>
              <a:t>IoT</a:t>
            </a:r>
            <a:r>
              <a:rPr lang="en-GB" sz="1600" b="1" u="sng" dirty="0" smtClean="0"/>
              <a:t> NTN is not yet fully specified</a:t>
            </a:r>
          </a:p>
          <a:p>
            <a:pPr lvl="1"/>
            <a:r>
              <a:rPr lang="en-GB" sz="1600" b="1" u="sng" noProof="0" dirty="0" smtClean="0"/>
              <a:t>Some UE will be developed with full E-UTRA or NR TN support, </a:t>
            </a:r>
            <a:r>
              <a:rPr lang="en-GB" sz="1600" b="1" u="sng" dirty="0" smtClean="0"/>
              <a:t>and </a:t>
            </a:r>
            <a:r>
              <a:rPr lang="en-GB" sz="1600" b="1" u="sng" dirty="0" err="1" smtClean="0"/>
              <a:t>IoT</a:t>
            </a:r>
            <a:r>
              <a:rPr lang="en-GB" sz="1600" b="1" u="sng" dirty="0" smtClean="0"/>
              <a:t> NTN</a:t>
            </a:r>
          </a:p>
          <a:p>
            <a:r>
              <a:rPr lang="fr-FR" sz="1800" dirty="0" smtClean="0"/>
              <a:t>Objectives</a:t>
            </a:r>
          </a:p>
          <a:p>
            <a:pPr lvl="1"/>
            <a:r>
              <a:rPr lang="en-GB" sz="1600" dirty="0" smtClean="0"/>
              <a:t>Specify missing aspects to support TN-NTN inter-RAT mobility towards </a:t>
            </a:r>
            <a:r>
              <a:rPr lang="en-GB" sz="1600" dirty="0" err="1" smtClean="0"/>
              <a:t>IoT</a:t>
            </a:r>
            <a:r>
              <a:rPr lang="en-GB" sz="1600" dirty="0" smtClean="0"/>
              <a:t> NTN (</a:t>
            </a:r>
            <a:r>
              <a:rPr lang="en-GB" sz="1600" dirty="0" err="1" smtClean="0"/>
              <a:t>eMTC</a:t>
            </a:r>
            <a:r>
              <a:rPr lang="en-GB" sz="1600" dirty="0" smtClean="0"/>
              <a:t>, NB-</a:t>
            </a:r>
            <a:r>
              <a:rPr lang="en-GB" sz="1600" dirty="0" err="1" smtClean="0"/>
              <a:t>IoT</a:t>
            </a:r>
            <a:r>
              <a:rPr lang="en-GB" sz="1600" dirty="0" smtClean="0"/>
              <a:t>)</a:t>
            </a:r>
          </a:p>
          <a:p>
            <a:pPr lvl="2"/>
            <a:r>
              <a:rPr lang="en-GB" sz="1400" dirty="0" smtClean="0"/>
              <a:t>to support Idle mode mobility via Cell Reselection</a:t>
            </a:r>
          </a:p>
          <a:p>
            <a:pPr lvl="3"/>
            <a:r>
              <a:rPr lang="en-GB" sz="1200" dirty="0" smtClean="0"/>
              <a:t>from E-UTRA TN and </a:t>
            </a:r>
            <a:r>
              <a:rPr lang="en-GB" sz="1200" dirty="0" err="1" smtClean="0"/>
              <a:t>IoT</a:t>
            </a:r>
            <a:r>
              <a:rPr lang="en-GB" sz="1200" dirty="0" smtClean="0"/>
              <a:t> NTN </a:t>
            </a:r>
          </a:p>
          <a:p>
            <a:pPr lvl="3"/>
            <a:r>
              <a:rPr lang="en-GB" sz="1200" dirty="0" smtClean="0"/>
              <a:t>from NR TN and </a:t>
            </a:r>
            <a:r>
              <a:rPr lang="en-GB" sz="1200" dirty="0" err="1" smtClean="0"/>
              <a:t>IoT</a:t>
            </a:r>
            <a:r>
              <a:rPr lang="en-GB" sz="1200" dirty="0" smtClean="0"/>
              <a:t> NTN </a:t>
            </a:r>
          </a:p>
          <a:p>
            <a:pPr lvl="2"/>
            <a:r>
              <a:rPr lang="en-GB" sz="1400" dirty="0" smtClean="0"/>
              <a:t>to support Connected mode mobility via Handover (HO) and Conditional Handover (CHO)</a:t>
            </a:r>
          </a:p>
          <a:p>
            <a:pPr lvl="3"/>
            <a:r>
              <a:rPr lang="en-GB" sz="1200" dirty="0" smtClean="0"/>
              <a:t>from E-UTRA TN and </a:t>
            </a:r>
            <a:r>
              <a:rPr lang="en-GB" sz="1200" dirty="0" err="1" smtClean="0"/>
              <a:t>IoT</a:t>
            </a:r>
            <a:r>
              <a:rPr lang="en-GB" sz="1200" dirty="0" smtClean="0"/>
              <a:t> NTN</a:t>
            </a:r>
          </a:p>
          <a:p>
            <a:pPr lvl="3"/>
            <a:r>
              <a:rPr lang="en-GB" sz="1200" dirty="0" smtClean="0"/>
              <a:t>from NR TN and </a:t>
            </a:r>
            <a:r>
              <a:rPr lang="en-GB" sz="1200" dirty="0" err="1" smtClean="0"/>
              <a:t>IoT</a:t>
            </a:r>
            <a:r>
              <a:rPr lang="en-GB" sz="1200" dirty="0" smtClean="0"/>
              <a:t> NTN</a:t>
            </a:r>
          </a:p>
          <a:p>
            <a:pPr lvl="1"/>
            <a:endParaRPr lang="en-GB" sz="1600" dirty="0"/>
          </a:p>
        </p:txBody>
      </p:sp>
      <p:sp>
        <p:nvSpPr>
          <p:cNvPr id="4" name="Espace réservé du numéro de diapositive 3">
            <a:extLst>
              <a:ext uri="{FF2B5EF4-FFF2-40B4-BE49-F238E27FC236}">
                <a16:creationId xmlns:a16="http://schemas.microsoft.com/office/drawing/2014/main" id="{1824D45D-A1EE-DC77-EFEC-C93689DCD38B}"/>
              </a:ext>
            </a:extLst>
          </p:cNvPr>
          <p:cNvSpPr>
            <a:spLocks noGrp="1"/>
          </p:cNvSpPr>
          <p:nvPr>
            <p:ph type="sldNum" sz="quarter" idx="12"/>
          </p:nvPr>
        </p:nvSpPr>
        <p:spPr/>
        <p:txBody>
          <a:bodyPr/>
          <a:lstStyle/>
          <a:p>
            <a:fld id="{A981E95F-FECD-4C2D-8C24-59DC5E454A04}" type="slidenum">
              <a:rPr lang="fr-FR" altLang="fr-FR" smtClean="0"/>
              <a:pPr/>
              <a:t>11</a:t>
            </a:fld>
            <a:endParaRPr lang="fr-FR" altLang="fr-FR" dirty="0"/>
          </a:p>
        </p:txBody>
      </p:sp>
    </p:spTree>
    <p:extLst>
      <p:ext uri="{BB962C8B-B14F-4D97-AF65-F5344CB8AC3E}">
        <p14:creationId xmlns:p14="http://schemas.microsoft.com/office/powerpoint/2010/main" val="2926650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p:cNvSpPr>
            <a:spLocks noGrp="1"/>
          </p:cNvSpPr>
          <p:nvPr>
            <p:ph type="ctrTitle"/>
          </p:nvPr>
        </p:nvSpPr>
        <p:spPr/>
        <p:txBody>
          <a:bodyPr/>
          <a:lstStyle/>
          <a:p>
            <a:r>
              <a:rPr lang="fr-FR" altLang="fr-FR"/>
              <a:t>Questions ?</a:t>
            </a:r>
          </a:p>
        </p:txBody>
      </p:sp>
      <p:sp>
        <p:nvSpPr>
          <p:cNvPr id="3" name="Sous-titre 2"/>
          <p:cNvSpPr>
            <a:spLocks noGrp="1"/>
          </p:cNvSpPr>
          <p:nvPr>
            <p:ph type="subTitle" idx="1"/>
          </p:nvPr>
        </p:nvSpPr>
        <p:spPr/>
        <p:txBody>
          <a:bodyPr/>
          <a:lstStyle/>
          <a:p>
            <a:pPr>
              <a:defRPr/>
            </a:pPr>
            <a:endParaRPr lang="fr-FR" dirty="0"/>
          </a:p>
        </p:txBody>
      </p:sp>
      <p:sp>
        <p:nvSpPr>
          <p:cNvPr id="11268" name="Espace réservé du numéro de diapositive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967BBC0-D652-4798-8BCF-7315F1FD4785}" type="slidenum">
              <a:rPr lang="fr-FR" altLang="fr-FR" sz="1200" smtClean="0">
                <a:solidFill>
                  <a:srgbClr val="898989"/>
                </a:solidFill>
              </a:rPr>
              <a:pPr>
                <a:spcBef>
                  <a:spcPct val="0"/>
                </a:spcBef>
                <a:buFontTx/>
                <a:buNone/>
              </a:pPr>
              <a:t>12</a:t>
            </a:fld>
            <a:endParaRPr lang="fr-FR" altLang="fr-FR" sz="120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fr-FR" altLang="fr-FR"/>
              <a:t>Proposed Rel-20 RAN123 led activities for 5G Advanced</a:t>
            </a:r>
            <a:endParaRPr lang="fr-FR" altLang="fr-FR" dirty="0"/>
          </a:p>
        </p:txBody>
      </p:sp>
      <p:sp>
        <p:nvSpPr>
          <p:cNvPr id="5123" name="Espace réservé du contenu 2"/>
          <p:cNvSpPr>
            <a:spLocks noGrp="1"/>
          </p:cNvSpPr>
          <p:nvPr>
            <p:ph idx="1"/>
          </p:nvPr>
        </p:nvSpPr>
        <p:spPr/>
        <p:txBody>
          <a:bodyPr/>
          <a:lstStyle/>
          <a:p>
            <a:r>
              <a:rPr lang="en-US" altLang="fr-FR" sz="1800" dirty="0"/>
              <a:t>Topics for both NR-NTN and </a:t>
            </a:r>
            <a:r>
              <a:rPr lang="en-US" altLang="fr-FR" sz="1800" dirty="0" err="1"/>
              <a:t>IoT</a:t>
            </a:r>
            <a:r>
              <a:rPr lang="en-US" altLang="fr-FR" sz="1800" dirty="0"/>
              <a:t>-NTN</a:t>
            </a:r>
          </a:p>
          <a:p>
            <a:pPr lvl="1"/>
            <a:r>
              <a:rPr lang="fr-FR" altLang="fr-FR" sz="1600" dirty="0"/>
              <a:t>GNSS </a:t>
            </a:r>
            <a:r>
              <a:rPr lang="fr-FR" altLang="fr-FR" sz="1600" dirty="0" err="1"/>
              <a:t>independent</a:t>
            </a:r>
            <a:r>
              <a:rPr lang="fr-FR" altLang="fr-FR" sz="1600" dirty="0"/>
              <a:t>/</a:t>
            </a:r>
            <a:r>
              <a:rPr lang="fr-FR" altLang="fr-FR" sz="1600" dirty="0" err="1"/>
              <a:t>resilient</a:t>
            </a:r>
            <a:r>
              <a:rPr lang="fr-FR" altLang="fr-FR" sz="1600" dirty="0"/>
              <a:t> </a:t>
            </a:r>
            <a:r>
              <a:rPr lang="fr-FR" altLang="fr-FR" sz="1600" dirty="0" err="1"/>
              <a:t>operation</a:t>
            </a:r>
            <a:endParaRPr lang="fr-FR" altLang="fr-FR" sz="1600" dirty="0"/>
          </a:p>
          <a:p>
            <a:r>
              <a:rPr lang="en-US" altLang="fr-FR" sz="1800" dirty="0"/>
              <a:t>Candidate topics for NR_NTN</a:t>
            </a:r>
          </a:p>
          <a:p>
            <a:pPr lvl="1"/>
            <a:r>
              <a:rPr lang="en-US" altLang="fr-FR" sz="1600" dirty="0"/>
              <a:t>Multi orbit satellite support architecture</a:t>
            </a:r>
          </a:p>
          <a:p>
            <a:pPr lvl="1"/>
            <a:r>
              <a:rPr lang="en-US" altLang="fr-FR" sz="1600" dirty="0"/>
              <a:t>NR NTN </a:t>
            </a:r>
            <a:r>
              <a:rPr lang="en-US" altLang="fr-FR" sz="1600" dirty="0" smtClean="0"/>
              <a:t>to/from </a:t>
            </a:r>
            <a:r>
              <a:rPr lang="en-US" altLang="fr-FR" sz="1600" dirty="0"/>
              <a:t>LTE TN mobility in connected mode</a:t>
            </a:r>
          </a:p>
          <a:p>
            <a:pPr lvl="1"/>
            <a:r>
              <a:rPr lang="en-US" altLang="fr-FR" sz="1600" dirty="0"/>
              <a:t>Resilient notification</a:t>
            </a:r>
          </a:p>
          <a:p>
            <a:pPr lvl="1"/>
            <a:r>
              <a:rPr lang="en-US" altLang="fr-FR" sz="1600" dirty="0"/>
              <a:t>Rel-19 left overs</a:t>
            </a:r>
          </a:p>
          <a:p>
            <a:r>
              <a:rPr lang="en-US" altLang="fr-FR" sz="1800" dirty="0"/>
              <a:t>Candidate topics for </a:t>
            </a:r>
            <a:r>
              <a:rPr lang="en-US" altLang="fr-FR" sz="1800" dirty="0" err="1"/>
              <a:t>IoT_NTN</a:t>
            </a:r>
            <a:endParaRPr lang="en-US" altLang="fr-FR" sz="1800" dirty="0"/>
          </a:p>
          <a:p>
            <a:pPr lvl="1"/>
            <a:r>
              <a:rPr lang="en-US" altLang="fr-FR" sz="1600" dirty="0"/>
              <a:t>5GC support of </a:t>
            </a:r>
            <a:r>
              <a:rPr lang="en-US" altLang="fr-FR" sz="1600" dirty="0" err="1"/>
              <a:t>IoT</a:t>
            </a:r>
            <a:r>
              <a:rPr lang="en-US" altLang="fr-FR" sz="1600" dirty="0"/>
              <a:t> NTN</a:t>
            </a:r>
          </a:p>
          <a:p>
            <a:pPr lvl="1"/>
            <a:r>
              <a:rPr lang="en-US" altLang="fr-FR" sz="1600" dirty="0"/>
              <a:t>IMS voice call over GEO</a:t>
            </a:r>
          </a:p>
          <a:p>
            <a:pPr lvl="1"/>
            <a:r>
              <a:rPr lang="en-US" altLang="fr-FR" sz="1600" dirty="0"/>
              <a:t>Network-controlled anchor carrier mobility </a:t>
            </a:r>
          </a:p>
          <a:p>
            <a:pPr lvl="1"/>
            <a:r>
              <a:rPr lang="en-US" altLang="fr-FR" sz="1600" dirty="0"/>
              <a:t>Inter-RAT mobility between TN and IoT NTN (Idle and Connected mode)</a:t>
            </a:r>
          </a:p>
          <a:p>
            <a:pPr lvl="1"/>
            <a:r>
              <a:rPr lang="en-US" altLang="fr-FR" sz="1600" dirty="0" smtClean="0"/>
              <a:t>Rel-19 </a:t>
            </a:r>
            <a:r>
              <a:rPr lang="en-US" altLang="fr-FR" sz="1600" dirty="0"/>
              <a:t>left overs</a:t>
            </a:r>
          </a:p>
        </p:txBody>
      </p:sp>
      <p:sp>
        <p:nvSpPr>
          <p:cNvPr id="5124" name="Espace réservé du numéro de diapositive 9"/>
          <p:cNvSpPr>
            <a:spLocks noGrp="1"/>
          </p:cNvSpPr>
          <p:nvPr>
            <p:ph type="sldNum" sz="quarter" idx="12"/>
          </p:nvPr>
        </p:nvSpPr>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fld id="{165F82A6-DCD0-40FE-90B7-5CE577A30FC4}" type="slidenum">
              <a:rPr lang="fr-FR" altLang="fr-FR" smtClean="0"/>
              <a:pPr/>
              <a:t>2</a:t>
            </a:fld>
            <a:endParaRPr lang="fr-FR" altLang="fr-FR"/>
          </a:p>
        </p:txBody>
      </p:sp>
    </p:spTree>
    <p:extLst>
      <p:ext uri="{BB962C8B-B14F-4D97-AF65-F5344CB8AC3E}">
        <p14:creationId xmlns:p14="http://schemas.microsoft.com/office/powerpoint/2010/main" val="1656606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smtClean="0"/>
              <a:t>GNSS independent/resilient operation for NR and IoT-NTN (1/2)</a:t>
            </a:r>
            <a:endParaRPr lang="fr-FR" dirty="0"/>
          </a:p>
        </p:txBody>
      </p:sp>
      <p:sp>
        <p:nvSpPr>
          <p:cNvPr id="3" name="Espace réservé du contenu 2"/>
          <p:cNvSpPr>
            <a:spLocks noGrp="1"/>
          </p:cNvSpPr>
          <p:nvPr>
            <p:ph idx="1"/>
          </p:nvPr>
        </p:nvSpPr>
        <p:spPr/>
        <p:txBody>
          <a:bodyPr/>
          <a:lstStyle/>
          <a:p>
            <a:r>
              <a:rPr lang="en-US" sz="2400" dirty="0" smtClean="0"/>
              <a:t>Justification</a:t>
            </a:r>
          </a:p>
          <a:p>
            <a:pPr lvl="1"/>
            <a:r>
              <a:rPr lang="en-US" sz="2000" dirty="0" smtClean="0"/>
              <a:t>In most locations and at most times, GNSS provides a highly accurate position and time reference.</a:t>
            </a:r>
          </a:p>
          <a:p>
            <a:pPr lvl="1"/>
            <a:r>
              <a:rPr lang="en-US" sz="2000" dirty="0" smtClean="0"/>
              <a:t>However, evidence has been shown that GNSS jamming (leading to denial of service) and spoofing (leading to incorrect location reporting and potentially denial of service) may occur.</a:t>
            </a:r>
          </a:p>
          <a:p>
            <a:pPr lvl="1"/>
            <a:r>
              <a:rPr lang="en-US" sz="2000" dirty="0" smtClean="0"/>
              <a:t>Additionally, GNSS handling may cause delays to the UE operation due to positioning acquisition time (e.g., for a GNSS "cold start") and additional energy consumption.</a:t>
            </a:r>
            <a:endParaRPr lang="fr-FR" sz="2000" dirty="0" smtClean="0"/>
          </a:p>
          <a:p>
            <a:pPr lvl="1"/>
            <a:r>
              <a:rPr lang="en-US" sz="2000" dirty="0" smtClean="0"/>
              <a:t>Therefore, NTN UEs of all types including handheld terminals and mobile VSAT devices do require an alternative means of achieving and maintaining successful uplink time and frequency synchronization in NTN based access.</a:t>
            </a:r>
            <a:endParaRPr lang="fr-FR" sz="2000" dirty="0"/>
          </a:p>
        </p:txBody>
      </p:sp>
      <p:sp>
        <p:nvSpPr>
          <p:cNvPr id="4" name="Espace réservé du numéro de diapositive 3"/>
          <p:cNvSpPr>
            <a:spLocks noGrp="1"/>
          </p:cNvSpPr>
          <p:nvPr>
            <p:ph type="sldNum" sz="quarter" idx="12"/>
          </p:nvPr>
        </p:nvSpPr>
        <p:spPr/>
        <p:txBody>
          <a:bodyPr/>
          <a:lstStyle/>
          <a:p>
            <a:fld id="{A981E95F-FECD-4C2D-8C24-59DC5E454A04}" type="slidenum">
              <a:rPr lang="fr-FR" altLang="fr-FR" smtClean="0"/>
              <a:pPr/>
              <a:t>3</a:t>
            </a:fld>
            <a:endParaRPr lang="fr-FR" altLang="fr-FR"/>
          </a:p>
        </p:txBody>
      </p:sp>
    </p:spTree>
    <p:extLst>
      <p:ext uri="{BB962C8B-B14F-4D97-AF65-F5344CB8AC3E}">
        <p14:creationId xmlns:p14="http://schemas.microsoft.com/office/powerpoint/2010/main" val="2923658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GNSS </a:t>
            </a:r>
            <a:r>
              <a:rPr lang="fr-FR" altLang="fr-FR" dirty="0" err="1"/>
              <a:t>independent</a:t>
            </a:r>
            <a:r>
              <a:rPr lang="fr-FR" altLang="fr-FR" dirty="0"/>
              <a:t>/</a:t>
            </a:r>
            <a:r>
              <a:rPr lang="fr-FR" altLang="fr-FR" dirty="0" err="1"/>
              <a:t>resilient</a:t>
            </a:r>
            <a:r>
              <a:rPr lang="fr-FR" altLang="fr-FR" dirty="0"/>
              <a:t> </a:t>
            </a:r>
            <a:r>
              <a:rPr lang="fr-FR" altLang="fr-FR" dirty="0" err="1"/>
              <a:t>operation</a:t>
            </a:r>
            <a:r>
              <a:rPr lang="fr-FR" altLang="fr-FR" dirty="0"/>
              <a:t> for </a:t>
            </a:r>
            <a:r>
              <a:rPr lang="fr-FR" altLang="fr-FR" dirty="0" smtClean="0"/>
              <a:t>NR </a:t>
            </a:r>
            <a:r>
              <a:rPr lang="fr-FR" altLang="fr-FR" dirty="0"/>
              <a:t>and </a:t>
            </a:r>
            <a:r>
              <a:rPr lang="fr-FR" altLang="fr-FR" dirty="0" err="1" smtClean="0"/>
              <a:t>IoT</a:t>
            </a:r>
            <a:r>
              <a:rPr lang="fr-FR" altLang="fr-FR" dirty="0"/>
              <a:t>-NTN </a:t>
            </a:r>
            <a:r>
              <a:rPr lang="fr-FR" altLang="fr-FR" dirty="0" smtClean="0"/>
              <a:t>(2/2</a:t>
            </a:r>
            <a:r>
              <a:rPr lang="fr-FR" altLang="fr-FR" dirty="0"/>
              <a:t>)</a:t>
            </a:r>
            <a:endParaRPr lang="fr-FR" dirty="0"/>
          </a:p>
        </p:txBody>
      </p:sp>
      <p:sp>
        <p:nvSpPr>
          <p:cNvPr id="3" name="Espace réservé du contenu 2"/>
          <p:cNvSpPr>
            <a:spLocks noGrp="1"/>
          </p:cNvSpPr>
          <p:nvPr>
            <p:ph idx="1"/>
          </p:nvPr>
        </p:nvSpPr>
        <p:spPr/>
        <p:txBody>
          <a:bodyPr/>
          <a:lstStyle/>
          <a:p>
            <a:r>
              <a:rPr lang="en-US" sz="1800" dirty="0"/>
              <a:t>Hypothesis</a:t>
            </a:r>
            <a:endParaRPr lang="fr-FR" sz="1800" dirty="0"/>
          </a:p>
          <a:p>
            <a:pPr lvl="1"/>
            <a:r>
              <a:rPr lang="en-US" sz="1600" dirty="0"/>
              <a:t>At least one satellite in visibility per UE</a:t>
            </a:r>
            <a:endParaRPr lang="fr-FR" sz="1600" dirty="0"/>
          </a:p>
          <a:p>
            <a:pPr lvl="1"/>
            <a:r>
              <a:rPr lang="en-US" sz="1600" dirty="0"/>
              <a:t>UE (up to 250 km/h) not relying on GNSS receiver to compensate timing/Doppler </a:t>
            </a:r>
            <a:r>
              <a:rPr lang="en-US" sz="1600" dirty="0" smtClean="0"/>
              <a:t>variation</a:t>
            </a:r>
          </a:p>
          <a:p>
            <a:pPr lvl="1"/>
            <a:r>
              <a:rPr lang="en-US" sz="1600" dirty="0" smtClean="0"/>
              <a:t>Applicable to both GSO and NGSO</a:t>
            </a:r>
            <a:endParaRPr lang="fr-FR" sz="1600" dirty="0"/>
          </a:p>
          <a:p>
            <a:r>
              <a:rPr lang="en-US" sz="1800" dirty="0"/>
              <a:t>Objectives</a:t>
            </a:r>
            <a:endParaRPr lang="fr-FR" sz="1800" dirty="0"/>
          </a:p>
          <a:p>
            <a:pPr lvl="1"/>
            <a:r>
              <a:rPr lang="en-GB" sz="1600" dirty="0"/>
              <a:t>Leverage existing 3GPP terrestrial positioning mechanisms by adapting positioning reference signals, measurements, methods, and signalling to include support for 3GPP satellite-based positioning</a:t>
            </a:r>
            <a:r>
              <a:rPr lang="en-US" sz="1600" dirty="0"/>
              <a:t>.</a:t>
            </a:r>
          </a:p>
          <a:p>
            <a:pPr lvl="1"/>
            <a:r>
              <a:rPr lang="en-US" sz="1600" dirty="0"/>
              <a:t>Define network assistance information broadcasted in SIB (e.g. PRS)</a:t>
            </a:r>
          </a:p>
          <a:p>
            <a:pPr lvl="1"/>
            <a:r>
              <a:rPr lang="en-US" sz="1600" dirty="0"/>
              <a:t>Define positioning method for the UE to determine its position in Idle (including initial access) and Connected modes</a:t>
            </a:r>
            <a:endParaRPr lang="fr-FR" sz="1600" dirty="0"/>
          </a:p>
          <a:p>
            <a:pPr lvl="1"/>
            <a:r>
              <a:rPr lang="en-US" sz="1600" dirty="0"/>
              <a:t>Define enhancement(s) to closed loop timing control techniques. </a:t>
            </a:r>
            <a:endParaRPr lang="fr-FR" sz="1600" dirty="0"/>
          </a:p>
          <a:p>
            <a:pPr lvl="1"/>
            <a:r>
              <a:rPr lang="en-US" sz="1600" dirty="0"/>
              <a:t>If required, define new UE frequency correction mechanism, similar to the existing timing advance mechanism, allowing the terminal to stay  frequency synchronized to the network</a:t>
            </a:r>
            <a:endParaRPr lang="fr-FR" sz="1600" dirty="0"/>
          </a:p>
          <a:p>
            <a:pPr lvl="1"/>
            <a:r>
              <a:rPr lang="en-US" sz="1600" dirty="0"/>
              <a:t>Identify/address possible coexistence issues between Rel-17/Rel-18 UEs with GNSS and new (Rel-19) UE types without GNSS assistance in the same NTN radio cell</a:t>
            </a:r>
            <a:endParaRPr lang="fr-FR" sz="1600" dirty="0"/>
          </a:p>
        </p:txBody>
      </p:sp>
      <p:sp>
        <p:nvSpPr>
          <p:cNvPr id="4" name="Espace réservé du numéro de diapositive 3"/>
          <p:cNvSpPr>
            <a:spLocks noGrp="1"/>
          </p:cNvSpPr>
          <p:nvPr>
            <p:ph type="sldNum" sz="quarter" idx="12"/>
          </p:nvPr>
        </p:nvSpPr>
        <p:spPr/>
        <p:txBody>
          <a:bodyPr/>
          <a:lstStyle/>
          <a:p>
            <a:fld id="{A981E95F-FECD-4C2D-8C24-59DC5E454A04}" type="slidenum">
              <a:rPr lang="fr-FR" altLang="fr-FR" smtClean="0"/>
              <a:pPr/>
              <a:t>4</a:t>
            </a:fld>
            <a:endParaRPr lang="fr-FR" altLang="fr-FR"/>
          </a:p>
        </p:txBody>
      </p:sp>
    </p:spTree>
    <p:extLst>
      <p:ext uri="{BB962C8B-B14F-4D97-AF65-F5344CB8AC3E}">
        <p14:creationId xmlns:p14="http://schemas.microsoft.com/office/powerpoint/2010/main" val="1407675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NR-NTN: Multi-orbit satellite support</a:t>
            </a:r>
            <a:endParaRPr lang="fr-FR" dirty="0"/>
          </a:p>
        </p:txBody>
      </p:sp>
      <p:sp>
        <p:nvSpPr>
          <p:cNvPr id="3" name="Espace réservé du contenu 2"/>
          <p:cNvSpPr>
            <a:spLocks noGrp="1"/>
          </p:cNvSpPr>
          <p:nvPr>
            <p:ph idx="1"/>
          </p:nvPr>
        </p:nvSpPr>
        <p:spPr/>
        <p:txBody>
          <a:bodyPr/>
          <a:lstStyle/>
          <a:p>
            <a:r>
              <a:rPr lang="en-US" sz="1800" dirty="0"/>
              <a:t>Hypothesis</a:t>
            </a:r>
            <a:endParaRPr lang="fr-FR" sz="1800" dirty="0"/>
          </a:p>
          <a:p>
            <a:pPr lvl="1"/>
            <a:r>
              <a:rPr lang="en-US" sz="1600" dirty="0"/>
              <a:t>No simultaneous multi connectivity</a:t>
            </a:r>
            <a:endParaRPr lang="fr-FR" sz="1600" dirty="0"/>
          </a:p>
          <a:p>
            <a:pPr lvl="1"/>
            <a:r>
              <a:rPr lang="fr-FR" sz="1600" dirty="0"/>
              <a:t>Satellite </a:t>
            </a:r>
            <a:r>
              <a:rPr lang="fr-FR" sz="1600" dirty="0" err="1"/>
              <a:t>access</a:t>
            </a:r>
            <a:r>
              <a:rPr lang="en-US" sz="1600" dirty="0"/>
              <a:t> at different orbits belong to the same operator PLMN.</a:t>
            </a:r>
            <a:endParaRPr lang="fr-FR" sz="1600" dirty="0"/>
          </a:p>
          <a:p>
            <a:r>
              <a:rPr lang="en-US" sz="1800" dirty="0"/>
              <a:t>Objectives</a:t>
            </a:r>
            <a:endParaRPr lang="fr-FR" sz="1800" dirty="0"/>
          </a:p>
          <a:p>
            <a:pPr lvl="1"/>
            <a:r>
              <a:rPr lang="en-US" sz="1600" dirty="0"/>
              <a:t>Specify the signaling and the procedures at both NR and NG interfaces [RAN2, RAN3]</a:t>
            </a:r>
          </a:p>
          <a:p>
            <a:pPr lvl="2"/>
            <a:r>
              <a:rPr lang="en-US" sz="1400" dirty="0"/>
              <a:t>to allow UE to acquire Satellite and Beam information of a Lower Altitude Orbit RAN (e.g. LEO) from a Higher Altitude Orbit RAN (e.g. GSO) while UE in RRC Idle and for UE to go to RRC Connected on the Lower Altitude Orbit RAN</a:t>
            </a:r>
          </a:p>
          <a:p>
            <a:pPr lvl="2"/>
            <a:r>
              <a:rPr lang="en-US" sz="1400" dirty="0"/>
              <a:t>to assist directive UE (operating in above </a:t>
            </a:r>
            <a:r>
              <a:rPr lang="en-US" sz="1400"/>
              <a:t>10 </a:t>
            </a:r>
            <a:r>
              <a:rPr lang="en-US" sz="1400" smtClean="0"/>
              <a:t>GHz</a:t>
            </a:r>
            <a:r>
              <a:rPr lang="en-US" sz="1400" dirty="0"/>
              <a:t>) in pointing its antenna towards an NGSO satellite</a:t>
            </a:r>
          </a:p>
          <a:p>
            <a:pPr lvl="2"/>
            <a:r>
              <a:rPr lang="en-US" sz="1400" dirty="0"/>
              <a:t>for UE to select between Higher and Lower Altitude Orbit RAN upon multiple criteria (data rate, latency, energy efficiency, reduced mobility requirements)</a:t>
            </a:r>
          </a:p>
          <a:p>
            <a:pPr lvl="2"/>
            <a:r>
              <a:rPr lang="en-US" sz="1400" dirty="0"/>
              <a:t>For mobility in connected mode between cells from different orbits with minimum service interruption time </a:t>
            </a:r>
          </a:p>
          <a:p>
            <a:pPr lvl="2"/>
            <a:r>
              <a:rPr lang="en-US" sz="1400" dirty="0"/>
              <a:t>to inform UEs in a targeted area that NGSO Beam(s) have been switched to a different power saving mode or switched ON (e.g. when a GSO satellite detects a new RRC Connected UE in the footprint of that NGSO Satellite</a:t>
            </a:r>
            <a:r>
              <a:rPr lang="en-US" sz="1400" dirty="0" smtClean="0"/>
              <a:t>.)</a:t>
            </a:r>
            <a:endParaRPr lang="en-US" sz="1400" dirty="0"/>
          </a:p>
        </p:txBody>
      </p:sp>
      <p:sp>
        <p:nvSpPr>
          <p:cNvPr id="4" name="Espace réservé du numéro de diapositive 3"/>
          <p:cNvSpPr>
            <a:spLocks noGrp="1"/>
          </p:cNvSpPr>
          <p:nvPr>
            <p:ph type="sldNum" sz="quarter" idx="12"/>
          </p:nvPr>
        </p:nvSpPr>
        <p:spPr/>
        <p:txBody>
          <a:bodyPr/>
          <a:lstStyle/>
          <a:p>
            <a:fld id="{A981E95F-FECD-4C2D-8C24-59DC5E454A04}" type="slidenum">
              <a:rPr lang="fr-FR" altLang="fr-FR" smtClean="0"/>
              <a:pPr/>
              <a:t>5</a:t>
            </a:fld>
            <a:endParaRPr lang="fr-FR" altLang="fr-FR"/>
          </a:p>
        </p:txBody>
      </p:sp>
    </p:spTree>
    <p:extLst>
      <p:ext uri="{BB962C8B-B14F-4D97-AF65-F5344CB8AC3E}">
        <p14:creationId xmlns:p14="http://schemas.microsoft.com/office/powerpoint/2010/main" val="3114233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NR NTN </a:t>
            </a:r>
            <a:r>
              <a:rPr lang="en-US" dirty="0" smtClean="0"/>
              <a:t>to/from </a:t>
            </a:r>
            <a:r>
              <a:rPr lang="en-US" dirty="0"/>
              <a:t>LTE TN mobility in connected mode</a:t>
            </a:r>
            <a:endParaRPr lang="fr-FR" dirty="0"/>
          </a:p>
        </p:txBody>
      </p:sp>
      <p:sp>
        <p:nvSpPr>
          <p:cNvPr id="3" name="Espace réservé du contenu 2"/>
          <p:cNvSpPr>
            <a:spLocks noGrp="1"/>
          </p:cNvSpPr>
          <p:nvPr>
            <p:ph idx="1"/>
          </p:nvPr>
        </p:nvSpPr>
        <p:spPr/>
        <p:txBody>
          <a:bodyPr/>
          <a:lstStyle/>
          <a:p>
            <a:r>
              <a:rPr lang="fr-FR" sz="2800" dirty="0"/>
              <a:t>Justification</a:t>
            </a:r>
          </a:p>
          <a:p>
            <a:pPr lvl="1"/>
            <a:r>
              <a:rPr lang="en-US" sz="2400" dirty="0"/>
              <a:t>Ensure quasi seamless service continuity in connected mode for automotive users that may drive on a road which is intermittently covered by a terrestrial network while fully covered by a non-terrestrial network</a:t>
            </a:r>
            <a:endParaRPr lang="fr-FR" sz="2400" dirty="0"/>
          </a:p>
          <a:p>
            <a:r>
              <a:rPr lang="fr-FR" sz="2800" dirty="0"/>
              <a:t>Objectives</a:t>
            </a:r>
          </a:p>
          <a:p>
            <a:pPr lvl="1"/>
            <a:r>
              <a:rPr lang="en-US" sz="2400" dirty="0"/>
              <a:t>Define enhancements to the hand-over procedure addressing latency discrepancy between both links [RAN2]</a:t>
            </a:r>
            <a:endParaRPr lang="fr-FR" sz="2400" dirty="0"/>
          </a:p>
          <a:p>
            <a:endParaRPr lang="fr-FR" sz="2800" dirty="0"/>
          </a:p>
        </p:txBody>
      </p:sp>
      <p:sp>
        <p:nvSpPr>
          <p:cNvPr id="4" name="Espace réservé du numéro de diapositive 3"/>
          <p:cNvSpPr>
            <a:spLocks noGrp="1"/>
          </p:cNvSpPr>
          <p:nvPr>
            <p:ph type="sldNum" sz="quarter" idx="12"/>
          </p:nvPr>
        </p:nvSpPr>
        <p:spPr/>
        <p:txBody>
          <a:bodyPr/>
          <a:lstStyle/>
          <a:p>
            <a:fld id="{A981E95F-FECD-4C2D-8C24-59DC5E454A04}" type="slidenum">
              <a:rPr lang="fr-FR" altLang="fr-FR" smtClean="0"/>
              <a:pPr/>
              <a:t>6</a:t>
            </a:fld>
            <a:endParaRPr lang="fr-FR" altLang="fr-FR"/>
          </a:p>
        </p:txBody>
      </p:sp>
    </p:spTree>
    <p:extLst>
      <p:ext uri="{BB962C8B-B14F-4D97-AF65-F5344CB8AC3E}">
        <p14:creationId xmlns:p14="http://schemas.microsoft.com/office/powerpoint/2010/main" val="2459528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NR-NTN: Resilient notification</a:t>
            </a:r>
            <a:endParaRPr lang="fr-FR" dirty="0"/>
          </a:p>
        </p:txBody>
      </p:sp>
      <p:sp>
        <p:nvSpPr>
          <p:cNvPr id="3" name="Espace réservé du contenu 2"/>
          <p:cNvSpPr>
            <a:spLocks noGrp="1"/>
          </p:cNvSpPr>
          <p:nvPr>
            <p:ph idx="1"/>
          </p:nvPr>
        </p:nvSpPr>
        <p:spPr/>
        <p:txBody>
          <a:bodyPr/>
          <a:lstStyle/>
          <a:p>
            <a:r>
              <a:rPr lang="en-US" sz="2400" dirty="0"/>
              <a:t>Justification</a:t>
            </a:r>
          </a:p>
          <a:p>
            <a:pPr lvl="1"/>
            <a:r>
              <a:rPr lang="en-US" sz="2000" dirty="0"/>
              <a:t>Users might miss or not receive in a timely manner incoming calls/messages due to poor received SNR. </a:t>
            </a:r>
          </a:p>
          <a:p>
            <a:pPr lvl="1"/>
            <a:r>
              <a:rPr lang="en-US" sz="2000" dirty="0"/>
              <a:t>It is therefore crucial to introduce a more resilient alert channel to enable delivery of emergency calls/messages and allow transitioning from insufficient link budget scenario to sufficient link budget scenario. The intent is to alert the UE to move to a better signal reception location for communication.</a:t>
            </a:r>
          </a:p>
          <a:p>
            <a:r>
              <a:rPr lang="en-US" sz="2400" dirty="0"/>
              <a:t>Objectives</a:t>
            </a:r>
          </a:p>
          <a:p>
            <a:pPr lvl="1"/>
            <a:r>
              <a:rPr lang="en-US" sz="2000" dirty="0"/>
              <a:t>Define a dedicated robust notification mechanism that delivers notifications directly to user devices, such as smartphones, via satellite access. Target is be to operate with SNR [18] dB lower than legacy paging channel. [RAN1/2]</a:t>
            </a:r>
          </a:p>
          <a:p>
            <a:pPr lvl="1"/>
            <a:r>
              <a:rPr lang="en-US" sz="2000" dirty="0"/>
              <a:t>Enhancement to SSB is not needed</a:t>
            </a:r>
          </a:p>
          <a:p>
            <a:endParaRPr lang="fr-FR" sz="2400" dirty="0"/>
          </a:p>
        </p:txBody>
      </p:sp>
      <p:sp>
        <p:nvSpPr>
          <p:cNvPr id="4" name="Espace réservé du numéro de diapositive 3"/>
          <p:cNvSpPr>
            <a:spLocks noGrp="1"/>
          </p:cNvSpPr>
          <p:nvPr>
            <p:ph type="sldNum" sz="quarter" idx="12"/>
          </p:nvPr>
        </p:nvSpPr>
        <p:spPr/>
        <p:txBody>
          <a:bodyPr/>
          <a:lstStyle/>
          <a:p>
            <a:fld id="{A981E95F-FECD-4C2D-8C24-59DC5E454A04}" type="slidenum">
              <a:rPr lang="fr-FR" altLang="fr-FR" smtClean="0"/>
              <a:pPr/>
              <a:t>7</a:t>
            </a:fld>
            <a:endParaRPr lang="fr-FR" altLang="fr-FR"/>
          </a:p>
        </p:txBody>
      </p:sp>
    </p:spTree>
    <p:extLst>
      <p:ext uri="{BB962C8B-B14F-4D97-AF65-F5344CB8AC3E}">
        <p14:creationId xmlns:p14="http://schemas.microsoft.com/office/powerpoint/2010/main" val="3842546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IoT</a:t>
            </a:r>
            <a:r>
              <a:rPr lang="fr-FR" dirty="0"/>
              <a:t>-NTN: 5GC support</a:t>
            </a:r>
          </a:p>
        </p:txBody>
      </p:sp>
      <p:sp>
        <p:nvSpPr>
          <p:cNvPr id="3" name="Espace réservé du contenu 2"/>
          <p:cNvSpPr>
            <a:spLocks noGrp="1"/>
          </p:cNvSpPr>
          <p:nvPr>
            <p:ph idx="1"/>
          </p:nvPr>
        </p:nvSpPr>
        <p:spPr/>
        <p:txBody>
          <a:bodyPr/>
          <a:lstStyle/>
          <a:p>
            <a:r>
              <a:rPr lang="en-US" sz="2800" dirty="0"/>
              <a:t>Justification</a:t>
            </a:r>
          </a:p>
          <a:p>
            <a:pPr lvl="1"/>
            <a:r>
              <a:rPr lang="en-US" sz="2400" dirty="0" err="1" smtClean="0"/>
              <a:t>IoT</a:t>
            </a:r>
            <a:r>
              <a:rPr lang="en-US" sz="2400" dirty="0" smtClean="0"/>
              <a:t>-NTN </a:t>
            </a:r>
            <a:r>
              <a:rPr lang="en-US" sz="2400" dirty="0"/>
              <a:t>only supported by EPC</a:t>
            </a:r>
          </a:p>
          <a:p>
            <a:pPr lvl="1"/>
            <a:r>
              <a:rPr lang="en-US" sz="2400" dirty="0"/>
              <a:t>NTN applies to new deployment and there is no existing EPC and therefore it is important to have 5GC support of </a:t>
            </a:r>
            <a:r>
              <a:rPr lang="en-US" sz="2400" dirty="0" err="1"/>
              <a:t>IoT</a:t>
            </a:r>
            <a:r>
              <a:rPr lang="en-US" sz="2400" dirty="0"/>
              <a:t> to have integrated NTN-NR and NTN-</a:t>
            </a:r>
            <a:r>
              <a:rPr lang="en-US" sz="2400" dirty="0" err="1"/>
              <a:t>IoT</a:t>
            </a:r>
            <a:r>
              <a:rPr lang="en-US" sz="2400" dirty="0"/>
              <a:t> services. </a:t>
            </a:r>
          </a:p>
          <a:p>
            <a:pPr lvl="1"/>
            <a:r>
              <a:rPr lang="en-US" sz="2400" dirty="0"/>
              <a:t>Interest for a satellite network providing NR-NTN and </a:t>
            </a:r>
            <a:r>
              <a:rPr lang="en-US" sz="2400" dirty="0" err="1"/>
              <a:t>IoT</a:t>
            </a:r>
            <a:r>
              <a:rPr lang="en-US" sz="2400" dirty="0"/>
              <a:t>-NTN access technology NTN, </a:t>
            </a:r>
          </a:p>
          <a:p>
            <a:r>
              <a:rPr lang="en-US" sz="2800" dirty="0"/>
              <a:t>Objectives</a:t>
            </a:r>
          </a:p>
          <a:p>
            <a:pPr lvl="1"/>
            <a:r>
              <a:rPr lang="en-US" sz="2400" dirty="0"/>
              <a:t>study/define the necessary architecture enablers [RAN3]</a:t>
            </a:r>
          </a:p>
        </p:txBody>
      </p:sp>
      <p:sp>
        <p:nvSpPr>
          <p:cNvPr id="4" name="Espace réservé du numéro de diapositive 3"/>
          <p:cNvSpPr>
            <a:spLocks noGrp="1"/>
          </p:cNvSpPr>
          <p:nvPr>
            <p:ph type="sldNum" sz="quarter" idx="12"/>
          </p:nvPr>
        </p:nvSpPr>
        <p:spPr/>
        <p:txBody>
          <a:bodyPr/>
          <a:lstStyle/>
          <a:p>
            <a:pPr>
              <a:defRPr/>
            </a:pPr>
            <a:fld id="{A981E95F-FECD-4C2D-8C24-59DC5E454A04}" type="slidenum">
              <a:rPr lang="fr-FR" altLang="fr-FR" smtClean="0"/>
              <a:pPr>
                <a:defRPr/>
              </a:pPr>
              <a:t>8</a:t>
            </a:fld>
            <a:endParaRPr lang="fr-FR" altLang="fr-FR"/>
          </a:p>
        </p:txBody>
      </p:sp>
    </p:spTree>
    <p:extLst>
      <p:ext uri="{BB962C8B-B14F-4D97-AF65-F5344CB8AC3E}">
        <p14:creationId xmlns:p14="http://schemas.microsoft.com/office/powerpoint/2010/main" val="2406601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IoT</a:t>
            </a:r>
            <a:r>
              <a:rPr lang="fr-FR" dirty="0"/>
              <a:t>-NTN: </a:t>
            </a:r>
            <a:r>
              <a:rPr lang="en-US" dirty="0"/>
              <a:t>IMS voice call over GEO</a:t>
            </a:r>
            <a:endParaRPr lang="fr-FR" dirty="0"/>
          </a:p>
        </p:txBody>
      </p:sp>
      <p:sp>
        <p:nvSpPr>
          <p:cNvPr id="3" name="Espace réservé du contenu 2"/>
          <p:cNvSpPr>
            <a:spLocks noGrp="1"/>
          </p:cNvSpPr>
          <p:nvPr>
            <p:ph idx="1"/>
          </p:nvPr>
        </p:nvSpPr>
        <p:spPr/>
        <p:txBody>
          <a:bodyPr/>
          <a:lstStyle/>
          <a:p>
            <a:r>
              <a:rPr lang="fr-FR" sz="2800" dirty="0"/>
              <a:t>Justification</a:t>
            </a:r>
          </a:p>
          <a:p>
            <a:pPr lvl="1">
              <a:spcBef>
                <a:spcPts val="0"/>
              </a:spcBef>
            </a:pPr>
            <a:r>
              <a:rPr lang="en-US" sz="2400" dirty="0">
                <a:ea typeface="SimSun" panose="02010600030101010101" pitchFamily="2" charset="-122"/>
              </a:rPr>
              <a:t>While NB-</a:t>
            </a:r>
            <a:r>
              <a:rPr lang="en-US" sz="2400" dirty="0" err="1">
                <a:ea typeface="SimSun" panose="02010600030101010101" pitchFamily="2" charset="-122"/>
              </a:rPr>
              <a:t>IoT</a:t>
            </a:r>
            <a:r>
              <a:rPr lang="en-US" sz="2400" dirty="0">
                <a:ea typeface="SimSun" panose="02010600030101010101" pitchFamily="2" charset="-122"/>
              </a:rPr>
              <a:t> (GEO) already supports direct communication over GEO satellites, its design focuses on </a:t>
            </a:r>
            <a:r>
              <a:rPr lang="en-US" sz="2400" dirty="0" err="1">
                <a:ea typeface="SimSun" panose="02010600030101010101" pitchFamily="2" charset="-122"/>
              </a:rPr>
              <a:t>IoT</a:t>
            </a:r>
            <a:r>
              <a:rPr lang="en-US" sz="2400" dirty="0">
                <a:ea typeface="SimSun" panose="02010600030101010101" pitchFamily="2" charset="-122"/>
              </a:rPr>
              <a:t> devices and services. The  study in SA1 has shown benefits to improve the IMS service by leveraging NB-</a:t>
            </a:r>
            <a:r>
              <a:rPr lang="en-US" sz="2400" dirty="0" err="1">
                <a:ea typeface="SimSun" panose="02010600030101010101" pitchFamily="2" charset="-122"/>
              </a:rPr>
              <a:t>IoT</a:t>
            </a:r>
            <a:r>
              <a:rPr lang="en-US" sz="2400" dirty="0">
                <a:ea typeface="SimSun" panose="02010600030101010101" pitchFamily="2" charset="-122"/>
              </a:rPr>
              <a:t> (GEO) satellite access, thereby introducing new opportunities and value across a wide range of markets, including </a:t>
            </a:r>
            <a:r>
              <a:rPr lang="en-US" sz="2400" dirty="0" err="1">
                <a:ea typeface="SimSun" panose="02010600030101010101" pitchFamily="2" charset="-122"/>
              </a:rPr>
              <a:t>IoT</a:t>
            </a:r>
            <a:r>
              <a:rPr lang="en-US" sz="2400" dirty="0">
                <a:ea typeface="SimSun" panose="02010600030101010101" pitchFamily="2" charset="-122"/>
              </a:rPr>
              <a:t> and smartphone sectors. </a:t>
            </a:r>
          </a:p>
          <a:p>
            <a:pPr>
              <a:spcBef>
                <a:spcPts val="0"/>
              </a:spcBef>
            </a:pPr>
            <a:r>
              <a:rPr lang="fr-FR" dirty="0"/>
              <a:t>Objectives</a:t>
            </a:r>
          </a:p>
          <a:p>
            <a:pPr lvl="1"/>
            <a:r>
              <a:rPr lang="en-US" sz="2400" dirty="0"/>
              <a:t>enhance IMS services, with a particular focus on voice and emergency calls, by utilizing NB-</a:t>
            </a:r>
            <a:r>
              <a:rPr lang="en-US" sz="2400" dirty="0" err="1"/>
              <a:t>IoT</a:t>
            </a:r>
            <a:r>
              <a:rPr lang="en-US" sz="2400" dirty="0"/>
              <a:t> (GEO) satellite access</a:t>
            </a:r>
            <a:endParaRPr lang="fr-FR" dirty="0"/>
          </a:p>
        </p:txBody>
      </p:sp>
      <p:sp>
        <p:nvSpPr>
          <p:cNvPr id="4" name="Espace réservé du numéro de diapositive 3"/>
          <p:cNvSpPr>
            <a:spLocks noGrp="1"/>
          </p:cNvSpPr>
          <p:nvPr>
            <p:ph type="sldNum" sz="quarter" idx="12"/>
          </p:nvPr>
        </p:nvSpPr>
        <p:spPr/>
        <p:txBody>
          <a:bodyPr/>
          <a:lstStyle/>
          <a:p>
            <a:pPr>
              <a:defRPr/>
            </a:pPr>
            <a:fld id="{A981E95F-FECD-4C2D-8C24-59DC5E454A04}" type="slidenum">
              <a:rPr lang="fr-FR" altLang="fr-FR" smtClean="0"/>
              <a:pPr>
                <a:defRPr/>
              </a:pPr>
              <a:t>9</a:t>
            </a:fld>
            <a:endParaRPr lang="fr-FR" altLang="fr-FR"/>
          </a:p>
        </p:txBody>
      </p:sp>
    </p:spTree>
    <p:extLst>
      <p:ext uri="{BB962C8B-B14F-4D97-AF65-F5344CB8AC3E}">
        <p14:creationId xmlns:p14="http://schemas.microsoft.com/office/powerpoint/2010/main" val="413812846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3976fa30-1907-4356-8241-62ea5e1c0256}" enabled="1" method="Standard" siteId="{9a5cacd0-2bef-4dd7-ac5c-7ebe1f54f495}" removed="0"/>
</clbl:labelList>
</file>

<file path=docProps/app.xml><?xml version="1.0" encoding="utf-8"?>
<Properties xmlns="http://schemas.openxmlformats.org/officeDocument/2006/extended-properties" xmlns:vt="http://schemas.openxmlformats.org/officeDocument/2006/docPropsVTypes">
  <TotalTime>527</TotalTime>
  <Words>1181</Words>
  <Application>Microsoft Office PowerPoint</Application>
  <PresentationFormat>Affichage à l'écran (4:3)</PresentationFormat>
  <Paragraphs>116</Paragraphs>
  <Slides>12</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12</vt:i4>
      </vt:variant>
    </vt:vector>
  </HeadingPairs>
  <TitlesOfParts>
    <vt:vector size="16" baseType="lpstr">
      <vt:lpstr>SimSun</vt:lpstr>
      <vt:lpstr>Arial</vt:lpstr>
      <vt:lpstr>Calibri</vt:lpstr>
      <vt:lpstr>Thème Office</vt:lpstr>
      <vt:lpstr>RAN123 NTN topics for Rel-20 5G Advanced - Overview</vt:lpstr>
      <vt:lpstr>Proposed Rel-20 RAN123 led activities for 5G Advanced</vt:lpstr>
      <vt:lpstr>GNSS independent/resilient operation for NR and IoT-NTN (1/2)</vt:lpstr>
      <vt:lpstr>GNSS independent/resilient operation for NR and IoT-NTN (2/2)</vt:lpstr>
      <vt:lpstr>NR-NTN: Multi-orbit satellite support</vt:lpstr>
      <vt:lpstr>NR NTN to/from LTE TN mobility in connected mode</vt:lpstr>
      <vt:lpstr>NR-NTN: Resilient notification</vt:lpstr>
      <vt:lpstr>IoT-NTN: 5GC support</vt:lpstr>
      <vt:lpstr>IoT-NTN: IMS voice call over GEO</vt:lpstr>
      <vt:lpstr>Network-Controlled/Steered Anchor-to-Anchor Carrier Switching for NB-IoT</vt:lpstr>
      <vt:lpstr>Inter-RAT mobility between TN (E-UTRA, NR) and IoT NTN</vt:lpstr>
      <vt:lpstr>Questions ?</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Thales</cp:lastModifiedBy>
  <cp:revision>612</cp:revision>
  <cp:lastPrinted>2023-04-27T08:14:57Z</cp:lastPrinted>
  <dcterms:created xsi:type="dcterms:W3CDTF">2019-11-22T07:43:51Z</dcterms:created>
  <dcterms:modified xsi:type="dcterms:W3CDTF">2024-12-02T13:54:10Z</dcterms:modified>
</cp:coreProperties>
</file>