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1143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820" autoAdjust="0"/>
  </p:normalViewPr>
  <p:slideViewPr>
    <p:cSldViewPr snapToGrid="0" snapToObjects="1" showGuides="1">
      <p:cViewPr varScale="1">
        <p:scale>
          <a:sx n="109" d="100"/>
          <a:sy n="109" d="100"/>
        </p:scale>
        <p:origin x="734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217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609AD6-0CDC-07FE-AB3E-23DC0843A2F7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90500" y="4846320"/>
            <a:ext cx="4191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C2 General</a:t>
            </a:r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42F3A5-41C8-A00D-2026-8F7F4D29B089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90500" y="4846320"/>
            <a:ext cx="4191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C2 General</a:t>
            </a:r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60763" y="2933410"/>
            <a:ext cx="3749083" cy="258259"/>
          </a:xfrm>
        </p:spPr>
        <p:txBody>
          <a:bodyPr/>
          <a:lstStyle/>
          <a:p>
            <a:pPr lvl="0" algn="ctr">
              <a:tabLst>
                <a:tab pos="457200" algn="l"/>
              </a:tabLst>
            </a:pPr>
            <a:r>
              <a:rPr lang="en-GB" sz="16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Support of Network Energy Savings in high/medium load cells in the Network 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​</a:t>
            </a:r>
            <a:endParaRPr lang="en-GB" sz="16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93899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#106				</a:t>
            </a: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	RP-242636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hangingPunct="0">
              <a:spcAft>
                <a:spcPts val="900"/>
              </a:spcAft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Source: </a:t>
            </a:r>
            <a:r>
              <a:rPr lang="en-GB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Arial"/>
              </a:rPr>
              <a:t>Vodafone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GB" b="1" dirty="0">
                <a:solidFill>
                  <a:srgbClr val="000000"/>
                </a:solidFill>
                <a:latin typeface="Arial"/>
                <a:ea typeface="Times New Roman" panose="02020603050405020304" pitchFamily="18" charset="0"/>
                <a:cs typeface="Arial"/>
              </a:rPr>
              <a:t>Agenda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 Item: 15.2</a:t>
            </a:r>
            <a:endParaRPr lang="en-GB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Times New Roman" panose="02020603050405020304" pitchFamily="18" charset="0"/>
              <a:cs typeface="Arial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8259626" cy="667479"/>
          </a:xfrm>
        </p:spPr>
        <p:txBody>
          <a:bodyPr/>
          <a:lstStyle/>
          <a:p>
            <a:r>
              <a:rPr lang="en-GB" dirty="0"/>
              <a:t>Shifting the focus of NES techniques for medium/load scenario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253395" y="551025"/>
            <a:ext cx="8642350" cy="3603293"/>
          </a:xfrm>
        </p:spPr>
        <p:txBody>
          <a:bodyPr/>
          <a:lstStyle/>
          <a:p>
            <a:pPr marL="0" indent="0" algn="just">
              <a:buNone/>
            </a:pPr>
            <a:r>
              <a:rPr lang="en-GB" b="1" dirty="0">
                <a:latin typeface="Vodafone Rg"/>
              </a:rPr>
              <a:t>Justification</a:t>
            </a:r>
          </a:p>
          <a:p>
            <a:pPr marL="137795" indent="-137795" algn="just"/>
            <a:r>
              <a:rPr lang="en-GB" dirty="0">
                <a:latin typeface="Vodafone Rg"/>
              </a:rPr>
              <a:t>In Rel-18 and Rel-19 work items, most of the techniques specified aimed to reduce energy consumption in light to low load scenarios. For Rel-20 we prefer techniques that focus on medium to high-load scenarios, for both single and multicarrier:</a:t>
            </a:r>
            <a:endParaRPr lang="en-US">
              <a:latin typeface="Vodafone Rg"/>
            </a:endParaRPr>
          </a:p>
          <a:p>
            <a:pPr marL="347345" lvl="1" indent="-147320" algn="just"/>
            <a:r>
              <a:rPr lang="en-GB" dirty="0">
                <a:latin typeface="+mn-lt"/>
                <a:ea typeface="Calibri" panose="020F0502020204030204" pitchFamily="34" charset="0"/>
              </a:rPr>
              <a:t>Single carrier: currently implemented energy saving techniques mean that if we have X+1 light/medium loaded carriers, we shut down 1 or more carriers to leave X medium/heavily loaded carriers. Typically, the remaining carriers are on the low frequency bands and FDD, and the UE is not using CA.</a:t>
            </a:r>
          </a:p>
          <a:p>
            <a:pPr marL="347345" lvl="1" indent="-147320" algn="just"/>
            <a:r>
              <a:rPr lang="en-GB" sz="1400" dirty="0">
                <a:latin typeface="Vodafone Rg"/>
              </a:rPr>
              <a:t>Multicarrier: in a heavily loaded cell sector, techniques that save power when using CA are beneficial.</a:t>
            </a:r>
            <a:endParaRPr lang="en-GB" dirty="0">
              <a:latin typeface="Vodafone Rg"/>
            </a:endParaRPr>
          </a:p>
          <a:p>
            <a:pPr marL="0" indent="0" algn="just">
              <a:buNone/>
            </a:pPr>
            <a:r>
              <a:rPr lang="en-GB" b="1" dirty="0">
                <a:latin typeface="Vodafone Rg"/>
              </a:rPr>
              <a:t>Objectives </a:t>
            </a:r>
          </a:p>
          <a:p>
            <a:pPr marL="137795" indent="-137795" algn="just"/>
            <a:r>
              <a:rPr lang="en-GB" dirty="0">
                <a:latin typeface="Vodafone Rg"/>
              </a:rPr>
              <a:t>Improvements of </a:t>
            </a:r>
            <a:r>
              <a:rPr lang="en-GB" err="1">
                <a:latin typeface="Vodafone Rg"/>
              </a:rPr>
              <a:t>gNB</a:t>
            </a:r>
            <a:r>
              <a:rPr lang="en-GB" dirty="0">
                <a:latin typeface="Vodafone Rg"/>
              </a:rPr>
              <a:t> PA efficiency in high-load scenarios (e.g. techniques D2-D5 in TR 38.864).</a:t>
            </a:r>
          </a:p>
          <a:p>
            <a:pPr marL="137795" indent="-137795" algn="just"/>
            <a:r>
              <a:rPr lang="en-GB">
                <a:latin typeface="+mn-lt"/>
                <a:ea typeface="Calibri"/>
              </a:rPr>
              <a:t>Use of AI/ML techniques for network energy saving based on traffic load e.g. </a:t>
            </a:r>
            <a:r>
              <a:rPr lang="en-GB" dirty="0">
                <a:latin typeface="+mn-lt"/>
                <a:ea typeface="Calibri"/>
              </a:rPr>
              <a:t>Dynamic cell deactivation, cell power reduction, and antenna ports reduction by leveraging Rel-18 spatial/power adaptations and AI/ML beam management use case.</a:t>
            </a:r>
          </a:p>
          <a:p>
            <a:pPr marL="137795" indent="-137795" algn="just"/>
            <a:r>
              <a:rPr lang="en-GB" dirty="0">
                <a:latin typeface="+mn-lt"/>
                <a:ea typeface="Calibri"/>
              </a:rPr>
              <a:t>Any other techniques suitable for medium/high load scenarios.</a:t>
            </a:r>
            <a:endParaRPr lang="en-GB" dirty="0"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0054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521B801-97A2-48A9-AF44-D2466C2F84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e588e-d91a-44aa-9cc0-f4b5e4960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8F45AA-3F6E-4147-AEB2-2584F2235F0A}">
  <ds:schemaRefs>
    <ds:schemaRef ds:uri="http://www.w3.org/XML/1998/namespace"/>
    <ds:schemaRef ds:uri="http://purl.org/dc/dcmitype/"/>
    <ds:schemaRef ds:uri="3f7e588e-d91a-44aa-9cc0-f4b5e4960fe7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260</Words>
  <Application>Microsoft Office PowerPoint</Application>
  <PresentationFormat>Bildschirmpräsentation (16:9)</PresentationFormat>
  <Paragraphs>21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11" baseType="lpstr">
      <vt:lpstr>Aptos</vt:lpstr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Support of Network Energy Savings in high/medium load cells in the Network ​</vt:lpstr>
      <vt:lpstr>Shifting the focus of NES techniques for medium/load scenario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Diogo Martins, Vodafone</dc:creator>
  <cp:keywords/>
  <dc:description/>
  <cp:lastModifiedBy>Alexey Kulakov, Vodafone</cp:lastModifiedBy>
  <cp:revision>23</cp:revision>
  <cp:lastPrinted>2011-08-30T12:20:26Z</cp:lastPrinted>
  <dcterms:created xsi:type="dcterms:W3CDTF">2024-11-25T14:36:44Z</dcterms:created>
  <dcterms:modified xsi:type="dcterms:W3CDTF">2024-12-03T19:14:44Z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0359f705-2ba0-454b-9cfc-6ce5bcaac040_Enabled">
    <vt:lpwstr>true</vt:lpwstr>
  </property>
  <property fmtid="{D5CDD505-2E9C-101B-9397-08002B2CF9AE}" pid="5" name="MSIP_Label_0359f705-2ba0-454b-9cfc-6ce5bcaac040_SetDate">
    <vt:lpwstr>2024-11-25T15:06:25Z</vt:lpwstr>
  </property>
  <property fmtid="{D5CDD505-2E9C-101B-9397-08002B2CF9AE}" pid="6" name="MSIP_Label_0359f705-2ba0-454b-9cfc-6ce5bcaac040_Method">
    <vt:lpwstr>Standard</vt:lpwstr>
  </property>
  <property fmtid="{D5CDD505-2E9C-101B-9397-08002B2CF9AE}" pid="7" name="MSIP_Label_0359f705-2ba0-454b-9cfc-6ce5bcaac040_Name">
    <vt:lpwstr>0359f705-2ba0-454b-9cfc-6ce5bcaac040</vt:lpwstr>
  </property>
  <property fmtid="{D5CDD505-2E9C-101B-9397-08002B2CF9AE}" pid="8" name="MSIP_Label_0359f705-2ba0-454b-9cfc-6ce5bcaac040_SiteId">
    <vt:lpwstr>68283f3b-8487-4c86-adb3-a5228f18b893</vt:lpwstr>
  </property>
  <property fmtid="{D5CDD505-2E9C-101B-9397-08002B2CF9AE}" pid="9" name="MSIP_Label_0359f705-2ba0-454b-9cfc-6ce5bcaac040_ActionId">
    <vt:lpwstr>a2bd5762-4c0b-4863-bb5f-73322e413c8c</vt:lpwstr>
  </property>
  <property fmtid="{D5CDD505-2E9C-101B-9397-08002B2CF9AE}" pid="10" name="MSIP_Label_0359f705-2ba0-454b-9cfc-6ce5bcaac040_ContentBits">
    <vt:lpwstr>2</vt:lpwstr>
  </property>
  <property fmtid="{D5CDD505-2E9C-101B-9397-08002B2CF9AE}" pid="11" name="ClassificationContentMarkingFooterLocations">
    <vt:lpwstr>Vodafone Business:8\Vodafone:6</vt:lpwstr>
  </property>
  <property fmtid="{D5CDD505-2E9C-101B-9397-08002B2CF9AE}" pid="12" name="ClassificationContentMarkingFooterText">
    <vt:lpwstr>C2 General</vt:lpwstr>
  </property>
</Properties>
</file>