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63" r:id="rId2"/>
  </p:sldMasterIdLst>
  <p:notesMasterIdLst>
    <p:notesMasterId r:id="rId8"/>
  </p:notesMasterIdLst>
  <p:sldIdLst>
    <p:sldId id="679" r:id="rId3"/>
    <p:sldId id="822" r:id="rId4"/>
    <p:sldId id="823" r:id="rId5"/>
    <p:sldId id="824" r:id="rId6"/>
    <p:sldId id="67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324B785-5D56-42A0-9F2A-6427B8233977}">
          <p14:sldIdLst>
            <p14:sldId id="679"/>
            <p14:sldId id="822"/>
            <p14:sldId id="823"/>
            <p14:sldId id="824"/>
            <p14:sldId id="6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vivo" initials="vivo" lastIdx="0" clrIdx="6"/>
  <p:cmAuthor id="1" name="杨昂" initials="杨昂" lastIdx="2" clrIdx="0"/>
  <p:cmAuthor id="8" name="庄子荀" initials="庄子荀" lastIdx="3" clrIdx="7"/>
  <p:cmAuthor id="2" name="宋扬" initials="宋扬" lastIdx="4" clrIdx="1"/>
  <p:cmAuthor id="9" name="未知用户1" initials="未知用户1" lastIdx="16" clrIdx="8"/>
  <p:cmAuthor id="10" name="贾承璐" initials="贾承璐" lastIdx="3" clrIdx="9">
    <p:extLst>
      <p:ext uri="{19B8F6BF-5375-455C-9EA6-DF929625EA0E}">
        <p15:presenceInfo xmlns:p15="http://schemas.microsoft.com/office/powerpoint/2012/main" userId="S-1-5-21-2660122827-3251746268-3620619969-195847" providerId="AD"/>
      </p:ext>
    </p:extLst>
  </p:cmAuthor>
  <p:cmAuthor id="4" name="Si Ye" initials="SY" lastIdx="1" clrIdx="3"/>
  <p:cmAuthor id="11" name="谢天" initials="谢天" lastIdx="1" clrIdx="10">
    <p:extLst>
      <p:ext uri="{19B8F6BF-5375-455C-9EA6-DF929625EA0E}">
        <p15:presenceInfo xmlns:p15="http://schemas.microsoft.com/office/powerpoint/2012/main" userId="S-1-5-21-2660122827-3251746268-3620619969-224126" providerId="AD"/>
      </p:ext>
    </p:extLst>
  </p:cmAuthor>
  <p:cmAuthor id="5" name="王园园" initials="王园园" lastIdx="5" clrIdx="4"/>
  <p:cmAuthor id="12" name="Hao Wu" initials="HW" lastIdx="1" clrIdx="11">
    <p:extLst>
      <p:ext uri="{19B8F6BF-5375-455C-9EA6-DF929625EA0E}">
        <p15:presenceInfo xmlns:p15="http://schemas.microsoft.com/office/powerpoint/2012/main" userId="S-1-5-21-2660122827-3251746268-3620619969-234450" providerId="AD"/>
      </p:ext>
    </p:extLst>
  </p:cmAuthor>
  <p:cmAuthor id="6" name="司晔" initials="司晔" lastIdx="4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3FF"/>
    <a:srgbClr val="A3B2FF"/>
    <a:srgbClr val="00CC00"/>
    <a:srgbClr val="99CCFF"/>
    <a:srgbClr val="5831FF"/>
    <a:srgbClr val="415FFF"/>
    <a:srgbClr val="6699FF"/>
    <a:srgbClr val="3399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7" autoAdjust="0"/>
    <p:restoredTop sz="93066" autoAdjust="0"/>
  </p:normalViewPr>
  <p:slideViewPr>
    <p:cSldViewPr snapToGrid="0">
      <p:cViewPr varScale="1">
        <p:scale>
          <a:sx n="80" d="100"/>
          <a:sy n="80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>
            <a:extLst>
              <a:ext uri="{FF2B5EF4-FFF2-40B4-BE49-F238E27FC236}">
                <a16:creationId xmlns:a16="http://schemas.microsoft.com/office/drawing/2014/main" id="{EFCC28DF-8FFA-43E5-9A2E-51469E8C5A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srgbClr val="FF0000"/>
                </a:solidFill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19165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>
            <a:extLst>
              <a:ext uri="{FF2B5EF4-FFF2-40B4-BE49-F238E27FC236}">
                <a16:creationId xmlns:a16="http://schemas.microsoft.com/office/drawing/2014/main" id="{EFCC28DF-8FFA-43E5-9A2E-51469E8C5A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srgbClr val="FF0000"/>
                </a:solidFill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59494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>
            <a:extLst>
              <a:ext uri="{FF2B5EF4-FFF2-40B4-BE49-F238E27FC236}">
                <a16:creationId xmlns:a16="http://schemas.microsoft.com/office/drawing/2014/main" id="{EFCC28DF-8FFA-43E5-9A2E-51469E8C5A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srgbClr val="FF0000"/>
                </a:solidFill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69751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/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/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b="0" i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230969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12192000" cy="6857554"/>
          </a:xfrm>
          <a:prstGeom prst="rect">
            <a:avLst/>
          </a:prstGeom>
        </p:spPr>
      </p:pic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1249570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1958407"/>
            <a:ext cx="7436064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821781" y="2898881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b="0" i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1448136"/>
            <a:ext cx="7442107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222676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 sz="1800" b="0" i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  <a:lvl2pPr marL="4572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4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6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8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pic>
        <p:nvPicPr>
          <p:cNvPr id="63" name="图片 6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880359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8303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内容占位符 3"/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9173586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/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6" name="图片 6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6146909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0" y="1306186"/>
            <a:ext cx="12192000" cy="5551815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66" name="图片 6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65" name="内容占位符 3"/>
          <p:cNvSpPr>
            <a:spLocks noGrp="1"/>
          </p:cNvSpPr>
          <p:nvPr>
            <p:ph sz="quarter" idx="59"/>
          </p:nvPr>
        </p:nvSpPr>
        <p:spPr>
          <a:xfrm>
            <a:off x="567671" y="1490773"/>
            <a:ext cx="11033080" cy="4983443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5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875917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94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81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4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 userDrawn="1"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94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81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/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969072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 userDrawn="1"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7" name="矩形 76"/>
          <p:cNvSpPr/>
          <p:nvPr userDrawn="1"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 userDrawn="1"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/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/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/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9196955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 userDrawn="1"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 userDrawn="1"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pitchFamily="50" charset="-122"/>
                <a:ea typeface="vivo type CN简 Light" panose="02000400000000000000" pitchFamily="5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pitchFamily="50" charset="-122"/>
                <a:ea typeface="vivo type CN简 Light" panose="02000400000000000000" pitchFamily="5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1354898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 userDrawn="1"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 userDrawn="1"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369233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 userDrawn="1"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 userDrawn="1"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 userDrawn="1"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837770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144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BB7F2403-3A2B-7341-859C-AF9A1DF858CC}" type="datetimeFigureOut">
              <a:rPr kumimoji="1" lang="zh-CN" altLang="en-US" smtClean="0"/>
              <a:t>2024/12/3</a:t>
            </a:fld>
            <a:endParaRPr kumimoji="1"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3A479002-77F2-A247-957C-A41EAB49841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6802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37"/>
          </p:nvPr>
        </p:nvSpPr>
        <p:spPr>
          <a:xfrm>
            <a:off x="220361" y="2542032"/>
            <a:ext cx="9133189" cy="233172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301752" y="3429000"/>
            <a:ext cx="10828990" cy="970507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zh-CN" sz="1600" b="1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#106		                                                     RP-242620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zh-CN" sz="1600" b="1">
                <a:latin typeface="Arial" panose="020B0604020202020204" pitchFamily="34" charset="0"/>
                <a:ea typeface="Times New Roman" panose="02020603050405020304" pitchFamily="18" charset="0"/>
              </a:rPr>
              <a:t>Madrid, Spain, December 9th – 12th, 2024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en-US" altLang="zh-CN" sz="1600" b="1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zh-CN" sz="1600" b="1">
                <a:latin typeface="Arial" panose="020B0604020202020204" pitchFamily="34" charset="0"/>
                <a:ea typeface="Times New Roman" panose="02020603050405020304" pitchFamily="18" charset="0"/>
              </a:rPr>
              <a:t>Agenda Item:		9.3.1.5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zh-CN" sz="1600" b="1">
                <a:latin typeface="Arial" panose="020B0604020202020204" pitchFamily="34" charset="0"/>
                <a:ea typeface="Times New Roman" panose="02020603050405020304" pitchFamily="18" charset="0"/>
              </a:rPr>
              <a:t>Source:			vivo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zh-CN" sz="1600" b="1">
                <a:latin typeface="Arial" panose="020B0604020202020204" pitchFamily="34" charset="0"/>
                <a:ea typeface="Times New Roman" panose="02020603050405020304" pitchFamily="18" charset="0"/>
              </a:rPr>
              <a:t>Title:			Discussion on OD-SIB1 impact on connected UEs in Rel-19 NES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zh-CN" sz="1600" b="1">
                <a:latin typeface="Arial" panose="020B0604020202020204" pitchFamily="34" charset="0"/>
                <a:ea typeface="Times New Roman" panose="02020603050405020304" pitchFamily="18" charset="0"/>
              </a:rPr>
              <a:t>Document for:		Discussion and Decision</a:t>
            </a:r>
          </a:p>
          <a:p>
            <a:endParaRPr lang="zh-CN" altLang="en-US" sz="18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6E1B1A6-A515-48BD-8BCB-BAA974D9E42E}"/>
              </a:ext>
            </a:extLst>
          </p:cNvPr>
          <p:cNvSpPr txBox="1"/>
          <p:nvPr/>
        </p:nvSpPr>
        <p:spPr>
          <a:xfrm>
            <a:off x="630936" y="1068017"/>
            <a:ext cx="965606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5" name="标题 5">
            <a:extLst>
              <a:ext uri="{FF2B5EF4-FFF2-40B4-BE49-F238E27FC236}">
                <a16:creationId xmlns:a16="http://schemas.microsoft.com/office/drawing/2014/main" id="{D4BB4D72-4746-4884-8C51-C1B136741367}"/>
              </a:ext>
            </a:extLst>
          </p:cNvPr>
          <p:cNvSpPr txBox="1"/>
          <p:nvPr/>
        </p:nvSpPr>
        <p:spPr>
          <a:xfrm>
            <a:off x="337556" y="278029"/>
            <a:ext cx="1205909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Rel-19 NES On demand SIB1- Background</a:t>
            </a:r>
          </a:p>
        </p:txBody>
      </p:sp>
      <p:sp>
        <p:nvSpPr>
          <p:cNvPr id="38" name="文本占位符 1">
            <a:extLst>
              <a:ext uri="{FF2B5EF4-FFF2-40B4-BE49-F238E27FC236}">
                <a16:creationId xmlns:a16="http://schemas.microsoft.com/office/drawing/2014/main" id="{2175479E-D062-46A6-A7C3-F6E43B943967}"/>
              </a:ext>
            </a:extLst>
          </p:cNvPr>
          <p:cNvSpPr txBox="1">
            <a:spLocks/>
          </p:cNvSpPr>
          <p:nvPr/>
        </p:nvSpPr>
        <p:spPr>
          <a:xfrm>
            <a:off x="337556" y="989197"/>
            <a:ext cx="11516888" cy="45422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nn-NO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On-demand SIB1 was converted to normative work after RAN#105</a:t>
            </a:r>
          </a:p>
          <a:p>
            <a:pPr marL="885780" lvl="2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F03A70C5-AE3D-425D-98E4-C122AAD5EB48}"/>
              </a:ext>
            </a:extLst>
          </p:cNvPr>
          <p:cNvSpPr txBox="1">
            <a:spLocks/>
          </p:cNvSpPr>
          <p:nvPr/>
        </p:nvSpPr>
        <p:spPr>
          <a:xfrm>
            <a:off x="337556" y="1443420"/>
            <a:ext cx="11768307" cy="52824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References: RP-242354    Revised WID - Enhancements of network energy savings for NR</a:t>
            </a:r>
          </a:p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   Specify support for on-demand SIB1 </a:t>
            </a:r>
            <a:r>
              <a:rPr lang="en-GB" sz="16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for UEs in idle/inactive mode 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[RAN1/2/3]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•        Specify procedures and </a:t>
            </a:r>
            <a:r>
              <a:rPr lang="en-GB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signaling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method(s) for Case 2 [RAN1/2]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   Case 2: UE obtains UL WUS configuration from Cell A, UE transmits UL WUS on NES Cell, UE receives on-demand SIB1     </a:t>
            </a:r>
          </a:p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from NES Cell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   Triggering method by UL WUS using PRACH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•        Specify inter NG-RAN node signalling at least for the configuration of UL WUS [RAN3]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•	Note 1: No modification of SSB will be discussed under this objective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•	Note 2: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   UL WUS: Uplink wake-up signal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   Cell A: A cell that is periodically transmitting at least its own SIB1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   NES Cell: A cell that may transmit SIB1 transmission in response to UL WUS from a UE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•	Note 3: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   RAN1 strives to minimize impact to legacy UE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   RAN1 specification impact to support this feature should be minimized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566" lvl="1" indent="0">
              <a:buFont typeface="Arial" panose="020B0604020202020204" pitchFamily="34" charset="0"/>
              <a:buNone/>
            </a:pPr>
            <a:endParaRPr lang="en-US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971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5" name="标题 5">
            <a:extLst>
              <a:ext uri="{FF2B5EF4-FFF2-40B4-BE49-F238E27FC236}">
                <a16:creationId xmlns:a16="http://schemas.microsoft.com/office/drawing/2014/main" id="{D4BB4D72-4746-4884-8C51-C1B136741367}"/>
              </a:ext>
            </a:extLst>
          </p:cNvPr>
          <p:cNvSpPr txBox="1"/>
          <p:nvPr/>
        </p:nvSpPr>
        <p:spPr>
          <a:xfrm>
            <a:off x="337556" y="278029"/>
            <a:ext cx="1205909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Rel-19 NES On demand SIB1- RAN2 discussion</a:t>
            </a:r>
          </a:p>
        </p:txBody>
      </p:sp>
      <p:sp>
        <p:nvSpPr>
          <p:cNvPr id="38" name="文本占位符 1">
            <a:extLst>
              <a:ext uri="{FF2B5EF4-FFF2-40B4-BE49-F238E27FC236}">
                <a16:creationId xmlns:a16="http://schemas.microsoft.com/office/drawing/2014/main" id="{2175479E-D062-46A6-A7C3-F6E43B943967}"/>
              </a:ext>
            </a:extLst>
          </p:cNvPr>
          <p:cNvSpPr txBox="1">
            <a:spLocks/>
          </p:cNvSpPr>
          <p:nvPr/>
        </p:nvSpPr>
        <p:spPr>
          <a:xfrm>
            <a:off x="337556" y="989197"/>
            <a:ext cx="11516888" cy="45422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RAN2#128: RAN2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discussed handling of </a:t>
            </a:r>
            <a:r>
              <a:rPr lang="en-GB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RRC connected UE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zh-CN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195B540-0CBA-4A00-8B93-5FC8BFE99810}"/>
              </a:ext>
            </a:extLst>
          </p:cNvPr>
          <p:cNvSpPr txBox="1">
            <a:spLocks/>
          </p:cNvSpPr>
          <p:nvPr/>
        </p:nvSpPr>
        <p:spPr>
          <a:xfrm>
            <a:off x="337556" y="1443420"/>
            <a:ext cx="11516888" cy="38293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References: </a:t>
            </a:r>
            <a:r>
              <a:rPr lang="en-US" altLang="zh-CN" sz="1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R2-2410911    Report from session on V2X/SL, R19 NES and MOB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1600" dirty="0">
                <a:latin typeface="TimesNewRomanPSMT"/>
              </a:rPr>
              <a:t>Background: If a UE is in RRC_CONNECTED with an active BWP configured with common search space with the field </a:t>
            </a:r>
            <a:r>
              <a:rPr lang="en-US" sz="1600" i="1" dirty="0" err="1">
                <a:latin typeface="TimesNewRomanPSMT"/>
              </a:rPr>
              <a:t>searchSpace-OtherSystemInformation</a:t>
            </a:r>
            <a:r>
              <a:rPr lang="en-US" sz="1600" dirty="0">
                <a:latin typeface="TimesNewRomanPSMT"/>
              </a:rPr>
              <a:t> and the UE has not stored a valid version of a SIB or </a:t>
            </a:r>
            <a:r>
              <a:rPr lang="en-US" sz="1600" dirty="0" err="1">
                <a:latin typeface="TimesNewRomanPSMT"/>
              </a:rPr>
              <a:t>posSIB</a:t>
            </a:r>
            <a:r>
              <a:rPr lang="en-US" sz="1600" dirty="0">
                <a:solidFill>
                  <a:srgbClr val="FF0000"/>
                </a:solidFill>
                <a:latin typeface="TimesNewRomanPSMT"/>
              </a:rPr>
              <a:t>, the UE needs </a:t>
            </a:r>
            <a:r>
              <a:rPr lang="en-US" sz="1600">
                <a:solidFill>
                  <a:srgbClr val="FF0000"/>
                </a:solidFill>
                <a:latin typeface="TimesNewRomanPSMT"/>
              </a:rPr>
              <a:t>to check the </a:t>
            </a:r>
            <a:r>
              <a:rPr lang="en-US" sz="1600" i="1" dirty="0" err="1">
                <a:solidFill>
                  <a:srgbClr val="FF0000"/>
                </a:solidFill>
                <a:latin typeface="TimesNewRomanPSMT"/>
              </a:rPr>
              <a:t>si-BroadcastStatus</a:t>
            </a:r>
            <a:r>
              <a:rPr lang="en-US" sz="1600" dirty="0">
                <a:solidFill>
                  <a:srgbClr val="FF0000"/>
                </a:solidFill>
                <a:latin typeface="TimesNewRomanPSMT"/>
              </a:rPr>
              <a:t> contained in SIB1</a:t>
            </a:r>
            <a:r>
              <a:rPr lang="en-US" sz="1600" dirty="0">
                <a:latin typeface="TimesNewRomanPSMT"/>
              </a:rPr>
              <a:t> to determine if it acquires the SI message(s) directly or triggers OD-OSI request with </a:t>
            </a:r>
            <a:r>
              <a:rPr lang="en-US" sz="1600" i="1" dirty="0" err="1">
                <a:latin typeface="TimesNewRomanPSMT"/>
              </a:rPr>
              <a:t>DedicatedSIBRequest</a:t>
            </a:r>
            <a:r>
              <a:rPr lang="en-US" sz="1600" i="1" dirty="0">
                <a:latin typeface="TimesNewRomanPSMT"/>
              </a:rPr>
              <a:t>. </a:t>
            </a:r>
            <a:r>
              <a:rPr lang="en-US" sz="1600" dirty="0">
                <a:latin typeface="TimesNewRomanPSMT"/>
              </a:rPr>
              <a:t>However, the always-on SIB1 is </a:t>
            </a:r>
            <a:r>
              <a:rPr lang="en-US" sz="1600">
                <a:latin typeface="TimesNewRomanPSMT"/>
              </a:rPr>
              <a:t>not transmitted in an OD-SIB1 NES </a:t>
            </a:r>
            <a:r>
              <a:rPr lang="en-US" sz="1600" dirty="0">
                <a:latin typeface="TimesNewRomanPSMT"/>
              </a:rPr>
              <a:t>cell.</a:t>
            </a:r>
          </a:p>
          <a:p>
            <a:pPr lvl="1"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sz="1600" dirty="0">
                <a:latin typeface="TimesNewRomanPSMT"/>
              </a:rPr>
              <a:t>On handling RRC connected UEs which requires SIB1 for acquisition of OSI, several potential solutions were identified, which can be categorized as:</a:t>
            </a:r>
          </a:p>
          <a:p>
            <a:pPr lvl="2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TimesNewRomanPSMT"/>
              </a:rPr>
              <a:t>Option 1: Revise the WID to support RRC connected </a:t>
            </a:r>
            <a:r>
              <a:rPr lang="en-US" sz="1600">
                <a:latin typeface="TimesNewRomanPSMT"/>
              </a:rPr>
              <a:t>UE </a:t>
            </a:r>
            <a:r>
              <a:rPr lang="en-US" altLang="zh-CN" sz="1600">
                <a:latin typeface="TimesNewRomanPSMT"/>
              </a:rPr>
              <a:t>requesting</a:t>
            </a:r>
            <a:r>
              <a:rPr lang="en-US" sz="1600">
                <a:latin typeface="TimesNewRomanPSMT"/>
              </a:rPr>
              <a:t> </a:t>
            </a:r>
            <a:r>
              <a:rPr lang="en-US" sz="1600" dirty="0">
                <a:latin typeface="TimesNewRomanPSMT"/>
              </a:rPr>
              <a:t>OD-SIB1, with either Msg1 based method which is now under discussion, or RRC based method so that the UE </a:t>
            </a:r>
            <a:r>
              <a:rPr lang="en-US" sz="1600">
                <a:latin typeface="TimesNewRomanPSMT"/>
              </a:rPr>
              <a:t>can request </a:t>
            </a:r>
            <a:r>
              <a:rPr lang="en-US" sz="1600" dirty="0">
                <a:latin typeface="TimesNewRomanPSMT"/>
              </a:rPr>
              <a:t>OD-SIB1 </a:t>
            </a:r>
            <a:r>
              <a:rPr lang="en-US" sz="1600">
                <a:latin typeface="TimesNewRomanPSMT"/>
              </a:rPr>
              <a:t>with enhanced </a:t>
            </a:r>
            <a:r>
              <a:rPr lang="en-US" sz="1600" i="1">
                <a:latin typeface="TimesNewRomanPSMT"/>
              </a:rPr>
              <a:t>DedicatedSIBRequest </a:t>
            </a:r>
            <a:r>
              <a:rPr lang="en-US" sz="1600" dirty="0">
                <a:latin typeface="TimesNewRomanPSMT"/>
              </a:rPr>
              <a:t>or a new RRC message</a:t>
            </a:r>
            <a:r>
              <a:rPr lang="en-US" sz="1600" i="1" dirty="0">
                <a:latin typeface="TimesNewRomanPSMT"/>
              </a:rPr>
              <a:t>.</a:t>
            </a:r>
            <a:endParaRPr lang="en-US" sz="1600" dirty="0">
              <a:latin typeface="TimesNewRomanPSMT"/>
            </a:endParaRPr>
          </a:p>
          <a:p>
            <a:pPr lvl="2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TimesNewRomanPSMT"/>
              </a:rPr>
              <a:t>Option 2: Address the issue without revising the WID, e.g. the UE </a:t>
            </a:r>
            <a:r>
              <a:rPr lang="en-US" sz="1600">
                <a:latin typeface="TimesNewRomanPSMT"/>
              </a:rPr>
              <a:t>can request </a:t>
            </a:r>
            <a:r>
              <a:rPr lang="en-US" sz="1600" dirty="0">
                <a:latin typeface="TimesNewRomanPSMT"/>
              </a:rPr>
              <a:t>the OD-OSI directly without checking the </a:t>
            </a:r>
            <a:r>
              <a:rPr lang="en-US" sz="1600" i="1" err="1">
                <a:latin typeface="TimesNewRomanPSMT"/>
              </a:rPr>
              <a:t>si-BroadcastStatus</a:t>
            </a:r>
            <a:r>
              <a:rPr lang="en-US" sz="1600" i="1">
                <a:latin typeface="TimesNewRomanPSMT"/>
              </a:rPr>
              <a:t> </a:t>
            </a:r>
            <a:r>
              <a:rPr lang="en-US" sz="1600">
                <a:latin typeface="TimesNewRomanPSMT"/>
              </a:rPr>
              <a:t>in</a:t>
            </a:r>
            <a:r>
              <a:rPr lang="en-US" sz="1600" i="1">
                <a:latin typeface="TimesNewRomanPSMT"/>
              </a:rPr>
              <a:t> </a:t>
            </a:r>
            <a:r>
              <a:rPr lang="en-US" sz="1600" dirty="0">
                <a:latin typeface="TimesNewRomanPSMT"/>
              </a:rPr>
              <a:t>SIB1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en-US" sz="1600" dirty="0">
              <a:latin typeface="TimesNewRomanPSMT"/>
            </a:endParaRPr>
          </a:p>
          <a:p>
            <a:pPr marL="0" lvl="1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Conclusion: </a:t>
            </a:r>
          </a:p>
          <a:p>
            <a:pPr marL="0" lvl="1" indent="0">
              <a:buNone/>
            </a:pP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Wait one cycle of RAN discussion (i.e. to see whether WID is updated or not to handle RRC connected UEs)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907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5" name="标题 5">
            <a:extLst>
              <a:ext uri="{FF2B5EF4-FFF2-40B4-BE49-F238E27FC236}">
                <a16:creationId xmlns:a16="http://schemas.microsoft.com/office/drawing/2014/main" id="{D4BB4D72-4746-4884-8C51-C1B136741367}"/>
              </a:ext>
            </a:extLst>
          </p:cNvPr>
          <p:cNvSpPr txBox="1"/>
          <p:nvPr/>
        </p:nvSpPr>
        <p:spPr>
          <a:xfrm>
            <a:off x="337556" y="278029"/>
            <a:ext cx="1205909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Rel-19 NES On demand SIB1- RAN2 discussion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5E443AA-FA1A-4143-9AB0-A3C4AD7FCB24}"/>
              </a:ext>
            </a:extLst>
          </p:cNvPr>
          <p:cNvSpPr txBox="1">
            <a:spLocks/>
          </p:cNvSpPr>
          <p:nvPr/>
        </p:nvSpPr>
        <p:spPr>
          <a:xfrm>
            <a:off x="564244" y="1313913"/>
            <a:ext cx="11063511" cy="12761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600" dirty="0">
                <a:latin typeface="TimesNewRomanPSMT"/>
              </a:rPr>
              <a:t>Option 1: Revise the WID to support RRC connected </a:t>
            </a:r>
            <a:r>
              <a:rPr lang="en-US" sz="1600">
                <a:latin typeface="TimesNewRomanPSMT"/>
              </a:rPr>
              <a:t>UE requesting </a:t>
            </a:r>
            <a:r>
              <a:rPr lang="en-US" sz="1600" dirty="0">
                <a:latin typeface="TimesNewRomanPSMT"/>
              </a:rPr>
              <a:t>OD-SIB1, with either Msg1 based method which is now under discussion, or RRC based method so that the UE </a:t>
            </a:r>
            <a:r>
              <a:rPr lang="en-US" sz="1600">
                <a:latin typeface="TimesNewRomanPSMT"/>
              </a:rPr>
              <a:t>can request OD-SIB1 with enhanced </a:t>
            </a:r>
            <a:r>
              <a:rPr lang="en-US" sz="1600" i="1" dirty="0" err="1">
                <a:latin typeface="TimesNewRomanPSMT"/>
              </a:rPr>
              <a:t>DedicatedSIBRequest</a:t>
            </a:r>
            <a:r>
              <a:rPr lang="en-US" sz="1600" i="1" dirty="0">
                <a:latin typeface="TimesNewRomanPSMT"/>
              </a:rPr>
              <a:t> </a:t>
            </a:r>
            <a:r>
              <a:rPr lang="en-US" sz="1600" dirty="0">
                <a:latin typeface="TimesNewRomanPSMT"/>
              </a:rPr>
              <a:t>or a new RRC message;</a:t>
            </a:r>
            <a:endParaRPr lang="en-US" sz="1200" dirty="0">
              <a:latin typeface="TimesNewRomanPSMT"/>
            </a:endParaRPr>
          </a:p>
          <a:p>
            <a:pPr>
              <a:spcAft>
                <a:spcPts val="600"/>
              </a:spcAft>
            </a:pPr>
            <a:r>
              <a:rPr lang="en-US" sz="1600" dirty="0">
                <a:latin typeface="TimesNewRomanPSMT"/>
              </a:rPr>
              <a:t>Option 2: Address the issue without revising the WID, e.g. the UE </a:t>
            </a:r>
            <a:r>
              <a:rPr lang="en-US" sz="1600">
                <a:latin typeface="TimesNewRomanPSMT"/>
              </a:rPr>
              <a:t>can request </a:t>
            </a:r>
            <a:r>
              <a:rPr lang="en-US" sz="1600" dirty="0">
                <a:latin typeface="TimesNewRomanPSMT"/>
              </a:rPr>
              <a:t>the OD-OSI directly without checking the </a:t>
            </a:r>
            <a:r>
              <a:rPr lang="en-US" sz="1600" i="1" err="1">
                <a:latin typeface="TimesNewRomanPSMT"/>
              </a:rPr>
              <a:t>si-BroadcastStatus</a:t>
            </a:r>
            <a:r>
              <a:rPr lang="en-US" sz="1600" i="1">
                <a:latin typeface="TimesNewRomanPSMT"/>
              </a:rPr>
              <a:t> </a:t>
            </a:r>
            <a:r>
              <a:rPr lang="en-US" sz="1600">
                <a:latin typeface="TimesNewRomanPSMT"/>
              </a:rPr>
              <a:t>in</a:t>
            </a:r>
            <a:r>
              <a:rPr lang="en-US" sz="1600" i="1">
                <a:latin typeface="TimesNewRomanPSMT"/>
              </a:rPr>
              <a:t> </a:t>
            </a:r>
            <a:r>
              <a:rPr lang="en-US" sz="1600" dirty="0">
                <a:latin typeface="TimesNewRomanPSMT"/>
              </a:rPr>
              <a:t>SIB1;</a:t>
            </a:r>
          </a:p>
          <a:p>
            <a:pPr>
              <a:spcAft>
                <a:spcPts val="600"/>
              </a:spcAft>
            </a:pPr>
            <a:endParaRPr lang="en-US" sz="1600" dirty="0">
              <a:latin typeface="TimesNewRomanPSMT"/>
            </a:endParaRPr>
          </a:p>
          <a:p>
            <a:pPr>
              <a:spcAft>
                <a:spcPts val="600"/>
              </a:spcAft>
            </a:pPr>
            <a:endParaRPr lang="en-US" sz="1600" dirty="0">
              <a:latin typeface="TimesNewRomanPSMT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F07CAEDF-B379-4CA2-B3B8-C3722706F7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158060"/>
              </p:ext>
            </p:extLst>
          </p:nvPr>
        </p:nvGraphicFramePr>
        <p:xfrm>
          <a:off x="564244" y="3016208"/>
          <a:ext cx="11063511" cy="2016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7671">
                  <a:extLst>
                    <a:ext uri="{9D8B030D-6E8A-4147-A177-3AD203B41FA5}">
                      <a16:colId xmlns:a16="http://schemas.microsoft.com/office/drawing/2014/main" val="1813593307"/>
                    </a:ext>
                  </a:extLst>
                </a:gridCol>
                <a:gridCol w="3962400">
                  <a:extLst>
                    <a:ext uri="{9D8B030D-6E8A-4147-A177-3AD203B41FA5}">
                      <a16:colId xmlns:a16="http://schemas.microsoft.com/office/drawing/2014/main" val="64920434"/>
                    </a:ext>
                  </a:extLst>
                </a:gridCol>
                <a:gridCol w="5933440">
                  <a:extLst>
                    <a:ext uri="{9D8B030D-6E8A-4147-A177-3AD203B41FA5}">
                      <a16:colId xmlns:a16="http://schemas.microsoft.com/office/drawing/2014/main" val="4417864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54483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Option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 cases and solutions can be discussed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RAN2 has not fully discussed and identified all the potential use cases for RRC connected UE requesting OD-SIB1, which may involve more discussion and specification work;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RAN2 has to discuss whether to down-select from Msg1 based method and RRC based method;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02903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Option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 </a:t>
                      </a:r>
                      <a:r>
                        <a:rPr lang="en-US"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WID update, no TU change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May only focus on the simple solution.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3016459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6FEDC180-6B65-4765-94E0-5B467876D67D}"/>
              </a:ext>
            </a:extLst>
          </p:cNvPr>
          <p:cNvSpPr txBox="1"/>
          <p:nvPr/>
        </p:nvSpPr>
        <p:spPr>
          <a:xfrm>
            <a:off x="564244" y="5780440"/>
            <a:ext cx="105609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b="1" dirty="0">
                <a:solidFill>
                  <a:srgbClr val="FF0000"/>
                </a:solidFill>
              </a:rPr>
              <a:t>Proposal 1: RAN2 to discuss how RRC connected UE acquires on-demand OSI with no WID update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747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58"/>
          </p:nvPr>
        </p:nvSpPr>
        <p:spPr>
          <a:xfrm>
            <a:off x="735493" y="6096530"/>
            <a:ext cx="9160221" cy="364826"/>
          </a:xfrm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8277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35053</TotalTime>
  <Words>680</Words>
  <Application>Microsoft Office PowerPoint</Application>
  <PresentationFormat>宽屏</PresentationFormat>
  <Paragraphs>50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5" baseType="lpstr">
      <vt:lpstr>Helvetica Neue</vt:lpstr>
      <vt:lpstr>Helvetica Neue Medium</vt:lpstr>
      <vt:lpstr>TimesNewRomanPSMT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宋体</vt:lpstr>
      <vt:lpstr>微软雅黑</vt:lpstr>
      <vt:lpstr>Arial</vt:lpstr>
      <vt:lpstr>Calibri</vt:lpstr>
      <vt:lpstr>Calibri Light</vt:lpstr>
      <vt:lpstr>Symbol</vt:lpstr>
      <vt:lpstr>Times New Roman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Rongrong Sun</dc:creator>
  <cp:lastModifiedBy>vivo (Jianhui)</cp:lastModifiedBy>
  <cp:revision>2573</cp:revision>
  <dcterms:created xsi:type="dcterms:W3CDTF">2019-03-21T01:16:00Z</dcterms:created>
  <dcterms:modified xsi:type="dcterms:W3CDTF">2024-12-03T03:55:51Z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KSOProductBuildVer">
    <vt:lpwstr>2052-11.1.0.10495</vt:lpwstr>
  </property>
  <property fmtid="{D5CDD505-2E9C-101B-9397-08002B2CF9AE}" pid="4" name="ICV">
    <vt:lpwstr>8240DD3D14CF42A18204560A78436FAD</vt:lpwstr>
  </property>
</Properties>
</file>