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3"/>
  </p:notesMasterIdLst>
  <p:handoutMasterIdLst>
    <p:handoutMasterId r:id="rId14"/>
  </p:handoutMasterIdLst>
  <p:sldIdLst>
    <p:sldId id="2142533939" r:id="rId6"/>
    <p:sldId id="2147378158" r:id="rId7"/>
    <p:sldId id="2147378160" r:id="rId8"/>
    <p:sldId id="2147378159" r:id="rId9"/>
    <p:sldId id="2147378161" r:id="rId10"/>
    <p:sldId id="2147378162" r:id="rId11"/>
    <p:sldId id="21473781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D681A2-CF4F-4366-8BB0-846B40B3A17C}" v="22" dt="2024-12-03T02:07:35.151"/>
    <p1510:client id="{8131A272-5D9C-169A-2778-77DFFC2DACBA}" v="9" dt="2024-12-03T06:29:24.2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854" y="55"/>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 Huang" userId="e510d959-d284-4079-a419-1ac3c577a891" providerId="ADAL" clId="{17D681A2-CF4F-4366-8BB0-846B40B3A17C}"/>
    <pc:docChg chg="undo custSel modSld">
      <pc:chgData name="Yi Huang" userId="e510d959-d284-4079-a419-1ac3c577a891" providerId="ADAL" clId="{17D681A2-CF4F-4366-8BB0-846B40B3A17C}" dt="2024-12-03T02:07:53.171" v="332" actId="20577"/>
      <pc:docMkLst>
        <pc:docMk/>
      </pc:docMkLst>
      <pc:sldChg chg="modSp mod">
        <pc:chgData name="Yi Huang" userId="e510d959-d284-4079-a419-1ac3c577a891" providerId="ADAL" clId="{17D681A2-CF4F-4366-8BB0-846B40B3A17C}" dt="2024-12-01T03:05:36.513" v="186" actId="20577"/>
        <pc:sldMkLst>
          <pc:docMk/>
          <pc:sldMk cId="887339094" sldId="2147378158"/>
        </pc:sldMkLst>
        <pc:spChg chg="mod">
          <ac:chgData name="Yi Huang" userId="e510d959-d284-4079-a419-1ac3c577a891" providerId="ADAL" clId="{17D681A2-CF4F-4366-8BB0-846B40B3A17C}" dt="2024-12-01T03:05:36.513" v="186" actId="20577"/>
          <ac:spMkLst>
            <pc:docMk/>
            <pc:sldMk cId="887339094" sldId="2147378158"/>
            <ac:spMk id="3" creationId="{3508EC79-D944-5BF7-BBA6-657A329557F0}"/>
          </ac:spMkLst>
        </pc:spChg>
      </pc:sldChg>
      <pc:sldChg chg="addSp delSp modSp mod">
        <pc:chgData name="Yi Huang" userId="e510d959-d284-4079-a419-1ac3c577a891" providerId="ADAL" clId="{17D681A2-CF4F-4366-8BB0-846B40B3A17C}" dt="2024-12-03T02:07:53.171" v="332" actId="20577"/>
        <pc:sldMkLst>
          <pc:docMk/>
          <pc:sldMk cId="3381716678" sldId="2147378159"/>
        </pc:sldMkLst>
        <pc:spChg chg="add mod">
          <ac:chgData name="Yi Huang" userId="e510d959-d284-4079-a419-1ac3c577a891" providerId="ADAL" clId="{17D681A2-CF4F-4366-8BB0-846B40B3A17C}" dt="2024-12-03T02:07:49.252" v="330" actId="20577"/>
          <ac:spMkLst>
            <pc:docMk/>
            <pc:sldMk cId="3381716678" sldId="2147378159"/>
            <ac:spMk id="4" creationId="{D7BCC198-12FE-D628-8EAB-612D29D70284}"/>
          </ac:spMkLst>
        </pc:spChg>
        <pc:spChg chg="add mod">
          <ac:chgData name="Yi Huang" userId="e510d959-d284-4079-a419-1ac3c577a891" providerId="ADAL" clId="{17D681A2-CF4F-4366-8BB0-846B40B3A17C}" dt="2024-12-03T02:07:53.171" v="332" actId="20577"/>
          <ac:spMkLst>
            <pc:docMk/>
            <pc:sldMk cId="3381716678" sldId="2147378159"/>
            <ac:spMk id="9" creationId="{161213DC-D0ED-55DC-BDD2-38D6506FBF3E}"/>
          </ac:spMkLst>
        </pc:spChg>
        <pc:spChg chg="del">
          <ac:chgData name="Yi Huang" userId="e510d959-d284-4079-a419-1ac3c577a891" providerId="ADAL" clId="{17D681A2-CF4F-4366-8BB0-846B40B3A17C}" dt="2024-12-03T02:01:55.588" v="198" actId="478"/>
          <ac:spMkLst>
            <pc:docMk/>
            <pc:sldMk cId="3381716678" sldId="2147378159"/>
            <ac:spMk id="10" creationId="{CC3FEB51-64A6-74C9-7D0F-F373E31A9CB7}"/>
          </ac:spMkLst>
        </pc:spChg>
        <pc:spChg chg="add mod ord">
          <ac:chgData name="Yi Huang" userId="e510d959-d284-4079-a419-1ac3c577a891" providerId="ADAL" clId="{17D681A2-CF4F-4366-8BB0-846B40B3A17C}" dt="2024-12-03T02:07:35.149" v="328" actId="164"/>
          <ac:spMkLst>
            <pc:docMk/>
            <pc:sldMk cId="3381716678" sldId="2147378159"/>
            <ac:spMk id="11" creationId="{64EC0A23-5A72-8EE3-D4C3-8C1EEFCF10EB}"/>
          </ac:spMkLst>
        </pc:spChg>
        <pc:grpChg chg="add mod">
          <ac:chgData name="Yi Huang" userId="e510d959-d284-4079-a419-1ac3c577a891" providerId="ADAL" clId="{17D681A2-CF4F-4366-8BB0-846B40B3A17C}" dt="2024-12-03T02:07:35.149" v="328" actId="164"/>
          <ac:grpSpMkLst>
            <pc:docMk/>
            <pc:sldMk cId="3381716678" sldId="2147378159"/>
            <ac:grpSpMk id="12" creationId="{EC640686-7380-4684-9E81-F6D686D1DB13}"/>
          </ac:grpSpMkLst>
        </pc:grpChg>
        <pc:picChg chg="mod">
          <ac:chgData name="Yi Huang" userId="e510d959-d284-4079-a419-1ac3c577a891" providerId="ADAL" clId="{17D681A2-CF4F-4366-8BB0-846B40B3A17C}" dt="2024-12-03T02:07:35.149" v="328" actId="164"/>
          <ac:picMkLst>
            <pc:docMk/>
            <pc:sldMk cId="3381716678" sldId="2147378159"/>
            <ac:picMk id="5" creationId="{445B3A9F-A180-4B82-9260-694B8DDCF28C}"/>
          </ac:picMkLst>
        </pc:picChg>
        <pc:picChg chg="mod">
          <ac:chgData name="Yi Huang" userId="e510d959-d284-4079-a419-1ac3c577a891" providerId="ADAL" clId="{17D681A2-CF4F-4366-8BB0-846B40B3A17C}" dt="2024-12-03T02:02:58.261" v="200" actId="1076"/>
          <ac:picMkLst>
            <pc:docMk/>
            <pc:sldMk cId="3381716678" sldId="2147378159"/>
            <ac:picMk id="6" creationId="{30B8F506-F410-EB55-EE4F-9D26759FA1A3}"/>
          </ac:picMkLst>
        </pc:picChg>
      </pc:sldChg>
      <pc:sldChg chg="modSp mod">
        <pc:chgData name="Yi Huang" userId="e510d959-d284-4079-a419-1ac3c577a891" providerId="ADAL" clId="{17D681A2-CF4F-4366-8BB0-846B40B3A17C}" dt="2024-12-01T03:00:11.492" v="75" actId="20577"/>
        <pc:sldMkLst>
          <pc:docMk/>
          <pc:sldMk cId="477439408" sldId="2147378160"/>
        </pc:sldMkLst>
        <pc:spChg chg="mod">
          <ac:chgData name="Yi Huang" userId="e510d959-d284-4079-a419-1ac3c577a891" providerId="ADAL" clId="{17D681A2-CF4F-4366-8BB0-846B40B3A17C}" dt="2024-12-01T03:00:11.492" v="75" actId="20577"/>
          <ac:spMkLst>
            <pc:docMk/>
            <pc:sldMk cId="477439408" sldId="2147378160"/>
            <ac:spMk id="3" creationId="{A3A6789E-88FB-B4BA-E6DE-861BB0A351DA}"/>
          </ac:spMkLst>
        </pc:spChg>
      </pc:sldChg>
      <pc:sldChg chg="modSp mod">
        <pc:chgData name="Yi Huang" userId="e510d959-d284-4079-a419-1ac3c577a891" providerId="ADAL" clId="{17D681A2-CF4F-4366-8BB0-846B40B3A17C}" dt="2024-12-03T01:59:03.796" v="197" actId="20577"/>
        <pc:sldMkLst>
          <pc:docMk/>
          <pc:sldMk cId="1696078581" sldId="2147378161"/>
        </pc:sldMkLst>
        <pc:spChg chg="mod">
          <ac:chgData name="Yi Huang" userId="e510d959-d284-4079-a419-1ac3c577a891" providerId="ADAL" clId="{17D681A2-CF4F-4366-8BB0-846B40B3A17C}" dt="2024-12-03T01:59:03.796" v="197" actId="20577"/>
          <ac:spMkLst>
            <pc:docMk/>
            <pc:sldMk cId="1696078581" sldId="2147378161"/>
            <ac:spMk id="3" creationId="{A3A6789E-88FB-B4BA-E6DE-861BB0A351DA}"/>
          </ac:spMkLst>
        </pc:spChg>
        <pc:spChg chg="mod">
          <ac:chgData name="Yi Huang" userId="e510d959-d284-4079-a419-1ac3c577a891" providerId="ADAL" clId="{17D681A2-CF4F-4366-8BB0-846B40B3A17C}" dt="2024-12-01T03:02:18.461" v="174" actId="1036"/>
          <ac:spMkLst>
            <pc:docMk/>
            <pc:sldMk cId="1696078581" sldId="2147378161"/>
            <ac:spMk id="13" creationId="{D2E1E0BD-7757-112E-1B7E-60945CA86CEF}"/>
          </ac:spMkLst>
        </pc:spChg>
        <pc:picChg chg="mod">
          <ac:chgData name="Yi Huang" userId="e510d959-d284-4079-a419-1ac3c577a891" providerId="ADAL" clId="{17D681A2-CF4F-4366-8BB0-846B40B3A17C}" dt="2024-12-01T03:02:18.461" v="174" actId="1036"/>
          <ac:picMkLst>
            <pc:docMk/>
            <pc:sldMk cId="1696078581" sldId="2147378161"/>
            <ac:picMk id="4" creationId="{2B420556-CA78-8E48-1244-0F5F005E4081}"/>
          </ac:picMkLst>
        </pc:picChg>
        <pc:picChg chg="mod">
          <ac:chgData name="Yi Huang" userId="e510d959-d284-4079-a419-1ac3c577a891" providerId="ADAL" clId="{17D681A2-CF4F-4366-8BB0-846B40B3A17C}" dt="2024-12-01T03:02:18.461" v="174" actId="1036"/>
          <ac:picMkLst>
            <pc:docMk/>
            <pc:sldMk cId="1696078581" sldId="2147378161"/>
            <ac:picMk id="9" creationId="{F47539C8-502C-3589-369C-4561FEC4487D}"/>
          </ac:picMkLst>
        </pc:picChg>
      </pc:sldChg>
      <pc:sldChg chg="modSp mod">
        <pc:chgData name="Yi Huang" userId="e510d959-d284-4079-a419-1ac3c577a891" providerId="ADAL" clId="{17D681A2-CF4F-4366-8BB0-846B40B3A17C}" dt="2024-12-01T03:02:46.022" v="175" actId="20577"/>
        <pc:sldMkLst>
          <pc:docMk/>
          <pc:sldMk cId="3835531241" sldId="2147378162"/>
        </pc:sldMkLst>
        <pc:spChg chg="mod">
          <ac:chgData name="Yi Huang" userId="e510d959-d284-4079-a419-1ac3c577a891" providerId="ADAL" clId="{17D681A2-CF4F-4366-8BB0-846B40B3A17C}" dt="2024-12-01T03:02:46.022" v="175" actId="20577"/>
          <ac:spMkLst>
            <pc:docMk/>
            <pc:sldMk cId="3835531241" sldId="2147378162"/>
            <ac:spMk id="3" creationId="{A3A6789E-88FB-B4BA-E6DE-861BB0A351DA}"/>
          </ac:spMkLst>
        </pc:spChg>
      </pc:sldChg>
      <pc:sldChg chg="modSp mod">
        <pc:chgData name="Yi Huang" userId="e510d959-d284-4079-a419-1ac3c577a891" providerId="ADAL" clId="{17D681A2-CF4F-4366-8BB0-846B40B3A17C}" dt="2024-12-01T03:04:33.001" v="185" actId="20577"/>
        <pc:sldMkLst>
          <pc:docMk/>
          <pc:sldMk cId="4239855258" sldId="2147378163"/>
        </pc:sldMkLst>
        <pc:spChg chg="mod">
          <ac:chgData name="Yi Huang" userId="e510d959-d284-4079-a419-1ac3c577a891" providerId="ADAL" clId="{17D681A2-CF4F-4366-8BB0-846B40B3A17C}" dt="2024-12-01T03:04:33.001" v="185" actId="20577"/>
          <ac:spMkLst>
            <pc:docMk/>
            <pc:sldMk cId="4239855258" sldId="2147378163"/>
            <ac:spMk id="3" creationId="{A3A6789E-88FB-B4BA-E6DE-861BB0A351DA}"/>
          </ac:spMkLst>
        </pc:spChg>
      </pc:sldChg>
    </pc:docChg>
  </pc:docChgLst>
  <pc:docChgLst>
    <pc:chgData name="Peter Gaal" userId="S::pgaal@qti.qualcomm.com::547a11af-d9a0-4e8a-8aa7-8a66c9d55e22" providerId="AD" clId="Web-{E2FA4A1C-6065-4980-8F02-823BDE84B109}"/>
    <pc:docChg chg="modSld">
      <pc:chgData name="Peter Gaal" userId="S::pgaal@qti.qualcomm.com::547a11af-d9a0-4e8a-8aa7-8a66c9d55e22" providerId="AD" clId="Web-{E2FA4A1C-6065-4980-8F02-823BDE84B109}" dt="2024-12-01T03:11:07.551" v="220" actId="20577"/>
      <pc:docMkLst>
        <pc:docMk/>
      </pc:docMkLst>
      <pc:sldChg chg="modSp">
        <pc:chgData name="Peter Gaal" userId="S::pgaal@qti.qualcomm.com::547a11af-d9a0-4e8a-8aa7-8a66c9d55e22" providerId="AD" clId="Web-{E2FA4A1C-6065-4980-8F02-823BDE84B109}" dt="2024-12-01T03:07:44.778" v="89" actId="20577"/>
        <pc:sldMkLst>
          <pc:docMk/>
          <pc:sldMk cId="887339094" sldId="2147378158"/>
        </pc:sldMkLst>
        <pc:spChg chg="mod">
          <ac:chgData name="Peter Gaal" userId="S::pgaal@qti.qualcomm.com::547a11af-d9a0-4e8a-8aa7-8a66c9d55e22" providerId="AD" clId="Web-{E2FA4A1C-6065-4980-8F02-823BDE84B109}" dt="2024-12-01T03:07:44.778" v="89" actId="20577"/>
          <ac:spMkLst>
            <pc:docMk/>
            <pc:sldMk cId="887339094" sldId="2147378158"/>
            <ac:spMk id="3" creationId="{3508EC79-D944-5BF7-BBA6-657A329557F0}"/>
          </ac:spMkLst>
        </pc:spChg>
      </pc:sldChg>
      <pc:sldChg chg="modSp">
        <pc:chgData name="Peter Gaal" userId="S::pgaal@qti.qualcomm.com::547a11af-d9a0-4e8a-8aa7-8a66c9d55e22" providerId="AD" clId="Web-{E2FA4A1C-6065-4980-8F02-823BDE84B109}" dt="2024-12-01T03:09:58.642" v="189" actId="20577"/>
        <pc:sldMkLst>
          <pc:docMk/>
          <pc:sldMk cId="1696078581" sldId="2147378161"/>
        </pc:sldMkLst>
        <pc:spChg chg="mod">
          <ac:chgData name="Peter Gaal" userId="S::pgaal@qti.qualcomm.com::547a11af-d9a0-4e8a-8aa7-8a66c9d55e22" providerId="AD" clId="Web-{E2FA4A1C-6065-4980-8F02-823BDE84B109}" dt="2024-12-01T03:09:58.642" v="189" actId="20577"/>
          <ac:spMkLst>
            <pc:docMk/>
            <pc:sldMk cId="1696078581" sldId="2147378161"/>
            <ac:spMk id="3" creationId="{A3A6789E-88FB-B4BA-E6DE-861BB0A351DA}"/>
          </ac:spMkLst>
        </pc:spChg>
      </pc:sldChg>
      <pc:sldChg chg="modSp">
        <pc:chgData name="Peter Gaal" userId="S::pgaal@qti.qualcomm.com::547a11af-d9a0-4e8a-8aa7-8a66c9d55e22" providerId="AD" clId="Web-{E2FA4A1C-6065-4980-8F02-823BDE84B109}" dt="2024-12-01T03:11:07.551" v="220" actId="20577"/>
        <pc:sldMkLst>
          <pc:docMk/>
          <pc:sldMk cId="4239855258" sldId="2147378163"/>
        </pc:sldMkLst>
        <pc:spChg chg="mod">
          <ac:chgData name="Peter Gaal" userId="S::pgaal@qti.qualcomm.com::547a11af-d9a0-4e8a-8aa7-8a66c9d55e22" providerId="AD" clId="Web-{E2FA4A1C-6065-4980-8F02-823BDE84B109}" dt="2024-12-01T03:11:07.551" v="220" actId="20577"/>
          <ac:spMkLst>
            <pc:docMk/>
            <pc:sldMk cId="4239855258" sldId="2147378163"/>
            <ac:spMk id="3" creationId="{A3A6789E-88FB-B4BA-E6DE-861BB0A351DA}"/>
          </ac:spMkLst>
        </pc:spChg>
      </pc:sldChg>
    </pc:docChg>
  </pc:docChgLst>
  <pc:docChgLst>
    <pc:chgData name="Peter Gaal" userId="S::pgaal@qti.qualcomm.com::547a11af-d9a0-4e8a-8aa7-8a66c9d55e22" providerId="AD" clId="Web-{8131A272-5D9C-169A-2778-77DFFC2DACBA}"/>
    <pc:docChg chg="modSld">
      <pc:chgData name="Peter Gaal" userId="S::pgaal@qti.qualcomm.com::547a11af-d9a0-4e8a-8aa7-8a66c9d55e22" providerId="AD" clId="Web-{8131A272-5D9C-169A-2778-77DFFC2DACBA}" dt="2024-12-03T06:29:24.262" v="8" actId="20577"/>
      <pc:docMkLst>
        <pc:docMk/>
      </pc:docMkLst>
      <pc:sldChg chg="modSp">
        <pc:chgData name="Peter Gaal" userId="S::pgaal@qti.qualcomm.com::547a11af-d9a0-4e8a-8aa7-8a66c9d55e22" providerId="AD" clId="Web-{8131A272-5D9C-169A-2778-77DFFC2DACBA}" dt="2024-12-03T06:28:32.041" v="5" actId="20577"/>
        <pc:sldMkLst>
          <pc:docMk/>
          <pc:sldMk cId="105743182" sldId="2142533939"/>
        </pc:sldMkLst>
        <pc:spChg chg="mod">
          <ac:chgData name="Peter Gaal" userId="S::pgaal@qti.qualcomm.com::547a11af-d9a0-4e8a-8aa7-8a66c9d55e22" providerId="AD" clId="Web-{8131A272-5D9C-169A-2778-77DFFC2DACBA}" dt="2024-12-03T06:28:32.041" v="5" actId="20577"/>
          <ac:spMkLst>
            <pc:docMk/>
            <pc:sldMk cId="105743182" sldId="2142533939"/>
            <ac:spMk id="3" creationId="{76D80B1F-6981-A920-8573-9C495DFA749D}"/>
          </ac:spMkLst>
        </pc:spChg>
      </pc:sldChg>
      <pc:sldChg chg="modSp">
        <pc:chgData name="Peter Gaal" userId="S::pgaal@qti.qualcomm.com::547a11af-d9a0-4e8a-8aa7-8a66c9d55e22" providerId="AD" clId="Web-{8131A272-5D9C-169A-2778-77DFFC2DACBA}" dt="2024-12-03T06:29:24.262" v="8" actId="20577"/>
        <pc:sldMkLst>
          <pc:docMk/>
          <pc:sldMk cId="1696078581" sldId="2147378161"/>
        </pc:sldMkLst>
        <pc:spChg chg="mod">
          <ac:chgData name="Peter Gaal" userId="S::pgaal@qti.qualcomm.com::547a11af-d9a0-4e8a-8aa7-8a66c9d55e22" providerId="AD" clId="Web-{8131A272-5D9C-169A-2778-77DFFC2DACBA}" dt="2024-12-03T06:29:24.262" v="8" actId="20577"/>
          <ac:spMkLst>
            <pc:docMk/>
            <pc:sldMk cId="1696078581" sldId="2147378161"/>
            <ac:spMk id="3" creationId="{A3A6789E-88FB-B4BA-E6DE-861BB0A351D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12/2/2024</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02.12.2024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 name="TextBox 3">
            <a:extLst>
              <a:ext uri="{FF2B5EF4-FFF2-40B4-BE49-F238E27FC236}">
                <a16:creationId xmlns:a16="http://schemas.microsoft.com/office/drawing/2014/main" id="{762F7825-67D8-BEB0-EF71-6CA04CEAC15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506606" y="2668554"/>
            <a:ext cx="4427135" cy="1793763"/>
          </a:xfrm>
        </p:spPr>
        <p:txBody>
          <a:bodyPr/>
          <a:lstStyle/>
          <a:p>
            <a:r>
              <a:rPr lang="en-US" sz="4800"/>
              <a:t>Views on MIMO Phase 6 WI for Rel-20 </a:t>
            </a:r>
            <a:endParaRPr lang="en-CA"/>
          </a:p>
        </p:txBody>
      </p:sp>
      <p:sp>
        <p:nvSpPr>
          <p:cNvPr id="3" name="Title 1">
            <a:extLst>
              <a:ext uri="{FF2B5EF4-FFF2-40B4-BE49-F238E27FC236}">
                <a16:creationId xmlns:a16="http://schemas.microsoft.com/office/drawing/2014/main" id="{76D80B1F-6981-A920-8573-9C495DFA749D}"/>
              </a:ext>
            </a:extLst>
          </p:cNvPr>
          <p:cNvSpPr txBox="1">
            <a:spLocks/>
          </p:cNvSpPr>
          <p:nvPr/>
        </p:nvSpPr>
        <p:spPr bwMode="gray">
          <a:xfrm>
            <a:off x="508257" y="1201105"/>
            <a:ext cx="2591157" cy="105860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latin typeface="Aptos"/>
                <a:cs typeface="Microsoft Sans Serif"/>
              </a:rPr>
              <a:t>RAN#106</a:t>
            </a:r>
          </a:p>
          <a:p>
            <a:r>
              <a:rPr lang="en-US" sz="2000" dirty="0">
                <a:latin typeface="Aptos"/>
                <a:cs typeface="Microsoft Sans Serif"/>
              </a:rPr>
              <a:t>Madrid, Spain</a:t>
            </a:r>
          </a:p>
          <a:p>
            <a:r>
              <a:rPr lang="en-US" sz="2000">
                <a:latin typeface="Aptos"/>
                <a:cs typeface="Microsoft Sans Serif"/>
              </a:rPr>
              <a:t>December 09-12, 2024</a:t>
            </a:r>
          </a:p>
          <a:p>
            <a:endParaRPr lang="en-US" sz="2000"/>
          </a:p>
        </p:txBody>
      </p:sp>
      <p:sp>
        <p:nvSpPr>
          <p:cNvPr id="5" name="TextBox 4">
            <a:extLst>
              <a:ext uri="{FF2B5EF4-FFF2-40B4-BE49-F238E27FC236}">
                <a16:creationId xmlns:a16="http://schemas.microsoft.com/office/drawing/2014/main" id="{D41189E9-0199-1CC5-5ADC-767A502E4E77}"/>
              </a:ext>
            </a:extLst>
          </p:cNvPr>
          <p:cNvSpPr txBox="1"/>
          <p:nvPr/>
        </p:nvSpPr>
        <p:spPr>
          <a:xfrm>
            <a:off x="5232142" y="447271"/>
            <a:ext cx="1373931" cy="369332"/>
          </a:xfrm>
          <a:prstGeom prst="rect">
            <a:avLst/>
          </a:prstGeom>
          <a:noFill/>
        </p:spPr>
        <p:txBody>
          <a:bodyPr wrap="square">
            <a:spAutoFit/>
          </a:bodyPr>
          <a:lstStyle/>
          <a:p>
            <a:r>
              <a:rPr lang="en-US" sz="1800"/>
              <a:t>RP- 242575</a:t>
            </a:r>
          </a:p>
        </p:txBody>
      </p:sp>
      <p:sp>
        <p:nvSpPr>
          <p:cNvPr id="6" name="Title 1">
            <a:extLst>
              <a:ext uri="{FF2B5EF4-FFF2-40B4-BE49-F238E27FC236}">
                <a16:creationId xmlns:a16="http://schemas.microsoft.com/office/drawing/2014/main" id="{FC778A37-F077-E392-9C9B-73B28830C6B1}"/>
              </a:ext>
            </a:extLst>
          </p:cNvPr>
          <p:cNvSpPr txBox="1">
            <a:spLocks/>
          </p:cNvSpPr>
          <p:nvPr/>
        </p:nvSpPr>
        <p:spPr bwMode="gray">
          <a:xfrm>
            <a:off x="506606" y="5392244"/>
            <a:ext cx="1619124" cy="529302"/>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a:t>Agenda : 15.2</a:t>
            </a:r>
          </a:p>
          <a:p>
            <a:endParaRPr lang="en-US" sz="2000"/>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8B755-9D37-6500-5227-28D602B6D3DC}"/>
              </a:ext>
            </a:extLst>
          </p:cNvPr>
          <p:cNvSpPr>
            <a:spLocks noGrp="1"/>
          </p:cNvSpPr>
          <p:nvPr>
            <p:ph type="title"/>
          </p:nvPr>
        </p:nvSpPr>
        <p:spPr/>
        <p:txBody>
          <a:bodyPr/>
          <a:lstStyle/>
          <a:p>
            <a:r>
              <a:rPr lang="en-US" sz="4000"/>
              <a:t>High level views on NR Rel-20 MIMO WI</a:t>
            </a:r>
          </a:p>
        </p:txBody>
      </p:sp>
      <p:sp>
        <p:nvSpPr>
          <p:cNvPr id="3" name="Content Placeholder 2">
            <a:extLst>
              <a:ext uri="{FF2B5EF4-FFF2-40B4-BE49-F238E27FC236}">
                <a16:creationId xmlns:a16="http://schemas.microsoft.com/office/drawing/2014/main" id="{3508EC79-D944-5BF7-BBA6-657A329557F0}"/>
              </a:ext>
            </a:extLst>
          </p:cNvPr>
          <p:cNvSpPr>
            <a:spLocks noGrp="1"/>
          </p:cNvSpPr>
          <p:nvPr>
            <p:ph idx="1"/>
          </p:nvPr>
        </p:nvSpPr>
        <p:spPr/>
        <p:txBody>
          <a:bodyPr vert="horz" lIns="0" tIns="0" rIns="0" bIns="0" rtlCol="0" anchor="t">
            <a:noAutofit/>
          </a:bodyPr>
          <a:lstStyle/>
          <a:p>
            <a:r>
              <a:rPr lang="en-US" sz="2400"/>
              <a:t>Further MIMO enhancement is not top priority for NR Rel-20. It can be a middle priority WI, if the number of TUs for NR Rel-20 allows. </a:t>
            </a:r>
          </a:p>
          <a:p>
            <a:endParaRPr lang="en-US" sz="2400"/>
          </a:p>
          <a:p>
            <a:r>
              <a:rPr lang="en-US" sz="2400"/>
              <a:t>If included in NR Rel-20, NR Rel-20 MIMO WI should target simple enhancements. </a:t>
            </a:r>
          </a:p>
          <a:p>
            <a:pPr marL="401320" lvl="1"/>
            <a:r>
              <a:rPr lang="en-US" sz="2000"/>
              <a:t>Objectives with significant impact to specification should not be approved because the outlook of their successful commercialization is poor. </a:t>
            </a:r>
          </a:p>
          <a:p>
            <a:pPr marL="401320" lvl="1"/>
            <a:endParaRPr lang="en-US" sz="2000"/>
          </a:p>
          <a:p>
            <a:pPr marL="171450" lvl="1" indent="-171450">
              <a:lnSpc>
                <a:spcPct val="95000"/>
              </a:lnSpc>
              <a:spcBef>
                <a:spcPts val="900"/>
              </a:spcBef>
              <a:spcAft>
                <a:spcPts val="300"/>
              </a:spcAft>
            </a:pPr>
            <a:r>
              <a:rPr lang="en-US" sz="2400"/>
              <a:t>If included in NR Rel-20, NR Rel-20 MIMO WI should target enhancements with potential benefits to fix real issues observed in current 5G eco-systems</a:t>
            </a:r>
          </a:p>
        </p:txBody>
      </p:sp>
      <p:sp>
        <p:nvSpPr>
          <p:cNvPr id="4" name="Text Placeholder 3">
            <a:extLst>
              <a:ext uri="{FF2B5EF4-FFF2-40B4-BE49-F238E27FC236}">
                <a16:creationId xmlns:a16="http://schemas.microsoft.com/office/drawing/2014/main" id="{DB6E12EA-8BE2-3274-FAF1-668B03AD4AB1}"/>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87339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7F3C6-C851-5555-3F4F-D208AD259E31}"/>
              </a:ext>
            </a:extLst>
          </p:cNvPr>
          <p:cNvSpPr>
            <a:spLocks noGrp="1"/>
          </p:cNvSpPr>
          <p:nvPr>
            <p:ph type="title"/>
          </p:nvPr>
        </p:nvSpPr>
        <p:spPr/>
        <p:txBody>
          <a:bodyPr vert="horz" wrap="square" lIns="0" tIns="0" rIns="0" bIns="0" rtlCol="0" anchor="t">
            <a:noAutofit/>
          </a:bodyPr>
          <a:lstStyle/>
          <a:p>
            <a:r>
              <a:rPr lang="en-US" sz="4000"/>
              <a:t>High-resolution UL MIMO precoders - Motivation </a:t>
            </a:r>
          </a:p>
        </p:txBody>
      </p:sp>
      <p:sp>
        <p:nvSpPr>
          <p:cNvPr id="3" name="Content Placeholder 2">
            <a:extLst>
              <a:ext uri="{FF2B5EF4-FFF2-40B4-BE49-F238E27FC236}">
                <a16:creationId xmlns:a16="http://schemas.microsoft.com/office/drawing/2014/main" id="{A3A6789E-88FB-B4BA-E6DE-861BB0A351DA}"/>
              </a:ext>
            </a:extLst>
          </p:cNvPr>
          <p:cNvSpPr>
            <a:spLocks noGrp="1"/>
          </p:cNvSpPr>
          <p:nvPr>
            <p:ph idx="1"/>
          </p:nvPr>
        </p:nvSpPr>
        <p:spPr/>
        <p:txBody>
          <a:bodyPr/>
          <a:lstStyle/>
          <a:p>
            <a:r>
              <a:rPr lang="en-US"/>
              <a:t>UL performance (coverage and cell edge data rate) of NR is a bottleneck of existing NR eco-system. </a:t>
            </a:r>
          </a:p>
          <a:p>
            <a:r>
              <a:rPr lang="en-US"/>
              <a:t>UL coherent MIMO can improve UL performance with beamforming gain. </a:t>
            </a:r>
          </a:p>
          <a:p>
            <a:r>
              <a:rPr lang="en-US"/>
              <a:t>Current UL coherent MIMO specification only supports QPSK based precoders. </a:t>
            </a:r>
          </a:p>
          <a:p>
            <a:r>
              <a:rPr lang="en-US"/>
              <a:t>The above motivate to introduce higher resolution UL precoders, e.g., 8PSK and 16PSK, in NR Rel-20. </a:t>
            </a:r>
          </a:p>
          <a:p>
            <a:pPr lvl="1"/>
            <a:r>
              <a:rPr lang="en-US" sz="1800"/>
              <a:t>Intuition: High spatial resolution does not sharpen the beam width, but refine the beam steering granularity, which is the source of the performance gain.</a:t>
            </a:r>
          </a:p>
        </p:txBody>
      </p:sp>
      <p:sp>
        <p:nvSpPr>
          <p:cNvPr id="4" name="Text Placeholder 3">
            <a:extLst>
              <a:ext uri="{FF2B5EF4-FFF2-40B4-BE49-F238E27FC236}">
                <a16:creationId xmlns:a16="http://schemas.microsoft.com/office/drawing/2014/main" id="{F991C3AC-44FD-8814-6377-C5D82D6450BF}"/>
              </a:ext>
            </a:extLst>
          </p:cNvPr>
          <p:cNvSpPr>
            <a:spLocks noGrp="1"/>
          </p:cNvSpPr>
          <p:nvPr>
            <p:ph type="body" sz="quarter" idx="11"/>
          </p:nvPr>
        </p:nvSpPr>
        <p:spPr/>
        <p:txBody>
          <a:bodyPr/>
          <a:lstStyle/>
          <a:p>
            <a:endParaRPr lang="en-US"/>
          </a:p>
        </p:txBody>
      </p:sp>
      <p:grpSp>
        <p:nvGrpSpPr>
          <p:cNvPr id="5" name="Group 4">
            <a:extLst>
              <a:ext uri="{FF2B5EF4-FFF2-40B4-BE49-F238E27FC236}">
                <a16:creationId xmlns:a16="http://schemas.microsoft.com/office/drawing/2014/main" id="{C0EE93C9-1F3C-653D-94FB-6A5F17615F78}"/>
              </a:ext>
            </a:extLst>
          </p:cNvPr>
          <p:cNvGrpSpPr/>
          <p:nvPr/>
        </p:nvGrpSpPr>
        <p:grpSpPr>
          <a:xfrm>
            <a:off x="3358698" y="5304896"/>
            <a:ext cx="1692222" cy="1074613"/>
            <a:chOff x="1871306" y="2369438"/>
            <a:chExt cx="1957437" cy="1243032"/>
          </a:xfrm>
        </p:grpSpPr>
        <p:grpSp>
          <p:nvGrpSpPr>
            <p:cNvPr id="6" name="Group 5">
              <a:extLst>
                <a:ext uri="{FF2B5EF4-FFF2-40B4-BE49-F238E27FC236}">
                  <a16:creationId xmlns:a16="http://schemas.microsoft.com/office/drawing/2014/main" id="{82AEC280-F224-B7BE-B24E-78749036FE14}"/>
                </a:ext>
              </a:extLst>
            </p:cNvPr>
            <p:cNvGrpSpPr/>
            <p:nvPr/>
          </p:nvGrpSpPr>
          <p:grpSpPr>
            <a:xfrm>
              <a:off x="2644126" y="2369438"/>
              <a:ext cx="1069736" cy="825458"/>
              <a:chOff x="2853869" y="2426608"/>
              <a:chExt cx="1688628" cy="1303022"/>
            </a:xfrm>
          </p:grpSpPr>
          <p:sp>
            <p:nvSpPr>
              <p:cNvPr id="16" name="Oval 15">
                <a:extLst>
                  <a:ext uri="{FF2B5EF4-FFF2-40B4-BE49-F238E27FC236}">
                    <a16:creationId xmlns:a16="http://schemas.microsoft.com/office/drawing/2014/main" id="{2B07BB1A-D743-C652-EA47-B275B0AA0B20}"/>
                  </a:ext>
                </a:extLst>
              </p:cNvPr>
              <p:cNvSpPr/>
              <p:nvPr/>
            </p:nvSpPr>
            <p:spPr>
              <a:xfrm rot="19269109">
                <a:off x="2853869" y="2426608"/>
                <a:ext cx="1604822" cy="628567"/>
              </a:xfrm>
              <a:prstGeom prst="ellipse">
                <a:avLst/>
              </a:prstGeom>
              <a:solidFill>
                <a:srgbClr val="FF000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err="1"/>
              </a:p>
            </p:txBody>
          </p:sp>
          <p:sp>
            <p:nvSpPr>
              <p:cNvPr id="17" name="Oval 16">
                <a:extLst>
                  <a:ext uri="{FF2B5EF4-FFF2-40B4-BE49-F238E27FC236}">
                    <a16:creationId xmlns:a16="http://schemas.microsoft.com/office/drawing/2014/main" id="{937C58D3-B5F4-F50F-A31E-D46A8BBEDF72}"/>
                  </a:ext>
                </a:extLst>
              </p:cNvPr>
              <p:cNvSpPr/>
              <p:nvPr/>
            </p:nvSpPr>
            <p:spPr>
              <a:xfrm rot="1442987">
                <a:off x="2937675" y="3101063"/>
                <a:ext cx="1604822" cy="628567"/>
              </a:xfrm>
              <a:prstGeom prst="ellipse">
                <a:avLst/>
              </a:prstGeom>
              <a:pattFill prst="wdDnDiag">
                <a:fgClr>
                  <a:srgbClr val="FF0000"/>
                </a:fgClr>
                <a:bgClr>
                  <a:schemeClr val="bg1"/>
                </a:bgClr>
              </a:patt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err="1"/>
              </a:p>
            </p:txBody>
          </p:sp>
        </p:grpSp>
        <p:grpSp>
          <p:nvGrpSpPr>
            <p:cNvPr id="7" name="Group 6">
              <a:extLst>
                <a:ext uri="{FF2B5EF4-FFF2-40B4-BE49-F238E27FC236}">
                  <a16:creationId xmlns:a16="http://schemas.microsoft.com/office/drawing/2014/main" id="{C8DF7046-909D-AE51-64C3-5868A7E3104B}"/>
                </a:ext>
              </a:extLst>
            </p:cNvPr>
            <p:cNvGrpSpPr/>
            <p:nvPr/>
          </p:nvGrpSpPr>
          <p:grpSpPr>
            <a:xfrm>
              <a:off x="1871306" y="2370405"/>
              <a:ext cx="864246" cy="947119"/>
              <a:chOff x="4851439" y="2024681"/>
              <a:chExt cx="864246" cy="947119"/>
            </a:xfrm>
          </p:grpSpPr>
          <p:sp>
            <p:nvSpPr>
              <p:cNvPr id="9" name="TextBox 8">
                <a:extLst>
                  <a:ext uri="{FF2B5EF4-FFF2-40B4-BE49-F238E27FC236}">
                    <a16:creationId xmlns:a16="http://schemas.microsoft.com/office/drawing/2014/main" id="{553E50EC-7CAF-79CC-4E9D-26F89D4D4A68}"/>
                  </a:ext>
                </a:extLst>
              </p:cNvPr>
              <p:cNvSpPr txBox="1"/>
              <p:nvPr/>
            </p:nvSpPr>
            <p:spPr>
              <a:xfrm>
                <a:off x="4851439" y="2024681"/>
                <a:ext cx="642540" cy="947119"/>
              </a:xfrm>
              <a:prstGeom prst="rect">
                <a:avLst/>
              </a:prstGeom>
              <a:solidFill>
                <a:schemeClr val="accent2">
                  <a:lumMod val="20000"/>
                  <a:lumOff val="80000"/>
                </a:schemeClr>
              </a:solidFill>
              <a:ln>
                <a:solidFill>
                  <a:schemeClr val="tx1"/>
                </a:solidFill>
              </a:ln>
            </p:spPr>
            <p:txBody>
              <a:bodyPr wrap="square" lIns="45720" tIns="91440" rIns="45720" bIns="91440" rtlCol="0" anchor="ctr">
                <a:normAutofit/>
              </a:bodyPr>
              <a:lstStyle/>
              <a:p>
                <a:pPr algn="ctr">
                  <a:lnSpc>
                    <a:spcPct val="95000"/>
                  </a:lnSpc>
                  <a:spcBef>
                    <a:spcPts val="1200"/>
                  </a:spcBef>
                </a:pPr>
                <a:r>
                  <a:rPr lang="en-US" sz="1050">
                    <a:solidFill>
                      <a:schemeClr val="tx1"/>
                    </a:solidFill>
                  </a:rPr>
                  <a:t>Tx </a:t>
                </a:r>
              </a:p>
            </p:txBody>
          </p:sp>
          <p:grpSp>
            <p:nvGrpSpPr>
              <p:cNvPr id="10" name="Group 9">
                <a:extLst>
                  <a:ext uri="{FF2B5EF4-FFF2-40B4-BE49-F238E27FC236}">
                    <a16:creationId xmlns:a16="http://schemas.microsoft.com/office/drawing/2014/main" id="{9983A3BF-A9F5-DD72-8307-218F0714B692}"/>
                  </a:ext>
                </a:extLst>
              </p:cNvPr>
              <p:cNvGrpSpPr/>
              <p:nvPr/>
            </p:nvGrpSpPr>
            <p:grpSpPr>
              <a:xfrm>
                <a:off x="5495349" y="2024681"/>
                <a:ext cx="219651" cy="184317"/>
                <a:chOff x="5495349" y="2024681"/>
                <a:chExt cx="219651" cy="184317"/>
              </a:xfrm>
            </p:grpSpPr>
            <p:sp>
              <p:nvSpPr>
                <p:cNvPr id="14" name="Flowchart: Merge 13">
                  <a:extLst>
                    <a:ext uri="{FF2B5EF4-FFF2-40B4-BE49-F238E27FC236}">
                      <a16:creationId xmlns:a16="http://schemas.microsoft.com/office/drawing/2014/main" id="{C579C3A6-7EA3-3BD2-7CCC-2A1BB4F53672}"/>
                    </a:ext>
                  </a:extLst>
                </p:cNvPr>
                <p:cNvSpPr/>
                <p:nvPr/>
              </p:nvSpPr>
              <p:spPr>
                <a:xfrm>
                  <a:off x="5623560" y="2024681"/>
                  <a:ext cx="91440" cy="91440"/>
                </a:xfrm>
                <a:prstGeom prst="flowChartMerg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cxnSp>
              <p:nvCxnSpPr>
                <p:cNvPr id="15" name="Connector: Elbow 14">
                  <a:extLst>
                    <a:ext uri="{FF2B5EF4-FFF2-40B4-BE49-F238E27FC236}">
                      <a16:creationId xmlns:a16="http://schemas.microsoft.com/office/drawing/2014/main" id="{03E076AD-9781-28A8-E091-5F5FE8A5FAE1}"/>
                    </a:ext>
                  </a:extLst>
                </p:cNvPr>
                <p:cNvCxnSpPr>
                  <a:cxnSpLocks/>
                  <a:endCxn id="14" idx="2"/>
                </p:cNvCxnSpPr>
                <p:nvPr/>
              </p:nvCxnSpPr>
              <p:spPr>
                <a:xfrm flipV="1">
                  <a:off x="5495349" y="2116121"/>
                  <a:ext cx="173931" cy="92877"/>
                </a:xfrm>
                <a:prstGeom prst="bentConnector2">
                  <a:avLst/>
                </a:prstGeom>
                <a:ln w="9525"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583EC738-2358-3FFF-44A1-0DE5FBEC8622}"/>
                  </a:ext>
                </a:extLst>
              </p:cNvPr>
              <p:cNvGrpSpPr/>
              <p:nvPr/>
            </p:nvGrpSpPr>
            <p:grpSpPr>
              <a:xfrm>
                <a:off x="5496034" y="2664852"/>
                <a:ext cx="219651" cy="184317"/>
                <a:chOff x="5495349" y="2024681"/>
                <a:chExt cx="219651" cy="184317"/>
              </a:xfrm>
            </p:grpSpPr>
            <p:sp>
              <p:nvSpPr>
                <p:cNvPr id="12" name="Flowchart: Merge 11">
                  <a:extLst>
                    <a:ext uri="{FF2B5EF4-FFF2-40B4-BE49-F238E27FC236}">
                      <a16:creationId xmlns:a16="http://schemas.microsoft.com/office/drawing/2014/main" id="{B8C66F17-8D04-D415-19C0-83999F656BBA}"/>
                    </a:ext>
                  </a:extLst>
                </p:cNvPr>
                <p:cNvSpPr/>
                <p:nvPr/>
              </p:nvSpPr>
              <p:spPr>
                <a:xfrm>
                  <a:off x="5623560" y="2024681"/>
                  <a:ext cx="91440" cy="91440"/>
                </a:xfrm>
                <a:prstGeom prst="flowChartMerg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cxnSp>
              <p:nvCxnSpPr>
                <p:cNvPr id="13" name="Connector: Elbow 12">
                  <a:extLst>
                    <a:ext uri="{FF2B5EF4-FFF2-40B4-BE49-F238E27FC236}">
                      <a16:creationId xmlns:a16="http://schemas.microsoft.com/office/drawing/2014/main" id="{30B6D724-B137-D411-58F7-455294615964}"/>
                    </a:ext>
                  </a:extLst>
                </p:cNvPr>
                <p:cNvCxnSpPr>
                  <a:cxnSpLocks/>
                  <a:endCxn id="12" idx="2"/>
                </p:cNvCxnSpPr>
                <p:nvPr/>
              </p:nvCxnSpPr>
              <p:spPr>
                <a:xfrm flipV="1">
                  <a:off x="5495349" y="2116121"/>
                  <a:ext cx="173931" cy="92877"/>
                </a:xfrm>
                <a:prstGeom prst="bentConnector2">
                  <a:avLst/>
                </a:prstGeom>
                <a:ln w="9525"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cxnSp>
          </p:grpSp>
        </p:grpSp>
        <p:sp>
          <p:nvSpPr>
            <p:cNvPr id="8" name="Rectangle 7">
              <a:extLst>
                <a:ext uri="{FF2B5EF4-FFF2-40B4-BE49-F238E27FC236}">
                  <a16:creationId xmlns:a16="http://schemas.microsoft.com/office/drawing/2014/main" id="{3F6DC1C7-08B2-3455-3552-8F93F8AC0E62}"/>
                </a:ext>
              </a:extLst>
            </p:cNvPr>
            <p:cNvSpPr/>
            <p:nvPr/>
          </p:nvSpPr>
          <p:spPr>
            <a:xfrm>
              <a:off x="1871306" y="3369627"/>
              <a:ext cx="1957437" cy="242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ltLang="zh-CN" sz="1000">
                  <a:solidFill>
                    <a:schemeClr val="accent1"/>
                  </a:solidFill>
                  <a:latin typeface="Microsoft Sans Serif"/>
                  <a:cs typeface="Microsoft Sans Serif" panose="020B0604020202020204" pitchFamily="34" charset="0"/>
                </a:rPr>
                <a:t>QPSK precoder</a:t>
              </a:r>
              <a:endParaRPr lang="en-US" sz="1000">
                <a:solidFill>
                  <a:schemeClr val="accent1"/>
                </a:solidFill>
                <a:latin typeface="Microsoft Sans Serif"/>
                <a:cs typeface="Microsoft Sans Serif" panose="020B0604020202020204" pitchFamily="34" charset="0"/>
              </a:endParaRPr>
            </a:p>
          </p:txBody>
        </p:sp>
      </p:grpSp>
      <p:grpSp>
        <p:nvGrpSpPr>
          <p:cNvPr id="18" name="Group 17">
            <a:extLst>
              <a:ext uri="{FF2B5EF4-FFF2-40B4-BE49-F238E27FC236}">
                <a16:creationId xmlns:a16="http://schemas.microsoft.com/office/drawing/2014/main" id="{BE85ABFC-F869-A0F5-5892-D5F3A43C4EAB}"/>
              </a:ext>
            </a:extLst>
          </p:cNvPr>
          <p:cNvGrpSpPr/>
          <p:nvPr/>
        </p:nvGrpSpPr>
        <p:grpSpPr>
          <a:xfrm>
            <a:off x="6978307" y="5178066"/>
            <a:ext cx="1925733" cy="1138506"/>
            <a:chOff x="3574516" y="2328594"/>
            <a:chExt cx="1925733" cy="1138506"/>
          </a:xfrm>
        </p:grpSpPr>
        <p:grpSp>
          <p:nvGrpSpPr>
            <p:cNvPr id="19" name="Group 18">
              <a:extLst>
                <a:ext uri="{FF2B5EF4-FFF2-40B4-BE49-F238E27FC236}">
                  <a16:creationId xmlns:a16="http://schemas.microsoft.com/office/drawing/2014/main" id="{A8D03294-AEBE-8CCA-BAFC-57B74DF2B5FE}"/>
                </a:ext>
              </a:extLst>
            </p:cNvPr>
            <p:cNvGrpSpPr/>
            <p:nvPr/>
          </p:nvGrpSpPr>
          <p:grpSpPr>
            <a:xfrm>
              <a:off x="3797254" y="2328594"/>
              <a:ext cx="776700" cy="851178"/>
              <a:chOff x="4851439" y="2024681"/>
              <a:chExt cx="864246" cy="947119"/>
            </a:xfrm>
          </p:grpSpPr>
          <p:sp>
            <p:nvSpPr>
              <p:cNvPr id="26" name="TextBox 25">
                <a:extLst>
                  <a:ext uri="{FF2B5EF4-FFF2-40B4-BE49-F238E27FC236}">
                    <a16:creationId xmlns:a16="http://schemas.microsoft.com/office/drawing/2014/main" id="{0BE409B5-E092-248E-FFD3-BF99982A247B}"/>
                  </a:ext>
                </a:extLst>
              </p:cNvPr>
              <p:cNvSpPr txBox="1"/>
              <p:nvPr/>
            </p:nvSpPr>
            <p:spPr>
              <a:xfrm>
                <a:off x="4851439" y="2024681"/>
                <a:ext cx="642540" cy="947119"/>
              </a:xfrm>
              <a:prstGeom prst="rect">
                <a:avLst/>
              </a:prstGeom>
              <a:solidFill>
                <a:schemeClr val="accent2">
                  <a:lumMod val="20000"/>
                  <a:lumOff val="80000"/>
                </a:schemeClr>
              </a:solidFill>
              <a:ln>
                <a:solidFill>
                  <a:schemeClr val="tx1"/>
                </a:solidFill>
              </a:ln>
            </p:spPr>
            <p:txBody>
              <a:bodyPr wrap="square" lIns="45720" tIns="91440" rIns="45720" bIns="91440" rtlCol="0" anchor="ctr">
                <a:normAutofit/>
              </a:bodyPr>
              <a:lstStyle/>
              <a:p>
                <a:pPr algn="ctr">
                  <a:lnSpc>
                    <a:spcPct val="95000"/>
                  </a:lnSpc>
                  <a:spcBef>
                    <a:spcPts val="1200"/>
                  </a:spcBef>
                </a:pPr>
                <a:r>
                  <a:rPr lang="en-US" sz="1050">
                    <a:solidFill>
                      <a:schemeClr val="tx1"/>
                    </a:solidFill>
                  </a:rPr>
                  <a:t>Tx </a:t>
                </a:r>
              </a:p>
            </p:txBody>
          </p:sp>
          <p:grpSp>
            <p:nvGrpSpPr>
              <p:cNvPr id="27" name="Group 26">
                <a:extLst>
                  <a:ext uri="{FF2B5EF4-FFF2-40B4-BE49-F238E27FC236}">
                    <a16:creationId xmlns:a16="http://schemas.microsoft.com/office/drawing/2014/main" id="{D3F20E4B-68CA-76DD-90A9-916D26E05E4B}"/>
                  </a:ext>
                </a:extLst>
              </p:cNvPr>
              <p:cNvGrpSpPr/>
              <p:nvPr/>
            </p:nvGrpSpPr>
            <p:grpSpPr>
              <a:xfrm>
                <a:off x="5495349" y="2024681"/>
                <a:ext cx="219651" cy="184317"/>
                <a:chOff x="5495349" y="2024681"/>
                <a:chExt cx="219651" cy="184317"/>
              </a:xfrm>
            </p:grpSpPr>
            <p:sp>
              <p:nvSpPr>
                <p:cNvPr id="31" name="Flowchart: Merge 30">
                  <a:extLst>
                    <a:ext uri="{FF2B5EF4-FFF2-40B4-BE49-F238E27FC236}">
                      <a16:creationId xmlns:a16="http://schemas.microsoft.com/office/drawing/2014/main" id="{C6E48DEA-AC34-BEC1-3262-80B7704E8F45}"/>
                    </a:ext>
                  </a:extLst>
                </p:cNvPr>
                <p:cNvSpPr/>
                <p:nvPr/>
              </p:nvSpPr>
              <p:spPr>
                <a:xfrm>
                  <a:off x="5623560" y="2024681"/>
                  <a:ext cx="91440" cy="91440"/>
                </a:xfrm>
                <a:prstGeom prst="flowChartMerg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cxnSp>
              <p:nvCxnSpPr>
                <p:cNvPr id="32" name="Connector: Elbow 31">
                  <a:extLst>
                    <a:ext uri="{FF2B5EF4-FFF2-40B4-BE49-F238E27FC236}">
                      <a16:creationId xmlns:a16="http://schemas.microsoft.com/office/drawing/2014/main" id="{A5B7E71C-EA18-A0F6-D359-CB98BD09217B}"/>
                    </a:ext>
                  </a:extLst>
                </p:cNvPr>
                <p:cNvCxnSpPr>
                  <a:cxnSpLocks/>
                  <a:endCxn id="31" idx="2"/>
                </p:cNvCxnSpPr>
                <p:nvPr/>
              </p:nvCxnSpPr>
              <p:spPr>
                <a:xfrm flipV="1">
                  <a:off x="5495349" y="2116121"/>
                  <a:ext cx="173931" cy="92877"/>
                </a:xfrm>
                <a:prstGeom prst="bentConnector2">
                  <a:avLst/>
                </a:prstGeom>
                <a:ln w="9525"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6762A66C-4B0F-4672-A3B2-C35579CE8607}"/>
                  </a:ext>
                </a:extLst>
              </p:cNvPr>
              <p:cNvGrpSpPr/>
              <p:nvPr/>
            </p:nvGrpSpPr>
            <p:grpSpPr>
              <a:xfrm>
                <a:off x="5496034" y="2664852"/>
                <a:ext cx="219651" cy="184317"/>
                <a:chOff x="5495349" y="2024681"/>
                <a:chExt cx="219651" cy="184317"/>
              </a:xfrm>
            </p:grpSpPr>
            <p:sp>
              <p:nvSpPr>
                <p:cNvPr id="29" name="Flowchart: Merge 28">
                  <a:extLst>
                    <a:ext uri="{FF2B5EF4-FFF2-40B4-BE49-F238E27FC236}">
                      <a16:creationId xmlns:a16="http://schemas.microsoft.com/office/drawing/2014/main" id="{98A53A40-CAFA-36DA-052D-7D065C9AB229}"/>
                    </a:ext>
                  </a:extLst>
                </p:cNvPr>
                <p:cNvSpPr/>
                <p:nvPr/>
              </p:nvSpPr>
              <p:spPr>
                <a:xfrm>
                  <a:off x="5623560" y="2024681"/>
                  <a:ext cx="91440" cy="91440"/>
                </a:xfrm>
                <a:prstGeom prst="flowChartMerg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cxnSp>
              <p:nvCxnSpPr>
                <p:cNvPr id="30" name="Connector: Elbow 29">
                  <a:extLst>
                    <a:ext uri="{FF2B5EF4-FFF2-40B4-BE49-F238E27FC236}">
                      <a16:creationId xmlns:a16="http://schemas.microsoft.com/office/drawing/2014/main" id="{E8F208EA-02DA-5104-A201-B926A1BB4CE9}"/>
                    </a:ext>
                  </a:extLst>
                </p:cNvPr>
                <p:cNvCxnSpPr>
                  <a:cxnSpLocks/>
                  <a:endCxn id="29" idx="2"/>
                </p:cNvCxnSpPr>
                <p:nvPr/>
              </p:nvCxnSpPr>
              <p:spPr>
                <a:xfrm flipV="1">
                  <a:off x="5495349" y="2116121"/>
                  <a:ext cx="173931" cy="92877"/>
                </a:xfrm>
                <a:prstGeom prst="bentConnector2">
                  <a:avLst/>
                </a:prstGeom>
                <a:ln w="9525"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C9282BAE-FB73-8B32-4109-E77F79F047C2}"/>
                </a:ext>
              </a:extLst>
            </p:cNvPr>
            <p:cNvGrpSpPr/>
            <p:nvPr/>
          </p:nvGrpSpPr>
          <p:grpSpPr>
            <a:xfrm>
              <a:off x="4501077" y="2397458"/>
              <a:ext cx="999172" cy="707080"/>
              <a:chOff x="6597003" y="2743922"/>
              <a:chExt cx="1111794" cy="786778"/>
            </a:xfrm>
          </p:grpSpPr>
          <p:sp>
            <p:nvSpPr>
              <p:cNvPr id="22" name="Oval 21">
                <a:extLst>
                  <a:ext uri="{FF2B5EF4-FFF2-40B4-BE49-F238E27FC236}">
                    <a16:creationId xmlns:a16="http://schemas.microsoft.com/office/drawing/2014/main" id="{C6787FCC-BBC6-F61C-CB3D-C77B82377781}"/>
                  </a:ext>
                </a:extLst>
              </p:cNvPr>
              <p:cNvSpPr/>
              <p:nvPr/>
            </p:nvSpPr>
            <p:spPr>
              <a:xfrm rot="19269109">
                <a:off x="6597003" y="2743922"/>
                <a:ext cx="1016645" cy="398194"/>
              </a:xfrm>
              <a:prstGeom prst="ellipse">
                <a:avLst/>
              </a:prstGeom>
              <a:solidFill>
                <a:srgbClr val="FF000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err="1"/>
              </a:p>
            </p:txBody>
          </p:sp>
          <p:sp>
            <p:nvSpPr>
              <p:cNvPr id="23" name="Oval 22">
                <a:extLst>
                  <a:ext uri="{FF2B5EF4-FFF2-40B4-BE49-F238E27FC236}">
                    <a16:creationId xmlns:a16="http://schemas.microsoft.com/office/drawing/2014/main" id="{9CF5BED8-1AC3-E35B-FD19-711F811900CE}"/>
                  </a:ext>
                </a:extLst>
              </p:cNvPr>
              <p:cNvSpPr/>
              <p:nvPr/>
            </p:nvSpPr>
            <p:spPr>
              <a:xfrm rot="20440144">
                <a:off x="6678075" y="2869880"/>
                <a:ext cx="1016645" cy="398194"/>
              </a:xfrm>
              <a:prstGeom prst="ellipse">
                <a:avLst/>
              </a:prstGeom>
              <a:pattFill prst="wdDnDiag">
                <a:fgClr>
                  <a:srgbClr val="FF0000"/>
                </a:fgClr>
                <a:bgClr>
                  <a:schemeClr val="bg1"/>
                </a:bgClr>
              </a:patt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err="1"/>
              </a:p>
            </p:txBody>
          </p:sp>
          <p:sp>
            <p:nvSpPr>
              <p:cNvPr id="24" name="Oval 23">
                <a:extLst>
                  <a:ext uri="{FF2B5EF4-FFF2-40B4-BE49-F238E27FC236}">
                    <a16:creationId xmlns:a16="http://schemas.microsoft.com/office/drawing/2014/main" id="{AA86111D-AB56-F8ED-4547-65898953C4A4}"/>
                  </a:ext>
                </a:extLst>
              </p:cNvPr>
              <p:cNvSpPr/>
              <p:nvPr/>
            </p:nvSpPr>
            <p:spPr>
              <a:xfrm rot="21210345">
                <a:off x="6692152" y="2985423"/>
                <a:ext cx="1016645" cy="398194"/>
              </a:xfrm>
              <a:prstGeom prst="ellipse">
                <a:avLst/>
              </a:prstGeom>
              <a:pattFill prst="pct40">
                <a:fgClr>
                  <a:srgbClr val="FF0000"/>
                </a:fgClr>
                <a:bgClr>
                  <a:schemeClr val="bg1"/>
                </a:bgClr>
              </a:patt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err="1"/>
              </a:p>
            </p:txBody>
          </p:sp>
          <p:sp>
            <p:nvSpPr>
              <p:cNvPr id="25" name="Oval 24">
                <a:extLst>
                  <a:ext uri="{FF2B5EF4-FFF2-40B4-BE49-F238E27FC236}">
                    <a16:creationId xmlns:a16="http://schemas.microsoft.com/office/drawing/2014/main" id="{7AB83C74-22D0-28F4-F30E-C1F4CF2DEE38}"/>
                  </a:ext>
                </a:extLst>
              </p:cNvPr>
              <p:cNvSpPr/>
              <p:nvPr/>
            </p:nvSpPr>
            <p:spPr>
              <a:xfrm rot="1005755">
                <a:off x="6675587" y="3132506"/>
                <a:ext cx="1016645" cy="398194"/>
              </a:xfrm>
              <a:prstGeom prst="ellipse">
                <a:avLst/>
              </a:prstGeom>
              <a:pattFill prst="solidDmnd">
                <a:fgClr>
                  <a:srgbClr val="FF0000"/>
                </a:fgClr>
                <a:bgClr>
                  <a:schemeClr val="bg1"/>
                </a:bgClr>
              </a:patt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err="1"/>
              </a:p>
            </p:txBody>
          </p:sp>
        </p:grpSp>
        <p:sp>
          <p:nvSpPr>
            <p:cNvPr id="21" name="Rectangle 20">
              <a:extLst>
                <a:ext uri="{FF2B5EF4-FFF2-40B4-BE49-F238E27FC236}">
                  <a16:creationId xmlns:a16="http://schemas.microsoft.com/office/drawing/2014/main" id="{E02875AB-B45E-BE99-AAA1-87F46A784DD9}"/>
                </a:ext>
              </a:extLst>
            </p:cNvPr>
            <p:cNvSpPr/>
            <p:nvPr/>
          </p:nvSpPr>
          <p:spPr>
            <a:xfrm>
              <a:off x="3574516" y="3248856"/>
              <a:ext cx="1759153" cy="2182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ltLang="zh-CN" sz="1000">
                  <a:solidFill>
                    <a:schemeClr val="accent1"/>
                  </a:solidFill>
                  <a:latin typeface="Microsoft Sans Serif"/>
                  <a:cs typeface="Microsoft Sans Serif" panose="020B0604020202020204" pitchFamily="34" charset="0"/>
                </a:rPr>
                <a:t>8PSK/16PSK precoder</a:t>
              </a:r>
              <a:endParaRPr lang="en-US" sz="1000">
                <a:solidFill>
                  <a:schemeClr val="accent1"/>
                </a:solidFill>
                <a:latin typeface="Microsoft Sans Serif"/>
                <a:cs typeface="Microsoft Sans Serif" panose="020B0604020202020204" pitchFamily="34" charset="0"/>
              </a:endParaRPr>
            </a:p>
          </p:txBody>
        </p:sp>
      </p:grpSp>
      <p:sp>
        <p:nvSpPr>
          <p:cNvPr id="33" name="Arrow: Right 32">
            <a:extLst>
              <a:ext uri="{FF2B5EF4-FFF2-40B4-BE49-F238E27FC236}">
                <a16:creationId xmlns:a16="http://schemas.microsoft.com/office/drawing/2014/main" id="{5611B37D-1BD7-3090-02A0-B284653D9C28}"/>
              </a:ext>
            </a:extLst>
          </p:cNvPr>
          <p:cNvSpPr/>
          <p:nvPr/>
        </p:nvSpPr>
        <p:spPr>
          <a:xfrm>
            <a:off x="5668254" y="5455073"/>
            <a:ext cx="743578" cy="42809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4" name="TextBox 33">
            <a:extLst>
              <a:ext uri="{FF2B5EF4-FFF2-40B4-BE49-F238E27FC236}">
                <a16:creationId xmlns:a16="http://schemas.microsoft.com/office/drawing/2014/main" id="{15B7BE14-9296-E56F-7867-1E707A1A4666}"/>
              </a:ext>
            </a:extLst>
          </p:cNvPr>
          <p:cNvSpPr txBox="1"/>
          <p:nvPr/>
        </p:nvSpPr>
        <p:spPr>
          <a:xfrm>
            <a:off x="3497763" y="4873448"/>
            <a:ext cx="558423" cy="236347"/>
          </a:xfrm>
          <a:prstGeom prst="rect">
            <a:avLst/>
          </a:prstGeom>
        </p:spPr>
        <p:txBody>
          <a:bodyPr wrap="none" lIns="0" tIns="0" rIns="0" bIns="0" rtlCol="0">
            <a:spAutoFit/>
          </a:bodyPr>
          <a:lstStyle/>
          <a:p>
            <a:pPr algn="l">
              <a:lnSpc>
                <a:spcPct val="96000"/>
              </a:lnSpc>
            </a:pPr>
            <a:r>
              <a:rPr lang="en-US" sz="1600">
                <a:solidFill>
                  <a:schemeClr val="accent1"/>
                </a:solidFill>
                <a:latin typeface="Aptos" panose="020B0004020202020204" pitchFamily="34" charset="0"/>
                <a:cs typeface="Microsoft Sans Serif" panose="020B0604020202020204" pitchFamily="34" charset="0"/>
              </a:rPr>
              <a:t>Rel-19</a:t>
            </a:r>
          </a:p>
        </p:txBody>
      </p:sp>
      <p:sp>
        <p:nvSpPr>
          <p:cNvPr id="35" name="TextBox 34">
            <a:extLst>
              <a:ext uri="{FF2B5EF4-FFF2-40B4-BE49-F238E27FC236}">
                <a16:creationId xmlns:a16="http://schemas.microsoft.com/office/drawing/2014/main" id="{6C90AAE2-A31F-FB66-9C8A-273BA14BD8A2}"/>
              </a:ext>
            </a:extLst>
          </p:cNvPr>
          <p:cNvSpPr txBox="1"/>
          <p:nvPr/>
        </p:nvSpPr>
        <p:spPr>
          <a:xfrm>
            <a:off x="7307701" y="4786550"/>
            <a:ext cx="573875" cy="236347"/>
          </a:xfrm>
          <a:prstGeom prst="rect">
            <a:avLst/>
          </a:prstGeom>
        </p:spPr>
        <p:txBody>
          <a:bodyPr wrap="none" lIns="0" tIns="0" rIns="0" bIns="0" rtlCol="0">
            <a:spAutoFit/>
          </a:bodyPr>
          <a:lstStyle/>
          <a:p>
            <a:pPr algn="l">
              <a:lnSpc>
                <a:spcPct val="96000"/>
              </a:lnSpc>
            </a:pPr>
            <a:r>
              <a:rPr lang="en-US" sz="1600">
                <a:solidFill>
                  <a:schemeClr val="accent1"/>
                </a:solidFill>
                <a:latin typeface="Aptos" panose="020B0004020202020204" pitchFamily="34" charset="0"/>
                <a:cs typeface="Microsoft Sans Serif" panose="020B0604020202020204" pitchFamily="34" charset="0"/>
              </a:rPr>
              <a:t>Rel-20</a:t>
            </a:r>
          </a:p>
        </p:txBody>
      </p:sp>
    </p:spTree>
    <p:extLst>
      <p:ext uri="{BB962C8B-B14F-4D97-AF65-F5344CB8AC3E}">
        <p14:creationId xmlns:p14="http://schemas.microsoft.com/office/powerpoint/2010/main" val="47743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7F3C6-C851-5555-3F4F-D208AD259E31}"/>
              </a:ext>
            </a:extLst>
          </p:cNvPr>
          <p:cNvSpPr>
            <a:spLocks noGrp="1"/>
          </p:cNvSpPr>
          <p:nvPr>
            <p:ph type="title"/>
          </p:nvPr>
        </p:nvSpPr>
        <p:spPr/>
        <p:txBody>
          <a:bodyPr vert="horz" wrap="square" lIns="0" tIns="0" rIns="0" bIns="0" rtlCol="0" anchor="t">
            <a:noAutofit/>
          </a:bodyPr>
          <a:lstStyle/>
          <a:p>
            <a:r>
              <a:rPr lang="en-US" sz="4000"/>
              <a:t>High-resolution UL MIMO precoders - Justifications </a:t>
            </a:r>
          </a:p>
        </p:txBody>
      </p:sp>
      <p:sp>
        <p:nvSpPr>
          <p:cNvPr id="3" name="Content Placeholder 2">
            <a:extLst>
              <a:ext uri="{FF2B5EF4-FFF2-40B4-BE49-F238E27FC236}">
                <a16:creationId xmlns:a16="http://schemas.microsoft.com/office/drawing/2014/main" id="{A3A6789E-88FB-B4BA-E6DE-861BB0A351DA}"/>
              </a:ext>
            </a:extLst>
          </p:cNvPr>
          <p:cNvSpPr>
            <a:spLocks noGrp="1"/>
          </p:cNvSpPr>
          <p:nvPr>
            <p:ph idx="1"/>
          </p:nvPr>
        </p:nvSpPr>
        <p:spPr>
          <a:xfrm>
            <a:off x="515938" y="1351722"/>
            <a:ext cx="11160126" cy="4814128"/>
          </a:xfrm>
        </p:spPr>
        <p:txBody>
          <a:bodyPr/>
          <a:lstStyle/>
          <a:p>
            <a:r>
              <a:rPr lang="en-US" sz="2400" dirty="0"/>
              <a:t>  Justification 1: Performance gain with high resolution precoders is decent, especially at cell edge.  </a:t>
            </a:r>
          </a:p>
          <a:p>
            <a:pPr lvl="1"/>
            <a:r>
              <a:rPr lang="en-US" sz="1800" dirty="0"/>
              <a:t>Observation 1: 10% gain (@50% </a:t>
            </a:r>
            <a:r>
              <a:rPr lang="en-US" sz="1800" dirty="0" err="1"/>
              <a:t>cdf</a:t>
            </a:r>
            <a:r>
              <a:rPr lang="en-US" sz="1800" dirty="0"/>
              <a:t>) is achieved with 0 dB antenna imbalance. </a:t>
            </a:r>
            <a:r>
              <a:rPr lang="en-US" sz="1800" dirty="0">
                <a:solidFill>
                  <a:schemeClr val="tx1"/>
                </a:solidFill>
              </a:rPr>
              <a:t>Even with 3dB antenna imbalance, 7% gain is achieved (@50% </a:t>
            </a:r>
            <a:r>
              <a:rPr lang="en-US" sz="1800" dirty="0" err="1">
                <a:solidFill>
                  <a:schemeClr val="tx1"/>
                </a:solidFill>
              </a:rPr>
              <a:t>cdf</a:t>
            </a:r>
            <a:r>
              <a:rPr lang="en-US" sz="1800" dirty="0">
                <a:solidFill>
                  <a:schemeClr val="tx1"/>
                </a:solidFill>
              </a:rPr>
              <a:t>). </a:t>
            </a:r>
          </a:p>
          <a:p>
            <a:pPr lvl="1"/>
            <a:r>
              <a:rPr lang="en-US" sz="1800" dirty="0"/>
              <a:t>Larger gain (~20%) observed at cell edge.</a:t>
            </a:r>
            <a:endParaRPr lang="en-US" sz="2400" dirty="0"/>
          </a:p>
          <a:p>
            <a:endParaRPr lang="en-US" sz="2400" dirty="0"/>
          </a:p>
          <a:p>
            <a:endParaRPr lang="en-US" sz="2400" dirty="0"/>
          </a:p>
          <a:p>
            <a:endParaRPr lang="en-US" sz="2400" dirty="0"/>
          </a:p>
          <a:p>
            <a:pPr marL="0" indent="0">
              <a:buNone/>
            </a:pPr>
            <a:endParaRPr lang="en-US" sz="2400" dirty="0"/>
          </a:p>
          <a:p>
            <a:endParaRPr lang="en-US" sz="2400" dirty="0"/>
          </a:p>
          <a:p>
            <a:pPr lvl="1"/>
            <a:endParaRPr lang="en-US" sz="1800" dirty="0"/>
          </a:p>
          <a:p>
            <a:pPr lvl="1"/>
            <a:r>
              <a:rPr lang="en-US" sz="1800" dirty="0"/>
              <a:t>Note: In the above simulation results, current RAN4 requirements (4dB power error margin and +/- 40 degrees phase error margin between SRS and PUSCH) on antenna coherence is followed. We did not tighten RAN4 requirements in the simulations. </a:t>
            </a:r>
          </a:p>
          <a:p>
            <a:pPr lvl="1"/>
            <a:endParaRPr lang="en-US" sz="1800" dirty="0"/>
          </a:p>
          <a:p>
            <a:pPr lvl="1"/>
            <a:endParaRPr lang="en-US" sz="1800" dirty="0"/>
          </a:p>
        </p:txBody>
      </p:sp>
      <p:pic>
        <p:nvPicPr>
          <p:cNvPr id="6" name="Picture 5">
            <a:extLst>
              <a:ext uri="{FF2B5EF4-FFF2-40B4-BE49-F238E27FC236}">
                <a16:creationId xmlns:a16="http://schemas.microsoft.com/office/drawing/2014/main" id="{30B8F506-F410-EB55-EE4F-9D26759FA1A3}"/>
              </a:ext>
            </a:extLst>
          </p:cNvPr>
          <p:cNvPicPr>
            <a:picLocks noChangeAspect="1"/>
          </p:cNvPicPr>
          <p:nvPr/>
        </p:nvPicPr>
        <p:blipFill>
          <a:blip r:embed="rId2"/>
          <a:stretch>
            <a:fillRect/>
          </a:stretch>
        </p:blipFill>
        <p:spPr>
          <a:xfrm>
            <a:off x="6464921" y="3016578"/>
            <a:ext cx="3379851" cy="2560094"/>
          </a:xfrm>
          <a:prstGeom prst="rect">
            <a:avLst/>
          </a:prstGeom>
        </p:spPr>
      </p:pic>
      <p:sp>
        <p:nvSpPr>
          <p:cNvPr id="7" name="Oval 6">
            <a:extLst>
              <a:ext uri="{FF2B5EF4-FFF2-40B4-BE49-F238E27FC236}">
                <a16:creationId xmlns:a16="http://schemas.microsoft.com/office/drawing/2014/main" id="{A92AD501-3297-AD1D-9F2D-64501CB4A5D8}"/>
              </a:ext>
            </a:extLst>
          </p:cNvPr>
          <p:cNvSpPr/>
          <p:nvPr/>
        </p:nvSpPr>
        <p:spPr>
          <a:xfrm>
            <a:off x="8250431" y="3423430"/>
            <a:ext cx="1340658" cy="18750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8" name="TextBox 7">
            <a:extLst>
              <a:ext uri="{FF2B5EF4-FFF2-40B4-BE49-F238E27FC236}">
                <a16:creationId xmlns:a16="http://schemas.microsoft.com/office/drawing/2014/main" id="{89029C9D-D0C0-7FFE-9BA3-5A3A307FA366}"/>
              </a:ext>
            </a:extLst>
          </p:cNvPr>
          <p:cNvSpPr txBox="1"/>
          <p:nvPr/>
        </p:nvSpPr>
        <p:spPr>
          <a:xfrm>
            <a:off x="8154847" y="3726329"/>
            <a:ext cx="1443344"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a:solidFill>
                  <a:srgbClr val="FF0000"/>
                </a:solidFill>
              </a:rPr>
              <a:t>Cell edge UEs</a:t>
            </a:r>
          </a:p>
        </p:txBody>
      </p:sp>
      <p:grpSp>
        <p:nvGrpSpPr>
          <p:cNvPr id="12" name="Group 11">
            <a:extLst>
              <a:ext uri="{FF2B5EF4-FFF2-40B4-BE49-F238E27FC236}">
                <a16:creationId xmlns:a16="http://schemas.microsoft.com/office/drawing/2014/main" id="{EC640686-7380-4684-9E81-F6D686D1DB13}"/>
              </a:ext>
            </a:extLst>
          </p:cNvPr>
          <p:cNvGrpSpPr/>
          <p:nvPr/>
        </p:nvGrpSpPr>
        <p:grpSpPr>
          <a:xfrm>
            <a:off x="2440591" y="3088795"/>
            <a:ext cx="3127148" cy="2496360"/>
            <a:chOff x="2440591" y="3088795"/>
            <a:chExt cx="3127148" cy="2496360"/>
          </a:xfrm>
        </p:grpSpPr>
        <p:sp>
          <p:nvSpPr>
            <p:cNvPr id="11" name="Rectangle 10">
              <a:extLst>
                <a:ext uri="{FF2B5EF4-FFF2-40B4-BE49-F238E27FC236}">
                  <a16:creationId xmlns:a16="http://schemas.microsoft.com/office/drawing/2014/main" id="{64EC0A23-5A72-8EE3-D4C3-8C1EEFCF10EB}"/>
                </a:ext>
              </a:extLst>
            </p:cNvPr>
            <p:cNvSpPr/>
            <p:nvPr/>
          </p:nvSpPr>
          <p:spPr>
            <a:xfrm>
              <a:off x="2440591" y="3088795"/>
              <a:ext cx="3127148" cy="2487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5" name="Picture 4">
              <a:extLst>
                <a:ext uri="{FF2B5EF4-FFF2-40B4-BE49-F238E27FC236}">
                  <a16:creationId xmlns:a16="http://schemas.microsoft.com/office/drawing/2014/main" id="{445B3A9F-A180-4B82-9260-694B8DDCF28C}"/>
                </a:ext>
              </a:extLst>
            </p:cNvPr>
            <p:cNvPicPr>
              <a:picLocks noChangeAspect="1"/>
            </p:cNvPicPr>
            <p:nvPr/>
          </p:nvPicPr>
          <p:blipFill>
            <a:blip r:embed="rId3"/>
            <a:stretch>
              <a:fillRect/>
            </a:stretch>
          </p:blipFill>
          <p:spPr>
            <a:xfrm>
              <a:off x="2600911" y="3088795"/>
              <a:ext cx="2966828" cy="2415661"/>
            </a:xfrm>
            <a:prstGeom prst="rect">
              <a:avLst/>
            </a:prstGeom>
          </p:spPr>
        </p:pic>
        <p:sp>
          <p:nvSpPr>
            <p:cNvPr id="4" name="TextBox 3">
              <a:extLst>
                <a:ext uri="{FF2B5EF4-FFF2-40B4-BE49-F238E27FC236}">
                  <a16:creationId xmlns:a16="http://schemas.microsoft.com/office/drawing/2014/main" id="{D7BCC198-12FE-D628-8EAB-612D29D70284}"/>
                </a:ext>
              </a:extLst>
            </p:cNvPr>
            <p:cNvSpPr txBox="1"/>
            <p:nvPr/>
          </p:nvSpPr>
          <p:spPr>
            <a:xfrm>
              <a:off x="3453825" y="5466981"/>
              <a:ext cx="1077218" cy="118174"/>
            </a:xfrm>
            <a:prstGeom prst="rect">
              <a:avLst/>
            </a:prstGeom>
          </p:spPr>
          <p:txBody>
            <a:bodyPr wrap="none" lIns="0" tIns="0" rIns="0" bIns="0" rtlCol="0">
              <a:spAutoFit/>
            </a:bodyPr>
            <a:lstStyle/>
            <a:p>
              <a:pPr algn="l">
                <a:lnSpc>
                  <a:spcPct val="96000"/>
                </a:lnSpc>
              </a:pPr>
              <a:r>
                <a:rPr lang="en-US" sz="800" dirty="0" err="1">
                  <a:solidFill>
                    <a:srgbClr val="000000"/>
                  </a:solidFill>
                  <a:latin typeface="Aptos" panose="020B0004020202020204" pitchFamily="34" charset="0"/>
                  <a:cs typeface="Microsoft Sans Serif" panose="020B0604020202020204" pitchFamily="34" charset="0"/>
                </a:rPr>
                <a:t>Tput</a:t>
              </a:r>
              <a:r>
                <a:rPr lang="en-US" sz="800" dirty="0">
                  <a:solidFill>
                    <a:srgbClr val="000000"/>
                  </a:solidFill>
                  <a:latin typeface="Aptos" panose="020B0004020202020204" pitchFamily="34" charset="0"/>
                  <a:cs typeface="Microsoft Sans Serif" panose="020B0604020202020204" pitchFamily="34" charset="0"/>
                </a:rPr>
                <a:t> Gain (16PSK/QPSK)</a:t>
              </a:r>
            </a:p>
          </p:txBody>
        </p:sp>
        <p:sp>
          <p:nvSpPr>
            <p:cNvPr id="9" name="TextBox 8">
              <a:extLst>
                <a:ext uri="{FF2B5EF4-FFF2-40B4-BE49-F238E27FC236}">
                  <a16:creationId xmlns:a16="http://schemas.microsoft.com/office/drawing/2014/main" id="{161213DC-D0ED-55DC-BDD2-38D6506FBF3E}"/>
                </a:ext>
              </a:extLst>
            </p:cNvPr>
            <p:cNvSpPr txBox="1"/>
            <p:nvPr/>
          </p:nvSpPr>
          <p:spPr>
            <a:xfrm rot="16200000">
              <a:off x="2151025" y="4260468"/>
              <a:ext cx="697307" cy="118174"/>
            </a:xfrm>
            <a:prstGeom prst="rect">
              <a:avLst/>
            </a:prstGeom>
          </p:spPr>
          <p:txBody>
            <a:bodyPr wrap="none" lIns="0" tIns="0" rIns="0" bIns="0" rtlCol="0">
              <a:spAutoFit/>
            </a:bodyPr>
            <a:lstStyle/>
            <a:p>
              <a:pPr algn="l">
                <a:lnSpc>
                  <a:spcPct val="96000"/>
                </a:lnSpc>
              </a:pPr>
              <a:r>
                <a:rPr lang="en-US" sz="800" dirty="0" err="1">
                  <a:solidFill>
                    <a:srgbClr val="000000"/>
                  </a:solidFill>
                  <a:latin typeface="Aptos" panose="020B0004020202020204" pitchFamily="34" charset="0"/>
                  <a:cs typeface="Microsoft Sans Serif" panose="020B0604020202020204" pitchFamily="34" charset="0"/>
                </a:rPr>
                <a:t>cdf</a:t>
              </a:r>
              <a:r>
                <a:rPr lang="en-US" sz="800" dirty="0">
                  <a:solidFill>
                    <a:srgbClr val="000000"/>
                  </a:solidFill>
                  <a:latin typeface="Aptos" panose="020B0004020202020204" pitchFamily="34" charset="0"/>
                  <a:cs typeface="Microsoft Sans Serif" panose="020B0604020202020204" pitchFamily="34" charset="0"/>
                </a:rPr>
                <a:t> of </a:t>
              </a:r>
              <a:r>
                <a:rPr lang="en-US" sz="800" dirty="0" err="1">
                  <a:solidFill>
                    <a:srgbClr val="000000"/>
                  </a:solidFill>
                  <a:latin typeface="Aptos" panose="020B0004020202020204" pitchFamily="34" charset="0"/>
                  <a:cs typeface="Microsoft Sans Serif" panose="020B0604020202020204" pitchFamily="34" charset="0"/>
                </a:rPr>
                <a:t>Tput</a:t>
              </a:r>
              <a:r>
                <a:rPr lang="en-US" sz="800" dirty="0">
                  <a:solidFill>
                    <a:srgbClr val="000000"/>
                  </a:solidFill>
                  <a:latin typeface="Aptos" panose="020B0004020202020204" pitchFamily="34" charset="0"/>
                  <a:cs typeface="Microsoft Sans Serif" panose="020B0604020202020204" pitchFamily="34" charset="0"/>
                </a:rPr>
                <a:t> Gain</a:t>
              </a:r>
            </a:p>
          </p:txBody>
        </p:sp>
      </p:grpSp>
    </p:spTree>
    <p:extLst>
      <p:ext uri="{BB962C8B-B14F-4D97-AF65-F5344CB8AC3E}">
        <p14:creationId xmlns:p14="http://schemas.microsoft.com/office/powerpoint/2010/main" val="3381716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7F3C6-C851-5555-3F4F-D208AD259E31}"/>
              </a:ext>
            </a:extLst>
          </p:cNvPr>
          <p:cNvSpPr>
            <a:spLocks noGrp="1"/>
          </p:cNvSpPr>
          <p:nvPr>
            <p:ph type="title"/>
          </p:nvPr>
        </p:nvSpPr>
        <p:spPr/>
        <p:txBody>
          <a:bodyPr vert="horz" wrap="square" lIns="0" tIns="0" rIns="0" bIns="0" rtlCol="0" anchor="t">
            <a:noAutofit/>
          </a:bodyPr>
          <a:lstStyle/>
          <a:p>
            <a:r>
              <a:rPr lang="en-US" sz="4000"/>
              <a:t>High-resolution UL MIMO precoders - Justifications </a:t>
            </a:r>
          </a:p>
        </p:txBody>
      </p:sp>
      <p:sp>
        <p:nvSpPr>
          <p:cNvPr id="3" name="Content Placeholder 2">
            <a:extLst>
              <a:ext uri="{FF2B5EF4-FFF2-40B4-BE49-F238E27FC236}">
                <a16:creationId xmlns:a16="http://schemas.microsoft.com/office/drawing/2014/main" id="{A3A6789E-88FB-B4BA-E6DE-861BB0A351DA}"/>
              </a:ext>
            </a:extLst>
          </p:cNvPr>
          <p:cNvSpPr>
            <a:spLocks noGrp="1"/>
          </p:cNvSpPr>
          <p:nvPr>
            <p:ph idx="1"/>
          </p:nvPr>
        </p:nvSpPr>
        <p:spPr>
          <a:xfrm>
            <a:off x="515938" y="1351722"/>
            <a:ext cx="11160126" cy="4814128"/>
          </a:xfrm>
        </p:spPr>
        <p:txBody>
          <a:bodyPr vert="horz" lIns="0" tIns="0" rIns="0" bIns="0" rtlCol="0" anchor="t">
            <a:noAutofit/>
          </a:bodyPr>
          <a:lstStyle/>
          <a:p>
            <a:r>
              <a:rPr lang="en-US" sz="2400" dirty="0"/>
              <a:t>  Justification 2: Specification impact of high-resolution precoders is small. </a:t>
            </a:r>
          </a:p>
          <a:p>
            <a:pPr marL="401320" lvl="1"/>
            <a:r>
              <a:rPr lang="en-US" sz="1800" dirty="0"/>
              <a:t>RAN1 specification impact 1: introduce larger UL coherent and partial-coherent precoder codebooks in 38.211 for 2-Tx. </a:t>
            </a:r>
          </a:p>
          <a:p>
            <a:pPr marL="401320" lvl="1"/>
            <a:r>
              <a:rPr lang="en-US" sz="1800" dirty="0"/>
              <a:t>RAN1 specification impact 2: “potentially” increase the bit-width for TPMI indication by 1 bit in DCI.</a:t>
            </a:r>
          </a:p>
          <a:p>
            <a:pPr marL="537845" lvl="2"/>
            <a:r>
              <a:rPr lang="en-US" sz="1600" dirty="0"/>
              <a:t>Note: if considering only 8PSK precoders for 2-Tx, or not adding all 16PSK precoders for 2-Tx, the existing 7 reserved codepoints can be used to signal the added precoders without even increasing the bit-width in DCI. </a:t>
            </a:r>
          </a:p>
          <a:p>
            <a:pPr marL="401320" lvl="1"/>
            <a:endParaRPr lang="en-US" sz="1800" dirty="0"/>
          </a:p>
          <a:p>
            <a:pPr marL="401320" lvl="1"/>
            <a:endParaRPr lang="en-US" sz="1800" dirty="0"/>
          </a:p>
          <a:p>
            <a:pPr marL="401320" lvl="1"/>
            <a:endParaRPr lang="en-US" sz="1800" dirty="0"/>
          </a:p>
          <a:p>
            <a:pPr marL="401320" lvl="1"/>
            <a:endParaRPr lang="en-US" sz="1800" dirty="0"/>
          </a:p>
          <a:p>
            <a:pPr marL="401320" lvl="1"/>
            <a:endParaRPr lang="en-US" sz="1800" dirty="0"/>
          </a:p>
          <a:p>
            <a:pPr marL="401320" lvl="1"/>
            <a:r>
              <a:rPr lang="en-US" sz="1800" dirty="0"/>
              <a:t>RAN 4 specification of Tx antenna coherence (amplitude and phase tolerance) is kept as it is. We don’t intend to tighten RAN4 requirements in Rel-20.</a:t>
            </a:r>
          </a:p>
          <a:p>
            <a:pPr marL="537845" lvl="2"/>
            <a:r>
              <a:rPr lang="en-US" sz="1600" dirty="0"/>
              <a:t>Note: although it can bring larger gain, further tightening RAN4 requirements for high resolution precoders could require large amount of work in RAN4.</a:t>
            </a:r>
          </a:p>
          <a:p>
            <a:pPr marL="537845" lvl="2"/>
            <a:r>
              <a:rPr lang="en-US" sz="1600" dirty="0"/>
              <a:t>The RAN4 specification impact is limited to updating the precoder Table reference. </a:t>
            </a:r>
          </a:p>
          <a:p>
            <a:endParaRPr lang="en-US" sz="2400" dirty="0"/>
          </a:p>
          <a:p>
            <a:endParaRPr lang="en-US" sz="2400" dirty="0"/>
          </a:p>
          <a:p>
            <a:pPr marL="0" indent="0">
              <a:buNone/>
            </a:pPr>
            <a:endParaRPr lang="en-US" sz="2400" dirty="0"/>
          </a:p>
          <a:p>
            <a:pPr marL="401320" lvl="1"/>
            <a:endParaRPr lang="en-US" sz="1800" dirty="0"/>
          </a:p>
          <a:p>
            <a:pPr marL="401320" lvl="1"/>
            <a:endParaRPr lang="en-US" sz="1800" dirty="0"/>
          </a:p>
        </p:txBody>
      </p:sp>
      <p:pic>
        <p:nvPicPr>
          <p:cNvPr id="4" name="Picture 3">
            <a:extLst>
              <a:ext uri="{FF2B5EF4-FFF2-40B4-BE49-F238E27FC236}">
                <a16:creationId xmlns:a16="http://schemas.microsoft.com/office/drawing/2014/main" id="{2B420556-CA78-8E48-1244-0F5F005E4081}"/>
              </a:ext>
            </a:extLst>
          </p:cNvPr>
          <p:cNvPicPr>
            <a:picLocks noChangeAspect="1"/>
          </p:cNvPicPr>
          <p:nvPr/>
        </p:nvPicPr>
        <p:blipFill>
          <a:blip r:embed="rId2"/>
          <a:stretch>
            <a:fillRect/>
          </a:stretch>
        </p:blipFill>
        <p:spPr>
          <a:xfrm>
            <a:off x="6751321" y="3864936"/>
            <a:ext cx="4746774" cy="723169"/>
          </a:xfrm>
          <a:prstGeom prst="rect">
            <a:avLst/>
          </a:prstGeom>
        </p:spPr>
      </p:pic>
      <p:pic>
        <p:nvPicPr>
          <p:cNvPr id="9" name="Picture 8">
            <a:extLst>
              <a:ext uri="{FF2B5EF4-FFF2-40B4-BE49-F238E27FC236}">
                <a16:creationId xmlns:a16="http://schemas.microsoft.com/office/drawing/2014/main" id="{F47539C8-502C-3589-369C-4561FEC4487D}"/>
              </a:ext>
            </a:extLst>
          </p:cNvPr>
          <p:cNvPicPr>
            <a:picLocks noChangeAspect="1"/>
          </p:cNvPicPr>
          <p:nvPr/>
        </p:nvPicPr>
        <p:blipFill>
          <a:blip r:embed="rId3"/>
          <a:stretch>
            <a:fillRect/>
          </a:stretch>
        </p:blipFill>
        <p:spPr>
          <a:xfrm>
            <a:off x="6751321" y="3249329"/>
            <a:ext cx="4746774" cy="646466"/>
          </a:xfrm>
          <a:prstGeom prst="rect">
            <a:avLst/>
          </a:prstGeom>
        </p:spPr>
      </p:pic>
      <p:sp>
        <p:nvSpPr>
          <p:cNvPr id="12" name="TextBox 11">
            <a:extLst>
              <a:ext uri="{FF2B5EF4-FFF2-40B4-BE49-F238E27FC236}">
                <a16:creationId xmlns:a16="http://schemas.microsoft.com/office/drawing/2014/main" id="{B1ADCECA-AA8E-29FC-1F07-ECC757E5826B}"/>
              </a:ext>
            </a:extLst>
          </p:cNvPr>
          <p:cNvSpPr txBox="1"/>
          <p:nvPr/>
        </p:nvSpPr>
        <p:spPr>
          <a:xfrm>
            <a:off x="1366576" y="3410141"/>
            <a:ext cx="5024176" cy="1027974"/>
          </a:xfrm>
          <a:prstGeom prst="rect">
            <a:avLst/>
          </a:prstGeom>
          <a:noFill/>
        </p:spPr>
        <p:txBody>
          <a:bodyPr wrap="square">
            <a:spAutoFit/>
          </a:bodyPr>
          <a:lstStyle/>
          <a:p>
            <a:pPr marL="285750" indent="-285750" algn="l">
              <a:lnSpc>
                <a:spcPct val="95000"/>
              </a:lnSpc>
              <a:buFont typeface="Arial" panose="020B0604020202020204" pitchFamily="34" charset="0"/>
              <a:buChar char="•"/>
            </a:pPr>
            <a:r>
              <a:rPr lang="en-US" sz="1600">
                <a:solidFill>
                  <a:schemeClr val="accent1"/>
                </a:solidFill>
              </a:rPr>
              <a:t>Rel-15 2-Tx full coherent CB has 9 precoders, which requires 4 bits in DCI with 7 codepoints reserved.</a:t>
            </a:r>
          </a:p>
          <a:p>
            <a:pPr marL="285750" indent="-285750" algn="l">
              <a:lnSpc>
                <a:spcPct val="95000"/>
              </a:lnSpc>
              <a:buFont typeface="Arial" panose="020B0604020202020204" pitchFamily="34" charset="0"/>
              <a:buChar char="•"/>
            </a:pPr>
            <a:r>
              <a:rPr lang="en-US" sz="1600">
                <a:solidFill>
                  <a:schemeClr val="accent1"/>
                </a:solidFill>
              </a:rPr>
              <a:t>The signaling of high resolution precoders can use the 7 reserved codepoints. </a:t>
            </a:r>
          </a:p>
        </p:txBody>
      </p:sp>
      <p:sp>
        <p:nvSpPr>
          <p:cNvPr id="13" name="Rectangle 12">
            <a:extLst>
              <a:ext uri="{FF2B5EF4-FFF2-40B4-BE49-F238E27FC236}">
                <a16:creationId xmlns:a16="http://schemas.microsoft.com/office/drawing/2014/main" id="{D2E1E0BD-7757-112E-1B7E-60945CA86CEF}"/>
              </a:ext>
            </a:extLst>
          </p:cNvPr>
          <p:cNvSpPr/>
          <p:nvPr/>
        </p:nvSpPr>
        <p:spPr>
          <a:xfrm>
            <a:off x="6751321" y="3249329"/>
            <a:ext cx="4746774" cy="133877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69607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7F3C6-C851-5555-3F4F-D208AD259E31}"/>
              </a:ext>
            </a:extLst>
          </p:cNvPr>
          <p:cNvSpPr>
            <a:spLocks noGrp="1"/>
          </p:cNvSpPr>
          <p:nvPr>
            <p:ph type="title"/>
          </p:nvPr>
        </p:nvSpPr>
        <p:spPr/>
        <p:txBody>
          <a:bodyPr vert="horz" wrap="square" lIns="0" tIns="0" rIns="0" bIns="0" rtlCol="0" anchor="t">
            <a:noAutofit/>
          </a:bodyPr>
          <a:lstStyle/>
          <a:p>
            <a:r>
              <a:rPr lang="en-US" sz="4000"/>
              <a:t>High-resolution UL MIMO precoders - Justifications </a:t>
            </a:r>
          </a:p>
        </p:txBody>
      </p:sp>
      <p:sp>
        <p:nvSpPr>
          <p:cNvPr id="3" name="Content Placeholder 2">
            <a:extLst>
              <a:ext uri="{FF2B5EF4-FFF2-40B4-BE49-F238E27FC236}">
                <a16:creationId xmlns:a16="http://schemas.microsoft.com/office/drawing/2014/main" id="{A3A6789E-88FB-B4BA-E6DE-861BB0A351DA}"/>
              </a:ext>
            </a:extLst>
          </p:cNvPr>
          <p:cNvSpPr>
            <a:spLocks noGrp="1"/>
          </p:cNvSpPr>
          <p:nvPr>
            <p:ph idx="1"/>
          </p:nvPr>
        </p:nvSpPr>
        <p:spPr>
          <a:xfrm>
            <a:off x="515938" y="1351722"/>
            <a:ext cx="11160126" cy="4814128"/>
          </a:xfrm>
        </p:spPr>
        <p:txBody>
          <a:bodyPr/>
          <a:lstStyle/>
          <a:p>
            <a:r>
              <a:rPr lang="en-US" sz="2400"/>
              <a:t>Justification 3: The impact of high-resolution precoders to UE and gNB implementation is small. </a:t>
            </a:r>
          </a:p>
          <a:p>
            <a:r>
              <a:rPr lang="en-US" sz="2400"/>
              <a:t>Impact to UE implementation: </a:t>
            </a:r>
          </a:p>
          <a:p>
            <a:pPr lvl="1"/>
            <a:r>
              <a:rPr lang="en-US" sz="1800"/>
              <a:t>The high-resolution precoding is still wideband UL precoding. The UE implementation only needs to take care of matrix multiplication with 8PSK/16PSK entries, which is trivial. </a:t>
            </a:r>
          </a:p>
          <a:p>
            <a:r>
              <a:rPr lang="en-US" sz="2400"/>
              <a:t>Impact to gNB implementation: </a:t>
            </a:r>
          </a:p>
          <a:p>
            <a:pPr lvl="1"/>
            <a:r>
              <a:rPr lang="en-US" sz="1800"/>
              <a:t>The high-resolution precoding is transparent to gNB PUSCH demodulation and decoding as DMRS is </a:t>
            </a:r>
            <a:r>
              <a:rPr lang="en-US" sz="1800" err="1"/>
              <a:t>precoded</a:t>
            </a:r>
            <a:r>
              <a:rPr lang="en-US" sz="1800"/>
              <a:t> in the same way as PUSCH data. </a:t>
            </a:r>
          </a:p>
          <a:p>
            <a:pPr lvl="1"/>
            <a:r>
              <a:rPr lang="en-US" sz="1800"/>
              <a:t>gNB scheduler’s TPMI selection algorithm need pick a precoder from a larger codebook than current codebook, which should not be difficult to do. </a:t>
            </a:r>
          </a:p>
          <a:p>
            <a:pPr lvl="1"/>
            <a:endParaRPr lang="en-US" sz="1800"/>
          </a:p>
          <a:p>
            <a:pPr lvl="1"/>
            <a:endParaRPr lang="en-US" sz="1800"/>
          </a:p>
          <a:p>
            <a:endParaRPr lang="en-US" sz="2400"/>
          </a:p>
          <a:p>
            <a:endParaRPr lang="en-US" sz="2400"/>
          </a:p>
          <a:p>
            <a:pPr marL="0" indent="0">
              <a:buNone/>
            </a:pPr>
            <a:endParaRPr lang="en-US" sz="2400"/>
          </a:p>
          <a:p>
            <a:pPr lvl="1"/>
            <a:endParaRPr lang="en-US" sz="1800"/>
          </a:p>
          <a:p>
            <a:pPr lvl="1"/>
            <a:endParaRPr lang="en-US" sz="1800"/>
          </a:p>
        </p:txBody>
      </p:sp>
    </p:spTree>
    <p:extLst>
      <p:ext uri="{BB962C8B-B14F-4D97-AF65-F5344CB8AC3E}">
        <p14:creationId xmlns:p14="http://schemas.microsoft.com/office/powerpoint/2010/main" val="3835531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7F3C6-C851-5555-3F4F-D208AD259E31}"/>
              </a:ext>
            </a:extLst>
          </p:cNvPr>
          <p:cNvSpPr>
            <a:spLocks noGrp="1"/>
          </p:cNvSpPr>
          <p:nvPr>
            <p:ph type="title"/>
          </p:nvPr>
        </p:nvSpPr>
        <p:spPr/>
        <p:txBody>
          <a:bodyPr vert="horz" wrap="square" lIns="0" tIns="0" rIns="0" bIns="0" rtlCol="0" anchor="t">
            <a:noAutofit/>
          </a:bodyPr>
          <a:lstStyle/>
          <a:p>
            <a:r>
              <a:rPr lang="en-US" sz="4000"/>
              <a:t>Summary of the proposal </a:t>
            </a:r>
          </a:p>
        </p:txBody>
      </p:sp>
      <p:sp>
        <p:nvSpPr>
          <p:cNvPr id="3" name="Content Placeholder 2">
            <a:extLst>
              <a:ext uri="{FF2B5EF4-FFF2-40B4-BE49-F238E27FC236}">
                <a16:creationId xmlns:a16="http://schemas.microsoft.com/office/drawing/2014/main" id="{A3A6789E-88FB-B4BA-E6DE-861BB0A351DA}"/>
              </a:ext>
            </a:extLst>
          </p:cNvPr>
          <p:cNvSpPr>
            <a:spLocks noGrp="1"/>
          </p:cNvSpPr>
          <p:nvPr>
            <p:ph idx="1"/>
          </p:nvPr>
        </p:nvSpPr>
        <p:spPr>
          <a:xfrm>
            <a:off x="515938" y="1351722"/>
            <a:ext cx="11160126" cy="4814128"/>
          </a:xfrm>
        </p:spPr>
        <p:txBody>
          <a:bodyPr vert="horz" lIns="0" tIns="0" rIns="0" bIns="0" rtlCol="0" anchor="t">
            <a:noAutofit/>
          </a:bodyPr>
          <a:lstStyle/>
          <a:p>
            <a:r>
              <a:rPr lang="en-US" sz="2400"/>
              <a:t>If NR Rel-20 includes MIMO WI, specify spatial high-resolution UL coherent precoders, e.g., precoders with 8PSK or 16PSK entries, for 2-Tx [RAN1]. </a:t>
            </a:r>
          </a:p>
          <a:p>
            <a:pPr marL="401320" lvl="1"/>
            <a:r>
              <a:rPr lang="en-US" sz="2400"/>
              <a:t>Note: Keep RAN4 requirements for UL Tx coherence (amplitude and phase tolerance) as is without tightening the requirements.  </a:t>
            </a:r>
          </a:p>
          <a:p>
            <a:endParaRPr lang="en-US" sz="2400"/>
          </a:p>
          <a:p>
            <a:pPr marL="0" indent="0">
              <a:buNone/>
            </a:pPr>
            <a:endParaRPr lang="en-US" sz="2400"/>
          </a:p>
          <a:p>
            <a:pPr marL="401320" lvl="1"/>
            <a:endParaRPr lang="en-US" sz="1800"/>
          </a:p>
          <a:p>
            <a:pPr marL="401320" lvl="1"/>
            <a:endParaRPr lang="en-US" sz="1800"/>
          </a:p>
        </p:txBody>
      </p:sp>
    </p:spTree>
    <p:extLst>
      <p:ext uri="{BB962C8B-B14F-4D97-AF65-F5344CB8AC3E}">
        <p14:creationId xmlns:p14="http://schemas.microsoft.com/office/powerpoint/2010/main" val="423985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LengthInSeconds xmlns="59341b7b-2ed7-44dc-8679-71dde30480b1" xsi:nil="true"/>
    <SharedWithUsers xmlns="941e23cb-dad9-498e-b38f-7f09bac0cd70">
      <UserInfo>
        <DisplayName>Adam Hawes</DisplayName>
        <AccountId>71</AccountId>
        <AccountType/>
      </UserInfo>
      <UserInfo>
        <DisplayName>Brianna Spiegel</DisplayName>
        <AccountId>128</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10" ma:contentTypeDescription="Create a new document." ma:contentTypeScope="" ma:versionID="b0838149eb0b0d3861803495e6f7f464">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52469e7f35ba5c9fab7260861114c9b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A018B6-B4E7-4A79-BA06-8CC7AF35006A}">
  <ds:schemaRefs>
    <ds:schemaRef ds:uri="http://purl.org/dc/elements/1.1/"/>
    <ds:schemaRef ds:uri="http://schemas.openxmlformats.org/package/2006/metadata/core-properties"/>
    <ds:schemaRef ds:uri="59341b7b-2ed7-44dc-8679-71dde30480b1"/>
    <ds:schemaRef ds:uri="http://schemas.microsoft.com/office/2006/documentManagement/types"/>
    <ds:schemaRef ds:uri="http://www.w3.org/XML/1998/namespace"/>
    <ds:schemaRef ds:uri="http://purl.org/dc/terms/"/>
    <ds:schemaRef ds:uri="http://schemas.microsoft.com/office/2006/metadata/properties"/>
    <ds:schemaRef ds:uri="http://schemas.microsoft.com/office/infopath/2007/PartnerControls"/>
    <ds:schemaRef ds:uri="941e23cb-dad9-498e-b38f-7f09bac0cd70"/>
    <ds:schemaRef ds:uri="http://purl.org/dc/dcmitype/"/>
  </ds:schemaRefs>
</ds:datastoreItem>
</file>

<file path=customXml/itemProps2.xml><?xml version="1.0" encoding="utf-8"?>
<ds:datastoreItem xmlns:ds="http://schemas.openxmlformats.org/officeDocument/2006/customXml" ds:itemID="{C7D8C63D-D057-408A-86CF-BECF5DCDB5CF}">
  <ds:schemaRefs>
    <ds:schemaRef ds:uri="http://schemas.microsoft.com/sharepoint/v3/contenttype/forms"/>
  </ds:schemaRefs>
</ds:datastoreItem>
</file>

<file path=customXml/itemProps3.xml><?xml version="1.0" encoding="utf-8"?>
<ds:datastoreItem xmlns:ds="http://schemas.openxmlformats.org/officeDocument/2006/customXml" ds:itemID="{5B55E6EA-276F-4FA3-A0DD-75367DC0BA2D}">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d747bccc-1f7a-43de-9506-0ef23dd23464}" enabled="1" method="Privileged" siteId="{98e9ba89-e1a1-4e38-9007-8bdabc25de1d}" contentBits="0" removed="0"/>
</clbl:labelList>
</file>

<file path=docProps/app.xml><?xml version="1.0" encoding="utf-8"?>
<Properties xmlns="http://schemas.openxmlformats.org/officeDocument/2006/extended-properties" xmlns:vt="http://schemas.openxmlformats.org/officeDocument/2006/docPropsVTypes">
  <Template>blank</Template>
  <TotalTime>539</TotalTime>
  <Words>716</Words>
  <Application>Microsoft Office PowerPoint</Application>
  <PresentationFormat>Widescreen</PresentationFormat>
  <Paragraphs>74</Paragraphs>
  <Slides>7</Slides>
  <Notes>0</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Qualcomm Corporate Confidential Template - 2024</vt:lpstr>
      <vt:lpstr>Snapdragon Template</vt:lpstr>
      <vt:lpstr>Views on MIMO Phase 6 WI for Rel-20 </vt:lpstr>
      <vt:lpstr>High level views on NR Rel-20 MIMO WI</vt:lpstr>
      <vt:lpstr>High-resolution UL MIMO precoders - Motivation </vt:lpstr>
      <vt:lpstr>High-resolution UL MIMO precoders - Justifications </vt:lpstr>
      <vt:lpstr>High-resolution UL MIMO precoders - Justifications </vt:lpstr>
      <vt:lpstr>High-resolution UL MIMO precoders - Justifications </vt:lpstr>
      <vt:lpstr>Summary of the proposal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Yi Huang</cp:lastModifiedBy>
  <cp:revision>6</cp:revision>
  <dcterms:created xsi:type="dcterms:W3CDTF">2024-11-27T02:07:07Z</dcterms:created>
  <dcterms:modified xsi:type="dcterms:W3CDTF">2024-12-03T06:29:27Z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0x01010054FC21B95FDDC14EA5A0590F935619D0</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