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68" r:id="rId5"/>
  </p:sldMasterIdLst>
  <p:notesMasterIdLst>
    <p:notesMasterId r:id="rId10"/>
  </p:notesMasterIdLst>
  <p:handoutMasterIdLst>
    <p:handoutMasterId r:id="rId11"/>
  </p:handoutMasterIdLst>
  <p:sldIdLst>
    <p:sldId id="1122" r:id="rId6"/>
    <p:sldId id="1123" r:id="rId7"/>
    <p:sldId id="1143" r:id="rId8"/>
    <p:sldId id="1142" r:id="rId9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-Chenli" initials="v" lastIdx="9" clrIdx="0">
    <p:extLst>
      <p:ext uri="{19B8F6BF-5375-455C-9EA6-DF929625EA0E}">
        <p15:presenceInfo xmlns:p15="http://schemas.microsoft.com/office/powerpoint/2012/main" userId="vivo-Chen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8F8"/>
    <a:srgbClr val="00123A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C52C91-7B1C-6F50-57B4-96DD57639168}" v="19" dt="2024-12-03T18:23:55.998"/>
    <p1510:client id="{B00A33A3-CD04-46B2-9701-6474BF425205}" v="1001" dt="2024-12-03T18:48:23.2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10"/>
        <p:guide pos="214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03/12/2024</a:t>
            </a:fld>
            <a:endParaRPr lang="en-GB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‹Nr.›</a:t>
            </a:fld>
            <a:endParaRPr lang="en-GB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03/12/2024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361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4380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7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3938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1914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2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303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7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7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6" r:id="rId3"/>
    <p:sldLayoutId id="2147483740" r:id="rId4"/>
    <p:sldLayoutId id="2147483741" r:id="rId5"/>
    <p:sldLayoutId id="2147483767" r:id="rId6"/>
    <p:sldLayoutId id="2147483675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650" r:id="rId13"/>
    <p:sldLayoutId id="2147483706" r:id="rId14"/>
    <p:sldLayoutId id="2147483709" r:id="rId15"/>
    <p:sldLayoutId id="2147483654" r:id="rId16"/>
    <p:sldLayoutId id="2147483660" r:id="rId17"/>
    <p:sldLayoutId id="2147483666" r:id="rId18"/>
    <p:sldLayoutId id="2147483667" r:id="rId19"/>
    <p:sldLayoutId id="2147483708" r:id="rId20"/>
    <p:sldLayoutId id="2147483701" r:id="rId21"/>
    <p:sldLayoutId id="2147483765" r:id="rId22"/>
    <p:sldLayoutId id="2147483772" r:id="rId2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71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701980" y="2877504"/>
            <a:ext cx="3465377" cy="258259"/>
          </a:xfrm>
        </p:spPr>
        <p:txBody>
          <a:bodyPr/>
          <a:lstStyle/>
          <a:p>
            <a:pPr algn="ctr"/>
            <a: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Overview of Release 20 Scope</a:t>
            </a: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 Meeting #106					</a:t>
            </a:r>
            <a:r>
              <a:rPr lang="de-DE" b="1">
                <a:solidFill>
                  <a:srgbClr val="000000"/>
                </a:solidFill>
                <a:latin typeface="Arial" panose="020B0604020202020204" pitchFamily="34" charset="0"/>
              </a:rPr>
              <a:t>RP-242539</a:t>
            </a:r>
            <a:endParaRPr lang="en-GB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Madrid, </a:t>
            </a:r>
            <a:r>
              <a:rPr lang="en-GB" b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Spain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9-12 December 2024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Source: Vodafone 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Agenda Item: 15.1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76123"/>
            <a:ext cx="8839068" cy="667479"/>
          </a:xfrm>
        </p:spPr>
        <p:txBody>
          <a:bodyPr/>
          <a:lstStyle/>
          <a:p>
            <a:r>
              <a:rPr lang="en-GB">
                <a:latin typeface="Vodafone Rg"/>
              </a:rPr>
              <a:t>Topics proposed for 5G advanced in 3GPP Release 20 (page 1 of 2)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15" name="Content Placeholder 14"/>
          <p:cNvSpPr>
            <a:spLocks noGrp="1"/>
          </p:cNvSpPr>
          <p:nvPr>
            <p:ph idx="13"/>
          </p:nvPr>
        </p:nvSpPr>
        <p:spPr>
          <a:xfrm>
            <a:off x="250825" y="760066"/>
            <a:ext cx="8642350" cy="4090251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en-GB" sz="1300" b="1">
                <a:solidFill>
                  <a:srgbClr val="808080"/>
                </a:solidFill>
                <a:latin typeface="Arial"/>
                <a:cs typeface="Arial"/>
              </a:rPr>
              <a:t> </a:t>
            </a:r>
            <a:r>
              <a:rPr lang="en-GB" sz="1600" b="1">
                <a:latin typeface="+mn-lt"/>
                <a:cs typeface="Times New Roman"/>
              </a:rPr>
              <a:t>RP-242543:</a:t>
            </a:r>
            <a:r>
              <a:rPr lang="en-GB" sz="1600">
                <a:solidFill>
                  <a:srgbClr val="92D050"/>
                </a:solidFill>
                <a:effectLst/>
                <a:latin typeface="+mn-lt"/>
                <a:ea typeface="Aptos" panose="020B0004020202020204" pitchFamily="34" charset="0"/>
                <a:cs typeface="Times New Roman"/>
              </a:rPr>
              <a:t> </a:t>
            </a:r>
            <a:r>
              <a:rPr lang="en-GB" sz="1600">
                <a:latin typeface="+mn-lt"/>
                <a:cs typeface="Times New Roman"/>
              </a:rPr>
              <a:t>Rel-20 enhancements for future deployments</a:t>
            </a:r>
          </a:p>
          <a:p>
            <a:pPr marL="552450" lvl="1" indent="-342900"/>
            <a:r>
              <a:rPr lang="en-GB">
                <a:solidFill>
                  <a:srgbClr val="000000"/>
                </a:solidFill>
                <a:latin typeface="+mn-lt"/>
              </a:rPr>
              <a:t>enhancements to band n104, and additional band combinations with n104</a:t>
            </a:r>
            <a:endParaRPr lang="de-DE">
              <a:solidFill>
                <a:srgbClr val="000000"/>
              </a:solidFill>
              <a:latin typeface="+mn-lt"/>
            </a:endParaRPr>
          </a:p>
          <a:p>
            <a:pPr marL="342900" indent="-342900">
              <a:buAutoNum type="arabicPeriod"/>
            </a:pPr>
            <a:r>
              <a:rPr lang="en-GB" sz="1300" b="1">
                <a:solidFill>
                  <a:srgbClr val="808080"/>
                </a:solidFill>
                <a:latin typeface="+mn-lt"/>
                <a:ea typeface="Aptos" panose="020B0004020202020204" pitchFamily="34" charset="0"/>
                <a:cs typeface="Arial"/>
              </a:rPr>
              <a:t> </a:t>
            </a:r>
            <a:r>
              <a:rPr lang="en-GB" sz="1600" b="1">
                <a:latin typeface="+mn-lt"/>
                <a:cs typeface="Times New Roman"/>
              </a:rPr>
              <a:t>RP-242636</a:t>
            </a:r>
            <a:r>
              <a:rPr lang="en-GB" sz="1600" b="1">
                <a:solidFill>
                  <a:srgbClr val="000000"/>
                </a:solidFill>
                <a:latin typeface="+mn-lt"/>
                <a:cs typeface="Times New Roman"/>
              </a:rPr>
              <a:t>:</a:t>
            </a:r>
            <a:r>
              <a:rPr lang="en-GB" sz="1600">
                <a:solidFill>
                  <a:srgbClr val="92D050"/>
                </a:solidFill>
                <a:effectLst/>
                <a:latin typeface="+mn-lt"/>
                <a:ea typeface="Aptos" panose="020B0004020202020204" pitchFamily="34" charset="0"/>
                <a:cs typeface="Times New Roman"/>
              </a:rPr>
              <a:t> </a:t>
            </a:r>
            <a:r>
              <a:rPr lang="en-GB" sz="1600">
                <a:effectLst/>
                <a:latin typeface="+mn-lt"/>
                <a:ea typeface="Aptos" panose="020B0004020202020204" pitchFamily="34" charset="0"/>
                <a:cs typeface="Times New Roman"/>
              </a:rPr>
              <a:t>need for </a:t>
            </a:r>
            <a:r>
              <a:rPr lang="en-GB" sz="1600">
                <a:latin typeface="+mn-lt"/>
                <a:cs typeface="Times New Roman"/>
              </a:rPr>
              <a:t>Network Energy Savings in high/medium loaded cells</a:t>
            </a:r>
          </a:p>
          <a:p>
            <a:pPr marL="552450" lvl="1" indent="-342900"/>
            <a:r>
              <a:rPr lang="en-GB" b="0" i="0" u="none" strike="noStrike">
                <a:solidFill>
                  <a:srgbClr val="000000"/>
                </a:solidFill>
                <a:effectLst/>
                <a:latin typeface="+mn-lt"/>
              </a:rPr>
              <a:t>with X+1 light/medium loaded carriers, we shut down 1 or more carriers to leave X medium/heavily loaded carrier</a:t>
            </a:r>
            <a:r>
              <a:rPr lang="en-GB" sz="1200">
                <a:latin typeface="+mn-lt"/>
                <a:cs typeface="Times New Roman"/>
              </a:rPr>
              <a:t> </a:t>
            </a:r>
          </a:p>
          <a:p>
            <a:pPr marL="342900" indent="-342900">
              <a:buAutoNum type="arabicPeriod"/>
            </a:pPr>
            <a:r>
              <a:rPr lang="en-GB" sz="1600" b="1">
                <a:latin typeface="+mn-lt"/>
                <a:cs typeface="Times New Roman"/>
              </a:rPr>
              <a:t> RP-242637:</a:t>
            </a:r>
            <a:r>
              <a:rPr lang="en-GB" sz="1600">
                <a:solidFill>
                  <a:srgbClr val="92D050"/>
                </a:solidFill>
                <a:effectLst/>
                <a:latin typeface="+mn-lt"/>
                <a:ea typeface="Aptos" panose="020B0004020202020204" pitchFamily="34" charset="0"/>
                <a:cs typeface="Times New Roman"/>
              </a:rPr>
              <a:t> </a:t>
            </a:r>
            <a:r>
              <a:rPr lang="en-GB" sz="1600">
                <a:latin typeface="+mn-lt"/>
                <a:cs typeface="Times New Roman"/>
              </a:rPr>
              <a:t>Support of o</a:t>
            </a:r>
            <a:r>
              <a:rPr lang="en-GB" sz="1600">
                <a:effectLst/>
                <a:latin typeface="+mn-lt"/>
                <a:ea typeface="Aptos" panose="020B0004020202020204" pitchFamily="34" charset="0"/>
                <a:cs typeface="Times New Roman"/>
              </a:rPr>
              <a:t>n demand SIB 1- Case </a:t>
            </a:r>
            <a:r>
              <a:rPr lang="en-GB" sz="1600">
                <a:latin typeface="+mn-lt"/>
                <a:ea typeface="Aptos" panose="020B0004020202020204" pitchFamily="34" charset="0"/>
                <a:cs typeface="Times New Roman"/>
              </a:rPr>
              <a:t>1: UL-WUS</a:t>
            </a:r>
            <a:r>
              <a:rPr lang="en-GB" sz="1600">
                <a:effectLst/>
                <a:latin typeface="+mn-lt"/>
                <a:ea typeface="Aptos" panose="020B0004020202020204" pitchFamily="34" charset="0"/>
                <a:cs typeface="Times New Roman"/>
              </a:rPr>
              <a:t> configuration from SIB1 Less cell </a:t>
            </a:r>
          </a:p>
          <a:p>
            <a:pPr marL="552450" lvl="1" indent="-342900"/>
            <a:r>
              <a:rPr lang="en-GB">
                <a:solidFill>
                  <a:srgbClr val="000000"/>
                </a:solidFill>
                <a:latin typeface="+mn-lt"/>
              </a:rPr>
              <a:t>focus on new frequency bands</a:t>
            </a:r>
          </a:p>
          <a:p>
            <a:pPr marL="342900" indent="-342900">
              <a:buAutoNum type="arabicPeriod"/>
            </a:pPr>
            <a:r>
              <a:rPr lang="en-GB" sz="1600" b="1">
                <a:latin typeface="+mn-lt"/>
                <a:cs typeface="Times New Roman"/>
              </a:rPr>
              <a:t>RP-242545:</a:t>
            </a:r>
            <a:r>
              <a:rPr lang="en-GB" sz="1600">
                <a:solidFill>
                  <a:srgbClr val="92D050"/>
                </a:solidFill>
                <a:effectLst/>
                <a:latin typeface="+mn-lt"/>
                <a:ea typeface="Aptos" panose="020B0004020202020204" pitchFamily="34" charset="0"/>
                <a:cs typeface="Times New Roman"/>
              </a:rPr>
              <a:t> </a:t>
            </a:r>
            <a:r>
              <a:rPr lang="en-GB" sz="1600">
                <a:latin typeface="+mn-lt"/>
                <a:cs typeface="Times New Roman"/>
              </a:rPr>
              <a:t>Support of </a:t>
            </a:r>
            <a:r>
              <a:rPr lang="en-GB" sz="1600">
                <a:effectLst/>
                <a:latin typeface="+mn-lt"/>
                <a:ea typeface="Aptos" panose="020B0004020202020204" pitchFamily="34" charset="0"/>
                <a:cs typeface="Times New Roman"/>
              </a:rPr>
              <a:t>Per-UE resource block counting </a:t>
            </a:r>
          </a:p>
          <a:p>
            <a:pPr marL="552450" lvl="1" indent="-342900"/>
            <a:r>
              <a:rPr lang="en-GB">
                <a:solidFill>
                  <a:srgbClr val="000000"/>
                </a:solidFill>
                <a:latin typeface="+mn-lt"/>
              </a:rPr>
              <a:t>enable operators to understand the variable energy use of a customer</a:t>
            </a:r>
          </a:p>
          <a:p>
            <a:pPr marL="342900" indent="-342900">
              <a:buAutoNum type="arabicPeriod"/>
            </a:pPr>
            <a:r>
              <a:rPr lang="en-GB" sz="1600" b="1">
                <a:latin typeface="+mn-lt"/>
                <a:cs typeface="Times New Roman"/>
              </a:rPr>
              <a:t> RP-242548: </a:t>
            </a:r>
            <a:r>
              <a:rPr lang="en-GB" sz="1600">
                <a:effectLst/>
                <a:latin typeface="+mn-lt"/>
                <a:ea typeface="Aptos" panose="020B0004020202020204" pitchFamily="34" charset="0"/>
                <a:cs typeface="Times New Roman"/>
              </a:rPr>
              <a:t>Support of LP WUS – multiple band operation</a:t>
            </a:r>
            <a:r>
              <a:rPr lang="en-GB" sz="1600">
                <a:latin typeface="+mn-lt"/>
                <a:ea typeface="Aptos" panose="020B0004020202020204" pitchFamily="34" charset="0"/>
                <a:cs typeface="Times New Roman"/>
              </a:rPr>
              <a:t> </a:t>
            </a:r>
            <a:r>
              <a:rPr lang="en-GB" sz="1600" b="1">
                <a:solidFill>
                  <a:srgbClr val="FF0000"/>
                </a:solidFill>
                <a:latin typeface="+mn-lt"/>
                <a:ea typeface="Aptos" panose="020B0004020202020204" pitchFamily="34" charset="0"/>
                <a:cs typeface="Times New Roman"/>
              </a:rPr>
              <a:t>(if not included in Rel 19)</a:t>
            </a:r>
          </a:p>
          <a:p>
            <a:pPr marL="552450" lvl="1" indent="-342900"/>
            <a:r>
              <a:rPr lang="en-GB">
                <a:solidFill>
                  <a:srgbClr val="000000"/>
                </a:solidFill>
                <a:latin typeface="+mn-lt"/>
              </a:rPr>
              <a:t>Allow devices to implement and use Low power Receiver on a subset of UE’s bands without overloading the operator’s prime coverage bands</a:t>
            </a:r>
          </a:p>
          <a:p>
            <a:pPr marL="342900" indent="-342900">
              <a:buAutoNum type="arabicPeriod"/>
            </a:pPr>
            <a:r>
              <a:rPr lang="en-GB" sz="1600" b="1">
                <a:latin typeface="+mn-lt"/>
                <a:cs typeface="Times New Roman"/>
              </a:rPr>
              <a:t> RP-242540:</a:t>
            </a:r>
            <a:r>
              <a:rPr lang="en-GB" sz="1300" b="1">
                <a:solidFill>
                  <a:srgbClr val="808080"/>
                </a:solidFill>
                <a:latin typeface="+mn-lt"/>
                <a:ea typeface="Aptos" panose="020B0004020202020204" pitchFamily="34" charset="0"/>
                <a:cs typeface="Arial"/>
              </a:rPr>
              <a:t> </a:t>
            </a:r>
            <a:r>
              <a:rPr lang="en-GB" sz="1600">
                <a:effectLst/>
                <a:latin typeface="+mn-lt"/>
                <a:ea typeface="Aptos" panose="020B0004020202020204" pitchFamily="34" charset="0"/>
                <a:cs typeface="Times New Roman"/>
              </a:rPr>
              <a:t>Support of LTM enhancements</a:t>
            </a:r>
          </a:p>
          <a:p>
            <a:pPr marL="552450" lvl="1" indent="-342900"/>
            <a:r>
              <a:rPr lang="en-GB">
                <a:solidFill>
                  <a:srgbClr val="000000"/>
                </a:solidFill>
                <a:latin typeface="+mn-lt"/>
              </a:rPr>
              <a:t>Add NG interface support</a:t>
            </a:r>
          </a:p>
          <a:p>
            <a:pPr marL="342900" indent="-342900">
              <a:buAutoNum type="arabicPeriod"/>
            </a:pPr>
            <a:endParaRPr lang="en-GB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15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76123"/>
            <a:ext cx="8839068" cy="667479"/>
          </a:xfrm>
        </p:spPr>
        <p:txBody>
          <a:bodyPr/>
          <a:lstStyle/>
          <a:p>
            <a:r>
              <a:rPr lang="en-GB">
                <a:latin typeface="Vodafone Rg"/>
              </a:rPr>
              <a:t>Topics proposed for 5G advanced in 3GPP Release 20 (page 2 of 2)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15" name="Content Placeholder 14"/>
          <p:cNvSpPr>
            <a:spLocks noGrp="1"/>
          </p:cNvSpPr>
          <p:nvPr>
            <p:ph idx="13"/>
          </p:nvPr>
        </p:nvSpPr>
        <p:spPr>
          <a:xfrm>
            <a:off x="250825" y="760066"/>
            <a:ext cx="8642350" cy="4090251"/>
          </a:xfrm>
        </p:spPr>
        <p:txBody>
          <a:bodyPr/>
          <a:lstStyle/>
          <a:p>
            <a:pPr marL="342900" indent="-342900">
              <a:buFont typeface="+mj-lt"/>
              <a:buAutoNum type="arabicPeriod" startAt="7"/>
            </a:pPr>
            <a:r>
              <a:rPr lang="en-GB" sz="1600" b="1">
                <a:latin typeface="+mn-lt"/>
                <a:cs typeface="Times New Roman"/>
              </a:rPr>
              <a:t>RP-242544:</a:t>
            </a:r>
            <a:r>
              <a:rPr lang="en-GB" sz="1600">
                <a:solidFill>
                  <a:srgbClr val="92D050"/>
                </a:solidFill>
                <a:effectLst/>
                <a:latin typeface="+mn-lt"/>
                <a:ea typeface="Aptos" panose="020B0004020202020204" pitchFamily="34" charset="0"/>
                <a:cs typeface="Times New Roman"/>
              </a:rPr>
              <a:t> </a:t>
            </a:r>
            <a:r>
              <a:rPr lang="en-GB" sz="1600">
                <a:effectLst/>
                <a:latin typeface="+mn-lt"/>
                <a:ea typeface="Aptos" panose="020B0004020202020204" pitchFamily="34" charset="0"/>
                <a:cs typeface="Times New Roman"/>
              </a:rPr>
              <a:t>Support of </a:t>
            </a:r>
            <a:r>
              <a:rPr lang="en-GB" sz="1600" err="1">
                <a:effectLst/>
                <a:latin typeface="+mn-lt"/>
                <a:ea typeface="Aptos" panose="020B0004020202020204" pitchFamily="34" charset="0"/>
                <a:cs typeface="Times New Roman"/>
              </a:rPr>
              <a:t>Xn</a:t>
            </a:r>
            <a:r>
              <a:rPr lang="en-GB" sz="1600">
                <a:effectLst/>
                <a:latin typeface="+mn-lt"/>
                <a:ea typeface="Aptos" panose="020B0004020202020204" pitchFamily="34" charset="0"/>
                <a:cs typeface="Times New Roman"/>
              </a:rPr>
              <a:t> failure handling by using NG procedures to recover</a:t>
            </a:r>
          </a:p>
          <a:p>
            <a:pPr marL="552450" lvl="1" indent="-342900"/>
            <a:r>
              <a:rPr lang="en-GB">
                <a:solidFill>
                  <a:srgbClr val="000000"/>
                </a:solidFill>
                <a:latin typeface="+mn-lt"/>
              </a:rPr>
              <a:t>Improves operational performance with larger RAN Notification Areas</a:t>
            </a:r>
          </a:p>
          <a:p>
            <a:pPr marL="342900" indent="-342900">
              <a:buAutoNum type="arabicPeriod" startAt="7"/>
            </a:pPr>
            <a:r>
              <a:rPr lang="en-GB" sz="1600" b="1">
                <a:latin typeface="+mn-lt"/>
                <a:cs typeface="Times New Roman"/>
              </a:rPr>
              <a:t> RP-242546: </a:t>
            </a:r>
            <a:r>
              <a:rPr lang="en-GB" sz="1600">
                <a:latin typeface="+mn-lt"/>
                <a:cs typeface="Times New Roman"/>
              </a:rPr>
              <a:t>Support of s</a:t>
            </a:r>
            <a:r>
              <a:rPr lang="en-GB" sz="1600">
                <a:effectLst/>
                <a:latin typeface="+mn-lt"/>
                <a:ea typeface="Aptos" panose="020B0004020202020204" pitchFamily="34" charset="0"/>
                <a:cs typeface="Times New Roman"/>
              </a:rPr>
              <a:t>ensing/radar operation</a:t>
            </a:r>
          </a:p>
          <a:p>
            <a:pPr marL="552450" lvl="1" indent="-342900"/>
            <a:r>
              <a:rPr lang="en-GB">
                <a:solidFill>
                  <a:srgbClr val="000000"/>
                </a:solidFill>
                <a:latin typeface="+mn-lt"/>
              </a:rPr>
              <a:t>New business opportunities from aerial drone and intruder detection</a:t>
            </a:r>
          </a:p>
          <a:p>
            <a:pPr marL="342900" indent="-342900">
              <a:buAutoNum type="arabicPeriod" startAt="7"/>
            </a:pPr>
            <a:r>
              <a:rPr lang="en-GB" sz="1600">
                <a:latin typeface="+mn-lt"/>
                <a:cs typeface="Times New Roman"/>
              </a:rPr>
              <a:t> </a:t>
            </a:r>
            <a:r>
              <a:rPr lang="en-GB" sz="1600" b="1">
                <a:latin typeface="+mn-lt"/>
                <a:cs typeface="Times New Roman"/>
              </a:rPr>
              <a:t>RP-242547:</a:t>
            </a:r>
            <a:r>
              <a:rPr lang="en-GB" sz="1600">
                <a:latin typeface="+mn-lt"/>
                <a:cs typeface="Times New Roman"/>
              </a:rPr>
              <a:t> Support of additional MIMO enhancements </a:t>
            </a:r>
          </a:p>
          <a:p>
            <a:pPr marL="552450" lvl="1" indent="-342900"/>
            <a:r>
              <a:rPr lang="en-GB">
                <a:solidFill>
                  <a:srgbClr val="000000"/>
                </a:solidFill>
                <a:latin typeface="+mn-lt"/>
              </a:rPr>
              <a:t>larger foldable phones; 16 SSBs for high band FR1, and rank2 for DFT-S-OFDM UL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GB" sz="1600">
                <a:latin typeface="+mn-lt"/>
                <a:cs typeface="Times New Roman" panose="02020603050405020304" pitchFamily="18" charset="0"/>
              </a:rPr>
              <a:t>Support of </a:t>
            </a:r>
            <a:r>
              <a:rPr lang="de-DE" sz="1600">
                <a:latin typeface="+mn-lt"/>
                <a:cs typeface="Times New Roman" panose="02020603050405020304" pitchFamily="18" charset="0"/>
              </a:rPr>
              <a:t>Sub-band Full Duplex </a:t>
            </a:r>
            <a:r>
              <a:rPr lang="en-GB" sz="1600">
                <a:latin typeface="+mn-lt"/>
                <a:cs typeface="Times New Roman" panose="02020603050405020304" pitchFamily="18" charset="0"/>
              </a:rPr>
              <a:t>enhancements </a:t>
            </a:r>
          </a:p>
          <a:p>
            <a:pPr marL="552450" lvl="1" indent="-342900"/>
            <a:r>
              <a:rPr lang="en-GB">
                <a:solidFill>
                  <a:srgbClr val="000000"/>
                </a:solidFill>
                <a:latin typeface="+mn-lt"/>
              </a:rPr>
              <a:t>additional flexibility of UL usage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GB" sz="16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Support of Ambient IoT </a:t>
            </a:r>
          </a:p>
          <a:p>
            <a:pPr marL="552450" lvl="1" indent="-342900"/>
            <a:r>
              <a:rPr lang="en-GB">
                <a:solidFill>
                  <a:srgbClr val="000000"/>
                </a:solidFill>
                <a:latin typeface="+mn-lt"/>
              </a:rPr>
              <a:t>Enhancements for factory automation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GB" sz="1600">
                <a:effectLst/>
                <a:latin typeface="+mn-lt"/>
                <a:ea typeface="Aptos" panose="020B0004020202020204" pitchFamily="34" charset="0"/>
                <a:cs typeface="Times New Roman"/>
              </a:rPr>
              <a:t>Support of </a:t>
            </a:r>
            <a:r>
              <a:rPr lang="en-GB" sz="1600" err="1">
                <a:latin typeface="+mn-lt"/>
                <a:ea typeface="Aptos" panose="020B0004020202020204" pitchFamily="34" charset="0"/>
                <a:cs typeface="Times New Roman"/>
              </a:rPr>
              <a:t>gNB</a:t>
            </a:r>
            <a:r>
              <a:rPr lang="en-GB" sz="1600">
                <a:latin typeface="+mn-lt"/>
                <a:ea typeface="Aptos" panose="020B0004020202020204" pitchFamily="34" charset="0"/>
                <a:cs typeface="Times New Roman"/>
              </a:rPr>
              <a:t> measurement of delay and jitter</a:t>
            </a:r>
            <a:r>
              <a:rPr lang="en-GB" sz="1600">
                <a:effectLst/>
                <a:latin typeface="+mn-lt"/>
                <a:ea typeface="Aptos" panose="020B0004020202020204" pitchFamily="34" charset="0"/>
                <a:cs typeface="Times New Roman"/>
              </a:rPr>
              <a:t> </a:t>
            </a:r>
            <a:r>
              <a:rPr lang="en-GB" sz="1600">
                <a:latin typeface="+mn-lt"/>
                <a:ea typeface="Aptos" panose="020B0004020202020204" pitchFamily="34" charset="0"/>
                <a:cs typeface="Times New Roman"/>
              </a:rPr>
              <a:t>on N3</a:t>
            </a:r>
          </a:p>
          <a:p>
            <a:pPr marL="552450" lvl="1" indent="-342900"/>
            <a:r>
              <a:rPr lang="en-GB">
                <a:solidFill>
                  <a:srgbClr val="000000"/>
                </a:solidFill>
                <a:latin typeface="+mn-lt"/>
              </a:rPr>
              <a:t>to allow more accurate calculation of radio interface delay budget and thus improved network capacity</a:t>
            </a:r>
          </a:p>
          <a:p>
            <a:pPr marL="342900" indent="-342900">
              <a:buAutoNum type="arabicPeriod" startAt="7"/>
            </a:pPr>
            <a:r>
              <a:rPr lang="en-GB" sz="1600">
                <a:latin typeface="+mn-lt"/>
                <a:cs typeface="Times New Roman"/>
              </a:rPr>
              <a:t>UL coverage enhancements</a:t>
            </a:r>
            <a:endParaRPr lang="en-GB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659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2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479312635A374BB37E5AE26E62404B" ma:contentTypeVersion="4" ma:contentTypeDescription="Create a new document." ma:contentTypeScope="" ma:versionID="b9e669a47efed19a6bb49d214eb0987b">
  <xsd:schema xmlns:xsd="http://www.w3.org/2001/XMLSchema" xmlns:xs="http://www.w3.org/2001/XMLSchema" xmlns:p="http://schemas.microsoft.com/office/2006/metadata/properties" xmlns:ns2="3f7e588e-d91a-44aa-9cc0-f4b5e4960fe7" targetNamespace="http://schemas.microsoft.com/office/2006/metadata/properties" ma:root="true" ma:fieldsID="a500ea6a9fddfba5883fbb304a212213" ns2:_="">
    <xsd:import namespace="3f7e588e-d91a-44aa-9cc0-f4b5e4960f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e588e-d91a-44aa-9cc0-f4b5e4960f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8F45AA-3F6E-4147-AEB2-2584F2235F0A}">
  <ds:schemaRefs>
    <ds:schemaRef ds:uri="3f7e588e-d91a-44aa-9cc0-f4b5e4960fe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7BCD776-D105-465D-9441-2778ADC6D7F3}">
  <ds:schemaRefs>
    <ds:schemaRef ds:uri="3f7e588e-d91a-44aa-9cc0-f4b5e4960fe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334</Words>
  <Application>Microsoft Office PowerPoint</Application>
  <PresentationFormat>Bildschirmpräsentation (16:9)</PresentationFormat>
  <Paragraphs>42</Paragraphs>
  <Slides>4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4</vt:i4>
      </vt:variant>
    </vt:vector>
  </HeadingPairs>
  <TitlesOfParts>
    <vt:vector size="11" baseType="lpstr">
      <vt:lpstr>Arial</vt:lpstr>
      <vt:lpstr>Calibri</vt:lpstr>
      <vt:lpstr>Times New Roman</vt:lpstr>
      <vt:lpstr>Vodafone Lt</vt:lpstr>
      <vt:lpstr>Vodafone Rg</vt:lpstr>
      <vt:lpstr>Vodafone Business</vt:lpstr>
      <vt:lpstr>Vodafone</vt:lpstr>
      <vt:lpstr>Overview of Release 20 Scope</vt:lpstr>
      <vt:lpstr>Topics proposed for 5G advanced in 3GPP Release 20 (page 1 of 2)</vt:lpstr>
      <vt:lpstr>Topics proposed for 5G advanced in 3GPP Release 20 (page 2 of 2)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LR and MR operating in different bands</dc:title>
  <dc:subject/>
  <dc:creator>Diogo Martins, Vodafone</dc:creator>
  <cp:keywords/>
  <dc:description/>
  <cp:lastModifiedBy>Alexey Kulakov, Vodafone</cp:lastModifiedBy>
  <cp:revision>2</cp:revision>
  <cp:lastPrinted>2011-08-30T12:20:26Z</cp:lastPrinted>
  <dcterms:created xsi:type="dcterms:W3CDTF">2024-11-25T14:36:44Z</dcterms:created>
  <dcterms:modified xsi:type="dcterms:W3CDTF">2024-12-03T18:55:15Z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0x01010043479312635A374BB37E5AE26E62404B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2024-11-25T16:24:28Z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6a095265-8b47-4dcf-a1ce-d95a646b9856</vt:lpwstr>
  </property>
  <property fmtid="{D5CDD505-2E9C-101B-9397-08002B2CF9AE}" pid="10" name="MSIP_Label_17da11e7-ad83-4459-98c6-12a88e2eac78_ContentBits">
    <vt:lpwstr>0</vt:lpwstr>
  </property>
</Properties>
</file>