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1"/>
  </p:notesMasterIdLst>
  <p:sldIdLst>
    <p:sldId id="383" r:id="rId2"/>
    <p:sldId id="490" r:id="rId3"/>
    <p:sldId id="475" r:id="rId4"/>
    <p:sldId id="487" r:id="rId5"/>
    <p:sldId id="10269" r:id="rId6"/>
    <p:sldId id="488" r:id="rId7"/>
    <p:sldId id="486" r:id="rId8"/>
    <p:sldId id="10271" r:id="rId9"/>
    <p:sldId id="302" r:id="rId10"/>
  </p:sldIdLst>
  <p:sldSz cx="12192000" cy="6858000"/>
  <p:notesSz cx="6805613" cy="99441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itxjting@163.com" initials="h" lastIdx="1" clrIdx="0">
    <p:extLst>
      <p:ext uri="{19B8F6BF-5375-455C-9EA6-DF929625EA0E}">
        <p15:presenceInfo xmlns:p15="http://schemas.microsoft.com/office/powerpoint/2012/main" userId="4a1c4bbc78818fad" providerId="Windows Live"/>
      </p:ext>
    </p:extLst>
  </p:cmAuthor>
  <p:cmAuthor id="2" name="ZHANG Yu" initials="ZY" lastIdx="4" clrIdx="1">
    <p:extLst>
      <p:ext uri="{19B8F6BF-5375-455C-9EA6-DF929625EA0E}">
        <p15:presenceInfo xmlns:p15="http://schemas.microsoft.com/office/powerpoint/2012/main" userId="fa1774c7ccdefe3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4875"/>
    <a:srgbClr val="00B0F0"/>
    <a:srgbClr val="92D050"/>
    <a:srgbClr val="D0D8E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297" autoAdjust="0"/>
    <p:restoredTop sz="72791" autoAdjust="0"/>
  </p:normalViewPr>
  <p:slideViewPr>
    <p:cSldViewPr snapToGrid="0">
      <p:cViewPr varScale="1">
        <p:scale>
          <a:sx n="98" d="100"/>
          <a:sy n="98" d="100"/>
        </p:scale>
        <p:origin x="1519"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099" cy="497205"/>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4939" y="0"/>
            <a:ext cx="2949099" cy="497205"/>
          </a:xfrm>
          <a:prstGeom prst="rect">
            <a:avLst/>
          </a:prstGeom>
        </p:spPr>
        <p:txBody>
          <a:bodyPr vert="horz" lIns="91440" tIns="45720" rIns="91440" bIns="45720" rtlCol="0"/>
          <a:lstStyle>
            <a:lvl1pPr algn="r">
              <a:defRPr sz="1200"/>
            </a:lvl1pPr>
          </a:lstStyle>
          <a:p>
            <a:fld id="{E035B36D-3EFF-4E6B-827F-56E1E8E4BBDB}" type="datetimeFigureOut">
              <a:rPr lang="zh-CN" altLang="en-US" smtClean="0"/>
              <a:t>2024/11/26</a:t>
            </a:fld>
            <a:endParaRPr lang="zh-CN" altLang="en-US"/>
          </a:p>
        </p:txBody>
      </p:sp>
      <p:sp>
        <p:nvSpPr>
          <p:cNvPr id="4" name="幻灯片图像占位符 3"/>
          <p:cNvSpPr>
            <a:spLocks noGrp="1" noRot="1" noChangeAspect="1"/>
          </p:cNvSpPr>
          <p:nvPr>
            <p:ph type="sldImg" idx="2"/>
          </p:nvPr>
        </p:nvSpPr>
        <p:spPr>
          <a:xfrm>
            <a:off x="88900" y="746125"/>
            <a:ext cx="6627813" cy="3729038"/>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562" y="4723448"/>
            <a:ext cx="5444490" cy="447484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5169"/>
            <a:ext cx="2949099" cy="497205"/>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4939" y="9445169"/>
            <a:ext cx="2949099" cy="497205"/>
          </a:xfrm>
          <a:prstGeom prst="rect">
            <a:avLst/>
          </a:prstGeom>
        </p:spPr>
        <p:txBody>
          <a:bodyPr vert="horz" lIns="91440" tIns="45720" rIns="91440" bIns="45720" rtlCol="0" anchor="b"/>
          <a:lstStyle>
            <a:lvl1pPr algn="r">
              <a:defRPr sz="1200"/>
            </a:lvl1pPr>
          </a:lstStyle>
          <a:p>
            <a:fld id="{4B148C4A-B546-47B4-8304-2007248F4EBE}" type="slidenum">
              <a:rPr lang="zh-CN" altLang="en-US" smtClean="0"/>
              <a:t>‹#›</a:t>
            </a:fld>
            <a:endParaRPr lang="zh-CN" altLang="en-US"/>
          </a:p>
        </p:txBody>
      </p:sp>
    </p:spTree>
    <p:extLst>
      <p:ext uri="{BB962C8B-B14F-4D97-AF65-F5344CB8AC3E}">
        <p14:creationId xmlns:p14="http://schemas.microsoft.com/office/powerpoint/2010/main" val="2723841774"/>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148C4A-B546-47B4-8304-2007248F4EBE}" type="slidenum">
              <a:rPr lang="zh-CN" altLang="en-US" smtClean="0"/>
              <a:t>1</a:t>
            </a:fld>
            <a:endParaRPr lang="zh-CN" altLang="en-US"/>
          </a:p>
        </p:txBody>
      </p:sp>
    </p:spTree>
    <p:extLst>
      <p:ext uri="{BB962C8B-B14F-4D97-AF65-F5344CB8AC3E}">
        <p14:creationId xmlns:p14="http://schemas.microsoft.com/office/powerpoint/2010/main" val="20493972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148C4A-B546-47B4-8304-2007248F4EBE}" type="slidenum">
              <a:rPr lang="zh-CN" altLang="en-US" smtClean="0"/>
              <a:t>2</a:t>
            </a:fld>
            <a:endParaRPr lang="zh-CN" altLang="en-US"/>
          </a:p>
        </p:txBody>
      </p:sp>
    </p:spTree>
    <p:extLst>
      <p:ext uri="{BB962C8B-B14F-4D97-AF65-F5344CB8AC3E}">
        <p14:creationId xmlns:p14="http://schemas.microsoft.com/office/powerpoint/2010/main" val="117833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148C4A-B546-47B4-8304-2007248F4EBE}" type="slidenum">
              <a:rPr lang="zh-CN" altLang="en-US" smtClean="0"/>
              <a:t>3</a:t>
            </a:fld>
            <a:endParaRPr lang="zh-CN" altLang="en-US"/>
          </a:p>
        </p:txBody>
      </p:sp>
    </p:spTree>
    <p:extLst>
      <p:ext uri="{BB962C8B-B14F-4D97-AF65-F5344CB8AC3E}">
        <p14:creationId xmlns:p14="http://schemas.microsoft.com/office/powerpoint/2010/main" val="36820838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B148C4A-B546-47B4-8304-2007248F4EBE}" type="slidenum">
              <a:rPr lang="zh-CN" altLang="en-US" smtClean="0"/>
              <a:t>4</a:t>
            </a:fld>
            <a:endParaRPr lang="zh-CN" altLang="en-US"/>
          </a:p>
        </p:txBody>
      </p:sp>
    </p:spTree>
    <p:extLst>
      <p:ext uri="{BB962C8B-B14F-4D97-AF65-F5344CB8AC3E}">
        <p14:creationId xmlns:p14="http://schemas.microsoft.com/office/powerpoint/2010/main" val="20200837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dirty="0"/>
          </a:p>
        </p:txBody>
      </p:sp>
      <p:sp>
        <p:nvSpPr>
          <p:cNvPr id="4" name="灯片编号占位符 3"/>
          <p:cNvSpPr>
            <a:spLocks noGrp="1"/>
          </p:cNvSpPr>
          <p:nvPr>
            <p:ph type="sldNum" sz="quarter" idx="5"/>
          </p:nvPr>
        </p:nvSpPr>
        <p:spPr/>
        <p:txBody>
          <a:bodyPr/>
          <a:lstStyle/>
          <a:p>
            <a:fld id="{793C01ED-5ECA-8B47-97DD-BF0621F4DCBD}" type="slidenum">
              <a:rPr lang="en-US" smtClean="0"/>
              <a:t>5</a:t>
            </a:fld>
            <a:endParaRPr lang="en-US"/>
          </a:p>
        </p:txBody>
      </p:sp>
    </p:spTree>
    <p:extLst>
      <p:ext uri="{BB962C8B-B14F-4D97-AF65-F5344CB8AC3E}">
        <p14:creationId xmlns:p14="http://schemas.microsoft.com/office/powerpoint/2010/main" val="20147989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21F41D1-EB0D-4857-8E93-8C1C831E6153}" type="slidenum">
              <a:rPr lang="zh-CN" altLang="en-US" smtClean="0">
                <a:solidFill>
                  <a:prstClr val="black"/>
                </a:solidFill>
              </a:rPr>
              <a:pPr/>
              <a:t>9</a:t>
            </a:fld>
            <a:endParaRPr lang="zh-CN" altLang="en-US">
              <a:solidFill>
                <a:prstClr val="black"/>
              </a:solidFill>
            </a:endParaRPr>
          </a:p>
        </p:txBody>
      </p:sp>
    </p:spTree>
    <p:extLst>
      <p:ext uri="{BB962C8B-B14F-4D97-AF65-F5344CB8AC3E}">
        <p14:creationId xmlns:p14="http://schemas.microsoft.com/office/powerpoint/2010/main" val="28842238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A87FB5-E070-4F06-90BF-1CE596EC99D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dirty="0"/>
              <a:t>单击此处编辑母版标题样式</a:t>
            </a:r>
          </a:p>
        </p:txBody>
      </p:sp>
      <p:sp>
        <p:nvSpPr>
          <p:cNvPr id="3" name="副标题 2">
            <a:extLst>
              <a:ext uri="{FF2B5EF4-FFF2-40B4-BE49-F238E27FC236}">
                <a16:creationId xmlns:a16="http://schemas.microsoft.com/office/drawing/2014/main" id="{7FE5D4F2-23A2-4B76-9241-90E82B7E547C}"/>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9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zh-CN" altLang="en-US"/>
              <a:t>单击此处编辑母版副标题样式</a:t>
            </a:r>
          </a:p>
        </p:txBody>
      </p:sp>
      <p:pic>
        <p:nvPicPr>
          <p:cNvPr id="7" name="图片 6" descr="D:\工作\2020\广电\定稿\广科院logo.png广科院logo"/>
          <p:cNvPicPr>
            <a:picLocks noChangeAspect="1"/>
          </p:cNvPicPr>
          <p:nvPr userDrawn="1"/>
        </p:nvPicPr>
        <p:blipFill>
          <a:blip r:embed="rId3"/>
          <a:srcRect/>
          <a:stretch>
            <a:fillRect/>
          </a:stretch>
        </p:blipFill>
        <p:spPr>
          <a:xfrm>
            <a:off x="7364095" y="251460"/>
            <a:ext cx="3989705" cy="643255"/>
          </a:xfrm>
          <a:prstGeom prst="rect">
            <a:avLst/>
          </a:prstGeom>
        </p:spPr>
      </p:pic>
      <p:pic>
        <p:nvPicPr>
          <p:cNvPr id="12" name="内容占位符 5" descr="003"/>
          <p:cNvPicPr>
            <a:picLocks noChangeAspect="1"/>
          </p:cNvPicPr>
          <p:nvPr userDrawn="1"/>
        </p:nvPicPr>
        <p:blipFill>
          <a:blip r:embed="rId4"/>
          <a:stretch>
            <a:fillRect/>
          </a:stretch>
        </p:blipFill>
        <p:spPr>
          <a:xfrm>
            <a:off x="0" y="3676650"/>
            <a:ext cx="3857625" cy="3181350"/>
          </a:xfrm>
          <a:prstGeom prst="rect">
            <a:avLst/>
          </a:prstGeom>
        </p:spPr>
      </p:pic>
    </p:spTree>
    <p:extLst>
      <p:ext uri="{BB962C8B-B14F-4D97-AF65-F5344CB8AC3E}">
        <p14:creationId xmlns:p14="http://schemas.microsoft.com/office/powerpoint/2010/main" val="21509131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DD9953E-FCB7-498A-B4C3-0384169424ED}"/>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FBEE659-A074-4D7C-AAE7-2BCE9E37944D}"/>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a:extLst>
              <a:ext uri="{FF2B5EF4-FFF2-40B4-BE49-F238E27FC236}">
                <a16:creationId xmlns:a16="http://schemas.microsoft.com/office/drawing/2014/main" id="{0EA43D79-648C-466E-B37E-97F38DF17A58}"/>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7" name="图片 6"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3915208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839AB994-AAE3-4DB7-A2EE-189AF1DA3A51}"/>
              </a:ext>
            </a:extLst>
          </p:cNvPr>
          <p:cNvSpPr>
            <a:spLocks noGrp="1"/>
          </p:cNvSpPr>
          <p:nvPr>
            <p:ph type="title" orient="vert"/>
          </p:nvPr>
        </p:nvSpPr>
        <p:spPr>
          <a:xfrm>
            <a:off x="8724901" y="365126"/>
            <a:ext cx="2628900" cy="5811839"/>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71B8E17A-D0CD-4995-A3FE-7C4D46C89B74}"/>
              </a:ext>
            </a:extLst>
          </p:cNvPr>
          <p:cNvSpPr>
            <a:spLocks noGrp="1"/>
          </p:cNvSpPr>
          <p:nvPr>
            <p:ph type="body" orient="vert" idx="1"/>
          </p:nvPr>
        </p:nvSpPr>
        <p:spPr>
          <a:xfrm>
            <a:off x="838201" y="365126"/>
            <a:ext cx="7734300" cy="581183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a:extLst>
              <a:ext uri="{FF2B5EF4-FFF2-40B4-BE49-F238E27FC236}">
                <a16:creationId xmlns:a16="http://schemas.microsoft.com/office/drawing/2014/main" id="{4079A143-0C59-4562-94E5-9AD4AF117035}"/>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7" name="图片 6"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79097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2" name="图片 1"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1746586888"/>
      </p:ext>
    </p:extLst>
  </p:cSld>
  <p:clrMapOvr>
    <a:masterClrMapping/>
  </p:clrMapOvr>
  <p:transition spd="slow"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94D40D0-E320-4A29-9124-101AFDF9FA5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95587EB-1AA3-4CB4-A62B-FAFE68285881}"/>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a:extLst>
              <a:ext uri="{FF2B5EF4-FFF2-40B4-BE49-F238E27FC236}">
                <a16:creationId xmlns:a16="http://schemas.microsoft.com/office/drawing/2014/main" id="{97B37729-7FA0-4962-BEE7-F7F813E4775C}"/>
              </a:ext>
            </a:extLst>
          </p:cNvPr>
          <p:cNvSpPr>
            <a:spLocks noGrp="1"/>
          </p:cNvSpPr>
          <p:nvPr>
            <p:ph type="sldNum" sz="quarter" idx="12"/>
          </p:nvPr>
        </p:nvSpPr>
        <p:spPr>
          <a:xfrm>
            <a:off x="838200" y="6311901"/>
            <a:ext cx="609600" cy="365125"/>
          </a:xfrm>
        </p:spPr>
        <p:txBody>
          <a:bodyPr/>
          <a:lstStyle/>
          <a:p>
            <a:fld id="{BEA3FB8C-C44C-4B31-8735-78686210F2D2}" type="slidenum">
              <a:rPr lang="zh-CN" altLang="en-US" smtClean="0"/>
              <a:t>‹#›</a:t>
            </a:fld>
            <a:endParaRPr lang="zh-CN" altLang="en-US"/>
          </a:p>
        </p:txBody>
      </p:sp>
      <p:pic>
        <p:nvPicPr>
          <p:cNvPr id="7" name="图片 6"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3287064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C73AF0F-5D1D-4E0D-A90E-535318859870}"/>
              </a:ext>
            </a:extLst>
          </p:cNvPr>
          <p:cNvSpPr>
            <a:spLocks noGrp="1"/>
          </p:cNvSpPr>
          <p:nvPr>
            <p:ph type="title"/>
          </p:nvPr>
        </p:nvSpPr>
        <p:spPr>
          <a:xfrm>
            <a:off x="831851" y="1709740"/>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2B5B8579-7668-43EC-8D47-E9BC8CBAFF9F}"/>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9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zh-CN" altLang="en-US"/>
              <a:t>编辑母版文本样式</a:t>
            </a:r>
          </a:p>
        </p:txBody>
      </p:sp>
      <p:pic>
        <p:nvPicPr>
          <p:cNvPr id="7" name="图片 6" descr="D:\工作\2020\广电\定稿\广科院logo.png广科院logo"/>
          <p:cNvPicPr>
            <a:picLocks noChangeAspect="1"/>
          </p:cNvPicPr>
          <p:nvPr userDrawn="1"/>
        </p:nvPicPr>
        <p:blipFill>
          <a:blip r:embed="rId3"/>
          <a:srcRect/>
          <a:stretch>
            <a:fillRect/>
          </a:stretch>
        </p:blipFill>
        <p:spPr>
          <a:xfrm>
            <a:off x="7364095" y="251460"/>
            <a:ext cx="3989705" cy="643255"/>
          </a:xfrm>
          <a:prstGeom prst="rect">
            <a:avLst/>
          </a:prstGeom>
        </p:spPr>
      </p:pic>
    </p:spTree>
    <p:extLst>
      <p:ext uri="{BB962C8B-B14F-4D97-AF65-F5344CB8AC3E}">
        <p14:creationId xmlns:p14="http://schemas.microsoft.com/office/powerpoint/2010/main" val="41902054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F99300-F50C-4347-B628-8234B4CCA5C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AA35E5FA-841A-4CDE-9231-5EB2F46AF2BE}"/>
              </a:ext>
            </a:extLst>
          </p:cNvPr>
          <p:cNvSpPr>
            <a:spLocks noGrp="1"/>
          </p:cNvSpPr>
          <p:nvPr>
            <p:ph sz="half" idx="1"/>
          </p:nvPr>
        </p:nvSpPr>
        <p:spPr>
          <a:xfrm>
            <a:off x="838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800DBC07-8CB5-4302-9CDC-B75A5B47F26F}"/>
              </a:ext>
            </a:extLst>
          </p:cNvPr>
          <p:cNvSpPr>
            <a:spLocks noGrp="1"/>
          </p:cNvSpPr>
          <p:nvPr>
            <p:ph sz="half" idx="2"/>
          </p:nvPr>
        </p:nvSpPr>
        <p:spPr>
          <a:xfrm>
            <a:off x="6172200" y="1825625"/>
            <a:ext cx="5181600" cy="4351339"/>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灯片编号占位符 6">
            <a:extLst>
              <a:ext uri="{FF2B5EF4-FFF2-40B4-BE49-F238E27FC236}">
                <a16:creationId xmlns:a16="http://schemas.microsoft.com/office/drawing/2014/main" id="{BB3E2E02-D1D2-4841-8884-442E8678C151}"/>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8" name="图片 7"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9621639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855C8F-4483-457F-8CA0-780D06B3AF0A}"/>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2BCEAA5B-92C1-4AB9-9615-D2D2B781291D}"/>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B1ADFA88-E625-4D5A-AD9D-2A494F52BD55}"/>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66AC9DE4-27B8-44DE-9DB2-B06DD5EFFF14}"/>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9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82B2897E-41A3-4782-93E1-BAE982F24D1B}"/>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灯片编号占位符 8">
            <a:extLst>
              <a:ext uri="{FF2B5EF4-FFF2-40B4-BE49-F238E27FC236}">
                <a16:creationId xmlns:a16="http://schemas.microsoft.com/office/drawing/2014/main" id="{CA9D355E-83CD-497C-810B-B04D61974324}"/>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10" name="图片 9"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2418767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5447B82-43A5-4503-B896-4AB9B05DE3D0}"/>
              </a:ext>
            </a:extLst>
          </p:cNvPr>
          <p:cNvSpPr>
            <a:spLocks noGrp="1"/>
          </p:cNvSpPr>
          <p:nvPr>
            <p:ph type="title"/>
          </p:nvPr>
        </p:nvSpPr>
        <p:spPr/>
        <p:txBody>
          <a:bodyPr/>
          <a:lstStyle/>
          <a:p>
            <a:r>
              <a:rPr lang="zh-CN" altLang="en-US"/>
              <a:t>单击此处编辑母版标题样式</a:t>
            </a:r>
          </a:p>
        </p:txBody>
      </p:sp>
      <p:sp>
        <p:nvSpPr>
          <p:cNvPr id="5" name="灯片编号占位符 4">
            <a:extLst>
              <a:ext uri="{FF2B5EF4-FFF2-40B4-BE49-F238E27FC236}">
                <a16:creationId xmlns:a16="http://schemas.microsoft.com/office/drawing/2014/main" id="{F79528DA-ADE8-451E-8327-CE7D2A1F4405}"/>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6" name="图片 5"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41347826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1D2E5055-B994-463C-87CC-AC115D1F6A3A}"/>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5" name="图片 4"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14274170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A8218FE-75C2-4038-91ED-1977D3DC187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622A493-6887-4F02-A0A1-F9958D9DC77A}"/>
              </a:ext>
            </a:extLst>
          </p:cNvPr>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378BACA8-FAD2-4A34-8B4A-C1353B03A1A2}"/>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a:t>编辑母版文本样式</a:t>
            </a:r>
          </a:p>
        </p:txBody>
      </p:sp>
      <p:sp>
        <p:nvSpPr>
          <p:cNvPr id="7" name="灯片编号占位符 6">
            <a:extLst>
              <a:ext uri="{FF2B5EF4-FFF2-40B4-BE49-F238E27FC236}">
                <a16:creationId xmlns:a16="http://schemas.microsoft.com/office/drawing/2014/main" id="{023EF40D-C7A3-4FD7-8D9C-3AB048E261C4}"/>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8" name="图片 7"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35011487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7BFB76-303A-45F7-AB7D-FACE484D8B9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FD82380D-D82E-4895-9E98-AE1AF7500CE2}"/>
              </a:ext>
            </a:extLst>
          </p:cNvPr>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zh-CN" altLang="en-US"/>
          </a:p>
        </p:txBody>
      </p:sp>
      <p:sp>
        <p:nvSpPr>
          <p:cNvPr id="4" name="文本占位符 3">
            <a:extLst>
              <a:ext uri="{FF2B5EF4-FFF2-40B4-BE49-F238E27FC236}">
                <a16:creationId xmlns:a16="http://schemas.microsoft.com/office/drawing/2014/main" id="{06869F7C-7A71-49E9-B286-F7EFF0963F8E}"/>
              </a:ext>
            </a:extLst>
          </p:cNvPr>
          <p:cNvSpPr>
            <a:spLocks noGrp="1"/>
          </p:cNvSpPr>
          <p:nvPr>
            <p:ph type="body" sz="half" idx="2"/>
          </p:nvPr>
        </p:nvSpPr>
        <p:spPr>
          <a:xfrm>
            <a:off x="839788" y="2057401"/>
            <a:ext cx="3932237" cy="3811588"/>
          </a:xfrm>
        </p:spPr>
        <p:txBody>
          <a:bodyPr/>
          <a:lstStyle>
            <a:lvl1pPr marL="0" indent="0">
              <a:buNone/>
              <a:defRPr sz="1600"/>
            </a:lvl1pPr>
            <a:lvl2pPr marL="457189" indent="0">
              <a:buNone/>
              <a:defRPr sz="1500"/>
            </a:lvl2pPr>
            <a:lvl3pPr marL="914377" indent="0">
              <a:buNone/>
              <a:defRPr sz="1200"/>
            </a:lvl3pPr>
            <a:lvl4pPr marL="1371566" indent="0">
              <a:buNone/>
              <a:defRPr sz="1100"/>
            </a:lvl4pPr>
            <a:lvl5pPr marL="1828754" indent="0">
              <a:buNone/>
              <a:defRPr sz="1100"/>
            </a:lvl5pPr>
            <a:lvl6pPr marL="2285943" indent="0">
              <a:buNone/>
              <a:defRPr sz="1100"/>
            </a:lvl6pPr>
            <a:lvl7pPr marL="2743131" indent="0">
              <a:buNone/>
              <a:defRPr sz="1100"/>
            </a:lvl7pPr>
            <a:lvl8pPr marL="3200320" indent="0">
              <a:buNone/>
              <a:defRPr sz="1100"/>
            </a:lvl8pPr>
            <a:lvl9pPr marL="3657509" indent="0">
              <a:buNone/>
              <a:defRPr sz="1100"/>
            </a:lvl9pPr>
          </a:lstStyle>
          <a:p>
            <a:pPr lvl="0"/>
            <a:r>
              <a:rPr lang="zh-CN" altLang="en-US"/>
              <a:t>编辑母版文本样式</a:t>
            </a:r>
          </a:p>
        </p:txBody>
      </p:sp>
      <p:sp>
        <p:nvSpPr>
          <p:cNvPr id="7" name="灯片编号占位符 6">
            <a:extLst>
              <a:ext uri="{FF2B5EF4-FFF2-40B4-BE49-F238E27FC236}">
                <a16:creationId xmlns:a16="http://schemas.microsoft.com/office/drawing/2014/main" id="{10A30F83-E76B-47F6-803F-8C155103FB06}"/>
              </a:ext>
            </a:extLst>
          </p:cNvPr>
          <p:cNvSpPr>
            <a:spLocks noGrp="1"/>
          </p:cNvSpPr>
          <p:nvPr>
            <p:ph type="sldNum" sz="quarter" idx="12"/>
          </p:nvPr>
        </p:nvSpPr>
        <p:spPr/>
        <p:txBody>
          <a:bodyPr/>
          <a:lstStyle/>
          <a:p>
            <a:fld id="{BEA3FB8C-C44C-4B31-8735-78686210F2D2}" type="slidenum">
              <a:rPr lang="zh-CN" altLang="en-US" smtClean="0"/>
              <a:t>‹#›</a:t>
            </a:fld>
            <a:endParaRPr lang="zh-CN" altLang="en-US"/>
          </a:p>
        </p:txBody>
      </p:sp>
      <p:pic>
        <p:nvPicPr>
          <p:cNvPr id="8" name="图片 7" descr="D:\工作\2020\广电\定稿\广科院logo.png广科院logo"/>
          <p:cNvPicPr>
            <a:picLocks noChangeAspect="1"/>
          </p:cNvPicPr>
          <p:nvPr userDrawn="1"/>
        </p:nvPicPr>
        <p:blipFill>
          <a:blip r:embed="rId2"/>
          <a:srcRect/>
          <a:stretch>
            <a:fillRect/>
          </a:stretch>
        </p:blipFill>
        <p:spPr>
          <a:xfrm>
            <a:off x="9050020" y="6356351"/>
            <a:ext cx="2303780" cy="371475"/>
          </a:xfrm>
          <a:prstGeom prst="rect">
            <a:avLst/>
          </a:prstGeom>
        </p:spPr>
      </p:pic>
    </p:spTree>
    <p:extLst>
      <p:ext uri="{BB962C8B-B14F-4D97-AF65-F5344CB8AC3E}">
        <p14:creationId xmlns:p14="http://schemas.microsoft.com/office/powerpoint/2010/main" val="696437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93279EB-E7CF-4451-95D3-DED8D4356E4A}"/>
              </a:ext>
            </a:extLst>
          </p:cNvPr>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7D8AA877-8034-4715-9EFA-1E99CC712507}"/>
              </a:ext>
            </a:extLst>
          </p:cNvPr>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灯片编号占位符 5">
            <a:extLst>
              <a:ext uri="{FF2B5EF4-FFF2-40B4-BE49-F238E27FC236}">
                <a16:creationId xmlns:a16="http://schemas.microsoft.com/office/drawing/2014/main" id="{3E191BD6-743E-4F7C-A850-D9883E1516F3}"/>
              </a:ext>
            </a:extLst>
          </p:cNvPr>
          <p:cNvSpPr>
            <a:spLocks noGrp="1"/>
          </p:cNvSpPr>
          <p:nvPr>
            <p:ph type="sldNum" sz="quarter" idx="4"/>
          </p:nvPr>
        </p:nvSpPr>
        <p:spPr>
          <a:xfrm>
            <a:off x="838200" y="6311901"/>
            <a:ext cx="1076325"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BEA3FB8C-C44C-4B31-8735-78686210F2D2}" type="slidenum">
              <a:rPr lang="zh-CN" altLang="en-US" smtClean="0"/>
              <a:t>‹#›</a:t>
            </a:fld>
            <a:endParaRPr lang="zh-CN" altLang="en-US"/>
          </a:p>
        </p:txBody>
      </p:sp>
    </p:spTree>
    <p:extLst>
      <p:ext uri="{BB962C8B-B14F-4D97-AF65-F5344CB8AC3E}">
        <p14:creationId xmlns:p14="http://schemas.microsoft.com/office/powerpoint/2010/main" val="403036964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806" r:id="rId12"/>
  </p:sldLayoutIdLst>
  <p:hf hdr="0" ftr="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jp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5510" y="2466302"/>
            <a:ext cx="10201835" cy="1099354"/>
          </a:xfrm>
        </p:spPr>
        <p:txBody>
          <a:bodyPr>
            <a:normAutofit fontScale="90000"/>
          </a:bodyPr>
          <a:lstStyle/>
          <a:p>
            <a:r>
              <a:rPr lang="en-US" altLang="zh-CN" sz="5400" dirty="0"/>
              <a:t>Time and Frequency Interleaving for LTE-based 5G Terrestrial Broadcast</a:t>
            </a:r>
            <a:endParaRPr lang="zh-CN" altLang="en-US" sz="5400" dirty="0"/>
          </a:p>
        </p:txBody>
      </p:sp>
      <p:sp>
        <p:nvSpPr>
          <p:cNvPr id="3" name="副标题 2"/>
          <p:cNvSpPr>
            <a:spLocks noGrp="1"/>
          </p:cNvSpPr>
          <p:nvPr>
            <p:ph type="subTitle" idx="1"/>
          </p:nvPr>
        </p:nvSpPr>
        <p:spPr>
          <a:xfrm>
            <a:off x="1524000" y="5107479"/>
            <a:ext cx="9144000" cy="701650"/>
          </a:xfrm>
        </p:spPr>
        <p:txBody>
          <a:bodyPr>
            <a:normAutofit/>
          </a:bodyPr>
          <a:lstStyle/>
          <a:p>
            <a:r>
              <a:rPr lang="en-US" altLang="zh-CN" dirty="0"/>
              <a:t>ABS, ABP, SJTU, CUC, Qualcomm, Rohde &amp; Schwarz, Xiaomi, Vivo</a:t>
            </a:r>
          </a:p>
        </p:txBody>
      </p:sp>
      <p:sp>
        <p:nvSpPr>
          <p:cNvPr id="4" name="文本框 3">
            <a:extLst>
              <a:ext uri="{FF2B5EF4-FFF2-40B4-BE49-F238E27FC236}">
                <a16:creationId xmlns:a16="http://schemas.microsoft.com/office/drawing/2014/main" id="{D0DAED4D-8B73-4A2A-9698-57905809095D}"/>
              </a:ext>
            </a:extLst>
          </p:cNvPr>
          <p:cNvSpPr txBox="1"/>
          <p:nvPr/>
        </p:nvSpPr>
        <p:spPr>
          <a:xfrm>
            <a:off x="107575" y="79375"/>
            <a:ext cx="7465807" cy="1261884"/>
          </a:xfrm>
          <a:prstGeom prst="rect">
            <a:avLst/>
          </a:prstGeom>
          <a:noFill/>
        </p:spPr>
        <p:txBody>
          <a:bodyPr wrap="square">
            <a:spAutoFit/>
          </a:bodyPr>
          <a:lstStyle/>
          <a:p>
            <a:r>
              <a:rPr lang="en-US" altLang="zh-CN" dirty="0"/>
              <a:t>3GPP TSG RAN Meeting #106</a:t>
            </a:r>
          </a:p>
          <a:p>
            <a:r>
              <a:rPr lang="nn-NO" altLang="zh-CN" dirty="0"/>
              <a:t>Madrid, Spain, </a:t>
            </a:r>
            <a:r>
              <a:rPr lang="en-US" altLang="zh-CN" dirty="0"/>
              <a:t>Dec</a:t>
            </a:r>
            <a:r>
              <a:rPr lang="nn-NO" altLang="zh-CN" dirty="0"/>
              <a:t>ember 8-12, 2024</a:t>
            </a:r>
          </a:p>
          <a:p>
            <a:r>
              <a:rPr lang="en-US" altLang="zh-CN" dirty="0"/>
              <a:t>Agenda item: 10.1.1</a:t>
            </a:r>
          </a:p>
          <a:p>
            <a:r>
              <a:rPr lang="en-US" altLang="zh-CN" dirty="0"/>
              <a:t>RP-242452</a:t>
            </a:r>
          </a:p>
        </p:txBody>
      </p:sp>
    </p:spTree>
    <p:extLst>
      <p:ext uri="{BB962C8B-B14F-4D97-AF65-F5344CB8AC3E}">
        <p14:creationId xmlns:p14="http://schemas.microsoft.com/office/powerpoint/2010/main" val="491489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等腰三角形 51">
            <a:extLst>
              <a:ext uri="{FF2B5EF4-FFF2-40B4-BE49-F238E27FC236}">
                <a16:creationId xmlns:a16="http://schemas.microsoft.com/office/drawing/2014/main" id="{66E3B743-018B-EA1D-E1A9-EA44227B64E3}"/>
              </a:ext>
            </a:extLst>
          </p:cNvPr>
          <p:cNvSpPr/>
          <p:nvPr/>
        </p:nvSpPr>
        <p:spPr>
          <a:xfrm rot="18026608">
            <a:off x="8162618" y="3097682"/>
            <a:ext cx="1793973" cy="2596000"/>
          </a:xfrm>
          <a:prstGeom prst="triangle">
            <a:avLst>
              <a:gd name="adj" fmla="val 61405"/>
            </a:avLst>
          </a:prstGeom>
          <a:solidFill>
            <a:schemeClr val="accent5">
              <a:lumMod val="60000"/>
              <a:lumOff val="40000"/>
            </a:schemeClr>
          </a:solidFill>
          <a:ln>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a:extLst>
              <a:ext uri="{FF2B5EF4-FFF2-40B4-BE49-F238E27FC236}">
                <a16:creationId xmlns:a16="http://schemas.microsoft.com/office/drawing/2014/main" id="{1591EF28-B357-4B85-9395-8F59973909CD}"/>
              </a:ext>
            </a:extLst>
          </p:cNvPr>
          <p:cNvSpPr>
            <a:spLocks noGrp="1"/>
          </p:cNvSpPr>
          <p:nvPr>
            <p:ph type="title"/>
          </p:nvPr>
        </p:nvSpPr>
        <p:spPr>
          <a:xfrm>
            <a:off x="594731" y="168614"/>
            <a:ext cx="10959791" cy="1325563"/>
          </a:xfrm>
        </p:spPr>
        <p:txBody>
          <a:bodyPr/>
          <a:lstStyle/>
          <a:p>
            <a:r>
              <a:rPr lang="en-US" altLang="zh-CN" sz="4400" kern="1200" dirty="0">
                <a:solidFill>
                  <a:schemeClr val="tx1"/>
                </a:solidFill>
                <a:latin typeface="+mj-lt"/>
                <a:ea typeface="+mj-ea"/>
                <a:cs typeface="+mj-cs"/>
              </a:rPr>
              <a:t>To enable Direct-to-Mobile TV Broadcasting</a:t>
            </a:r>
            <a:endParaRPr lang="zh-CN" altLang="en-US" dirty="0"/>
          </a:p>
        </p:txBody>
      </p:sp>
      <p:sp>
        <p:nvSpPr>
          <p:cNvPr id="3" name="内容占位符 2">
            <a:extLst>
              <a:ext uri="{FF2B5EF4-FFF2-40B4-BE49-F238E27FC236}">
                <a16:creationId xmlns:a16="http://schemas.microsoft.com/office/drawing/2014/main" id="{B08F6DEB-710C-4756-BC63-819A0EB59610}"/>
              </a:ext>
            </a:extLst>
          </p:cNvPr>
          <p:cNvSpPr>
            <a:spLocks noGrp="1"/>
          </p:cNvSpPr>
          <p:nvPr>
            <p:ph idx="1"/>
          </p:nvPr>
        </p:nvSpPr>
        <p:spPr>
          <a:xfrm>
            <a:off x="675564" y="1492125"/>
            <a:ext cx="6098663" cy="4582864"/>
          </a:xfrm>
        </p:spPr>
        <p:txBody>
          <a:bodyPr>
            <a:normAutofit/>
          </a:bodyPr>
          <a:lstStyle/>
          <a:p>
            <a:r>
              <a:rPr lang="en-US" altLang="zh-CN" sz="2400" dirty="0"/>
              <a:t>Using broadcasting frequencies (UHF)</a:t>
            </a:r>
          </a:p>
          <a:p>
            <a:pPr lvl="1"/>
            <a:r>
              <a:rPr lang="en-US" altLang="zh-CN" sz="1800" dirty="0"/>
              <a:t>470MHz – 694MHz (3GPP B107/B108) </a:t>
            </a:r>
          </a:p>
          <a:p>
            <a:r>
              <a:rPr lang="en-US" altLang="zh-CN" sz="2400" dirty="0"/>
              <a:t>Upgrading and reusing Digital Terrestrial Television (DTT) infrastructure to build standalone HPHT networks </a:t>
            </a:r>
          </a:p>
          <a:p>
            <a:pPr lvl="1"/>
            <a:r>
              <a:rPr lang="en-US" altLang="zh-CN" sz="1800" dirty="0"/>
              <a:t>There are about 7,000 HPHT stations in China.</a:t>
            </a:r>
          </a:p>
          <a:p>
            <a:r>
              <a:rPr lang="en-US" altLang="zh-CN" sz="2400" dirty="0"/>
              <a:t>Operated by broadcasters</a:t>
            </a:r>
          </a:p>
          <a:p>
            <a:r>
              <a:rPr lang="en-US" altLang="zh-CN" sz="2400" dirty="0"/>
              <a:t>Providing public radio, television and warning services mainly to smartphones directly (and maybe other devices if possible).</a:t>
            </a:r>
          </a:p>
        </p:txBody>
      </p:sp>
      <p:pic>
        <p:nvPicPr>
          <p:cNvPr id="7" name="图片 6">
            <a:extLst>
              <a:ext uri="{FF2B5EF4-FFF2-40B4-BE49-F238E27FC236}">
                <a16:creationId xmlns:a16="http://schemas.microsoft.com/office/drawing/2014/main" id="{C7336268-8770-8399-FFC4-673A830259BA}"/>
              </a:ext>
            </a:extLst>
          </p:cNvPr>
          <p:cNvPicPr>
            <a:picLocks noChangeAspect="1"/>
          </p:cNvPicPr>
          <p:nvPr/>
        </p:nvPicPr>
        <p:blipFill>
          <a:blip r:embed="rId3"/>
          <a:stretch>
            <a:fillRect/>
          </a:stretch>
        </p:blipFill>
        <p:spPr>
          <a:xfrm>
            <a:off x="8550915" y="1589658"/>
            <a:ext cx="2641061" cy="1974215"/>
          </a:xfrm>
          <a:prstGeom prst="rect">
            <a:avLst/>
          </a:prstGeom>
        </p:spPr>
      </p:pic>
      <p:pic>
        <p:nvPicPr>
          <p:cNvPr id="8" name="图片 7">
            <a:extLst>
              <a:ext uri="{FF2B5EF4-FFF2-40B4-BE49-F238E27FC236}">
                <a16:creationId xmlns:a16="http://schemas.microsoft.com/office/drawing/2014/main" id="{F098683B-46D0-19E9-D7F9-0A4E1AB772D3}"/>
              </a:ext>
            </a:extLst>
          </p:cNvPr>
          <p:cNvPicPr>
            <a:picLocks noChangeAspect="1"/>
          </p:cNvPicPr>
          <p:nvPr/>
        </p:nvPicPr>
        <p:blipFill>
          <a:blip r:embed="rId4"/>
          <a:stretch>
            <a:fillRect/>
          </a:stretch>
        </p:blipFill>
        <p:spPr>
          <a:xfrm>
            <a:off x="6821072" y="2257610"/>
            <a:ext cx="1206405" cy="1979923"/>
          </a:xfrm>
          <a:prstGeom prst="rect">
            <a:avLst/>
          </a:prstGeom>
        </p:spPr>
      </p:pic>
      <p:cxnSp>
        <p:nvCxnSpPr>
          <p:cNvPr id="10" name="直接箭头连接符 9">
            <a:extLst>
              <a:ext uri="{FF2B5EF4-FFF2-40B4-BE49-F238E27FC236}">
                <a16:creationId xmlns:a16="http://schemas.microsoft.com/office/drawing/2014/main" id="{A9864703-B489-3CD2-D529-6877E2D23FAE}"/>
              </a:ext>
            </a:extLst>
          </p:cNvPr>
          <p:cNvCxnSpPr>
            <a:cxnSpLocks/>
            <a:endCxn id="8" idx="3"/>
          </p:cNvCxnSpPr>
          <p:nvPr/>
        </p:nvCxnSpPr>
        <p:spPr>
          <a:xfrm flipH="1">
            <a:off x="8027477" y="2862825"/>
            <a:ext cx="1744905" cy="38474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32" name="灯片编号占位符 3">
            <a:extLst>
              <a:ext uri="{FF2B5EF4-FFF2-40B4-BE49-F238E27FC236}">
                <a16:creationId xmlns:a16="http://schemas.microsoft.com/office/drawing/2014/main" id="{3BDAC930-E871-2F08-6B37-02646FB8094F}"/>
              </a:ext>
            </a:extLst>
          </p:cNvPr>
          <p:cNvSpPr>
            <a:spLocks noGrp="1"/>
          </p:cNvSpPr>
          <p:nvPr>
            <p:ph type="sldNum" sz="quarter" idx="12"/>
          </p:nvPr>
        </p:nvSpPr>
        <p:spPr>
          <a:xfrm>
            <a:off x="838200" y="6311901"/>
            <a:ext cx="609600" cy="365125"/>
          </a:xfrm>
        </p:spPr>
        <p:txBody>
          <a:bodyPr/>
          <a:lstStyle/>
          <a:p>
            <a:fld id="{BEA3FB8C-C44C-4B31-8735-78686210F2D2}" type="slidenum">
              <a:rPr lang="zh-CN" altLang="en-US" smtClean="0"/>
              <a:t>2</a:t>
            </a:fld>
            <a:endParaRPr lang="zh-CN" altLang="en-US" dirty="0"/>
          </a:p>
        </p:txBody>
      </p:sp>
      <p:pic>
        <p:nvPicPr>
          <p:cNvPr id="34" name="图片 33">
            <a:extLst>
              <a:ext uri="{FF2B5EF4-FFF2-40B4-BE49-F238E27FC236}">
                <a16:creationId xmlns:a16="http://schemas.microsoft.com/office/drawing/2014/main" id="{60CE9144-31C1-C823-2FDB-A2BD598FD220}"/>
              </a:ext>
            </a:extLst>
          </p:cNvPr>
          <p:cNvPicPr>
            <a:picLocks noChangeAspect="1"/>
          </p:cNvPicPr>
          <p:nvPr/>
        </p:nvPicPr>
        <p:blipFill>
          <a:blip r:embed="rId5"/>
          <a:stretch>
            <a:fillRect/>
          </a:stretch>
        </p:blipFill>
        <p:spPr>
          <a:xfrm>
            <a:off x="10718072" y="4437971"/>
            <a:ext cx="514350" cy="647700"/>
          </a:xfrm>
          <a:prstGeom prst="rect">
            <a:avLst/>
          </a:prstGeom>
        </p:spPr>
      </p:pic>
      <p:pic>
        <p:nvPicPr>
          <p:cNvPr id="40" name="图片 39">
            <a:extLst>
              <a:ext uri="{FF2B5EF4-FFF2-40B4-BE49-F238E27FC236}">
                <a16:creationId xmlns:a16="http://schemas.microsoft.com/office/drawing/2014/main" id="{10C777CE-E475-CE4E-AB9C-A8C13C364886}"/>
              </a:ext>
            </a:extLst>
          </p:cNvPr>
          <p:cNvPicPr>
            <a:picLocks noChangeAspect="1"/>
          </p:cNvPicPr>
          <p:nvPr/>
        </p:nvPicPr>
        <p:blipFill rotWithShape="1">
          <a:blip r:embed="rId6"/>
          <a:srcRect l="9535" t="3840" r="9853" b="6950"/>
          <a:stretch/>
        </p:blipFill>
        <p:spPr>
          <a:xfrm>
            <a:off x="10308113" y="3822369"/>
            <a:ext cx="222674" cy="484341"/>
          </a:xfrm>
          <a:prstGeom prst="rect">
            <a:avLst/>
          </a:prstGeom>
        </p:spPr>
      </p:pic>
      <p:pic>
        <p:nvPicPr>
          <p:cNvPr id="36" name="图片 35">
            <a:extLst>
              <a:ext uri="{FF2B5EF4-FFF2-40B4-BE49-F238E27FC236}">
                <a16:creationId xmlns:a16="http://schemas.microsoft.com/office/drawing/2014/main" id="{DEA80A52-2762-1230-D827-C1272CE5E224}"/>
              </a:ext>
            </a:extLst>
          </p:cNvPr>
          <p:cNvPicPr>
            <a:picLocks noChangeAspect="1"/>
          </p:cNvPicPr>
          <p:nvPr/>
        </p:nvPicPr>
        <p:blipFill rotWithShape="1">
          <a:blip r:embed="rId7"/>
          <a:srcRect l="14989" t="9622" r="17569" b="7819"/>
          <a:stretch/>
        </p:blipFill>
        <p:spPr>
          <a:xfrm>
            <a:off x="10788945" y="3822369"/>
            <a:ext cx="276225" cy="424641"/>
          </a:xfrm>
          <a:prstGeom prst="rect">
            <a:avLst/>
          </a:prstGeom>
        </p:spPr>
      </p:pic>
      <p:pic>
        <p:nvPicPr>
          <p:cNvPr id="38" name="图片 37">
            <a:extLst>
              <a:ext uri="{FF2B5EF4-FFF2-40B4-BE49-F238E27FC236}">
                <a16:creationId xmlns:a16="http://schemas.microsoft.com/office/drawing/2014/main" id="{8E7365FF-0D35-67FE-8CD7-73ADC3508AEF}"/>
              </a:ext>
            </a:extLst>
          </p:cNvPr>
          <p:cNvPicPr>
            <a:picLocks noChangeAspect="1"/>
          </p:cNvPicPr>
          <p:nvPr/>
        </p:nvPicPr>
        <p:blipFill rotWithShape="1">
          <a:blip r:embed="rId6"/>
          <a:srcRect l="9536" t="2556" r="9851" b="6162"/>
          <a:stretch/>
        </p:blipFill>
        <p:spPr>
          <a:xfrm>
            <a:off x="10308114" y="4451850"/>
            <a:ext cx="222674" cy="495588"/>
          </a:xfrm>
          <a:prstGeom prst="rect">
            <a:avLst/>
          </a:prstGeom>
        </p:spPr>
      </p:pic>
      <p:pic>
        <p:nvPicPr>
          <p:cNvPr id="25" name="图片 24">
            <a:extLst>
              <a:ext uri="{FF2B5EF4-FFF2-40B4-BE49-F238E27FC236}">
                <a16:creationId xmlns:a16="http://schemas.microsoft.com/office/drawing/2014/main" id="{4D7F9809-C4EB-8D52-EB4C-819380F0B67D}"/>
              </a:ext>
            </a:extLst>
          </p:cNvPr>
          <p:cNvPicPr>
            <a:picLocks noChangeAspect="1"/>
          </p:cNvPicPr>
          <p:nvPr/>
        </p:nvPicPr>
        <p:blipFill rotWithShape="1">
          <a:blip r:embed="rId8"/>
          <a:srcRect l="7189" t="22608" r="4943" b="20546"/>
          <a:stretch/>
        </p:blipFill>
        <p:spPr>
          <a:xfrm>
            <a:off x="10172383" y="5134440"/>
            <a:ext cx="1060040" cy="685800"/>
          </a:xfrm>
          <a:prstGeom prst="rect">
            <a:avLst/>
          </a:prstGeom>
        </p:spPr>
      </p:pic>
      <p:sp>
        <p:nvSpPr>
          <p:cNvPr id="15" name="文本框 14">
            <a:extLst>
              <a:ext uri="{FF2B5EF4-FFF2-40B4-BE49-F238E27FC236}">
                <a16:creationId xmlns:a16="http://schemas.microsoft.com/office/drawing/2014/main" id="{30993099-1D20-44EE-A4B9-D1E2E21F61B3}"/>
              </a:ext>
            </a:extLst>
          </p:cNvPr>
          <p:cNvSpPr txBox="1"/>
          <p:nvPr/>
        </p:nvSpPr>
        <p:spPr>
          <a:xfrm>
            <a:off x="6606653" y="4270848"/>
            <a:ext cx="1635242" cy="461665"/>
          </a:xfrm>
          <a:prstGeom prst="rect">
            <a:avLst/>
          </a:prstGeom>
          <a:noFill/>
        </p:spPr>
        <p:txBody>
          <a:bodyPr wrap="square">
            <a:spAutoFit/>
          </a:bodyPr>
          <a:lstStyle/>
          <a:p>
            <a:pPr algn="ctr"/>
            <a:r>
              <a:rPr lang="en-US" altLang="zh-CN" sz="1200" dirty="0"/>
              <a:t>DTT Transmitter (HPHT)</a:t>
            </a:r>
            <a:endParaRPr lang="zh-CN" altLang="en-US" sz="1200" dirty="0"/>
          </a:p>
        </p:txBody>
      </p:sp>
      <p:sp>
        <p:nvSpPr>
          <p:cNvPr id="16" name="文本框 15">
            <a:extLst>
              <a:ext uri="{FF2B5EF4-FFF2-40B4-BE49-F238E27FC236}">
                <a16:creationId xmlns:a16="http://schemas.microsoft.com/office/drawing/2014/main" id="{36FA5A0A-4E17-490D-A9C9-E426A8926574}"/>
              </a:ext>
            </a:extLst>
          </p:cNvPr>
          <p:cNvSpPr txBox="1"/>
          <p:nvPr/>
        </p:nvSpPr>
        <p:spPr>
          <a:xfrm>
            <a:off x="8861344" y="4075302"/>
            <a:ext cx="1404304" cy="954107"/>
          </a:xfrm>
          <a:prstGeom prst="rect">
            <a:avLst/>
          </a:prstGeom>
          <a:noFill/>
        </p:spPr>
        <p:txBody>
          <a:bodyPr wrap="square">
            <a:spAutoFit/>
          </a:bodyPr>
          <a:lstStyle/>
          <a:p>
            <a:r>
              <a:rPr lang="en-US" altLang="zh-CN" sz="1400" dirty="0"/>
              <a:t>Release 14/16 </a:t>
            </a:r>
          </a:p>
          <a:p>
            <a:r>
              <a:rPr lang="en-US" altLang="zh-CN" sz="1400" dirty="0" err="1"/>
              <a:t>FeMBMS</a:t>
            </a:r>
            <a:endParaRPr lang="en-US" altLang="zh-CN" sz="1400" dirty="0"/>
          </a:p>
          <a:p>
            <a:r>
              <a:rPr lang="en-US" altLang="zh-CN" sz="1400" dirty="0"/>
              <a:t>Dedicated carrier</a:t>
            </a:r>
            <a:endParaRPr lang="zh-CN" altLang="en-US" sz="1400" dirty="0"/>
          </a:p>
        </p:txBody>
      </p:sp>
    </p:spTree>
    <p:extLst>
      <p:ext uri="{BB962C8B-B14F-4D97-AF65-F5344CB8AC3E}">
        <p14:creationId xmlns:p14="http://schemas.microsoft.com/office/powerpoint/2010/main" val="16197302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a:extLst>
              <a:ext uri="{FF2B5EF4-FFF2-40B4-BE49-F238E27FC236}">
                <a16:creationId xmlns:a16="http://schemas.microsoft.com/office/drawing/2014/main" id="{0D7D36DC-0981-418C-9045-3A74C0467972}"/>
              </a:ext>
            </a:extLst>
          </p:cNvPr>
          <p:cNvSpPr>
            <a:spLocks noGrp="1"/>
          </p:cNvSpPr>
          <p:nvPr>
            <p:ph type="title"/>
          </p:nvPr>
        </p:nvSpPr>
        <p:spPr>
          <a:xfrm>
            <a:off x="674649" y="-6802"/>
            <a:ext cx="11517351" cy="1325563"/>
          </a:xfrm>
        </p:spPr>
        <p:txBody>
          <a:bodyPr>
            <a:normAutofit/>
          </a:bodyPr>
          <a:lstStyle/>
          <a:p>
            <a:r>
              <a:rPr lang="en-US" altLang="zh-CN" sz="3600" dirty="0"/>
              <a:t>Do not impact LTE Equipment and Network for MNO</a:t>
            </a:r>
            <a:endParaRPr lang="zh-CN" altLang="en-US" sz="3600" dirty="0"/>
          </a:p>
        </p:txBody>
      </p:sp>
      <p:sp>
        <p:nvSpPr>
          <p:cNvPr id="15" name="内容占位符 14">
            <a:extLst>
              <a:ext uri="{FF2B5EF4-FFF2-40B4-BE49-F238E27FC236}">
                <a16:creationId xmlns:a16="http://schemas.microsoft.com/office/drawing/2014/main" id="{39C787DE-0190-4EEE-B873-DD6352107E3E}"/>
              </a:ext>
            </a:extLst>
          </p:cNvPr>
          <p:cNvSpPr>
            <a:spLocks noGrp="1"/>
          </p:cNvSpPr>
          <p:nvPr>
            <p:ph idx="1"/>
          </p:nvPr>
        </p:nvSpPr>
        <p:spPr>
          <a:xfrm>
            <a:off x="6095999" y="4390610"/>
            <a:ext cx="5361880" cy="1325563"/>
          </a:xfrm>
        </p:spPr>
        <p:txBody>
          <a:bodyPr>
            <a:noAutofit/>
          </a:bodyPr>
          <a:lstStyle/>
          <a:p>
            <a:pPr marL="180000" lvl="1">
              <a:buFont typeface="Arial" panose="020B0604020202020204" pitchFamily="34" charset="0"/>
              <a:buChar char="•"/>
            </a:pPr>
            <a:r>
              <a:rPr lang="en-US" altLang="zh-CN" sz="1700" dirty="0"/>
              <a:t>Software difference:</a:t>
            </a:r>
          </a:p>
          <a:p>
            <a:pPr marL="637188" lvl="2"/>
            <a:r>
              <a:rPr lang="en-US" altLang="zh-CN" sz="1500" dirty="0"/>
              <a:t>Exciter: downlink only, pre-configured channels, parameters and channel to physical resource mapping;</a:t>
            </a:r>
          </a:p>
          <a:p>
            <a:pPr marL="637188" lvl="2"/>
            <a:r>
              <a:rPr lang="en-US" altLang="zh-CN" sz="1500" dirty="0"/>
              <a:t>No need to dynamically schedule resource for services.</a:t>
            </a:r>
          </a:p>
        </p:txBody>
      </p:sp>
      <p:sp>
        <p:nvSpPr>
          <p:cNvPr id="3" name="灯片编号占位符 3">
            <a:extLst>
              <a:ext uri="{FF2B5EF4-FFF2-40B4-BE49-F238E27FC236}">
                <a16:creationId xmlns:a16="http://schemas.microsoft.com/office/drawing/2014/main" id="{5C03C476-EC61-3C55-629B-68950867D5B1}"/>
              </a:ext>
            </a:extLst>
          </p:cNvPr>
          <p:cNvSpPr>
            <a:spLocks noGrp="1"/>
          </p:cNvSpPr>
          <p:nvPr>
            <p:ph type="sldNum" sz="quarter" idx="12"/>
          </p:nvPr>
        </p:nvSpPr>
        <p:spPr/>
        <p:txBody>
          <a:bodyPr/>
          <a:lstStyle/>
          <a:p>
            <a:fld id="{BEA3FB8C-C44C-4B31-8735-78686210F2D2}" type="slidenum">
              <a:rPr lang="zh-CN" altLang="en-US" smtClean="0"/>
              <a:t>3</a:t>
            </a:fld>
            <a:endParaRPr lang="zh-CN" altLang="en-US" dirty="0"/>
          </a:p>
        </p:txBody>
      </p:sp>
      <p:pic>
        <p:nvPicPr>
          <p:cNvPr id="7" name="图片 6">
            <a:extLst>
              <a:ext uri="{FF2B5EF4-FFF2-40B4-BE49-F238E27FC236}">
                <a16:creationId xmlns:a16="http://schemas.microsoft.com/office/drawing/2014/main" id="{5682B45E-17B7-410F-A545-3621261CBFAF}"/>
              </a:ext>
            </a:extLst>
          </p:cNvPr>
          <p:cNvPicPr>
            <a:picLocks noChangeAspect="1"/>
          </p:cNvPicPr>
          <p:nvPr/>
        </p:nvPicPr>
        <p:blipFill>
          <a:blip r:embed="rId3"/>
          <a:stretch>
            <a:fillRect/>
          </a:stretch>
        </p:blipFill>
        <p:spPr>
          <a:xfrm>
            <a:off x="2509025" y="1076394"/>
            <a:ext cx="7078966" cy="3261213"/>
          </a:xfrm>
          <a:prstGeom prst="rect">
            <a:avLst/>
          </a:prstGeom>
        </p:spPr>
      </p:pic>
      <p:sp>
        <p:nvSpPr>
          <p:cNvPr id="27" name="文本框 26">
            <a:extLst>
              <a:ext uri="{FF2B5EF4-FFF2-40B4-BE49-F238E27FC236}">
                <a16:creationId xmlns:a16="http://schemas.microsoft.com/office/drawing/2014/main" id="{3482BCCB-5CEF-4572-94A9-DAF085E09A3A}"/>
              </a:ext>
            </a:extLst>
          </p:cNvPr>
          <p:cNvSpPr txBox="1"/>
          <p:nvPr/>
        </p:nvSpPr>
        <p:spPr>
          <a:xfrm>
            <a:off x="877228" y="1137314"/>
            <a:ext cx="4303868" cy="307777"/>
          </a:xfrm>
          <a:prstGeom prst="rect">
            <a:avLst/>
          </a:prstGeom>
          <a:noFill/>
        </p:spPr>
        <p:txBody>
          <a:bodyPr wrap="square">
            <a:spAutoFit/>
          </a:bodyPr>
          <a:lstStyle/>
          <a:p>
            <a:r>
              <a:rPr lang="en-US" altLang="zh-CN" sz="1400" dirty="0"/>
              <a:t>DTMB - DTT Standard in China </a:t>
            </a:r>
            <a:endParaRPr lang="zh-CN" altLang="en-US" sz="1400" dirty="0"/>
          </a:p>
        </p:txBody>
      </p:sp>
      <p:sp>
        <p:nvSpPr>
          <p:cNvPr id="29" name="内容占位符 14">
            <a:extLst>
              <a:ext uri="{FF2B5EF4-FFF2-40B4-BE49-F238E27FC236}">
                <a16:creationId xmlns:a16="http://schemas.microsoft.com/office/drawing/2014/main" id="{6181298C-2F61-4D8E-B5AB-92434A3BDB2B}"/>
              </a:ext>
            </a:extLst>
          </p:cNvPr>
          <p:cNvSpPr txBox="1">
            <a:spLocks/>
          </p:cNvSpPr>
          <p:nvPr/>
        </p:nvSpPr>
        <p:spPr>
          <a:xfrm>
            <a:off x="838199" y="4390610"/>
            <a:ext cx="5257800" cy="1325563"/>
          </a:xfrm>
          <a:prstGeom prst="rect">
            <a:avLst/>
          </a:prstGeom>
        </p:spPr>
        <p:txBody>
          <a:bodyPr vert="horz" lIns="91438" tIns="45719" rIns="91438" bIns="45719" rtlCol="0">
            <a:normAutofit fontScale="92500"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a:lstStyle>
          <a:p>
            <a:pPr marL="180000" lvl="1"/>
            <a:r>
              <a:rPr lang="en-US" altLang="zh-CN" sz="1800" dirty="0"/>
              <a:t>Hardware difference:</a:t>
            </a:r>
          </a:p>
          <a:p>
            <a:pPr marL="637188" lvl="2"/>
            <a:r>
              <a:rPr lang="en-US" altLang="zh-CN" sz="1600" dirty="0"/>
              <a:t>Exciter: outputs RF signal connecting to Amplifier with SMA or other types RF cable; </a:t>
            </a:r>
          </a:p>
          <a:p>
            <a:pPr marL="637188" lvl="2"/>
            <a:r>
              <a:rPr lang="en-US" altLang="zh-CN" sz="1600" dirty="0"/>
              <a:t>Amplifier: usually 1kW;</a:t>
            </a:r>
          </a:p>
          <a:p>
            <a:pPr marL="637188" lvl="2"/>
            <a:r>
              <a:rPr lang="en-US" altLang="zh-CN" sz="1600" dirty="0"/>
              <a:t>Feed tube: </a:t>
            </a:r>
            <a:r>
              <a:rPr lang="el-GR" altLang="zh-CN" sz="1600" dirty="0"/>
              <a:t>Φ</a:t>
            </a:r>
            <a:r>
              <a:rPr lang="en-US" altLang="zh-CN" sz="1600" dirty="0"/>
              <a:t>40/80mm;</a:t>
            </a:r>
          </a:p>
          <a:p>
            <a:endParaRPr lang="zh-CN" altLang="en-US" sz="1800" dirty="0"/>
          </a:p>
        </p:txBody>
      </p:sp>
      <p:sp>
        <p:nvSpPr>
          <p:cNvPr id="32" name="文本框 31">
            <a:extLst>
              <a:ext uri="{FF2B5EF4-FFF2-40B4-BE49-F238E27FC236}">
                <a16:creationId xmlns:a16="http://schemas.microsoft.com/office/drawing/2014/main" id="{A61BDEF3-79A0-439B-A241-D38F929A12C0}"/>
              </a:ext>
            </a:extLst>
          </p:cNvPr>
          <p:cNvSpPr txBox="1"/>
          <p:nvPr/>
        </p:nvSpPr>
        <p:spPr>
          <a:xfrm>
            <a:off x="874342" y="5580316"/>
            <a:ext cx="10348332" cy="1096710"/>
          </a:xfrm>
          <a:prstGeom prst="rect">
            <a:avLst/>
          </a:prstGeom>
        </p:spPr>
        <p:txBody>
          <a:bodyPr vert="horz" lIns="91438" tIns="45719" rIns="91438" bIns="45719" rtlCol="0">
            <a:normAutofit/>
          </a:bodyPr>
          <a:lstStyle>
            <a:defPPr>
              <a:defRPr lang="zh-CN"/>
            </a:defPPr>
            <a:lvl1pPr marL="228594" indent="-228594">
              <a:lnSpc>
                <a:spcPct val="90000"/>
              </a:lnSpc>
              <a:spcBef>
                <a:spcPts val="1000"/>
              </a:spcBef>
              <a:buFont typeface="Arial" panose="020B0604020202020204" pitchFamily="34" charset="0"/>
              <a:buChar char="•"/>
              <a:defRPr sz="1800"/>
            </a:lvl1pPr>
            <a:lvl2pPr marL="180000" lvl="1" indent="-228594">
              <a:lnSpc>
                <a:spcPct val="90000"/>
              </a:lnSpc>
              <a:spcBef>
                <a:spcPts val="500"/>
              </a:spcBef>
              <a:buFont typeface="Arial" panose="020B0604020202020204" pitchFamily="34" charset="0"/>
              <a:buChar char="•"/>
              <a:defRPr sz="1800"/>
            </a:lvl2pPr>
            <a:lvl3pPr marL="637188" lvl="2" indent="-228594">
              <a:lnSpc>
                <a:spcPct val="90000"/>
              </a:lnSpc>
              <a:spcBef>
                <a:spcPts val="500"/>
              </a:spcBef>
              <a:buFont typeface="Arial" panose="020B0604020202020204" pitchFamily="34" charset="0"/>
              <a:buChar char="•"/>
              <a:defRPr sz="1600"/>
            </a:lvl3pPr>
            <a:lvl4pPr marL="1600160" indent="-228594">
              <a:lnSpc>
                <a:spcPct val="90000"/>
              </a:lnSpc>
              <a:spcBef>
                <a:spcPts val="500"/>
              </a:spcBef>
              <a:buFont typeface="Arial" panose="020B0604020202020204" pitchFamily="34" charset="0"/>
              <a:buChar char="•"/>
            </a:lvl4pPr>
            <a:lvl5pPr marL="2057349" indent="-228594">
              <a:lnSpc>
                <a:spcPct val="90000"/>
              </a:lnSpc>
              <a:spcBef>
                <a:spcPts val="500"/>
              </a:spcBef>
              <a:buFont typeface="Arial" panose="020B0604020202020204" pitchFamily="34" charset="0"/>
              <a:buChar char="•"/>
            </a:lvl5pPr>
            <a:lvl6pPr marL="2514537" indent="-228594">
              <a:lnSpc>
                <a:spcPct val="90000"/>
              </a:lnSpc>
              <a:spcBef>
                <a:spcPts val="500"/>
              </a:spcBef>
              <a:buFont typeface="Arial" panose="020B0604020202020204" pitchFamily="34" charset="0"/>
              <a:buChar char="•"/>
            </a:lvl6pPr>
            <a:lvl7pPr marL="2971726" indent="-228594">
              <a:lnSpc>
                <a:spcPct val="90000"/>
              </a:lnSpc>
              <a:spcBef>
                <a:spcPts val="500"/>
              </a:spcBef>
              <a:buFont typeface="Arial" panose="020B0604020202020204" pitchFamily="34" charset="0"/>
              <a:buChar char="•"/>
            </a:lvl7pPr>
            <a:lvl8pPr marL="3428914" indent="-228594">
              <a:lnSpc>
                <a:spcPct val="90000"/>
              </a:lnSpc>
              <a:spcBef>
                <a:spcPts val="500"/>
              </a:spcBef>
              <a:buFont typeface="Arial" panose="020B0604020202020204" pitchFamily="34" charset="0"/>
              <a:buChar char="•"/>
            </a:lvl8pPr>
            <a:lvl9pPr marL="3886103" indent="-228594">
              <a:lnSpc>
                <a:spcPct val="90000"/>
              </a:lnSpc>
              <a:spcBef>
                <a:spcPts val="500"/>
              </a:spcBef>
              <a:buFont typeface="Arial" panose="020B0604020202020204" pitchFamily="34" charset="0"/>
              <a:buChar char="•"/>
            </a:lvl9pPr>
          </a:lstStyle>
          <a:p>
            <a:r>
              <a:rPr lang="en-US" altLang="zh-CN" sz="1700" dirty="0"/>
              <a:t>Standard: D</a:t>
            </a:r>
            <a:r>
              <a:rPr lang="zh-CN" altLang="en-US" sz="1700" dirty="0"/>
              <a:t>on’t seek to change </a:t>
            </a:r>
            <a:r>
              <a:rPr lang="en-US" altLang="zh-CN" sz="1700" dirty="0"/>
              <a:t>the parts for </a:t>
            </a:r>
            <a:r>
              <a:rPr lang="zh-CN" altLang="en-US" sz="1700" dirty="0"/>
              <a:t>LTE equipment </a:t>
            </a:r>
            <a:r>
              <a:rPr lang="en-US" altLang="zh-CN" sz="1700" dirty="0"/>
              <a:t>and</a:t>
            </a:r>
            <a:r>
              <a:rPr lang="zh-CN" altLang="en-US" sz="1700" dirty="0"/>
              <a:t> network. </a:t>
            </a:r>
            <a:r>
              <a:rPr lang="en-US" altLang="zh-CN" sz="1700" dirty="0"/>
              <a:t>Just make some    </a:t>
            </a:r>
          </a:p>
          <a:p>
            <a:pPr marL="0" indent="0">
              <a:buNone/>
            </a:pPr>
            <a:r>
              <a:rPr lang="en-US" altLang="zh-CN" sz="1700" dirty="0"/>
              <a:t>	     extensions necessary for 5G Broadcast. </a:t>
            </a:r>
          </a:p>
          <a:p>
            <a:r>
              <a:rPr lang="en-US" altLang="zh-CN" sz="1700" dirty="0"/>
              <a:t>Network: 5G Broadcast network will be standalone HPHT networks. </a:t>
            </a:r>
          </a:p>
        </p:txBody>
      </p:sp>
      <p:sp>
        <p:nvSpPr>
          <p:cNvPr id="34" name="文本框 33">
            <a:extLst>
              <a:ext uri="{FF2B5EF4-FFF2-40B4-BE49-F238E27FC236}">
                <a16:creationId xmlns:a16="http://schemas.microsoft.com/office/drawing/2014/main" id="{E5361728-D58E-4DAC-943C-8E3829324DB9}"/>
              </a:ext>
            </a:extLst>
          </p:cNvPr>
          <p:cNvSpPr txBox="1"/>
          <p:nvPr/>
        </p:nvSpPr>
        <p:spPr>
          <a:xfrm>
            <a:off x="877228" y="2594685"/>
            <a:ext cx="2445932" cy="338554"/>
          </a:xfrm>
          <a:prstGeom prst="rect">
            <a:avLst/>
          </a:prstGeom>
          <a:noFill/>
        </p:spPr>
        <p:txBody>
          <a:bodyPr wrap="square">
            <a:spAutoFit/>
          </a:bodyPr>
          <a:lstStyle/>
          <a:p>
            <a:r>
              <a:rPr lang="en-US" altLang="zh-CN" sz="1600" dirty="0">
                <a:latin typeface="+mn-ea"/>
              </a:rPr>
              <a:t>Upgrade to 5G Broadcast</a:t>
            </a:r>
            <a:endParaRPr lang="zh-CN" altLang="en-US" sz="1600" dirty="0"/>
          </a:p>
        </p:txBody>
      </p:sp>
      <p:cxnSp>
        <p:nvCxnSpPr>
          <p:cNvPr id="33" name="直接箭头连接符 32">
            <a:extLst>
              <a:ext uri="{FF2B5EF4-FFF2-40B4-BE49-F238E27FC236}">
                <a16:creationId xmlns:a16="http://schemas.microsoft.com/office/drawing/2014/main" id="{CEA719F2-5319-4346-A8E3-AC4708401622}"/>
              </a:ext>
            </a:extLst>
          </p:cNvPr>
          <p:cNvCxnSpPr>
            <a:stCxn id="34" idx="2"/>
          </p:cNvCxnSpPr>
          <p:nvPr/>
        </p:nvCxnSpPr>
        <p:spPr>
          <a:xfrm>
            <a:off x="2100194" y="2933239"/>
            <a:ext cx="308469" cy="1835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75270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AE3B1A0-DDC1-41E0-9330-8E89F097469E}"/>
              </a:ext>
            </a:extLst>
          </p:cNvPr>
          <p:cNvSpPr>
            <a:spLocks noGrp="1"/>
          </p:cNvSpPr>
          <p:nvPr>
            <p:ph type="title"/>
          </p:nvPr>
        </p:nvSpPr>
        <p:spPr>
          <a:xfrm>
            <a:off x="838200" y="248878"/>
            <a:ext cx="10515600" cy="1325563"/>
          </a:xfrm>
        </p:spPr>
        <p:txBody>
          <a:bodyPr>
            <a:normAutofit/>
          </a:bodyPr>
          <a:lstStyle/>
          <a:p>
            <a:r>
              <a:rPr lang="en-US" altLang="zh-CN" sz="4000" dirty="0"/>
              <a:t>Time and Frequency Interleaving is Missing from 5G Broadcast</a:t>
            </a:r>
            <a:endParaRPr lang="zh-CN" altLang="en-US" sz="4000" dirty="0"/>
          </a:p>
        </p:txBody>
      </p:sp>
      <p:sp>
        <p:nvSpPr>
          <p:cNvPr id="3" name="内容占位符 2">
            <a:extLst>
              <a:ext uri="{FF2B5EF4-FFF2-40B4-BE49-F238E27FC236}">
                <a16:creationId xmlns:a16="http://schemas.microsoft.com/office/drawing/2014/main" id="{FD25AD32-A05C-4AF7-BFB6-496C43D0D485}"/>
              </a:ext>
            </a:extLst>
          </p:cNvPr>
          <p:cNvSpPr>
            <a:spLocks noGrp="1"/>
          </p:cNvSpPr>
          <p:nvPr>
            <p:ph idx="1"/>
          </p:nvPr>
        </p:nvSpPr>
        <p:spPr>
          <a:xfrm>
            <a:off x="838200" y="1633653"/>
            <a:ext cx="10515600" cy="4386843"/>
          </a:xfrm>
        </p:spPr>
        <p:txBody>
          <a:bodyPr>
            <a:normAutofit/>
          </a:bodyPr>
          <a:lstStyle/>
          <a:p>
            <a:pPr algn="just"/>
            <a:r>
              <a:rPr lang="en-US" altLang="zh-CN" sz="2400" dirty="0"/>
              <a:t>Time interleaving is present in all modern broadcast standards as an essential feature to combat rapid fading and impulsive noise.[1] It have been demonstrated over the course of many years in real world deployments. </a:t>
            </a:r>
          </a:p>
          <a:p>
            <a:pPr algn="just"/>
            <a:r>
              <a:rPr lang="en-US" altLang="zh-CN" sz="2400" dirty="0"/>
              <a:t>The benefits of frequency and time interleaving have been verified under 3GPP system in several contributions.[2-7]</a:t>
            </a:r>
          </a:p>
          <a:p>
            <a:pPr algn="just"/>
            <a:r>
              <a:rPr lang="en-US" altLang="zh-CN" sz="2400" dirty="0"/>
              <a:t>During the work item on 5G terrestrial broadcast, time and/or frequency interleaving for 5G terrestrial broadcast was discussed even though it was not explicitly in the scope of the WID RP-191924. However, no agreement was reached may due to lack of time. </a:t>
            </a:r>
            <a:endParaRPr lang="zh-CN" altLang="en-US" sz="2400" dirty="0"/>
          </a:p>
        </p:txBody>
      </p:sp>
      <p:sp>
        <p:nvSpPr>
          <p:cNvPr id="4" name="灯片编号占位符 3">
            <a:extLst>
              <a:ext uri="{FF2B5EF4-FFF2-40B4-BE49-F238E27FC236}">
                <a16:creationId xmlns:a16="http://schemas.microsoft.com/office/drawing/2014/main" id="{CEF9C17F-4762-446A-887D-D4382382E8B0}"/>
              </a:ext>
            </a:extLst>
          </p:cNvPr>
          <p:cNvSpPr>
            <a:spLocks noGrp="1"/>
          </p:cNvSpPr>
          <p:nvPr>
            <p:ph type="sldNum" sz="quarter" idx="12"/>
          </p:nvPr>
        </p:nvSpPr>
        <p:spPr/>
        <p:txBody>
          <a:bodyPr/>
          <a:lstStyle/>
          <a:p>
            <a:fld id="{BEA3FB8C-C44C-4B31-8735-78686210F2D2}" type="slidenum">
              <a:rPr lang="zh-CN" altLang="en-US" smtClean="0"/>
              <a:t>4</a:t>
            </a:fld>
            <a:endParaRPr lang="zh-CN" altLang="en-US"/>
          </a:p>
        </p:txBody>
      </p:sp>
    </p:spTree>
    <p:extLst>
      <p:ext uri="{BB962C8B-B14F-4D97-AF65-F5344CB8AC3E}">
        <p14:creationId xmlns:p14="http://schemas.microsoft.com/office/powerpoint/2010/main" val="2627962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35AE8C37-1D80-494B-9F13-3B2BA882A658}"/>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rot="5400000">
            <a:off x="4709092" y="2293607"/>
            <a:ext cx="2961732" cy="2221300"/>
          </a:xfrm>
        </p:spPr>
      </p:pic>
      <p:pic>
        <p:nvPicPr>
          <p:cNvPr id="7" name="图片 6">
            <a:extLst>
              <a:ext uri="{FF2B5EF4-FFF2-40B4-BE49-F238E27FC236}">
                <a16:creationId xmlns:a16="http://schemas.microsoft.com/office/drawing/2014/main" id="{66D6D6A2-D4F0-483F-AC65-E4735F9DB3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6951360" y="2293608"/>
            <a:ext cx="2961732" cy="2221299"/>
          </a:xfrm>
          <a:prstGeom prst="rect">
            <a:avLst/>
          </a:prstGeom>
        </p:spPr>
      </p:pic>
      <p:pic>
        <p:nvPicPr>
          <p:cNvPr id="9" name="图片 8">
            <a:extLst>
              <a:ext uri="{FF2B5EF4-FFF2-40B4-BE49-F238E27FC236}">
                <a16:creationId xmlns:a16="http://schemas.microsoft.com/office/drawing/2014/main" id="{762D6FE8-7D15-4445-B86C-74A3546FE54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9192770" y="2293607"/>
            <a:ext cx="2961731" cy="2221299"/>
          </a:xfrm>
          <a:prstGeom prst="rect">
            <a:avLst/>
          </a:prstGeom>
        </p:spPr>
      </p:pic>
      <p:sp>
        <p:nvSpPr>
          <p:cNvPr id="8" name="标题 1">
            <a:extLst>
              <a:ext uri="{FF2B5EF4-FFF2-40B4-BE49-F238E27FC236}">
                <a16:creationId xmlns:a16="http://schemas.microsoft.com/office/drawing/2014/main" id="{A9059721-516C-40B7-AE11-BF9ADFE7E5B1}"/>
              </a:ext>
            </a:extLst>
          </p:cNvPr>
          <p:cNvSpPr txBox="1">
            <a:spLocks/>
          </p:cNvSpPr>
          <p:nvPr/>
        </p:nvSpPr>
        <p:spPr>
          <a:xfrm>
            <a:off x="462690" y="145393"/>
            <a:ext cx="11477061" cy="1778000"/>
          </a:xfrm>
          <a:prstGeom prst="rect">
            <a:avLst/>
          </a:prstGeom>
        </p:spPr>
        <p:txBody>
          <a:bodyPr vert="horz" lIns="91438" tIns="45719" rIns="91438" bIns="45719" rtlCol="0" anchor="ctr">
            <a:normAutofit fontScale="97500"/>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altLang="zh-CN" sz="4900" dirty="0"/>
              <a:t>5G Terrestrial Broadcast Trials in China</a:t>
            </a:r>
            <a:endParaRPr lang="zh-CN" altLang="en-US" sz="4900" dirty="0"/>
          </a:p>
        </p:txBody>
      </p:sp>
      <p:sp>
        <p:nvSpPr>
          <p:cNvPr id="3" name="文本框 2">
            <a:extLst>
              <a:ext uri="{FF2B5EF4-FFF2-40B4-BE49-F238E27FC236}">
                <a16:creationId xmlns:a16="http://schemas.microsoft.com/office/drawing/2014/main" id="{2FD922EA-96FB-251F-FB92-1E00E20FC247}"/>
              </a:ext>
            </a:extLst>
          </p:cNvPr>
          <p:cNvSpPr txBox="1"/>
          <p:nvPr/>
        </p:nvSpPr>
        <p:spPr>
          <a:xfrm>
            <a:off x="6453868" y="5021430"/>
            <a:ext cx="4167669" cy="384721"/>
          </a:xfrm>
          <a:prstGeom prst="rect">
            <a:avLst/>
          </a:prstGeom>
          <a:noFill/>
        </p:spPr>
        <p:txBody>
          <a:bodyPr wrap="square">
            <a:spAutoFit/>
          </a:bodyPr>
          <a:lstStyle/>
          <a:p>
            <a:r>
              <a:rPr lang="en-US" altLang="zh-CN" dirty="0"/>
              <a:t>2023, Chengdu, 630~638MHz, 300W</a:t>
            </a:r>
            <a:endParaRPr lang="zh-CN" altLang="en-US" dirty="0"/>
          </a:p>
        </p:txBody>
      </p:sp>
      <p:sp>
        <p:nvSpPr>
          <p:cNvPr id="2" name="灯片编号占位符 3">
            <a:extLst>
              <a:ext uri="{FF2B5EF4-FFF2-40B4-BE49-F238E27FC236}">
                <a16:creationId xmlns:a16="http://schemas.microsoft.com/office/drawing/2014/main" id="{4A47E21C-C40F-5EBE-B94D-AEDCB00B2168}"/>
              </a:ext>
            </a:extLst>
          </p:cNvPr>
          <p:cNvSpPr>
            <a:spLocks noGrp="1"/>
          </p:cNvSpPr>
          <p:nvPr>
            <p:ph type="sldNum" sz="quarter" idx="12"/>
          </p:nvPr>
        </p:nvSpPr>
        <p:spPr>
          <a:xfrm>
            <a:off x="838200" y="6311901"/>
            <a:ext cx="609600" cy="365125"/>
          </a:xfrm>
        </p:spPr>
        <p:txBody>
          <a:bodyPr/>
          <a:lstStyle/>
          <a:p>
            <a:fld id="{BEA3FB8C-C44C-4B31-8735-78686210F2D2}" type="slidenum">
              <a:rPr lang="zh-CN" altLang="en-US" smtClean="0"/>
              <a:t>5</a:t>
            </a:fld>
            <a:endParaRPr lang="zh-CN" altLang="en-US" dirty="0"/>
          </a:p>
        </p:txBody>
      </p:sp>
      <p:grpSp>
        <p:nvGrpSpPr>
          <p:cNvPr id="4" name="组合 3">
            <a:extLst>
              <a:ext uri="{FF2B5EF4-FFF2-40B4-BE49-F238E27FC236}">
                <a16:creationId xmlns:a16="http://schemas.microsoft.com/office/drawing/2014/main" id="{D3CC87FF-FAC5-4414-B71C-6E178B51188B}"/>
              </a:ext>
            </a:extLst>
          </p:cNvPr>
          <p:cNvGrpSpPr/>
          <p:nvPr/>
        </p:nvGrpSpPr>
        <p:grpSpPr>
          <a:xfrm>
            <a:off x="425215" y="1923392"/>
            <a:ext cx="4458351" cy="2961732"/>
            <a:chOff x="7335521" y="1855596"/>
            <a:chExt cx="4458351" cy="2961732"/>
          </a:xfrm>
        </p:grpSpPr>
        <p:pic>
          <p:nvPicPr>
            <p:cNvPr id="10" name="图片 9">
              <a:extLst>
                <a:ext uri="{FF2B5EF4-FFF2-40B4-BE49-F238E27FC236}">
                  <a16:creationId xmlns:a16="http://schemas.microsoft.com/office/drawing/2014/main" id="{ED7B5ED8-27D3-4D67-9A47-8F130D19B19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35521" y="1855596"/>
              <a:ext cx="2221300" cy="2961732"/>
            </a:xfrm>
            <a:prstGeom prst="rect">
              <a:avLst/>
            </a:prstGeom>
          </p:spPr>
        </p:pic>
        <p:pic>
          <p:nvPicPr>
            <p:cNvPr id="11" name="图片 10">
              <a:extLst>
                <a:ext uri="{FF2B5EF4-FFF2-40B4-BE49-F238E27FC236}">
                  <a16:creationId xmlns:a16="http://schemas.microsoft.com/office/drawing/2014/main" id="{E7F8984C-6BF8-4028-B5FE-98F0AA01280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572572" y="1855596"/>
              <a:ext cx="2221300" cy="2961732"/>
            </a:xfrm>
            <a:prstGeom prst="rect">
              <a:avLst/>
            </a:prstGeom>
          </p:spPr>
        </p:pic>
      </p:grpSp>
      <p:sp>
        <p:nvSpPr>
          <p:cNvPr id="13" name="文本框 12">
            <a:extLst>
              <a:ext uri="{FF2B5EF4-FFF2-40B4-BE49-F238E27FC236}">
                <a16:creationId xmlns:a16="http://schemas.microsoft.com/office/drawing/2014/main" id="{F4B9F5A1-7307-4D82-A553-7DA21E86FC9A}"/>
              </a:ext>
            </a:extLst>
          </p:cNvPr>
          <p:cNvSpPr txBox="1"/>
          <p:nvPr/>
        </p:nvSpPr>
        <p:spPr>
          <a:xfrm>
            <a:off x="901855" y="5021430"/>
            <a:ext cx="6096928" cy="384721"/>
          </a:xfrm>
          <a:prstGeom prst="rect">
            <a:avLst/>
          </a:prstGeom>
          <a:noFill/>
        </p:spPr>
        <p:txBody>
          <a:bodyPr wrap="square">
            <a:spAutoFit/>
          </a:bodyPr>
          <a:lstStyle/>
          <a:p>
            <a:r>
              <a:rPr lang="en-US" altLang="zh-CN" dirty="0"/>
              <a:t>2019, Beijing, 750~758MHz, 1000W</a:t>
            </a:r>
          </a:p>
        </p:txBody>
      </p:sp>
      <p:pic>
        <p:nvPicPr>
          <p:cNvPr id="14" name="内容占位符 4">
            <a:extLst>
              <a:ext uri="{FF2B5EF4-FFF2-40B4-BE49-F238E27FC236}">
                <a16:creationId xmlns:a16="http://schemas.microsoft.com/office/drawing/2014/main" id="{AED39BE2-5387-46C4-ACFB-A01B25C29222}"/>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a:xfrm>
            <a:off x="5111868" y="5383354"/>
            <a:ext cx="1968263" cy="1279767"/>
          </a:xfrm>
          <a:prstGeom prst="rect">
            <a:avLst/>
          </a:prstGeom>
          <a:ln w="12700">
            <a:solidFill>
              <a:schemeClr val="bg1"/>
            </a:solidFill>
          </a:ln>
        </p:spPr>
      </p:pic>
    </p:spTree>
    <p:extLst>
      <p:ext uri="{BB962C8B-B14F-4D97-AF65-F5344CB8AC3E}">
        <p14:creationId xmlns:p14="http://schemas.microsoft.com/office/powerpoint/2010/main" val="20331981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a:extLst>
              <a:ext uri="{FF2B5EF4-FFF2-40B4-BE49-F238E27FC236}">
                <a16:creationId xmlns:a16="http://schemas.microsoft.com/office/drawing/2014/main" id="{FC71DAFA-9938-4D82-9656-E4B194C64D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04738" y="2280424"/>
            <a:ext cx="2275174" cy="1992138"/>
          </a:xfrm>
          <a:prstGeom prst="rect">
            <a:avLst/>
          </a:prstGeom>
        </p:spPr>
      </p:pic>
      <p:sp>
        <p:nvSpPr>
          <p:cNvPr id="2" name="标题 1">
            <a:extLst>
              <a:ext uri="{FF2B5EF4-FFF2-40B4-BE49-F238E27FC236}">
                <a16:creationId xmlns:a16="http://schemas.microsoft.com/office/drawing/2014/main" id="{0A808FA1-EB91-40DC-B7F9-B65EA61F5A60}"/>
              </a:ext>
            </a:extLst>
          </p:cNvPr>
          <p:cNvSpPr>
            <a:spLocks noGrp="1"/>
          </p:cNvSpPr>
          <p:nvPr>
            <p:ph type="title"/>
          </p:nvPr>
        </p:nvSpPr>
        <p:spPr>
          <a:xfrm>
            <a:off x="838200" y="258787"/>
            <a:ext cx="10515600" cy="1325563"/>
          </a:xfrm>
        </p:spPr>
        <p:txBody>
          <a:bodyPr/>
          <a:lstStyle/>
          <a:p>
            <a:r>
              <a:rPr lang="en-US" altLang="zh-CN" dirty="0"/>
              <a:t>Observation</a:t>
            </a:r>
            <a:endParaRPr lang="zh-CN" altLang="en-US" dirty="0"/>
          </a:p>
        </p:txBody>
      </p:sp>
      <p:sp>
        <p:nvSpPr>
          <p:cNvPr id="3" name="内容占位符 2">
            <a:extLst>
              <a:ext uri="{FF2B5EF4-FFF2-40B4-BE49-F238E27FC236}">
                <a16:creationId xmlns:a16="http://schemas.microsoft.com/office/drawing/2014/main" id="{43660369-7B59-44D9-9AD8-1F96916AED5D}"/>
              </a:ext>
            </a:extLst>
          </p:cNvPr>
          <p:cNvSpPr>
            <a:spLocks noGrp="1"/>
          </p:cNvSpPr>
          <p:nvPr>
            <p:ph idx="1"/>
          </p:nvPr>
        </p:nvSpPr>
        <p:spPr>
          <a:xfrm>
            <a:off x="612088" y="1378631"/>
            <a:ext cx="10741712" cy="1325563"/>
          </a:xfrm>
        </p:spPr>
        <p:txBody>
          <a:bodyPr>
            <a:noAutofit/>
          </a:bodyPr>
          <a:lstStyle/>
          <a:p>
            <a:pPr algn="just"/>
            <a:r>
              <a:rPr lang="en-US" altLang="zh-CN" sz="2000" dirty="0"/>
              <a:t>The red line segments on the map show the effect of rapid fading and impulsive noise caused by the buildings or overpasses to some extend due to the missing of time and frequency interleaving function. </a:t>
            </a:r>
          </a:p>
        </p:txBody>
      </p:sp>
      <p:sp>
        <p:nvSpPr>
          <p:cNvPr id="4" name="灯片编号占位符 3">
            <a:extLst>
              <a:ext uri="{FF2B5EF4-FFF2-40B4-BE49-F238E27FC236}">
                <a16:creationId xmlns:a16="http://schemas.microsoft.com/office/drawing/2014/main" id="{8696A09B-E4C1-4D59-94F8-792CFEC56FCA}"/>
              </a:ext>
            </a:extLst>
          </p:cNvPr>
          <p:cNvSpPr>
            <a:spLocks noGrp="1"/>
          </p:cNvSpPr>
          <p:nvPr>
            <p:ph type="sldNum" sz="quarter" idx="12"/>
          </p:nvPr>
        </p:nvSpPr>
        <p:spPr/>
        <p:txBody>
          <a:bodyPr/>
          <a:lstStyle/>
          <a:p>
            <a:fld id="{BEA3FB8C-C44C-4B31-8735-78686210F2D2}" type="slidenum">
              <a:rPr lang="zh-CN" altLang="en-US" smtClean="0"/>
              <a:t>6</a:t>
            </a:fld>
            <a:endParaRPr lang="zh-CN" altLang="en-US"/>
          </a:p>
        </p:txBody>
      </p:sp>
      <p:pic>
        <p:nvPicPr>
          <p:cNvPr id="7" name="图片 6">
            <a:extLst>
              <a:ext uri="{FF2B5EF4-FFF2-40B4-BE49-F238E27FC236}">
                <a16:creationId xmlns:a16="http://schemas.microsoft.com/office/drawing/2014/main" id="{2FF12780-9A93-4257-901F-1842BEF8FA6D}"/>
              </a:ext>
            </a:extLst>
          </p:cNvPr>
          <p:cNvPicPr>
            <a:picLocks noChangeAspect="1"/>
          </p:cNvPicPr>
          <p:nvPr/>
        </p:nvPicPr>
        <p:blipFill>
          <a:blip r:embed="rId3"/>
          <a:stretch>
            <a:fillRect/>
          </a:stretch>
        </p:blipFill>
        <p:spPr>
          <a:xfrm>
            <a:off x="3068012" y="2286000"/>
            <a:ext cx="5818169" cy="3618138"/>
          </a:xfrm>
          <a:prstGeom prst="rect">
            <a:avLst/>
          </a:prstGeom>
        </p:spPr>
      </p:pic>
      <p:sp>
        <p:nvSpPr>
          <p:cNvPr id="10" name="椭圆 9">
            <a:extLst>
              <a:ext uri="{FF2B5EF4-FFF2-40B4-BE49-F238E27FC236}">
                <a16:creationId xmlns:a16="http://schemas.microsoft.com/office/drawing/2014/main" id="{619D61CC-E39F-4A35-9636-2A34722B0A70}"/>
              </a:ext>
            </a:extLst>
          </p:cNvPr>
          <p:cNvSpPr/>
          <p:nvPr/>
        </p:nvSpPr>
        <p:spPr>
          <a:xfrm>
            <a:off x="5523571" y="3205641"/>
            <a:ext cx="525966" cy="334871"/>
          </a:xfrm>
          <a:prstGeom prst="ellipse">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id="{EBA2047C-9CE0-46DE-A562-A2C55F1B35D2}"/>
              </a:ext>
            </a:extLst>
          </p:cNvPr>
          <p:cNvCxnSpPr>
            <a:cxnSpLocks/>
            <a:stCxn id="10" idx="6"/>
          </p:cNvCxnSpPr>
          <p:nvPr/>
        </p:nvCxnSpPr>
        <p:spPr>
          <a:xfrm>
            <a:off x="6049537" y="3373077"/>
            <a:ext cx="4014439" cy="180969"/>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57485697-D771-4FEC-B6A9-DB8E7871F205}"/>
              </a:ext>
            </a:extLst>
          </p:cNvPr>
          <p:cNvSpPr/>
          <p:nvPr/>
        </p:nvSpPr>
        <p:spPr>
          <a:xfrm>
            <a:off x="5464140" y="5388818"/>
            <a:ext cx="525966" cy="334871"/>
          </a:xfrm>
          <a:prstGeom prst="ellipse">
            <a:avLst/>
          </a:prstGeom>
          <a:noFill/>
          <a:ln w="28575">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a16="http://schemas.microsoft.com/office/drawing/2014/main" id="{9B1273C9-4BB4-493D-B46B-099EFFD794D6}"/>
              </a:ext>
            </a:extLst>
          </p:cNvPr>
          <p:cNvCxnSpPr>
            <a:cxnSpLocks/>
            <a:endCxn id="13" idx="2"/>
          </p:cNvCxnSpPr>
          <p:nvPr/>
        </p:nvCxnSpPr>
        <p:spPr>
          <a:xfrm flipV="1">
            <a:off x="4228171" y="5556254"/>
            <a:ext cx="1235969" cy="501448"/>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9" name="图片 8">
            <a:extLst>
              <a:ext uri="{FF2B5EF4-FFF2-40B4-BE49-F238E27FC236}">
                <a16:creationId xmlns:a16="http://schemas.microsoft.com/office/drawing/2014/main" id="{9FDF311F-2E1F-4B80-8D6E-0441BC043C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03222" y="4280099"/>
            <a:ext cx="2276690" cy="1098670"/>
          </a:xfrm>
          <a:prstGeom prst="rect">
            <a:avLst/>
          </a:prstGeom>
        </p:spPr>
      </p:pic>
      <p:pic>
        <p:nvPicPr>
          <p:cNvPr id="8" name="图片 7">
            <a:extLst>
              <a:ext uri="{FF2B5EF4-FFF2-40B4-BE49-F238E27FC236}">
                <a16:creationId xmlns:a16="http://schemas.microsoft.com/office/drawing/2014/main" id="{86CBE18E-2F58-4172-BC2C-E487BF9692A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2798" y="4516244"/>
            <a:ext cx="3545373" cy="1859159"/>
          </a:xfrm>
          <a:prstGeom prst="rect">
            <a:avLst/>
          </a:prstGeom>
        </p:spPr>
      </p:pic>
    </p:spTree>
    <p:extLst>
      <p:ext uri="{BB962C8B-B14F-4D97-AF65-F5344CB8AC3E}">
        <p14:creationId xmlns:p14="http://schemas.microsoft.com/office/powerpoint/2010/main" val="28501698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242A61-6EBB-43BC-8893-94AC1EA531AE}"/>
              </a:ext>
            </a:extLst>
          </p:cNvPr>
          <p:cNvSpPr>
            <a:spLocks noGrp="1"/>
          </p:cNvSpPr>
          <p:nvPr>
            <p:ph type="title"/>
          </p:nvPr>
        </p:nvSpPr>
        <p:spPr/>
        <p:txBody>
          <a:bodyPr/>
          <a:lstStyle/>
          <a:p>
            <a:r>
              <a:rPr lang="en-US" altLang="zh-CN" dirty="0"/>
              <a:t>Proposals</a:t>
            </a:r>
            <a:endParaRPr lang="zh-CN" altLang="en-US" dirty="0"/>
          </a:p>
        </p:txBody>
      </p:sp>
      <p:sp>
        <p:nvSpPr>
          <p:cNvPr id="3" name="内容占位符 2">
            <a:extLst>
              <a:ext uri="{FF2B5EF4-FFF2-40B4-BE49-F238E27FC236}">
                <a16:creationId xmlns:a16="http://schemas.microsoft.com/office/drawing/2014/main" id="{4C01C180-0613-4B9C-A167-205A108B92E0}"/>
              </a:ext>
            </a:extLst>
          </p:cNvPr>
          <p:cNvSpPr>
            <a:spLocks noGrp="1"/>
          </p:cNvSpPr>
          <p:nvPr>
            <p:ph idx="1"/>
          </p:nvPr>
        </p:nvSpPr>
        <p:spPr>
          <a:xfrm>
            <a:off x="838199" y="1825625"/>
            <a:ext cx="10726271" cy="4351339"/>
          </a:xfrm>
        </p:spPr>
        <p:txBody>
          <a:bodyPr/>
          <a:lstStyle/>
          <a:p>
            <a:r>
              <a:rPr lang="en-US" altLang="zh-CN" dirty="0"/>
              <a:t>Add Time and Frequency Interleaving function for LTE-based 5G Terrestrial Broadcast.</a:t>
            </a:r>
          </a:p>
          <a:p>
            <a:pPr lvl="1"/>
            <a:r>
              <a:rPr lang="en-GB" altLang="zh-CN" dirty="0"/>
              <a:t>Only for MBMS-dedicated cell;</a:t>
            </a:r>
            <a:endParaRPr lang="zh-CN" altLang="zh-CN" dirty="0"/>
          </a:p>
          <a:p>
            <a:pPr lvl="1"/>
            <a:r>
              <a:rPr lang="en-US" altLang="zh-CN" dirty="0"/>
              <a:t>Only for UEs which support receiving </a:t>
            </a:r>
            <a:r>
              <a:rPr lang="en-US" altLang="zh-CN" dirty="0" err="1"/>
              <a:t>FeMBMS</a:t>
            </a:r>
            <a:r>
              <a:rPr lang="en-US" altLang="zh-CN" dirty="0"/>
              <a:t> on </a:t>
            </a:r>
            <a:r>
              <a:rPr lang="en-GB" altLang="zh-CN" dirty="0"/>
              <a:t>MBMS-dedicated carrier in receive only mode;</a:t>
            </a:r>
            <a:endParaRPr lang="en-US" altLang="zh-CN" dirty="0"/>
          </a:p>
          <a:p>
            <a:r>
              <a:rPr lang="en-US" altLang="zh-CN" dirty="0"/>
              <a:t>A new work item for this in Release 19.</a:t>
            </a:r>
          </a:p>
        </p:txBody>
      </p:sp>
      <p:sp>
        <p:nvSpPr>
          <p:cNvPr id="4" name="灯片编号占位符 3">
            <a:extLst>
              <a:ext uri="{FF2B5EF4-FFF2-40B4-BE49-F238E27FC236}">
                <a16:creationId xmlns:a16="http://schemas.microsoft.com/office/drawing/2014/main" id="{ECB385E3-43C7-481D-A01C-B03BCA1E77B4}"/>
              </a:ext>
            </a:extLst>
          </p:cNvPr>
          <p:cNvSpPr>
            <a:spLocks noGrp="1"/>
          </p:cNvSpPr>
          <p:nvPr>
            <p:ph type="sldNum" sz="quarter" idx="12"/>
          </p:nvPr>
        </p:nvSpPr>
        <p:spPr/>
        <p:txBody>
          <a:bodyPr/>
          <a:lstStyle/>
          <a:p>
            <a:fld id="{BEA3FB8C-C44C-4B31-8735-78686210F2D2}" type="slidenum">
              <a:rPr lang="zh-CN" altLang="en-US" smtClean="0"/>
              <a:t>7</a:t>
            </a:fld>
            <a:endParaRPr lang="zh-CN" altLang="en-US"/>
          </a:p>
        </p:txBody>
      </p:sp>
    </p:spTree>
    <p:extLst>
      <p:ext uri="{BB962C8B-B14F-4D97-AF65-F5344CB8AC3E}">
        <p14:creationId xmlns:p14="http://schemas.microsoft.com/office/powerpoint/2010/main" val="33607134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E242A61-6EBB-43BC-8893-94AC1EA531AE}"/>
              </a:ext>
            </a:extLst>
          </p:cNvPr>
          <p:cNvSpPr>
            <a:spLocks noGrp="1"/>
          </p:cNvSpPr>
          <p:nvPr>
            <p:ph type="title"/>
          </p:nvPr>
        </p:nvSpPr>
        <p:spPr/>
        <p:txBody>
          <a:bodyPr/>
          <a:lstStyle/>
          <a:p>
            <a:r>
              <a:rPr lang="en-US" altLang="zh-CN" dirty="0"/>
              <a:t>References</a:t>
            </a:r>
            <a:endParaRPr lang="zh-CN" altLang="en-US" dirty="0"/>
          </a:p>
        </p:txBody>
      </p:sp>
      <p:sp>
        <p:nvSpPr>
          <p:cNvPr id="3" name="内容占位符 2">
            <a:extLst>
              <a:ext uri="{FF2B5EF4-FFF2-40B4-BE49-F238E27FC236}">
                <a16:creationId xmlns:a16="http://schemas.microsoft.com/office/drawing/2014/main" id="{4C01C180-0613-4B9C-A167-205A108B92E0}"/>
              </a:ext>
            </a:extLst>
          </p:cNvPr>
          <p:cNvSpPr>
            <a:spLocks noGrp="1"/>
          </p:cNvSpPr>
          <p:nvPr>
            <p:ph idx="1"/>
          </p:nvPr>
        </p:nvSpPr>
        <p:spPr>
          <a:xfrm>
            <a:off x="838199" y="1825625"/>
            <a:ext cx="10726271" cy="4351339"/>
          </a:xfrm>
        </p:spPr>
        <p:txBody>
          <a:bodyPr>
            <a:normAutofit fontScale="85000" lnSpcReduction="20000"/>
          </a:bodyPr>
          <a:lstStyle/>
          <a:p>
            <a:r>
              <a:rPr lang="en-US" altLang="zh-CN" sz="2800" dirty="0"/>
              <a:t>[1] R1-1913095 Information on Time Interleaving in State-of-the-Art Terrestrial Broadcast Systems, EBU/BBC/IRT/ABS/NHK.</a:t>
            </a:r>
          </a:p>
          <a:p>
            <a:r>
              <a:rPr lang="en-US" altLang="zh-CN" sz="2800" dirty="0"/>
              <a:t>[2] R1-1912692 Numerology with 100us CP, Qualcomm Incorporated.</a:t>
            </a:r>
          </a:p>
          <a:p>
            <a:r>
              <a:rPr lang="en-US" altLang="zh-CN" sz="2800" dirty="0"/>
              <a:t>[3] R1-1912331 CRBI-based </a:t>
            </a:r>
            <a:r>
              <a:rPr lang="en-US" altLang="zh-CN" sz="2800" dirty="0" err="1"/>
              <a:t>interleaver</a:t>
            </a:r>
            <a:r>
              <a:rPr lang="en-US" altLang="zh-CN" sz="2800" dirty="0"/>
              <a:t> for 5G terrestrial broadcasting, ABS,SARI-</a:t>
            </a:r>
            <a:r>
              <a:rPr lang="en-US" altLang="zh-CN" sz="2800" dirty="0" err="1"/>
              <a:t>CAS,Shanghai</a:t>
            </a:r>
            <a:r>
              <a:rPr lang="en-US" altLang="zh-CN" sz="2800" dirty="0"/>
              <a:t> Jiao Tong University </a:t>
            </a:r>
          </a:p>
          <a:p>
            <a:r>
              <a:rPr lang="en-US" altLang="zh-CN" sz="2800" dirty="0"/>
              <a:t>[4] R1-1913343 On the performance evaluation of HARQ-based time-interleaving for LTE-based 5G terrestrial broadcast, EBU, BBC, IRT</a:t>
            </a:r>
          </a:p>
          <a:p>
            <a:r>
              <a:rPr lang="en-US" altLang="zh-CN" sz="2800" dirty="0"/>
              <a:t>[5] R1-1912690 Support of longer numerologies for rooftop reception, Qualcomm Incorporated</a:t>
            </a:r>
          </a:p>
          <a:p>
            <a:r>
              <a:rPr lang="en-US" altLang="zh-CN" sz="2800" dirty="0"/>
              <a:t>[6] R1-1911355 Time and Frequency </a:t>
            </a:r>
            <a:r>
              <a:rPr lang="en-US" altLang="zh-CN" sz="2800" dirty="0" err="1"/>
              <a:t>Interleaver</a:t>
            </a:r>
            <a:r>
              <a:rPr lang="en-US" altLang="zh-CN" sz="2800" dirty="0"/>
              <a:t> for LTE-based 5G Terrestrial Broadcast, EBU, BBC, IRT</a:t>
            </a:r>
          </a:p>
          <a:p>
            <a:r>
              <a:rPr lang="en-US" altLang="zh-CN" sz="2800" dirty="0"/>
              <a:t>[7] R1-1913439 On time and frequency interleaving for terrestrial broadcast</a:t>
            </a:r>
            <a:endParaRPr lang="zh-CN" altLang="en-US" sz="2800" dirty="0"/>
          </a:p>
        </p:txBody>
      </p:sp>
      <p:sp>
        <p:nvSpPr>
          <p:cNvPr id="4" name="灯片编号占位符 3">
            <a:extLst>
              <a:ext uri="{FF2B5EF4-FFF2-40B4-BE49-F238E27FC236}">
                <a16:creationId xmlns:a16="http://schemas.microsoft.com/office/drawing/2014/main" id="{ECB385E3-43C7-481D-A01C-B03BCA1E77B4}"/>
              </a:ext>
            </a:extLst>
          </p:cNvPr>
          <p:cNvSpPr>
            <a:spLocks noGrp="1"/>
          </p:cNvSpPr>
          <p:nvPr>
            <p:ph type="sldNum" sz="quarter" idx="12"/>
          </p:nvPr>
        </p:nvSpPr>
        <p:spPr/>
        <p:txBody>
          <a:bodyPr/>
          <a:lstStyle/>
          <a:p>
            <a:fld id="{BEA3FB8C-C44C-4B31-8735-78686210F2D2}" type="slidenum">
              <a:rPr lang="zh-CN" altLang="en-US" smtClean="0"/>
              <a:t>8</a:t>
            </a:fld>
            <a:endParaRPr lang="zh-CN" altLang="en-US"/>
          </a:p>
        </p:txBody>
      </p:sp>
    </p:spTree>
    <p:extLst>
      <p:ext uri="{BB962C8B-B14F-4D97-AF65-F5344CB8AC3E}">
        <p14:creationId xmlns:p14="http://schemas.microsoft.com/office/powerpoint/2010/main" val="3547533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041284" y="2386140"/>
            <a:ext cx="10109431" cy="938714"/>
          </a:xfrm>
          <a:prstGeom prst="rect">
            <a:avLst/>
          </a:prstGeom>
          <a:noFill/>
        </p:spPr>
        <p:txBody>
          <a:bodyPr wrap="square" lIns="121917" tIns="60958" rIns="121917" bIns="60958" rtlCol="0">
            <a:spAutoFit/>
          </a:bodyPr>
          <a:lstStyle/>
          <a:p>
            <a:pPr algn="ctr" defTabSz="1219170"/>
            <a:r>
              <a:rPr lang="en-US" altLang="zh-CN" sz="5300" dirty="0">
                <a:latin typeface="+mn-ea"/>
              </a:rPr>
              <a:t>Thank you</a:t>
            </a:r>
            <a:r>
              <a:rPr lang="zh-CN" altLang="en-US" sz="5300" dirty="0">
                <a:latin typeface="+mn-ea"/>
              </a:rPr>
              <a:t>！</a:t>
            </a:r>
          </a:p>
        </p:txBody>
      </p:sp>
    </p:spTree>
    <p:extLst>
      <p:ext uri="{BB962C8B-B14F-4D97-AF65-F5344CB8AC3E}">
        <p14:creationId xmlns:p14="http://schemas.microsoft.com/office/powerpoint/2010/main" val="2515686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70662</TotalTime>
  <Words>592</Words>
  <Application>Microsoft Office PowerPoint</Application>
  <PresentationFormat>宽屏</PresentationFormat>
  <Paragraphs>66</Paragraphs>
  <Slides>9</Slides>
  <Notes>6</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9</vt:i4>
      </vt:variant>
    </vt:vector>
  </HeadingPairs>
  <TitlesOfParts>
    <vt:vector size="14" baseType="lpstr">
      <vt:lpstr>等线</vt:lpstr>
      <vt:lpstr>等线 Light</vt:lpstr>
      <vt:lpstr>Arial</vt:lpstr>
      <vt:lpstr>Calibri</vt:lpstr>
      <vt:lpstr>Office 主题​​</vt:lpstr>
      <vt:lpstr>Time and Frequency Interleaving for LTE-based 5G Terrestrial Broadcast</vt:lpstr>
      <vt:lpstr>To enable Direct-to-Mobile TV Broadcasting</vt:lpstr>
      <vt:lpstr>Do not impact LTE Equipment and Network for MNO</vt:lpstr>
      <vt:lpstr>Time and Frequency Interleaving is Missing from 5G Broadcast</vt:lpstr>
      <vt:lpstr>PowerPoint 演示文稿</vt:lpstr>
      <vt:lpstr>Observation</vt:lpstr>
      <vt:lpstr>Proposals</vt:lpstr>
      <vt:lpstr>References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Zhang Sakas</dc:creator>
  <cp:lastModifiedBy>Yu ZHANG</cp:lastModifiedBy>
  <cp:revision>755</cp:revision>
  <cp:lastPrinted>2024-09-05T10:10:12Z</cp:lastPrinted>
  <dcterms:created xsi:type="dcterms:W3CDTF">2018-07-04T10:04:23Z</dcterms:created>
  <dcterms:modified xsi:type="dcterms:W3CDTF">2024-11-26T02:08:26Z</dcterms:modified>
</cp:coreProperties>
</file>