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wmf" ContentType="image/x-w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 id="2147483678" r:id="rId4"/>
    <p:sldMasterId id="2147483693" r:id="rId5"/>
    <p:sldMasterId id="2147483708" r:id="rId6"/>
    <p:sldMasterId id="2147483723" r:id="rId7"/>
    <p:sldMasterId id="2147483738" r:id="rId8"/>
    <p:sldMasterId id="2147483753" r:id="rId9"/>
  </p:sldMasterIdLst>
  <p:notesMasterIdLst>
    <p:notesMasterId r:id="rId11"/>
  </p:notesMasterIdLst>
  <p:handoutMasterIdLst>
    <p:handoutMasterId r:id="rId39"/>
  </p:handoutMasterIdLst>
  <p:sldIdLst>
    <p:sldId id="1792" r:id="rId10"/>
    <p:sldId id="2007" r:id="rId12"/>
    <p:sldId id="2009" r:id="rId13"/>
    <p:sldId id="2008" r:id="rId14"/>
    <p:sldId id="2036" r:id="rId15"/>
    <p:sldId id="1831" r:id="rId16"/>
    <p:sldId id="2081" r:id="rId17"/>
    <p:sldId id="2082" r:id="rId18"/>
    <p:sldId id="1241" r:id="rId19"/>
    <p:sldId id="1834" r:id="rId20"/>
    <p:sldId id="2011" r:id="rId21"/>
    <p:sldId id="1874" r:id="rId22"/>
    <p:sldId id="1887" r:id="rId23"/>
    <p:sldId id="2066" r:id="rId24"/>
    <p:sldId id="1815" r:id="rId25"/>
    <p:sldId id="2012" r:id="rId26"/>
    <p:sldId id="2013" r:id="rId27"/>
    <p:sldId id="1698" r:id="rId28"/>
    <p:sldId id="2014" r:id="rId29"/>
    <p:sldId id="1866" r:id="rId30"/>
    <p:sldId id="1816" r:id="rId31"/>
    <p:sldId id="1955" r:id="rId32"/>
    <p:sldId id="1965" r:id="rId33"/>
    <p:sldId id="2061" r:id="rId34"/>
    <p:sldId id="1784" r:id="rId35"/>
    <p:sldId id="940" r:id="rId36"/>
    <p:sldId id="1851" r:id="rId37"/>
    <p:sldId id="1954" r:id="rId38"/>
  </p:sldIdLst>
  <p:sldSz cx="9144000" cy="6858000" type="screen4x3"/>
  <p:notesSz cx="7010400" cy="9296400"/>
  <p:defaultTextStyle>
    <a:defPPr>
      <a:defRPr lang="en-GB"/>
    </a:defPPr>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5pPr>
    <a:lvl6pPr marL="2286000" lvl="5"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6pPr>
    <a:lvl7pPr marL="2743200" lvl="6"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7pPr>
    <a:lvl8pPr marL="3200400" lvl="7"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8pPr>
    <a:lvl9pPr marL="3657600" lvl="8"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nshi Chen" initials="W"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D0D8E8"/>
    <a:srgbClr val="0000FF"/>
    <a:srgbClr val="FFFF66"/>
    <a:srgbClr val="8FE2FF"/>
    <a:srgbClr val="BE02A3"/>
    <a:srgbClr val="EAEBC7"/>
    <a:srgbClr val="E2E2D0"/>
    <a:srgbClr val="C6D254"/>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771" autoAdjust="0"/>
    <p:restoredTop sz="95316"/>
  </p:normalViewPr>
  <p:slideViewPr>
    <p:cSldViewPr snapToGrid="0" showGuides="1">
      <p:cViewPr varScale="1">
        <p:scale>
          <a:sx n="120" d="100"/>
          <a:sy n="120" d="100"/>
        </p:scale>
        <p:origin x="1278" y="108"/>
      </p:cViewPr>
      <p:guideLst>
        <p:guide orient="horz" pos="2240"/>
        <p:guide pos="4637"/>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100" d="100"/>
        <a:sy n="100" d="100"/>
      </p:scale>
      <p:origin x="0" y="3120"/>
    </p:cViewPr>
  </p:sorterViewPr>
  <p:notesViewPr>
    <p:cSldViewPr snapToGrid="0">
      <p:cViewPr varScale="1">
        <p:scale>
          <a:sx n="85" d="100"/>
          <a:sy n="85" d="100"/>
        </p:scale>
        <p:origin x="2916"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3" Type="http://schemas.openxmlformats.org/officeDocument/2006/relationships/commentAuthors" Target="commentAuthors.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Master" Target="slideMasters/slideMaster3.xml"/><Relationship Id="rId39" Type="http://schemas.openxmlformats.org/officeDocument/2006/relationships/handoutMaster" Target="handoutMasters/handoutMaster1.xml"/><Relationship Id="rId38" Type="http://schemas.openxmlformats.org/officeDocument/2006/relationships/slide" Target="slides/slide28.xml"/><Relationship Id="rId37" Type="http://schemas.openxmlformats.org/officeDocument/2006/relationships/slide" Target="slides/slide27.xml"/><Relationship Id="rId36" Type="http://schemas.openxmlformats.org/officeDocument/2006/relationships/slide" Target="slides/slide26.xml"/><Relationship Id="rId35" Type="http://schemas.openxmlformats.org/officeDocument/2006/relationships/slide" Target="slides/slide25.xml"/><Relationship Id="rId34" Type="http://schemas.openxmlformats.org/officeDocument/2006/relationships/slide" Target="slides/slide24.xml"/><Relationship Id="rId33" Type="http://schemas.openxmlformats.org/officeDocument/2006/relationships/slide" Target="slides/slide23.xml"/><Relationship Id="rId32" Type="http://schemas.openxmlformats.org/officeDocument/2006/relationships/slide" Target="slides/slide22.xml"/><Relationship Id="rId31" Type="http://schemas.openxmlformats.org/officeDocument/2006/relationships/slide" Target="slides/slide21.xml"/><Relationship Id="rId30" Type="http://schemas.openxmlformats.org/officeDocument/2006/relationships/slide" Target="slides/slide20.xml"/><Relationship Id="rId3" Type="http://schemas.openxmlformats.org/officeDocument/2006/relationships/slideMaster" Target="slideMasters/slideMaster2.xml"/><Relationship Id="rId29" Type="http://schemas.openxmlformats.org/officeDocument/2006/relationships/slide" Target="slides/slide19.xml"/><Relationship Id="rId28" Type="http://schemas.openxmlformats.org/officeDocument/2006/relationships/slide" Target="slides/slide18.xml"/><Relationship Id="rId27" Type="http://schemas.openxmlformats.org/officeDocument/2006/relationships/slide" Target="slides/slide17.xml"/><Relationship Id="rId26" Type="http://schemas.openxmlformats.org/officeDocument/2006/relationships/slide" Target="slides/slide16.xml"/><Relationship Id="rId25" Type="http://schemas.openxmlformats.org/officeDocument/2006/relationships/slide" Target="slides/slide15.xml"/><Relationship Id="rId24" Type="http://schemas.openxmlformats.org/officeDocument/2006/relationships/slide" Target="slides/slide14.xml"/><Relationship Id="rId23" Type="http://schemas.openxmlformats.org/officeDocument/2006/relationships/slide" Target="slides/slide13.xml"/><Relationship Id="rId22" Type="http://schemas.openxmlformats.org/officeDocument/2006/relationships/slide" Target="slides/slide12.xml"/><Relationship Id="rId21" Type="http://schemas.openxmlformats.org/officeDocument/2006/relationships/slide" Target="slides/slide11.xml"/><Relationship Id="rId20" Type="http://schemas.openxmlformats.org/officeDocument/2006/relationships/slide" Target="slides/slide10.xml"/><Relationship Id="rId2" Type="http://schemas.openxmlformats.org/officeDocument/2006/relationships/theme" Target="theme/theme1.xml"/><Relationship Id="rId19" Type="http://schemas.openxmlformats.org/officeDocument/2006/relationships/slide" Target="slides/slide9.xml"/><Relationship Id="rId18" Type="http://schemas.openxmlformats.org/officeDocument/2006/relationships/slide" Target="slides/slide8.xml"/><Relationship Id="rId17" Type="http://schemas.openxmlformats.org/officeDocument/2006/relationships/slide" Target="slides/slide7.xml"/><Relationship Id="rId16" Type="http://schemas.openxmlformats.org/officeDocument/2006/relationships/slide" Target="slides/slide6.xml"/><Relationship Id="rId15" Type="http://schemas.openxmlformats.org/officeDocument/2006/relationships/slide" Target="slides/slide5.xml"/><Relationship Id="rId14" Type="http://schemas.openxmlformats.org/officeDocument/2006/relationships/slide" Target="slides/slide4.xml"/><Relationship Id="rId13" Type="http://schemas.openxmlformats.org/officeDocument/2006/relationships/slide" Target="slides/slide3.xml"/><Relationship Id="rId12" Type="http://schemas.openxmlformats.org/officeDocument/2006/relationships/slide" Target="slides/slide2.xml"/><Relationship Id="rId11" Type="http://schemas.openxmlformats.org/officeDocument/2006/relationships/notesMaster" Target="notesMasters/notesMaster1.xml"/><Relationship Id="rId10" Type="http://schemas.openxmlformats.org/officeDocument/2006/relationships/slide" Target="slides/slide1.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475" cy="465138"/>
          </a:xfrm>
          <a:prstGeom prst="rect">
            <a:avLst/>
          </a:prstGeom>
          <a:noFill/>
          <a:ln>
            <a:noFill/>
          </a:ln>
        </p:spPr>
        <p:txBody>
          <a:bodyPr vert="horz" wrap="square" lIns="90517" tIns="45259" rIns="90517" bIns="45259" numCol="1" anchor="t"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9219" name="Rectangle 3"/>
          <p:cNvSpPr>
            <a:spLocks noGrp="1" noChangeArrowheads="1"/>
          </p:cNvSpPr>
          <p:nvPr>
            <p:ph type="dt" sz="quarter" idx="1"/>
          </p:nvPr>
        </p:nvSpPr>
        <p:spPr bwMode="auto">
          <a:xfrm>
            <a:off x="3971925" y="0"/>
            <a:ext cx="3038475" cy="465138"/>
          </a:xfrm>
          <a:prstGeom prst="rect">
            <a:avLst/>
          </a:prstGeom>
          <a:noFill/>
          <a:ln>
            <a:noFill/>
          </a:ln>
        </p:spPr>
        <p:txBody>
          <a:bodyPr vert="horz" wrap="square" lIns="90517" tIns="45259" rIns="90517" bIns="45259" numCol="1" anchor="t" anchorCtr="0" compatLnSpc="1"/>
          <a:lstStyle>
            <a:lvl1pPr algn="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r"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9220" name="Rectangle 4"/>
          <p:cNvSpPr>
            <a:spLocks noGrp="1" noChangeArrowheads="1"/>
          </p:cNvSpPr>
          <p:nvPr>
            <p:ph type="ftr" sz="quarter" idx="2"/>
          </p:nvPr>
        </p:nvSpPr>
        <p:spPr bwMode="auto">
          <a:xfrm>
            <a:off x="0" y="8831263"/>
            <a:ext cx="3038475" cy="465138"/>
          </a:xfrm>
          <a:prstGeom prst="rect">
            <a:avLst/>
          </a:prstGeom>
          <a:noFill/>
          <a:ln>
            <a:noFill/>
          </a:ln>
        </p:spPr>
        <p:txBody>
          <a:bodyPr vert="horz" wrap="square" lIns="90517" tIns="45259" rIns="90517" bIns="45259" numCol="1" anchor="b"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9221" name="Rectangle 5"/>
          <p:cNvSpPr>
            <a:spLocks noGrp="1" noChangeArrowheads="1"/>
          </p:cNvSpPr>
          <p:nvPr>
            <p:ph type="sldNum" sz="quarter" idx="3"/>
          </p:nvPr>
        </p:nvSpPr>
        <p:spPr bwMode="auto">
          <a:xfrm>
            <a:off x="3971925" y="8831263"/>
            <a:ext cx="3038475" cy="465138"/>
          </a:xfrm>
          <a:prstGeom prst="rect">
            <a:avLst/>
          </a:prstGeom>
          <a:noFill/>
          <a:ln>
            <a:noFill/>
          </a:ln>
        </p:spPr>
        <p:txBody>
          <a:bodyPr vert="horz" wrap="square" lIns="90517" tIns="45259" rIns="90517" bIns="45259" numCol="1" anchor="b" anchorCtr="0" compatLnSpc="1"/>
          <a:lstStyle/>
          <a:p>
            <a:pPr lvl="0" algn="r" defTabSz="904875" eaLnBrk="1" hangingPunct="1">
              <a:buNone/>
            </a:pPr>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475" cy="465138"/>
          </a:xfrm>
          <a:prstGeom prst="rect">
            <a:avLst/>
          </a:prstGeom>
          <a:noFill/>
          <a:ln>
            <a:noFill/>
          </a:ln>
        </p:spPr>
        <p:txBody>
          <a:bodyPr vert="horz" wrap="square" lIns="90517" tIns="45259" rIns="90517" bIns="45259" numCol="1" anchor="t"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099" name="Rectangle 3"/>
          <p:cNvSpPr>
            <a:spLocks noGrp="1" noChangeArrowheads="1"/>
          </p:cNvSpPr>
          <p:nvPr>
            <p:ph type="dt" idx="1"/>
          </p:nvPr>
        </p:nvSpPr>
        <p:spPr bwMode="auto">
          <a:xfrm>
            <a:off x="3971925" y="0"/>
            <a:ext cx="3038475" cy="465138"/>
          </a:xfrm>
          <a:prstGeom prst="rect">
            <a:avLst/>
          </a:prstGeom>
          <a:noFill/>
          <a:ln>
            <a:noFill/>
          </a:ln>
        </p:spPr>
        <p:txBody>
          <a:bodyPr vert="horz" wrap="square" lIns="90517" tIns="45259" rIns="90517" bIns="45259" numCol="1" anchor="t" anchorCtr="0" compatLnSpc="1"/>
          <a:lstStyle>
            <a:lvl1pPr algn="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r"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1988" name="Rectangle 4"/>
          <p:cNvSpPr>
            <a:spLocks noGrp="1" noRot="1" noChangeAspect="1" noTextEdit="1"/>
          </p:cNvSpPr>
          <p:nvPr>
            <p:ph type="sldImg"/>
          </p:nvPr>
        </p:nvSpPr>
        <p:spPr>
          <a:xfrm>
            <a:off x="1179513" y="695325"/>
            <a:ext cx="4651375" cy="3487738"/>
          </a:xfrm>
          <a:prstGeom prst="rect">
            <a:avLst/>
          </a:prstGeom>
          <a:noFill/>
          <a:ln w="9525" cap="flat" cmpd="sng">
            <a:solidFill>
              <a:srgbClr val="000000"/>
            </a:solidFill>
            <a:prstDash val="solid"/>
            <a:miter/>
            <a:headEnd type="none" w="med" len="med"/>
            <a:tailEnd type="none" w="med" len="med"/>
          </a:ln>
        </p:spPr>
      </p:sp>
      <p:sp>
        <p:nvSpPr>
          <p:cNvPr id="4101" name="Rectangle 5"/>
          <p:cNvSpPr>
            <a:spLocks noGrp="1" noChangeArrowheads="1"/>
          </p:cNvSpPr>
          <p:nvPr>
            <p:ph type="body" sz="quarter" idx="3"/>
          </p:nvPr>
        </p:nvSpPr>
        <p:spPr bwMode="auto">
          <a:xfrm>
            <a:off x="935038" y="4416425"/>
            <a:ext cx="5140325" cy="4184650"/>
          </a:xfrm>
          <a:prstGeom prst="rect">
            <a:avLst/>
          </a:prstGeom>
          <a:noFill/>
          <a:ln>
            <a:noFill/>
          </a:ln>
        </p:spPr>
        <p:txBody>
          <a:bodyPr vert="horz" wrap="square" lIns="90517" tIns="45259" rIns="90517" bIns="45259"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Click to edit Master text styles</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Second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Third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Fourth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Fifth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102" name="Rectangle 6"/>
          <p:cNvSpPr>
            <a:spLocks noGrp="1" noChangeArrowheads="1"/>
          </p:cNvSpPr>
          <p:nvPr>
            <p:ph type="ftr" sz="quarter" idx="4"/>
          </p:nvPr>
        </p:nvSpPr>
        <p:spPr bwMode="auto">
          <a:xfrm>
            <a:off x="0" y="8831263"/>
            <a:ext cx="3038475" cy="465138"/>
          </a:xfrm>
          <a:prstGeom prst="rect">
            <a:avLst/>
          </a:prstGeom>
          <a:noFill/>
          <a:ln>
            <a:noFill/>
          </a:ln>
        </p:spPr>
        <p:txBody>
          <a:bodyPr vert="horz" wrap="square" lIns="90517" tIns="45259" rIns="90517" bIns="45259" numCol="1" anchor="b"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103" name="Rectangle 7"/>
          <p:cNvSpPr>
            <a:spLocks noGrp="1" noChangeArrowheads="1"/>
          </p:cNvSpPr>
          <p:nvPr>
            <p:ph type="sldNum" sz="quarter" idx="5"/>
          </p:nvPr>
        </p:nvSpPr>
        <p:spPr bwMode="auto">
          <a:xfrm>
            <a:off x="3971925" y="8831263"/>
            <a:ext cx="3038475" cy="465138"/>
          </a:xfrm>
          <a:prstGeom prst="rect">
            <a:avLst/>
          </a:prstGeom>
          <a:noFill/>
          <a:ln>
            <a:noFill/>
          </a:ln>
        </p:spPr>
        <p:txBody>
          <a:bodyPr vert="horz" wrap="square" lIns="90517" tIns="45259" rIns="90517" bIns="45259" numCol="1" anchor="b" anchorCtr="0" compatLnSpc="1"/>
          <a:lstStyle/>
          <a:p>
            <a:pPr lvl="0" algn="r" defTabSz="904875" eaLnBrk="1" hangingPunct="1">
              <a:buNone/>
            </a:pPr>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TextEdit="1"/>
          </p:cNvSpPr>
          <p:nvPr>
            <p:ph type="sldImg"/>
          </p:nvPr>
        </p:nvSpPr>
        <p:spPr>
          <a:xfrm>
            <a:off x="1181100" y="695325"/>
            <a:ext cx="4651375" cy="3489325"/>
          </a:xfrm>
        </p:spPr>
      </p:sp>
      <p:sp>
        <p:nvSpPr>
          <p:cNvPr id="45059" name="Rectangle 3"/>
          <p:cNvSpPr>
            <a:spLocks noGrp="1"/>
          </p:cNvSpPr>
          <p:nvPr>
            <p:ph type="body"/>
          </p:nvPr>
        </p:nvSpPr>
        <p:spPr>
          <a:xfrm>
            <a:off x="933450" y="4418013"/>
            <a:ext cx="5143500" cy="4183062"/>
          </a:xfrm>
        </p:spPr>
        <p:txBody>
          <a:bodyPr wrap="square" lIns="90517" tIns="45259" rIns="90517" bIns="45259" anchor="t" anchorCtr="0"/>
          <a:lstStyle/>
          <a:p>
            <a:pPr lvl="0" eaLnBrk="1" hangingPunct="1"/>
            <a:endParaRPr lang="en-US" altLang="ja-JP"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p:sp>
      <p:sp>
        <p:nvSpPr>
          <p:cNvPr id="77827"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7828"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p:sp>
      <p:sp>
        <p:nvSpPr>
          <p:cNvPr id="77827"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7828"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p:sp>
      <p:sp>
        <p:nvSpPr>
          <p:cNvPr id="73731"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3732"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p:sp>
      <p:sp>
        <p:nvSpPr>
          <p:cNvPr id="67587"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67588"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p:sp>
      <p:sp>
        <p:nvSpPr>
          <p:cNvPr id="69635"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6963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p:sp>
      <p:sp>
        <p:nvSpPr>
          <p:cNvPr id="69635"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6963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p:sp>
      <p:sp>
        <p:nvSpPr>
          <p:cNvPr id="73731"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3732"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幻灯片图像占位符 1"/>
          <p:cNvSpPr>
            <a:spLocks noGrp="1" noRot="1" noChangeAspect="1" noTextEdit="1"/>
          </p:cNvSpPr>
          <p:nvPr>
            <p:ph type="sldImg"/>
          </p:nvPr>
        </p:nvSpPr>
        <p:spPr/>
      </p:sp>
      <p:sp>
        <p:nvSpPr>
          <p:cNvPr id="71682" name="文本占位符 2"/>
          <p:cNvSpPr>
            <a:spLocks noGrp="1"/>
          </p:cNvSpPr>
          <p:nvPr>
            <p:ph type="body"/>
          </p:nvPr>
        </p:nvSpPr>
        <p:spPr/>
        <p:txBody>
          <a:bodyPr wrap="square" lIns="90517" tIns="45259" rIns="90517" bIns="45259" anchor="t" anchorCtr="0"/>
          <a:lstStyle/>
          <a:p>
            <a:pPr lvl="0"/>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p:sp>
      <p:sp>
        <p:nvSpPr>
          <p:cNvPr id="73731"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3732"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p:sp>
      <p:sp>
        <p:nvSpPr>
          <p:cNvPr id="100355"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10035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p:sp>
      <p:sp>
        <p:nvSpPr>
          <p:cNvPr id="100355"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10035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p:sp>
      <p:sp>
        <p:nvSpPr>
          <p:cNvPr id="100355"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10035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p:sp>
      <p:sp>
        <p:nvSpPr>
          <p:cNvPr id="106499" name="Notes Placeholder 2"/>
          <p:cNvSpPr>
            <a:spLocks noGrp="1"/>
          </p:cNvSpPr>
          <p:nvPr>
            <p:ph type="body"/>
          </p:nvPr>
        </p:nvSpPr>
        <p:spPr>
          <a:xfrm>
            <a:off x="685800" y="4343400"/>
            <a:ext cx="5486400" cy="4114800"/>
          </a:xfrm>
        </p:spPr>
        <p:txBody>
          <a:bodyPr wrap="square" lIns="90517" tIns="45259" rIns="90517" bIns="45259" anchor="t" anchorCtr="0"/>
          <a:lstStyle/>
          <a:p>
            <a:pPr lvl="0"/>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幻灯片图像占位符 1"/>
          <p:cNvSpPr>
            <a:spLocks noGrp="1" noRot="1" noChangeAspect="1" noTextEdit="1"/>
          </p:cNvSpPr>
          <p:nvPr>
            <p:ph type="sldImg"/>
          </p:nvPr>
        </p:nvSpPr>
        <p:spPr/>
      </p:sp>
      <p:sp>
        <p:nvSpPr>
          <p:cNvPr id="73730" name="文本占位符 2"/>
          <p:cNvSpPr>
            <a:spLocks noGrp="1"/>
          </p:cNvSpPr>
          <p:nvPr>
            <p:ph type="body"/>
          </p:nvPr>
        </p:nvSpPr>
        <p:spPr/>
        <p:txBody>
          <a:bodyPr wrap="square" lIns="90517" tIns="45259" rIns="90517" bIns="45259" anchor="t" anchorCtr="0"/>
          <a:lstStyle/>
          <a:p>
            <a:pPr lvl="0"/>
            <a:r>
              <a:rPr lang="en-US" dirty="0">
                <a:cs typeface="+mn-ea"/>
                <a:sym typeface="+mn-ea"/>
              </a:rPr>
              <a:t>w</a:t>
            </a:r>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幻灯片图像占位符 1"/>
          <p:cNvSpPr>
            <a:spLocks noGrp="1" noRot="1" noChangeAspect="1" noTextEdit="1"/>
          </p:cNvSpPr>
          <p:nvPr>
            <p:ph type="sldImg"/>
          </p:nvPr>
        </p:nvSpPr>
        <p:spPr/>
      </p:sp>
      <p:sp>
        <p:nvSpPr>
          <p:cNvPr id="73730" name="文本占位符 2"/>
          <p:cNvSpPr>
            <a:spLocks noGrp="1"/>
          </p:cNvSpPr>
          <p:nvPr>
            <p:ph type="body"/>
          </p:nvPr>
        </p:nvSpPr>
        <p:spPr/>
        <p:txBody>
          <a:bodyPr wrap="square" lIns="90517" tIns="45259" rIns="90517" bIns="45259" anchor="t" anchorCtr="0"/>
          <a:lstStyle/>
          <a:p>
            <a:pPr lvl="0"/>
            <a:r>
              <a:rPr lang="en-US" dirty="0">
                <a:cs typeface="+mn-ea"/>
                <a:sym typeface="+mn-ea"/>
              </a:rPr>
              <a:t>w</a:t>
            </a:r>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幻灯片图像占位符 1"/>
          <p:cNvSpPr>
            <a:spLocks noGrp="1" noRot="1" noChangeAspect="1" noTextEdit="1"/>
          </p:cNvSpPr>
          <p:nvPr>
            <p:ph type="sldImg"/>
          </p:nvPr>
        </p:nvSpPr>
        <p:spPr/>
      </p:sp>
      <p:sp>
        <p:nvSpPr>
          <p:cNvPr id="73730" name="文本占位符 2"/>
          <p:cNvSpPr>
            <a:spLocks noGrp="1"/>
          </p:cNvSpPr>
          <p:nvPr>
            <p:ph type="body"/>
          </p:nvPr>
        </p:nvSpPr>
        <p:spPr/>
        <p:txBody>
          <a:bodyPr wrap="square" lIns="90517" tIns="45259" rIns="90517" bIns="45259" anchor="t" anchorCtr="0"/>
          <a:lstStyle/>
          <a:p>
            <a:pPr lvl="0"/>
            <a:r>
              <a:rPr lang="en-US" dirty="0">
                <a:cs typeface="+mn-ea"/>
                <a:sym typeface="+mn-ea"/>
              </a:rPr>
              <a:t>w</a:t>
            </a:r>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幻灯片图像占位符 1"/>
          <p:cNvSpPr>
            <a:spLocks noGrp="1" noRot="1" noChangeAspect="1" noTextEdit="1"/>
          </p:cNvSpPr>
          <p:nvPr>
            <p:ph type="sldImg"/>
          </p:nvPr>
        </p:nvSpPr>
        <p:spPr/>
      </p:sp>
      <p:sp>
        <p:nvSpPr>
          <p:cNvPr id="75778" name="文本占位符 2"/>
          <p:cNvSpPr>
            <a:spLocks noGrp="1"/>
          </p:cNvSpPr>
          <p:nvPr>
            <p:ph type="body"/>
          </p:nvPr>
        </p:nvSpPr>
        <p:spPr/>
        <p:txBody>
          <a:bodyPr wrap="square" lIns="90517" tIns="45259" rIns="90517" bIns="45259" anchor="t" anchorCtr="0"/>
          <a:lstStyle/>
          <a:p>
            <a:pPr lvl="0"/>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幻灯片图像占位符 1"/>
          <p:cNvSpPr>
            <a:spLocks noGrp="1" noRot="1" noChangeAspect="1" noTextEdit="1"/>
          </p:cNvSpPr>
          <p:nvPr>
            <p:ph type="sldImg"/>
          </p:nvPr>
        </p:nvSpPr>
        <p:spPr/>
      </p:sp>
      <p:sp>
        <p:nvSpPr>
          <p:cNvPr id="75778" name="文本占位符 2"/>
          <p:cNvSpPr>
            <a:spLocks noGrp="1"/>
          </p:cNvSpPr>
          <p:nvPr>
            <p:ph type="body"/>
          </p:nvPr>
        </p:nvSpPr>
        <p:spPr/>
        <p:txBody>
          <a:bodyPr wrap="square" lIns="90517" tIns="45259" rIns="90517" bIns="45259" anchor="t" anchorCtr="0"/>
          <a:lstStyle/>
          <a:p>
            <a:pPr lvl="0"/>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p:sp>
      <p:sp>
        <p:nvSpPr>
          <p:cNvPr id="53251" name="文本占位符 2"/>
          <p:cNvSpPr>
            <a:spLocks noGrp="1"/>
          </p:cNvSpPr>
          <p:nvPr>
            <p:ph type="body"/>
          </p:nvPr>
        </p:nvSpPr>
        <p:spPr/>
        <p:txBody>
          <a:bodyPr wrap="square" lIns="90517" tIns="45259" rIns="90517" bIns="45259" anchor="t" anchorCtr="0"/>
          <a:lstStyle/>
          <a:p>
            <a:pPr lvl="0"/>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p:sp>
      <p:sp>
        <p:nvSpPr>
          <p:cNvPr id="55299" name="Notes Placeholder 2"/>
          <p:cNvSpPr>
            <a:spLocks noGrp="1"/>
          </p:cNvSpPr>
          <p:nvPr>
            <p:ph type="body"/>
          </p:nvPr>
        </p:nvSpPr>
        <p:spPr>
          <a:xfrm>
            <a:off x="685800" y="4343400"/>
            <a:ext cx="5486400" cy="4114800"/>
          </a:xfrm>
        </p:spPr>
        <p:txBody>
          <a:bodyPr wrap="square" lIns="90517" tIns="45259" rIns="90517" bIns="45259" anchor="t" anchorCtr="0"/>
          <a:lstStyle/>
          <a:p>
            <a:pPr marL="0" lvl="1" indent="457200"/>
            <a:endParaRPr lang="en-US"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9" Type="http://schemas.openxmlformats.org/officeDocument/2006/relationships/theme" Target="../theme/theme2.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7.xml"/><Relationship Id="rId8" Type="http://schemas.openxmlformats.org/officeDocument/2006/relationships/slideLayout" Target="../slideLayouts/slideLayout36.xml"/><Relationship Id="rId7" Type="http://schemas.openxmlformats.org/officeDocument/2006/relationships/slideLayout" Target="../slideLayouts/slideLayout35.xml"/><Relationship Id="rId6" Type="http://schemas.openxmlformats.org/officeDocument/2006/relationships/slideLayout" Target="../slideLayouts/slideLayout34.xml"/><Relationship Id="rId5" Type="http://schemas.openxmlformats.org/officeDocument/2006/relationships/slideLayout" Target="../slideLayouts/slideLayout33.xml"/><Relationship Id="rId4" Type="http://schemas.openxmlformats.org/officeDocument/2006/relationships/slideLayout" Target="../slideLayouts/slideLayout32.xml"/><Relationship Id="rId3" Type="http://schemas.openxmlformats.org/officeDocument/2006/relationships/slideLayout" Target="../slideLayouts/slideLayout31.xml"/><Relationship Id="rId2" Type="http://schemas.openxmlformats.org/officeDocument/2006/relationships/slideLayout" Target="../slideLayouts/slideLayout30.xml"/><Relationship Id="rId19" Type="http://schemas.openxmlformats.org/officeDocument/2006/relationships/theme" Target="../theme/theme3.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42.xml"/><Relationship Id="rId13" Type="http://schemas.openxmlformats.org/officeDocument/2006/relationships/slideLayout" Target="../slideLayouts/slideLayout41.xml"/><Relationship Id="rId12" Type="http://schemas.openxmlformats.org/officeDocument/2006/relationships/slideLayout" Target="../slideLayouts/slideLayout40.xml"/><Relationship Id="rId11" Type="http://schemas.openxmlformats.org/officeDocument/2006/relationships/slideLayout" Target="../slideLayouts/slideLayout39.xml"/><Relationship Id="rId10" Type="http://schemas.openxmlformats.org/officeDocument/2006/relationships/slideLayout" Target="../slideLayouts/slideLayout38.xml"/><Relationship Id="rId1" Type="http://schemas.openxmlformats.org/officeDocument/2006/relationships/slideLayout" Target="../slideLayouts/slideLayout29.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51.xml"/><Relationship Id="rId8" Type="http://schemas.openxmlformats.org/officeDocument/2006/relationships/slideLayout" Target="../slideLayouts/slideLayout50.xml"/><Relationship Id="rId7" Type="http://schemas.openxmlformats.org/officeDocument/2006/relationships/slideLayout" Target="../slideLayouts/slideLayout49.xml"/><Relationship Id="rId6" Type="http://schemas.openxmlformats.org/officeDocument/2006/relationships/slideLayout" Target="../slideLayouts/slideLayout48.xml"/><Relationship Id="rId5" Type="http://schemas.openxmlformats.org/officeDocument/2006/relationships/slideLayout" Target="../slideLayouts/slideLayout47.xml"/><Relationship Id="rId4" Type="http://schemas.openxmlformats.org/officeDocument/2006/relationships/slideLayout" Target="../slideLayouts/slideLayout46.xml"/><Relationship Id="rId3" Type="http://schemas.openxmlformats.org/officeDocument/2006/relationships/slideLayout" Target="../slideLayouts/slideLayout45.xml"/><Relationship Id="rId2" Type="http://schemas.openxmlformats.org/officeDocument/2006/relationships/slideLayout" Target="../slideLayouts/slideLayout44.xml"/><Relationship Id="rId19" Type="http://schemas.openxmlformats.org/officeDocument/2006/relationships/theme" Target="../theme/theme4.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56.xml"/><Relationship Id="rId13" Type="http://schemas.openxmlformats.org/officeDocument/2006/relationships/slideLayout" Target="../slideLayouts/slideLayout55.xml"/><Relationship Id="rId12" Type="http://schemas.openxmlformats.org/officeDocument/2006/relationships/slideLayout" Target="../slideLayouts/slideLayout54.xml"/><Relationship Id="rId11" Type="http://schemas.openxmlformats.org/officeDocument/2006/relationships/slideLayout" Target="../slideLayouts/slideLayout53.xml"/><Relationship Id="rId10" Type="http://schemas.openxmlformats.org/officeDocument/2006/relationships/slideLayout" Target="../slideLayouts/slideLayout52.xml"/><Relationship Id="rId1"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65.xml"/><Relationship Id="rId8" Type="http://schemas.openxmlformats.org/officeDocument/2006/relationships/slideLayout" Target="../slideLayouts/slideLayout64.xml"/><Relationship Id="rId7" Type="http://schemas.openxmlformats.org/officeDocument/2006/relationships/slideLayout" Target="../slideLayouts/slideLayout63.xml"/><Relationship Id="rId6" Type="http://schemas.openxmlformats.org/officeDocument/2006/relationships/slideLayout" Target="../slideLayouts/slideLayout62.xml"/><Relationship Id="rId5" Type="http://schemas.openxmlformats.org/officeDocument/2006/relationships/slideLayout" Target="../slideLayouts/slideLayout61.xml"/><Relationship Id="rId4" Type="http://schemas.openxmlformats.org/officeDocument/2006/relationships/slideLayout" Target="../slideLayouts/slideLayout60.xml"/><Relationship Id="rId3" Type="http://schemas.openxmlformats.org/officeDocument/2006/relationships/slideLayout" Target="../slideLayouts/slideLayout59.xml"/><Relationship Id="rId2" Type="http://schemas.openxmlformats.org/officeDocument/2006/relationships/slideLayout" Target="../slideLayouts/slideLayout58.xml"/><Relationship Id="rId19" Type="http://schemas.openxmlformats.org/officeDocument/2006/relationships/theme" Target="../theme/theme5.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70.xml"/><Relationship Id="rId13" Type="http://schemas.openxmlformats.org/officeDocument/2006/relationships/slideLayout" Target="../slideLayouts/slideLayout69.xml"/><Relationship Id="rId12" Type="http://schemas.openxmlformats.org/officeDocument/2006/relationships/slideLayout" Target="../slideLayouts/slideLayout68.xml"/><Relationship Id="rId11" Type="http://schemas.openxmlformats.org/officeDocument/2006/relationships/slideLayout" Target="../slideLayouts/slideLayout67.xml"/><Relationship Id="rId10" Type="http://schemas.openxmlformats.org/officeDocument/2006/relationships/slideLayout" Target="../slideLayouts/slideLayout66.xml"/><Relationship Id="rId1"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79.xml"/><Relationship Id="rId8" Type="http://schemas.openxmlformats.org/officeDocument/2006/relationships/slideLayout" Target="../slideLayouts/slideLayout78.xml"/><Relationship Id="rId7" Type="http://schemas.openxmlformats.org/officeDocument/2006/relationships/slideLayout" Target="../slideLayouts/slideLayout77.xml"/><Relationship Id="rId6" Type="http://schemas.openxmlformats.org/officeDocument/2006/relationships/slideLayout" Target="../slideLayouts/slideLayout76.xml"/><Relationship Id="rId5" Type="http://schemas.openxmlformats.org/officeDocument/2006/relationships/slideLayout" Target="../slideLayouts/slideLayout75.xml"/><Relationship Id="rId4" Type="http://schemas.openxmlformats.org/officeDocument/2006/relationships/slideLayout" Target="../slideLayouts/slideLayout74.xml"/><Relationship Id="rId3" Type="http://schemas.openxmlformats.org/officeDocument/2006/relationships/slideLayout" Target="../slideLayouts/slideLayout73.xml"/><Relationship Id="rId2" Type="http://schemas.openxmlformats.org/officeDocument/2006/relationships/slideLayout" Target="../slideLayouts/slideLayout72.xml"/><Relationship Id="rId19" Type="http://schemas.openxmlformats.org/officeDocument/2006/relationships/theme" Target="../theme/theme6.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84.xml"/><Relationship Id="rId13" Type="http://schemas.openxmlformats.org/officeDocument/2006/relationships/slideLayout" Target="../slideLayouts/slideLayout83.xml"/><Relationship Id="rId12" Type="http://schemas.openxmlformats.org/officeDocument/2006/relationships/slideLayout" Target="../slideLayouts/slideLayout82.xml"/><Relationship Id="rId11" Type="http://schemas.openxmlformats.org/officeDocument/2006/relationships/slideLayout" Target="../slideLayouts/slideLayout81.xml"/><Relationship Id="rId10" Type="http://schemas.openxmlformats.org/officeDocument/2006/relationships/slideLayout" Target="../slideLayouts/slideLayout80.xml"/><Relationship Id="rId1" Type="http://schemas.openxmlformats.org/officeDocument/2006/relationships/slideLayout" Target="../slideLayouts/slideLayout71.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93.xml"/><Relationship Id="rId8" Type="http://schemas.openxmlformats.org/officeDocument/2006/relationships/slideLayout" Target="../slideLayouts/slideLayout92.xml"/><Relationship Id="rId7" Type="http://schemas.openxmlformats.org/officeDocument/2006/relationships/slideLayout" Target="../slideLayouts/slideLayout91.xml"/><Relationship Id="rId6" Type="http://schemas.openxmlformats.org/officeDocument/2006/relationships/slideLayout" Target="../slideLayouts/slideLayout90.xml"/><Relationship Id="rId5" Type="http://schemas.openxmlformats.org/officeDocument/2006/relationships/slideLayout" Target="../slideLayouts/slideLayout89.xml"/><Relationship Id="rId4" Type="http://schemas.openxmlformats.org/officeDocument/2006/relationships/slideLayout" Target="../slideLayouts/slideLayout88.xml"/><Relationship Id="rId3" Type="http://schemas.openxmlformats.org/officeDocument/2006/relationships/slideLayout" Target="../slideLayouts/slideLayout87.xml"/><Relationship Id="rId2" Type="http://schemas.openxmlformats.org/officeDocument/2006/relationships/slideLayout" Target="../slideLayouts/slideLayout86.xml"/><Relationship Id="rId19" Type="http://schemas.openxmlformats.org/officeDocument/2006/relationships/theme" Target="../theme/theme7.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98.xml"/><Relationship Id="rId13" Type="http://schemas.openxmlformats.org/officeDocument/2006/relationships/slideLayout" Target="../slideLayouts/slideLayout97.xml"/><Relationship Id="rId12" Type="http://schemas.openxmlformats.org/officeDocument/2006/relationships/slideLayout" Target="../slideLayouts/slideLayout96.xml"/><Relationship Id="rId11" Type="http://schemas.openxmlformats.org/officeDocument/2006/relationships/slideLayout" Target="../slideLayouts/slideLayout95.xml"/><Relationship Id="rId10" Type="http://schemas.openxmlformats.org/officeDocument/2006/relationships/slideLayout" Target="../slideLayouts/slideLayout94.xml"/><Relationship Id="rId1" Type="http://schemas.openxmlformats.org/officeDocument/2006/relationships/slideLayout" Target="../slideLayouts/slideLayout85.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107.xml"/><Relationship Id="rId8" Type="http://schemas.openxmlformats.org/officeDocument/2006/relationships/slideLayout" Target="../slideLayouts/slideLayout106.xml"/><Relationship Id="rId7" Type="http://schemas.openxmlformats.org/officeDocument/2006/relationships/slideLayout" Target="../slideLayouts/slideLayout105.xml"/><Relationship Id="rId6" Type="http://schemas.openxmlformats.org/officeDocument/2006/relationships/slideLayout" Target="../slideLayouts/slideLayout104.xml"/><Relationship Id="rId5" Type="http://schemas.openxmlformats.org/officeDocument/2006/relationships/slideLayout" Target="../slideLayouts/slideLayout103.xml"/><Relationship Id="rId4" Type="http://schemas.openxmlformats.org/officeDocument/2006/relationships/slideLayout" Target="../slideLayouts/slideLayout102.xml"/><Relationship Id="rId3" Type="http://schemas.openxmlformats.org/officeDocument/2006/relationships/slideLayout" Target="../slideLayouts/slideLayout101.xml"/><Relationship Id="rId2" Type="http://schemas.openxmlformats.org/officeDocument/2006/relationships/slideLayout" Target="../slideLayouts/slideLayout100.xml"/><Relationship Id="rId19" Type="http://schemas.openxmlformats.org/officeDocument/2006/relationships/theme" Target="../theme/theme8.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12.xml"/><Relationship Id="rId13" Type="http://schemas.openxmlformats.org/officeDocument/2006/relationships/slideLayout" Target="../slideLayouts/slideLayout111.xml"/><Relationship Id="rId12" Type="http://schemas.openxmlformats.org/officeDocument/2006/relationships/slideLayout" Target="../slideLayouts/slideLayout110.xml"/><Relationship Id="rId11" Type="http://schemas.openxmlformats.org/officeDocument/2006/relationships/slideLayout" Target="../slideLayouts/slideLayout109.xml"/><Relationship Id="rId10" Type="http://schemas.openxmlformats.org/officeDocument/2006/relationships/slideLayout" Target="../slideLayouts/slideLayout108.xml"/><Relationship Id="rId1" Type="http://schemas.openxmlformats.org/officeDocument/2006/relationships/slideLayout" Target="../slideLayouts/slideLayout9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5590"/>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4</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5590"/>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4</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5590"/>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4</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5590"/>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4</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5590"/>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4</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5590"/>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4</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5590"/>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4</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 id="214748375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5590"/>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4</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 id="2147483765" r:id="rId12"/>
    <p:sldLayoutId id="2147483766" r:id="rId13"/>
    <p:sldLayoutId id="214748376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4.jpeg"/><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00.xml"/><Relationship Id="rId1" Type="http://schemas.openxmlformats.org/officeDocument/2006/relationships/image" Target="../media/image4.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tags" Target="../tags/tag1.xml"/><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0.xml"/><Relationship Id="rId1" Type="http://schemas.openxmlformats.org/officeDocument/2006/relationships/image" Target="../media/image4.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2.xml"/><Relationship Id="rId1" Type="http://schemas.openxmlformats.org/officeDocument/2006/relationships/image" Target="../media/image4.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86.xml"/><Relationship Id="rId1" Type="http://schemas.openxmlformats.org/officeDocument/2006/relationships/image" Target="../media/image4.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4.xml"/><Relationship Id="rId1" Type="http://schemas.openxmlformats.org/officeDocument/2006/relationships/image" Target="../media/image5.jpeg"/></Relationships>
</file>

<file path=ppt/slides/_rels/slide27.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image" Target="../media/image16.jpeg"/><Relationship Id="rId7" Type="http://schemas.openxmlformats.org/officeDocument/2006/relationships/image" Target="../media/image15.jpeg"/><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 Id="rId3" Type="http://schemas.openxmlformats.org/officeDocument/2006/relationships/image" Target="../media/image11.jpeg"/><Relationship Id="rId2" Type="http://schemas.openxmlformats.org/officeDocument/2006/relationships/image" Target="../media/image10.jpeg"/><Relationship Id="rId10" Type="http://schemas.openxmlformats.org/officeDocument/2006/relationships/notesSlide" Target="../notesSlides/notesSlide25.xml"/><Relationship Id="rId1" Type="http://schemas.openxmlformats.org/officeDocument/2006/relationships/image" Target="../media/image9.jpeg"/></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vmlDrawing" Target="../drawings/vmlDrawing1.vml"/><Relationship Id="rId3" Type="http://schemas.openxmlformats.org/officeDocument/2006/relationships/slideLayout" Target="../slideLayouts/slideLayout49.xml"/><Relationship Id="rId2" Type="http://schemas.openxmlformats.org/officeDocument/2006/relationships/image" Target="../media/image17.wmf"/><Relationship Id="rId1"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4.xml"/><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4.xml"/><Relationship Id="rId1" Type="http://schemas.openxmlformats.org/officeDocument/2006/relationships/hyperlink" Target="https://www.3gpp.org/news-events/1994-copatibility" TargetMode="Externa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5.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idx="4294967295"/>
          </p:nvPr>
        </p:nvSpPr>
        <p:spPr>
          <a:xfrm>
            <a:off x="1330325" y="1411288"/>
            <a:ext cx="7813675" cy="4100513"/>
          </a:xfrm>
        </p:spPr>
        <p:txBody>
          <a:bodyPr vert="horz" wrap="square" lIns="91440" tIns="45720" rIns="91440" bIns="45720" numCol="1" anchor="ctr" anchorCtr="0" compatLnSpc="1">
            <a:normAutofit/>
          </a:bodyPr>
          <a:lstStyle/>
          <a:p>
            <a:pPr marL="0" marR="0" lvl="0" indent="0" algn="ctr" defTabSz="914400" rtl="0" eaLnBrk="1" fontAlgn="base" latinLnBrk="0" hangingPunct="1">
              <a:lnSpc>
                <a:spcPct val="100000"/>
              </a:lnSpc>
              <a:spcBef>
                <a:spcPct val="0"/>
              </a:spcBef>
              <a:spcAft>
                <a:spcPct val="0"/>
              </a:spcAft>
              <a:buClrTx/>
              <a:buSzTx/>
              <a:buFontTx/>
              <a:buNone/>
              <a:defRPr/>
            </a:pPr>
            <a:br>
              <a:rPr kumimoji="0" lang="en-US" altLang="ja-JP" sz="3200" b="0" i="0" u="none" strike="noStrike" kern="0" cap="none" spc="0" normalizeH="0" baseline="0" noProof="0">
                <a:ln>
                  <a:noFill/>
                </a:ln>
                <a:solidFill>
                  <a:srgbClr val="FF0000"/>
                </a:solidFill>
                <a:effectLst>
                  <a:outerShdw blurRad="38100" dist="38100" dir="2700000" algn="tl">
                    <a:srgbClr val="C0C0C0"/>
                  </a:outerShdw>
                </a:effectLst>
                <a:uLnTx/>
                <a:uFillTx/>
                <a:latin typeface="+mj-lt"/>
                <a:ea typeface="MS PGothic" panose="020B0600070205080204" pitchFamily="34" charset="-128"/>
                <a:cs typeface="+mj-cs"/>
              </a:rPr>
            </a:br>
            <a:br>
              <a:rPr kumimoji="0" lang="en-US" altLang="ja-JP" sz="2800" b="0" i="0" u="none" strike="noStrike" kern="0" cap="none" spc="0" normalizeH="0" baseline="0" noProof="0">
                <a:ln>
                  <a:noFill/>
                </a:ln>
                <a:solidFill>
                  <a:srgbClr val="FF0000"/>
                </a:solidFill>
                <a:effectLst>
                  <a:outerShdw blurRad="38100" dist="38100" dir="2700000" algn="tl">
                    <a:srgbClr val="C0C0C0"/>
                  </a:outerShdw>
                </a:effectLst>
                <a:uLnTx/>
                <a:uFillTx/>
                <a:latin typeface="+mj-lt"/>
                <a:ea typeface="MS PGothic" panose="020B0600070205080204" pitchFamily="34" charset="-128"/>
                <a:cs typeface="+mj-cs"/>
              </a:rPr>
            </a:br>
            <a:endParaRPr kumimoji="0" lang="ja-JP" altLang="en-GB" sz="2800" b="0" i="0" u="none" strike="noStrike" kern="0" cap="none" spc="0" normalizeH="0" baseline="0" noProof="0">
              <a:ln>
                <a:noFill/>
              </a:ln>
              <a:solidFill>
                <a:srgbClr val="FF0000"/>
              </a:solidFill>
              <a:effectLst>
                <a:outerShdw blurRad="38100" dist="38100" dir="2700000" algn="tl">
                  <a:srgbClr val="C0C0C0"/>
                </a:outerShdw>
              </a:effectLst>
              <a:uLnTx/>
              <a:uFillTx/>
              <a:latin typeface="+mj-lt"/>
              <a:ea typeface="MS PGothic" panose="020B0600070205080204" pitchFamily="34" charset="-128"/>
              <a:cs typeface="+mj-cs"/>
            </a:endParaRPr>
          </a:p>
        </p:txBody>
      </p:sp>
      <p:sp>
        <p:nvSpPr>
          <p:cNvPr id="44035" name="Subtitle 6"/>
          <p:cNvSpPr>
            <a:spLocks noGrp="1"/>
          </p:cNvSpPr>
          <p:nvPr>
            <p:ph type="subTitle"/>
          </p:nvPr>
        </p:nvSpPr>
        <p:spPr>
          <a:xfrm>
            <a:off x="0" y="4262438"/>
            <a:ext cx="8766175" cy="1835150"/>
          </a:xfrm>
        </p:spPr>
        <p:txBody>
          <a:bodyPr vert="horz" wrap="square" lIns="91440" tIns="45720" rIns="91440" bIns="45720" anchor="t" anchorCtr="0"/>
          <a:lstStyle>
            <a:lvl1pPr marL="0" lvl="0" indent="0" algn="ctr">
              <a:buClr>
                <a:srgbClr val="C00000"/>
              </a:buClr>
              <a:buSzTx/>
              <a:buFontTx/>
              <a:buNone/>
              <a:defRPr/>
            </a:lvl1pPr>
            <a:lvl2pPr marL="457200" lvl="1" indent="0" algn="ctr">
              <a:buClr>
                <a:srgbClr val="72AF2F"/>
              </a:buClr>
              <a:buSzTx/>
              <a:buFont typeface="Wingdings" panose="05000000000000000000" pitchFamily="2" charset="2"/>
              <a:buNone/>
              <a:defRPr/>
            </a:lvl2pPr>
            <a:lvl3pPr marL="914400" lvl="2" indent="0" algn="ctr">
              <a:buClr>
                <a:srgbClr val="72AF2F"/>
              </a:buClr>
              <a:buSzTx/>
              <a:buFont typeface="Wingdings" panose="05000000000000000000" pitchFamily="2" charset="2"/>
              <a:buNone/>
              <a:defRPr/>
            </a:lvl3pPr>
            <a:lvl4pPr marL="1371600" lvl="3" indent="0" algn="ctr">
              <a:buClr>
                <a:srgbClr val="72AF2F"/>
              </a:buClr>
              <a:buSzTx/>
              <a:buFont typeface="Wingdings" panose="05000000000000000000" pitchFamily="2" charset="2"/>
              <a:buNone/>
              <a:defRPr/>
            </a:lvl4pPr>
            <a:lvl5pPr marL="1828800" lvl="4" indent="0" algn="ctr">
              <a:buClr>
                <a:srgbClr val="72AF2F"/>
              </a:buClr>
              <a:buSzTx/>
              <a:buFont typeface="Wingdings" panose="05000000000000000000" pitchFamily="2" charset="2"/>
              <a:buNone/>
              <a:defRPr/>
            </a:lvl5pPr>
          </a:lstStyle>
          <a:p>
            <a:pPr lvl="0">
              <a:buClrTx/>
            </a:pPr>
            <a:r>
              <a:rPr lang="en-US" altLang="ja-JP" sz="2200" b="1" dirty="0"/>
              <a:t>RAN WG3 </a:t>
            </a:r>
            <a:r>
              <a:rPr lang="fr-FR" altLang="ja-JP" sz="2200" b="1" dirty="0"/>
              <a:t>Chair: </a:t>
            </a:r>
            <a:r>
              <a:rPr lang="en-US" altLang="ja-JP" sz="2200" b="1" dirty="0"/>
              <a:t>Yin Gao</a:t>
            </a:r>
            <a:endParaRPr lang="en-US" altLang="ja-JP" sz="2200" b="1" dirty="0"/>
          </a:p>
          <a:p>
            <a:pPr lvl="0">
              <a:lnSpc>
                <a:spcPct val="90000"/>
              </a:lnSpc>
              <a:buClrTx/>
            </a:pPr>
            <a:r>
              <a:rPr lang="en-GB" altLang="fr-FR" sz="2200" b="1" dirty="0"/>
              <a:t>RAN WG3 Vice-Chai</a:t>
            </a:r>
            <a:r>
              <a:rPr lang="en-US" altLang="ja-JP" sz="2200" b="1" dirty="0"/>
              <a:t>rs: Angelo Centonza, Gen Cao</a:t>
            </a:r>
            <a:endParaRPr lang="en-GB" altLang="fr-FR" sz="2200" b="1" dirty="0"/>
          </a:p>
          <a:p>
            <a:pPr lvl="0">
              <a:lnSpc>
                <a:spcPct val="90000"/>
              </a:lnSpc>
              <a:buClrTx/>
            </a:pPr>
            <a:r>
              <a:rPr lang="en-GB" altLang="fr-FR" sz="2200" b="1" dirty="0"/>
              <a:t>RAN3 Secretary: </a:t>
            </a:r>
            <a:r>
              <a:rPr lang="en-US" sz="2200" b="1" dirty="0"/>
              <a:t>Seonggu Shim</a:t>
            </a:r>
            <a:endParaRPr lang="en-US" sz="2200" b="1" dirty="0">
              <a:latin typeface="Arial" panose="020B0604020202020204" pitchFamily="34" charset="0"/>
            </a:endParaRPr>
          </a:p>
        </p:txBody>
      </p:sp>
      <p:sp>
        <p:nvSpPr>
          <p:cNvPr id="12351" name="Text Box 63"/>
          <p:cNvSpPr txBox="1">
            <a:spLocks noChangeArrowheads="1"/>
          </p:cNvSpPr>
          <p:nvPr/>
        </p:nvSpPr>
        <p:spPr bwMode="auto">
          <a:xfrm>
            <a:off x="627063" y="2514600"/>
            <a:ext cx="7540625" cy="768350"/>
          </a:xfrm>
          <a:prstGeom prst="rect">
            <a:avLst/>
          </a:prstGeom>
          <a:noFill/>
          <a:ln>
            <a:noFill/>
          </a:ln>
          <a:effectLst/>
        </p:spPr>
        <p:txBody>
          <a:bodyPr wrap="none">
            <a:spAutoFit/>
          </a:bodyPr>
          <a:lstStyle>
            <a:lvl1pPr>
              <a:spcBef>
                <a:spcPct val="20000"/>
              </a:spcBef>
              <a:buBlip>
                <a:blip r:embed="rId1"/>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GB" altLang="ja-JP" sz="44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Arial" panose="020B0604020202020204" pitchFamily="34" charset="0"/>
                <a:ea typeface="MS PGothic" panose="020B0600070205080204" pitchFamily="34" charset="-128"/>
                <a:cs typeface="Arial" panose="020B0604020202020204" pitchFamily="34" charset="0"/>
              </a:rPr>
              <a:t>Status Report for RAN WG</a:t>
            </a:r>
            <a:r>
              <a:rPr kumimoji="0" lang="en-US" altLang="en-GB" sz="44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Arial" panose="020B0604020202020204" pitchFamily="34" charset="0"/>
                <a:ea typeface="MS PGothic" panose="020B0600070205080204" pitchFamily="34" charset="-128"/>
                <a:cs typeface="Arial" panose="020B0604020202020204" pitchFamily="34" charset="0"/>
              </a:rPr>
              <a:t>3</a:t>
            </a:r>
            <a:endParaRPr kumimoji="0" lang="en-US" altLang="ja-JP" sz="44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44037" name="Text Box 65"/>
          <p:cNvSpPr txBox="1"/>
          <p:nvPr/>
        </p:nvSpPr>
        <p:spPr>
          <a:xfrm>
            <a:off x="386715" y="817563"/>
            <a:ext cx="6961188" cy="859790"/>
          </a:xfrm>
          <a:prstGeom prst="rect">
            <a:avLst/>
          </a:prstGeom>
          <a:noFill/>
          <a:ln w="12700">
            <a:noFill/>
          </a:ln>
        </p:spPr>
        <p:txBody>
          <a:bodyPr>
            <a:spAutoFit/>
          </a:bodyPr>
          <a:lstStyle>
            <a:lvl1pPr marL="342900" indent="-342900" algn="l" rtl="0" eaLnBrk="0" fontAlgn="base" hangingPunct="0">
              <a:spcBef>
                <a:spcPct val="20000"/>
              </a:spcBef>
              <a:spcAft>
                <a:spcPct val="0"/>
              </a:spcAft>
              <a:buClr>
                <a:srgbClr val="C00000"/>
              </a:buClr>
              <a:buBlip>
                <a:blip r:embed="rId2"/>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stStyle>
          <a:p>
            <a:pPr marL="0" lvl="0" indent="0" eaLnBrk="1" hangingPunct="1">
              <a:spcBef>
                <a:spcPct val="50000"/>
              </a:spcBef>
              <a:buClrTx/>
              <a:buNone/>
            </a:pPr>
            <a:r>
              <a:rPr lang="en-GB" altLang="ja-JP" sz="2000" b="1" i="1" dirty="0">
                <a:latin typeface="Arial" panose="020B0604020202020204" pitchFamily="34" charset="0"/>
              </a:rPr>
              <a:t>3GPP TSG RAN #</a:t>
            </a:r>
            <a:r>
              <a:rPr lang="en-US" altLang="en-GB" sz="2000" b="1" i="1" dirty="0">
                <a:latin typeface="Arial" panose="020B0604020202020204" pitchFamily="34" charset="0"/>
              </a:rPr>
              <a:t>106</a:t>
            </a:r>
            <a:r>
              <a:rPr lang="en-GB" altLang="ja-JP" sz="2000" b="1" i="1" dirty="0">
                <a:latin typeface="Arial" panose="020B0604020202020204" pitchFamily="34" charset="0"/>
              </a:rPr>
              <a:t>, </a:t>
            </a:r>
            <a:r>
              <a:rPr lang="en-US" altLang="en-GB" sz="2000" b="1" i="1" dirty="0">
                <a:latin typeface="Arial" panose="020B0604020202020204" pitchFamily="34" charset="0"/>
              </a:rPr>
              <a:t>Madrid, Spain</a:t>
            </a:r>
            <a:endParaRPr lang="en-GB" altLang="ja-JP" sz="2000" b="1" i="1" dirty="0">
              <a:latin typeface="Arial" panose="020B0604020202020204" pitchFamily="34" charset="0"/>
            </a:endParaRPr>
          </a:p>
          <a:p>
            <a:pPr marL="0" lvl="0" indent="0" eaLnBrk="1" hangingPunct="1">
              <a:spcBef>
                <a:spcPct val="50000"/>
              </a:spcBef>
              <a:buClrTx/>
              <a:buNone/>
            </a:pPr>
            <a:r>
              <a:rPr lang="en-US" altLang="en-GB" sz="2000" b="1" i="1" dirty="0">
                <a:latin typeface="Arial" panose="020B0604020202020204" pitchFamily="34" charset="0"/>
              </a:rPr>
              <a:t>Dec</a:t>
            </a:r>
            <a:r>
              <a:rPr lang="en-GB" altLang="ja-JP" sz="2000" b="1" i="1" dirty="0">
                <a:latin typeface="Arial" panose="020B0604020202020204" pitchFamily="34" charset="0"/>
              </a:rPr>
              <a:t> </a:t>
            </a:r>
            <a:r>
              <a:rPr lang="en-US" altLang="en-GB" sz="2000" b="1" i="1" dirty="0">
                <a:latin typeface="Arial" panose="020B0604020202020204" pitchFamily="34" charset="0"/>
              </a:rPr>
              <a:t>9</a:t>
            </a:r>
            <a:r>
              <a:rPr lang="en-GB" altLang="ja-JP" sz="2000" b="1" i="1" baseline="30000" dirty="0">
                <a:latin typeface="Arial" panose="020B0604020202020204" pitchFamily="34" charset="0"/>
              </a:rPr>
              <a:t>th</a:t>
            </a:r>
            <a:r>
              <a:rPr lang="en-GB" altLang="ja-JP" sz="2000" b="1" i="1" dirty="0">
                <a:latin typeface="Arial" panose="020B0604020202020204" pitchFamily="34" charset="0"/>
              </a:rPr>
              <a:t> </a:t>
            </a:r>
            <a:r>
              <a:rPr lang="en-GB" altLang="ja-JP" sz="2000" b="1" i="1">
                <a:latin typeface="Arial" panose="020B0604020202020204" pitchFamily="34" charset="0"/>
              </a:rPr>
              <a:t>– </a:t>
            </a:r>
            <a:r>
              <a:rPr lang="en-US" altLang="en-GB" sz="2000" b="1" i="1">
                <a:latin typeface="Arial" panose="020B0604020202020204" pitchFamily="34" charset="0"/>
              </a:rPr>
              <a:t>12</a:t>
            </a:r>
            <a:r>
              <a:rPr lang="en-GB" altLang="en-GB" sz="2000" b="1" i="1" baseline="30000">
                <a:latin typeface="Arial" panose="020B0604020202020204" pitchFamily="34" charset="0"/>
              </a:rPr>
              <a:t>th</a:t>
            </a:r>
            <a:r>
              <a:rPr lang="en-GB" altLang="ja-JP" sz="2000" b="1" i="1">
                <a:latin typeface="Arial" panose="020B0604020202020204" pitchFamily="34" charset="0"/>
              </a:rPr>
              <a:t>, </a:t>
            </a:r>
            <a:r>
              <a:rPr lang="en-GB" altLang="ja-JP" sz="2000" b="1" i="1" dirty="0">
                <a:latin typeface="Arial" panose="020B0604020202020204" pitchFamily="34" charset="0"/>
              </a:rPr>
              <a:t>202</a:t>
            </a:r>
            <a:r>
              <a:rPr lang="en-US" altLang="en-GB" sz="2000" b="1" i="1" dirty="0">
                <a:latin typeface="Arial" panose="020B0604020202020204" pitchFamily="34" charset="0"/>
              </a:rPr>
              <a:t>4</a:t>
            </a:r>
            <a:endParaRPr lang="en-US" altLang="en-GB" sz="2000" b="1" i="1" dirty="0">
              <a:latin typeface="Arial" panose="020B0604020202020204" pitchFamily="34" charset="0"/>
            </a:endParaRPr>
          </a:p>
        </p:txBody>
      </p:sp>
      <p:sp>
        <p:nvSpPr>
          <p:cNvPr id="44039" name="Rectangle 11"/>
          <p:cNvSpPr/>
          <p:nvPr/>
        </p:nvSpPr>
        <p:spPr>
          <a:xfrm>
            <a:off x="6786563" y="1209675"/>
            <a:ext cx="2141537" cy="608013"/>
          </a:xfrm>
          <a:prstGeom prst="rect">
            <a:avLst/>
          </a:prstGeom>
          <a:noFill/>
          <a:ln w="9525">
            <a:noFill/>
          </a:ln>
        </p:spPr>
        <p:txBody>
          <a:bodyPr anchor="ctr" anchorCtr="0"/>
          <a:lstStyle>
            <a:lvl1pPr marL="342900" indent="-342900" algn="l" rtl="0" eaLnBrk="0" fontAlgn="base" hangingPunct="0">
              <a:spcBef>
                <a:spcPct val="20000"/>
              </a:spcBef>
              <a:spcAft>
                <a:spcPct val="0"/>
              </a:spcAft>
              <a:buClr>
                <a:srgbClr val="C00000"/>
              </a:buClr>
              <a:buBlip>
                <a:blip r:embed="rId2"/>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stStyle>
          <a:p>
            <a:pPr marL="0" lvl="0" indent="0" algn="r">
              <a:spcBef>
                <a:spcPct val="0"/>
              </a:spcBef>
              <a:buClrTx/>
              <a:buNone/>
            </a:pPr>
            <a:r>
              <a:rPr lang="en-US" altLang="sv-SE" sz="2000" b="1" dirty="0"/>
              <a:t>RP-242422</a:t>
            </a:r>
            <a:endParaRPr lang="en-US" altLang="sv-SE" sz="1000" b="1" dirty="0"/>
          </a:p>
        </p:txBody>
      </p:sp>
    </p:spTree>
  </p:cSld>
  <p:clrMapOvr>
    <a:masterClrMapping/>
  </p:clrMapOvr>
  <mc:AlternateContent xmlns:mc="http://schemas.openxmlformats.org/markup-compatibility/2006">
    <mc:Choice xmlns:p14="http://schemas.microsoft.com/office/powerpoint/2010/main" Requires="p14">
      <p:transition p14:dur="250">
        <p:sndAc>
          <p:endSnd/>
        </p:sndAc>
      </p:transition>
    </mc:Choice>
    <mc:Fallback>
      <p:transition>
        <p:sndAc>
          <p:endSnd/>
        </p:sndAc>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705"/>
            <a:ext cx="7418070" cy="563245"/>
          </a:xfrm>
        </p:spPr>
        <p:txBody>
          <a:bodyPr vert="horz" wrap="square" lIns="91440" tIns="45720" rIns="91440" bIns="45720" anchor="ctr" anchorCtr="0"/>
          <a:lstStyle/>
          <a:p>
            <a:r>
              <a:rPr lang="en-US" altLang="en-US" sz="3600" dirty="0"/>
              <a:t>R19 SON/MDT WI</a:t>
            </a:r>
            <a:endParaRPr lang="en-US" altLang="en-US" sz="3600" dirty="0"/>
          </a:p>
        </p:txBody>
      </p:sp>
      <p:sp>
        <p:nvSpPr>
          <p:cNvPr id="37891" name="Content Placeholder 2"/>
          <p:cNvSpPr>
            <a:spLocks noGrp="1"/>
          </p:cNvSpPr>
          <p:nvPr>
            <p:ph idx="1"/>
          </p:nvPr>
        </p:nvSpPr>
        <p:spPr>
          <a:xfrm>
            <a:off x="346075" y="881380"/>
            <a:ext cx="8451850" cy="5070475"/>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400" b="1" u="sng" dirty="0">
                <a:sym typeface="+mn-ea"/>
              </a:rPr>
              <a:t>Progress in the last quarter</a:t>
            </a:r>
            <a:endParaRPr lang="en-GB" altLang="zh-CN" sz="1400" b="1" u="sng" dirty="0">
              <a:sym typeface="+mn-ea"/>
            </a:endParaRPr>
          </a:p>
          <a:p>
            <a:pPr algn="l">
              <a:lnSpc>
                <a:spcPct val="93000"/>
              </a:lnSpc>
              <a:spcBef>
                <a:spcPct val="20000"/>
              </a:spcBef>
              <a:buSzTx/>
              <a:buFontTx/>
              <a:buBlip>
                <a:blip r:embed="rId1"/>
              </a:buBlip>
            </a:pPr>
            <a:r>
              <a:rPr lang="en-US" altLang="en-GB" sz="1400" dirty="0">
                <a:cs typeface="+mn-ea"/>
                <a:sym typeface="+mn-ea"/>
              </a:rPr>
              <a:t>MRO Enhancements</a:t>
            </a:r>
            <a:endParaRPr kumimoji="0" lang="en-US" altLang="en-GB" sz="1400" b="0" i="0" u="none" strike="noStrike" kern="0" cap="none" spc="0" normalizeH="0" baseline="0" noProof="1">
              <a:solidFill>
                <a:schemeClr val="tx1"/>
              </a:solidFill>
              <a:latin typeface="+mn-lt"/>
              <a:cs typeface="+mn-ea"/>
            </a:endParaRPr>
          </a:p>
          <a:p>
            <a:pPr marL="742950" marR="0" lvl="1" indent="-285750" algn="l" rtl="0" fontAlgn="base" latinLnBrk="0">
              <a:lnSpc>
                <a:spcPct val="93000"/>
              </a:lnSpc>
              <a:spcBef>
                <a:spcPct val="20000"/>
              </a:spcBef>
              <a:buSzTx/>
              <a:buChar char="Ø"/>
            </a:pPr>
            <a:r>
              <a:rPr lang="en-US" altLang="zh-CN" sz="1400" dirty="0">
                <a:cs typeface="+mn-ea"/>
                <a:sym typeface="+mn-ea"/>
              </a:rPr>
              <a:t>MRO for LTM:</a:t>
            </a:r>
            <a:endParaRPr kumimoji="0" lang="en-US" altLang="zh-CN" sz="1400" b="0" i="0" u="none" strike="noStrike" kern="0" cap="none" spc="0" normalizeH="0" baseline="0" noProof="1">
              <a:solidFill>
                <a:schemeClr val="tx1"/>
              </a:solidFill>
              <a:latin typeface="+mn-lt"/>
              <a:cs typeface="+mn-ea"/>
            </a:endParaRPr>
          </a:p>
          <a:p>
            <a:pPr marR="0" lvl="2" algn="l" rtl="0" fontAlgn="base" latinLnBrk="0">
              <a:lnSpc>
                <a:spcPct val="93000"/>
              </a:lnSpc>
              <a:spcBef>
                <a:spcPct val="15000"/>
              </a:spcBef>
              <a:spcAft>
                <a:spcPct val="15000"/>
              </a:spcAft>
              <a:buSzTx/>
              <a:buFont typeface="Arial" panose="020B0604020202020204" pitchFamily="34" charset="0"/>
              <a:buChar char="•"/>
            </a:pPr>
            <a:r>
              <a:rPr lang="en-US" altLang="zh-CN" sz="1400" dirty="0">
                <a:cs typeface="+mn-ea"/>
                <a:sym typeface="+mn-ea"/>
              </a:rPr>
              <a:t>Add failure type to F1AP ACCESS AND MOBILITY INDICATION message. CU does not forward the RLF Report to DU if failure is due to wrong selection of prepared LTM cell.</a:t>
            </a:r>
            <a:endParaRPr kumimoji="0" lang="en-US" altLang="zh-CN" sz="1400" b="0" i="0" u="none" strike="noStrike" kern="0" cap="none" spc="0" normalizeH="0" baseline="0" noProof="1">
              <a:solidFill>
                <a:schemeClr val="tx1"/>
              </a:solidFill>
              <a:latin typeface="+mn-lt"/>
              <a:cs typeface="+mn-ea"/>
            </a:endParaRPr>
          </a:p>
          <a:p>
            <a:pPr marR="0" lvl="2" algn="l" rtl="0" fontAlgn="base" latinLnBrk="0">
              <a:lnSpc>
                <a:spcPct val="93000"/>
              </a:lnSpc>
              <a:spcBef>
                <a:spcPct val="15000"/>
              </a:spcBef>
              <a:spcAft>
                <a:spcPct val="15000"/>
              </a:spcAft>
              <a:buSzTx/>
              <a:buFont typeface="Arial" panose="020B0604020202020204" pitchFamily="34" charset="0"/>
              <a:buChar char="•"/>
            </a:pPr>
            <a:r>
              <a:rPr lang="en-US" altLang="zh-CN" sz="1400" dirty="0">
                <a:cs typeface="+mn-ea"/>
                <a:sym typeface="+mn-ea"/>
              </a:rPr>
              <a:t>In ACCESS AND MOBILITY INDICATION message, the presence of the C-RNTI IE is kept optional.</a:t>
            </a:r>
            <a:endParaRPr lang="en-US" altLang="zh-CN" sz="1400" dirty="0">
              <a:cs typeface="+mn-ea"/>
              <a:sym typeface="+mn-ea"/>
            </a:endParaRPr>
          </a:p>
          <a:p>
            <a:pPr lvl="2" algn="l">
              <a:lnSpc>
                <a:spcPct val="93000"/>
              </a:lnSpc>
              <a:spcBef>
                <a:spcPct val="15000"/>
              </a:spcBef>
              <a:spcAft>
                <a:spcPct val="15000"/>
              </a:spcAft>
              <a:buSzTx/>
              <a:buFont typeface="Arial" panose="020B0604020202020204" pitchFamily="34" charset="0"/>
              <a:buChar char="•"/>
            </a:pPr>
            <a:r>
              <a:rPr lang="en-US" altLang="zh-CN" sz="1400" dirty="0">
                <a:cs typeface="+mn-ea"/>
                <a:sym typeface="+mn-ea"/>
              </a:rPr>
              <a:t>For failure due to inappropriate cell switch triggering, CU forwards RLF Report to the failure DU in case of too late LTM.</a:t>
            </a:r>
            <a:endParaRPr lang="en-US" altLang="zh-CN" sz="1400" kern="0" dirty="0">
              <a:latin typeface="+mn-lt"/>
              <a:cs typeface="+mn-ea"/>
            </a:endParaRPr>
          </a:p>
          <a:p>
            <a:pPr lvl="2" algn="l">
              <a:lnSpc>
                <a:spcPct val="93000"/>
              </a:lnSpc>
              <a:spcBef>
                <a:spcPct val="15000"/>
              </a:spcBef>
              <a:spcAft>
                <a:spcPct val="15000"/>
              </a:spcAft>
              <a:buSzTx/>
              <a:buFont typeface="Arial" panose="020B0604020202020204" pitchFamily="34" charset="0"/>
              <a:buChar char="•"/>
            </a:pPr>
            <a:r>
              <a:rPr lang="en-US" altLang="zh-CN" sz="1400" dirty="0">
                <a:cs typeface="+mn-ea"/>
                <a:sym typeface="+mn-ea"/>
              </a:rPr>
              <a:t>For failure due to inappropriate cell switch triggering, CU forwards RLF Report to the source DU in case of too early LTM, or LTM to wrong cell.</a:t>
            </a:r>
            <a:endParaRPr kumimoji="0" lang="en-US" altLang="zh-CN" sz="1400" b="0" i="0" u="none" strike="noStrike" kern="0" cap="none" spc="0" normalizeH="0" baseline="0" noProof="1">
              <a:solidFill>
                <a:schemeClr val="tx1"/>
              </a:solidFill>
              <a:latin typeface="+mn-lt"/>
              <a:cs typeface="+mn-ea"/>
            </a:endParaRPr>
          </a:p>
          <a:p>
            <a:pPr marR="0" lvl="1" indent="-285750" algn="l" rtl="0" fontAlgn="base" latinLnBrk="0">
              <a:lnSpc>
                <a:spcPct val="93000"/>
              </a:lnSpc>
              <a:spcBef>
                <a:spcPct val="20000"/>
              </a:spcBef>
              <a:buSzTx/>
              <a:buChar char="Ø"/>
            </a:pPr>
            <a:r>
              <a:rPr lang="en-US" altLang="zh-CN" sz="1400" dirty="0">
                <a:cs typeface="+mn-ea"/>
                <a:sym typeface="+mn-ea"/>
              </a:rPr>
              <a:t>MRO for CHO with Candidate SCG(s):</a:t>
            </a:r>
            <a:endParaRPr kumimoji="0" lang="en-US" altLang="zh-CN" sz="1400" b="0" i="0" u="none" strike="noStrike" kern="0" cap="none" spc="0" normalizeH="0" baseline="0" noProof="1">
              <a:solidFill>
                <a:schemeClr val="tx1"/>
              </a:solidFill>
              <a:latin typeface="+mn-lt"/>
              <a:cs typeface="+mn-ea"/>
            </a:endParaRPr>
          </a:p>
          <a:p>
            <a:pPr lvl="2" algn="l">
              <a:lnSpc>
                <a:spcPct val="93000"/>
              </a:lnSpc>
              <a:spcBef>
                <a:spcPct val="15000"/>
              </a:spcBef>
              <a:spcAft>
                <a:spcPct val="15000"/>
              </a:spcAft>
              <a:buSzTx/>
              <a:buFont typeface="Arial" panose="020B0604020202020204" pitchFamily="34" charset="0"/>
              <a:buChar char="•"/>
            </a:pPr>
            <a:r>
              <a:rPr lang="en-US" altLang="zh-CN" sz="1400" dirty="0">
                <a:cs typeface="+mn-ea"/>
                <a:sym typeface="+mn-ea"/>
              </a:rPr>
              <a:t>RLF report is enhanced to including Identifier of candidate PCell(s),Identifier of candidate PSCell(s) which met the configured execution conditions.</a:t>
            </a:r>
            <a:endParaRPr lang="en-US" altLang="zh-CN" sz="1400" dirty="0">
              <a:solidFill>
                <a:schemeClr val="tx1"/>
              </a:solidFill>
              <a:cs typeface="+mn-ea"/>
              <a:sym typeface="+mn-ea"/>
            </a:endParaRPr>
          </a:p>
          <a:p>
            <a:pPr lvl="2" algn="l">
              <a:lnSpc>
                <a:spcPct val="93000"/>
              </a:lnSpc>
              <a:spcBef>
                <a:spcPct val="15000"/>
              </a:spcBef>
              <a:spcAft>
                <a:spcPct val="15000"/>
              </a:spcAft>
              <a:buSzTx/>
              <a:buFont typeface="Arial" panose="020B0604020202020204" pitchFamily="34" charset="0"/>
              <a:buChar char="•"/>
            </a:pPr>
            <a:r>
              <a:rPr lang="en-US" altLang="zh-CN" sz="1400" dirty="0">
                <a:cs typeface="+mn-ea"/>
                <a:sym typeface="+mn-ea"/>
              </a:rPr>
              <a:t>The failure types defined for CHO in TS38.300 and for CPAC defined in TS37.340 are used as baseline. Clarification or amendment could be made on top of that if needed.</a:t>
            </a:r>
            <a:endParaRPr lang="en-US" altLang="zh-CN" sz="1400" kern="0" dirty="0">
              <a:latin typeface="+mn-lt"/>
              <a:cs typeface="+mn-ea"/>
            </a:endParaRPr>
          </a:p>
          <a:p>
            <a:pPr lvl="2" algn="l">
              <a:lnSpc>
                <a:spcPct val="93000"/>
              </a:lnSpc>
              <a:spcBef>
                <a:spcPct val="15000"/>
              </a:spcBef>
              <a:spcAft>
                <a:spcPct val="15000"/>
              </a:spcAft>
              <a:buSzTx/>
              <a:buFont typeface="Arial" panose="020B0604020202020204" pitchFamily="34" charset="0"/>
              <a:buChar char="•"/>
            </a:pPr>
            <a:r>
              <a:rPr lang="en-US" altLang="zh-CN" sz="1400" dirty="0">
                <a:cs typeface="+mn-ea"/>
                <a:sym typeface="+mn-ea"/>
              </a:rPr>
              <a:t>In case of too late CHO execution, the last serving MN may need to send message to the candidate MN(s) which may need optimization.</a:t>
            </a:r>
            <a:endParaRPr lang="en-US" altLang="zh-CN" sz="1400" kern="0" dirty="0">
              <a:latin typeface="+mn-lt"/>
              <a:cs typeface="+mn-ea"/>
            </a:endParaRPr>
          </a:p>
          <a:p>
            <a:pPr lvl="2" algn="l">
              <a:lnSpc>
                <a:spcPct val="93000"/>
              </a:lnSpc>
              <a:spcBef>
                <a:spcPct val="15000"/>
              </a:spcBef>
              <a:spcAft>
                <a:spcPct val="15000"/>
              </a:spcAft>
              <a:buSzTx/>
              <a:buFont typeface="Arial" panose="020B0604020202020204" pitchFamily="34" charset="0"/>
              <a:buChar char="•"/>
            </a:pPr>
            <a:r>
              <a:rPr lang="en-US" altLang="zh-CN" sz="1400" dirty="0">
                <a:cs typeface="+mn-ea"/>
                <a:sym typeface="+mn-ea"/>
              </a:rPr>
              <a:t>The serving MN which receives SCGFailureInformation from the UE performs the initial analysis.</a:t>
            </a:r>
            <a:endParaRPr lang="en-US" altLang="zh-CN" sz="1400" kern="0" dirty="0">
              <a:latin typeface="+mn-lt"/>
              <a:cs typeface="+mn-ea"/>
            </a:endParaRPr>
          </a:p>
          <a:p>
            <a:pPr lvl="2" algn="l">
              <a:lnSpc>
                <a:spcPct val="93000"/>
              </a:lnSpc>
              <a:spcBef>
                <a:spcPct val="15000"/>
              </a:spcBef>
              <a:spcAft>
                <a:spcPct val="15000"/>
              </a:spcAft>
              <a:buSzTx/>
              <a:buFont typeface="Arial" panose="020B0604020202020204" pitchFamily="34" charset="0"/>
              <a:buChar char="•"/>
            </a:pPr>
            <a:r>
              <a:rPr lang="en-US" altLang="zh-CN" sz="1400" dirty="0">
                <a:cs typeface="+mn-ea"/>
                <a:sym typeface="+mn-ea"/>
              </a:rPr>
              <a:t>The serving MN forward the SCGFailureInformation to the respective MN which should perform the optimization if needed.</a:t>
            </a:r>
            <a:endParaRPr lang="en-US" altLang="zh-CN" sz="1400" dirty="0">
              <a:cs typeface="+mn-ea"/>
              <a:sym typeface="+mn-ea"/>
            </a:endParaRPr>
          </a:p>
          <a:p>
            <a:pPr lvl="1" algn="l">
              <a:lnSpc>
                <a:spcPct val="93000"/>
              </a:lnSpc>
              <a:spcBef>
                <a:spcPct val="20000"/>
              </a:spcBef>
              <a:buSzTx/>
              <a:buChar char="Ø"/>
            </a:pPr>
            <a:r>
              <a:rPr kumimoji="0" lang="en-US" altLang="zh-CN" sz="1400" b="0" i="0" u="none" strike="noStrike" kern="0" cap="none" spc="0" normalizeH="0" baseline="0" noProof="1" dirty="0">
                <a:solidFill>
                  <a:schemeClr val="tx1"/>
                </a:solidFill>
                <a:latin typeface="+mn-lt"/>
                <a:cs typeface="+mn-ea"/>
              </a:rPr>
              <a:t>MRO for S-CPAC:</a:t>
            </a:r>
            <a:endParaRPr kumimoji="0" lang="en-US" altLang="zh-CN" sz="1400" b="0" i="0" u="none" strike="noStrike" kern="0" cap="none" spc="0" normalizeH="0" baseline="0" noProof="1" dirty="0">
              <a:solidFill>
                <a:schemeClr val="tx1"/>
              </a:solidFill>
              <a:latin typeface="+mn-lt"/>
              <a:cs typeface="+mn-ea"/>
            </a:endParaRPr>
          </a:p>
          <a:p>
            <a:pPr lvl="2" algn="l">
              <a:lnSpc>
                <a:spcPct val="93000"/>
              </a:lnSpc>
              <a:spcBef>
                <a:spcPct val="15000"/>
              </a:spcBef>
              <a:spcAft>
                <a:spcPct val="15000"/>
              </a:spcAft>
              <a:buSzTx/>
              <a:buFont typeface="Arial" panose="020B0604020202020204" pitchFamily="34" charset="0"/>
              <a:buChar char="•"/>
            </a:pPr>
            <a:r>
              <a:rPr kumimoji="0" lang="en-US" altLang="zh-CN" sz="1395" b="0" i="0" u="none" strike="noStrike" kern="0" cap="none" spc="0" normalizeH="0" baseline="0" noProof="1">
                <a:solidFill>
                  <a:schemeClr val="tx1"/>
                </a:solidFill>
                <a:latin typeface="+mn-lt"/>
                <a:cs typeface="+mn-ea"/>
              </a:rPr>
              <a:t>A TP that adds S-CPAC handling to the existing MRO for CPAC mechanism described in TS 37.340 was agreed in R3-245834.</a:t>
            </a:r>
            <a:endParaRPr kumimoji="0" lang="en-US" altLang="zh-CN" sz="1395" b="0" i="0" u="none" strike="noStrike" kern="0" cap="none" spc="0" normalizeH="0" baseline="0" noProof="1">
              <a:solidFill>
                <a:schemeClr val="tx1"/>
              </a:solidFill>
              <a:latin typeface="+mn-lt"/>
              <a:cs typeface="+mn-ea"/>
            </a:endParaRPr>
          </a:p>
          <a:p>
            <a:pPr marL="0" indent="0">
              <a:lnSpc>
                <a:spcPct val="93000"/>
              </a:lnSpc>
              <a:spcBef>
                <a:spcPct val="15000"/>
              </a:spcBef>
              <a:spcAft>
                <a:spcPct val="15000"/>
              </a:spcAft>
              <a:buSzPct val="100000"/>
              <a:buNone/>
              <a:defRPr/>
            </a:pPr>
            <a:endParaRPr lang="en-US" sz="1400" u="sng"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GB" sz="1400" noProof="1">
              <a:ea typeface="宋体" panose="02010600030101010101" pitchFamily="2" charset="-122"/>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4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705"/>
            <a:ext cx="7418070" cy="563245"/>
          </a:xfrm>
        </p:spPr>
        <p:txBody>
          <a:bodyPr vert="horz" wrap="square" lIns="91440" tIns="45720" rIns="91440" bIns="45720" anchor="ctr" anchorCtr="0"/>
          <a:lstStyle/>
          <a:p>
            <a:r>
              <a:rPr lang="en-US" altLang="en-US" sz="3600" dirty="0"/>
              <a:t>R19 SON/MDT WI</a:t>
            </a:r>
            <a:endParaRPr lang="en-US" altLang="en-US" sz="3600" dirty="0"/>
          </a:p>
        </p:txBody>
      </p:sp>
      <p:sp>
        <p:nvSpPr>
          <p:cNvPr id="37891" name="Content Placeholder 2"/>
          <p:cNvSpPr>
            <a:spLocks noGrp="1"/>
          </p:cNvSpPr>
          <p:nvPr>
            <p:ph idx="1"/>
          </p:nvPr>
        </p:nvSpPr>
        <p:spPr>
          <a:xfrm>
            <a:off x="346075" y="881380"/>
            <a:ext cx="8451850" cy="5577205"/>
          </a:xfrm>
        </p:spPr>
        <p:txBody>
          <a:bodyPr vert="horz" wrap="square" lIns="91440" tIns="45720" rIns="91440" bIns="45720" numCol="1" anchor="t" anchorCtr="0" compatLnSpc="1"/>
          <a:lstStyle/>
          <a:p>
            <a:pPr marL="0" marR="0" lvl="0" indent="0" algn="l" rtl="0" fontAlgn="base" latinLnBrk="0">
              <a:lnSpc>
                <a:spcPct val="93000"/>
              </a:lnSpc>
              <a:spcBef>
                <a:spcPct val="20000"/>
              </a:spcBef>
              <a:buSzTx/>
              <a:buFontTx/>
              <a:buNone/>
            </a:pPr>
            <a:r>
              <a:rPr lang="en-GB" altLang="zh-CN" sz="1400" b="1" u="sng" dirty="0">
                <a:sym typeface="+mn-ea"/>
              </a:rPr>
              <a:t>Progress in the last quarter</a:t>
            </a:r>
            <a:endParaRPr lang="en-GB" altLang="zh-CN" sz="1400" b="1" u="sng" dirty="0">
              <a:sym typeface="+mn-ea"/>
            </a:endParaRPr>
          </a:p>
          <a:p>
            <a:pPr marR="0" lvl="0" algn="l" rtl="0" fontAlgn="base" latinLnBrk="0">
              <a:lnSpc>
                <a:spcPct val="93000"/>
              </a:lnSpc>
              <a:spcBef>
                <a:spcPct val="20000"/>
              </a:spcBef>
              <a:buSzTx/>
              <a:buFontTx/>
              <a:buBlip>
                <a:blip r:embed="rId1"/>
              </a:buBlip>
            </a:pPr>
            <a:r>
              <a:rPr lang="en-US" altLang="en-GB" sz="1400" dirty="0">
                <a:cs typeface="+mn-ea"/>
                <a:sym typeface="+mn-ea"/>
              </a:rPr>
              <a:t>SON/MDT for NTN and Slicing</a:t>
            </a:r>
            <a:endParaRPr kumimoji="0" lang="en-US" altLang="en-GB" sz="1400" b="0" i="0" u="none" strike="noStrike" kern="0" cap="none" spc="0" normalizeH="0" baseline="0" noProof="1" dirty="0">
              <a:solidFill>
                <a:schemeClr val="tx1"/>
              </a:solidFill>
              <a:latin typeface="+mn-lt"/>
              <a:cs typeface="+mn-ea"/>
            </a:endParaRPr>
          </a:p>
          <a:p>
            <a:pPr marL="742950" marR="0" lvl="1" indent="-285750" algn="l" rtl="0" fontAlgn="base" latinLnBrk="0">
              <a:lnSpc>
                <a:spcPct val="93000"/>
              </a:lnSpc>
              <a:spcBef>
                <a:spcPct val="20000"/>
              </a:spcBef>
              <a:buSzTx/>
              <a:buChar char="Ø"/>
            </a:pPr>
            <a:r>
              <a:rPr lang="en-US" altLang="zh-CN" sz="1400" dirty="0">
                <a:cs typeface="+mn-ea"/>
                <a:sym typeface="+mn-ea"/>
              </a:rPr>
              <a:t>Intra-NTN Mobility:</a:t>
            </a:r>
            <a:endParaRPr kumimoji="0" lang="en-US" altLang="zh-CN" sz="1400" b="0" i="0" u="none" strike="noStrike" kern="0" cap="none" spc="0" normalizeH="0" baseline="0" noProof="1">
              <a:solidFill>
                <a:schemeClr val="tx1"/>
              </a:solidFill>
              <a:latin typeface="+mn-lt"/>
              <a:cs typeface="+mn-ea"/>
            </a:endParaRPr>
          </a:p>
          <a:p>
            <a:pPr marR="0" lvl="2" algn="l" rtl="0" fontAlgn="base" latinLnBrk="0">
              <a:lnSpc>
                <a:spcPct val="93000"/>
              </a:lnSpc>
              <a:spcBef>
                <a:spcPct val="15000"/>
              </a:spcBef>
              <a:spcAft>
                <a:spcPct val="15000"/>
              </a:spcAft>
              <a:buSzTx/>
              <a:buFont typeface="Arial" panose="020B0604020202020204" pitchFamily="34" charset="0"/>
              <a:buChar char="•"/>
            </a:pPr>
            <a:r>
              <a:rPr lang="en-US" altLang="zh-CN" sz="1400" dirty="0">
                <a:cs typeface="+mn-ea"/>
                <a:sym typeface="+mn-ea"/>
              </a:rPr>
              <a:t>For earth fixed case, there is no need to report the measured distance from the UE.</a:t>
            </a:r>
            <a:endParaRPr lang="en-US" altLang="zh-CN" sz="1400" dirty="0">
              <a:cs typeface="+mn-ea"/>
              <a:sym typeface="+mn-ea"/>
            </a:endParaRPr>
          </a:p>
          <a:p>
            <a:pPr marR="0" lvl="2" algn="l" rtl="0" fontAlgn="base" latinLnBrk="0">
              <a:lnSpc>
                <a:spcPct val="93000"/>
              </a:lnSpc>
              <a:spcBef>
                <a:spcPct val="15000"/>
              </a:spcBef>
              <a:spcAft>
                <a:spcPct val="15000"/>
              </a:spcAft>
              <a:buSzTx/>
              <a:buFont typeface="Arial" panose="020B0604020202020204" pitchFamily="34" charset="0"/>
              <a:buChar char="•"/>
            </a:pPr>
            <a:r>
              <a:rPr lang="en-US" altLang="zh-CN" sz="1400" dirty="0">
                <a:cs typeface="+mn-ea"/>
                <a:sym typeface="+mn-ea"/>
              </a:rPr>
              <a:t>UE reports the fulfilled CHO trigger conditions before RLF occurs in case of “time and measurement based trigger condition” or “location and measurement based trigger condition”, it is up to RAN2 to decide to reuse the existing IE or not.</a:t>
            </a:r>
            <a:endParaRPr lang="en-US" altLang="zh-CN" sz="1400" dirty="0">
              <a:cs typeface="+mn-ea"/>
              <a:sym typeface="+mn-ea"/>
            </a:endParaRPr>
          </a:p>
          <a:p>
            <a:pPr marR="0" lvl="2" algn="l" rtl="0" fontAlgn="base" latinLnBrk="0">
              <a:lnSpc>
                <a:spcPct val="93000"/>
              </a:lnSpc>
              <a:spcBef>
                <a:spcPct val="15000"/>
              </a:spcBef>
              <a:spcAft>
                <a:spcPct val="15000"/>
              </a:spcAft>
              <a:buSzTx/>
              <a:buFont typeface="Arial" panose="020B0604020202020204" pitchFamily="34" charset="0"/>
              <a:buChar char="•"/>
            </a:pPr>
            <a:r>
              <a:rPr lang="en-US" altLang="zh-CN" sz="1400" dirty="0">
                <a:cs typeface="+mn-ea"/>
                <a:sym typeface="+mn-ea"/>
              </a:rPr>
              <a:t>RAN3 assumes both geographical area and the mapped cell ID as Area Scope of logged MDT for NTN over NGAP are feasible and confirm with RAN2 whether the geographical area defined for MBS NTN can be reused for MDT NTN.</a:t>
            </a:r>
            <a:endParaRPr lang="en-US" altLang="zh-CN" sz="1400" dirty="0">
              <a:cs typeface="+mn-ea"/>
              <a:sym typeface="+mn-ea"/>
            </a:endParaRPr>
          </a:p>
          <a:p>
            <a:pPr marR="0" lvl="1" indent="-285750" algn="l" rtl="0" fontAlgn="base" latinLnBrk="0">
              <a:lnSpc>
                <a:spcPct val="93000"/>
              </a:lnSpc>
              <a:spcBef>
                <a:spcPct val="20000"/>
              </a:spcBef>
              <a:buSzTx/>
              <a:buChar char="Ø"/>
            </a:pPr>
            <a:r>
              <a:rPr lang="en-US" altLang="zh-CN" sz="1400" dirty="0">
                <a:cs typeface="+mn-ea"/>
                <a:sym typeface="+mn-ea"/>
              </a:rPr>
              <a:t>Network Slicing:</a:t>
            </a:r>
            <a:endParaRPr kumimoji="0" lang="en-US" altLang="zh-CN" sz="1400" b="0" i="0" u="none" strike="noStrike" kern="0" cap="none" spc="0" normalizeH="0" baseline="0" noProof="1">
              <a:solidFill>
                <a:schemeClr val="tx1"/>
              </a:solidFill>
              <a:latin typeface="+mn-lt"/>
              <a:cs typeface="+mn-ea"/>
            </a:endParaRPr>
          </a:p>
          <a:p>
            <a:pPr marR="0" lvl="2" algn="l" rtl="0" fontAlgn="base" latinLnBrk="0">
              <a:lnSpc>
                <a:spcPct val="93000"/>
              </a:lnSpc>
              <a:spcBef>
                <a:spcPct val="15000"/>
              </a:spcBef>
              <a:spcAft>
                <a:spcPct val="15000"/>
              </a:spcAft>
              <a:buSzTx/>
              <a:buFont typeface="Arial" panose="020B0604020202020204" pitchFamily="34" charset="0"/>
              <a:buChar char="•"/>
            </a:pPr>
            <a:r>
              <a:rPr lang="en-US" altLang="zh-CN" sz="1400" dirty="0">
                <a:cs typeface="+mn-ea"/>
                <a:sym typeface="+mn-ea"/>
              </a:rPr>
              <a:t>Not to enhance MDT area scope for logged MDT for slice.</a:t>
            </a:r>
            <a:endParaRPr lang="en-US" altLang="zh-CN" sz="1400" dirty="0">
              <a:cs typeface="+mn-ea"/>
              <a:sym typeface="+mn-ea"/>
            </a:endParaRPr>
          </a:p>
          <a:p>
            <a:pPr marR="0" lvl="2" algn="l" rtl="0" fontAlgn="base" latinLnBrk="0">
              <a:lnSpc>
                <a:spcPct val="93000"/>
              </a:lnSpc>
              <a:spcBef>
                <a:spcPct val="15000"/>
              </a:spcBef>
              <a:spcAft>
                <a:spcPct val="15000"/>
              </a:spcAft>
              <a:buSzTx/>
              <a:buFont typeface="Arial" panose="020B0604020202020204" pitchFamily="34" charset="0"/>
              <a:buChar char="•"/>
            </a:pPr>
            <a:r>
              <a:rPr lang="en-US" altLang="zh-CN" sz="1400" dirty="0">
                <a:cs typeface="+mn-ea"/>
                <a:sym typeface="+mn-ea"/>
              </a:rPr>
              <a:t>Futher discuss on two use case for slice-based cell reselection.</a:t>
            </a:r>
            <a:endParaRPr lang="en-US" altLang="en-GB" sz="1400" dirty="0">
              <a:cs typeface="+mn-ea"/>
              <a:sym typeface="+mn-ea"/>
            </a:endParaRPr>
          </a:p>
          <a:p>
            <a:pPr marR="0" lvl="0" algn="l" rtl="0" fontAlgn="base" latinLnBrk="0">
              <a:lnSpc>
                <a:spcPct val="93000"/>
              </a:lnSpc>
              <a:spcBef>
                <a:spcPct val="20000"/>
              </a:spcBef>
              <a:buSzTx/>
              <a:buFontTx/>
              <a:buBlip>
                <a:blip r:embed="rId1"/>
              </a:buBlip>
            </a:pPr>
            <a:r>
              <a:rPr lang="en-US" altLang="en-GB" sz="1400" dirty="0">
                <a:cs typeface="+mn-ea"/>
                <a:sym typeface="+mn-ea"/>
              </a:rPr>
              <a:t>R18 Leftovers</a:t>
            </a:r>
            <a:endParaRPr kumimoji="0" lang="en-US" altLang="en-GB" sz="1400" b="0" i="0" u="none" strike="noStrike" kern="0" cap="none" spc="0" normalizeH="0" baseline="0" noProof="1" dirty="0">
              <a:solidFill>
                <a:schemeClr val="tx1"/>
              </a:solidFill>
              <a:latin typeface="+mn-lt"/>
              <a:cs typeface="+mn-ea"/>
            </a:endParaRPr>
          </a:p>
          <a:p>
            <a:pPr marL="742950" marR="0" lvl="1" indent="-285750" algn="l" rtl="0" fontAlgn="base" latinLnBrk="0">
              <a:lnSpc>
                <a:spcPct val="93000"/>
              </a:lnSpc>
              <a:spcBef>
                <a:spcPct val="20000"/>
              </a:spcBef>
              <a:buSzTx/>
              <a:buChar char="Ø"/>
            </a:pPr>
            <a:r>
              <a:rPr lang="en-US" altLang="zh-CN" sz="1400" dirty="0">
                <a:cs typeface="+mn-ea"/>
                <a:sym typeface="+mn-ea"/>
              </a:rPr>
              <a:t>UHI/MHI:</a:t>
            </a:r>
            <a:endParaRPr kumimoji="0" lang="en-US" altLang="zh-CN" sz="1400" b="0" i="0" u="none" strike="noStrike" kern="0" cap="none" spc="0" normalizeH="0" baseline="0" noProof="1">
              <a:solidFill>
                <a:schemeClr val="tx1"/>
              </a:solidFill>
              <a:latin typeface="+mn-lt"/>
              <a:cs typeface="+mn-ea"/>
            </a:endParaRPr>
          </a:p>
          <a:p>
            <a:pPr marR="0" lvl="2" algn="l" rtl="0" fontAlgn="base" latinLnBrk="0">
              <a:lnSpc>
                <a:spcPct val="93000"/>
              </a:lnSpc>
              <a:spcBef>
                <a:spcPct val="15000"/>
              </a:spcBef>
              <a:spcAft>
                <a:spcPct val="15000"/>
              </a:spcAft>
              <a:buSzTx/>
              <a:buFont typeface="Arial" panose="020B0604020202020204" pitchFamily="34" charset="0"/>
              <a:buChar char="•"/>
            </a:pPr>
            <a:r>
              <a:rPr lang="en-US" altLang="zh-CN" sz="1400" dirty="0">
                <a:cs typeface="+mn-ea"/>
                <a:sym typeface="+mn-ea"/>
              </a:rPr>
              <a:t>RAN3 agree to support a network-based solution for enhancing PSCell activation/deactivation.</a:t>
            </a:r>
            <a:endParaRPr lang="en-US" altLang="zh-CN" sz="1400" dirty="0">
              <a:solidFill>
                <a:schemeClr val="tx1"/>
              </a:solidFill>
              <a:cs typeface="+mn-ea"/>
              <a:sym typeface="+mn-ea"/>
            </a:endParaRPr>
          </a:p>
          <a:p>
            <a:pPr marR="0" lvl="1" indent="-285750" algn="l" rtl="0" fontAlgn="base" latinLnBrk="0">
              <a:lnSpc>
                <a:spcPct val="93000"/>
              </a:lnSpc>
              <a:spcBef>
                <a:spcPct val="20000"/>
              </a:spcBef>
              <a:buSzTx/>
              <a:buChar char="Ø"/>
            </a:pPr>
            <a:r>
              <a:rPr lang="en-US" altLang="zh-CN" sz="1400" dirty="0">
                <a:cs typeface="+mn-ea"/>
                <a:sym typeface="+mn-ea"/>
              </a:rPr>
              <a:t>RACH Optimization for SDT:</a:t>
            </a:r>
            <a:endParaRPr kumimoji="0" lang="en-US" altLang="zh-CN" sz="1400" b="0" i="0" u="none" strike="noStrike" kern="0" cap="none" spc="0" normalizeH="0" baseline="0" noProof="1">
              <a:solidFill>
                <a:schemeClr val="tx1"/>
              </a:solidFill>
              <a:latin typeface="+mn-lt"/>
              <a:cs typeface="+mn-ea"/>
            </a:endParaRPr>
          </a:p>
          <a:p>
            <a:pPr marR="0" lvl="2" algn="l" rtl="0" fontAlgn="base" latinLnBrk="0">
              <a:lnSpc>
                <a:spcPct val="93000"/>
              </a:lnSpc>
              <a:spcBef>
                <a:spcPct val="15000"/>
              </a:spcBef>
              <a:spcAft>
                <a:spcPct val="15000"/>
              </a:spcAft>
              <a:buSzTx/>
              <a:buFont typeface="Arial" panose="020B0604020202020204" pitchFamily="34" charset="0"/>
              <a:buChar char="•"/>
            </a:pPr>
            <a:r>
              <a:rPr lang="en-US" altLang="zh-CN" sz="1400" dirty="0">
                <a:cs typeface="+mn-ea"/>
                <a:sym typeface="+mn-ea"/>
              </a:rPr>
              <a:t>We will send an LS to RAN2 to inform about the previous agreement to report the time from the start of RA-SDT to the reporting of RA report.</a:t>
            </a:r>
            <a:endParaRPr lang="en-US" altLang="zh-CN" sz="1400" dirty="0">
              <a:cs typeface="+mn-ea"/>
              <a:sym typeface="+mn-ea"/>
            </a:endParaRPr>
          </a:p>
          <a:p>
            <a:pPr marL="0" indent="0">
              <a:lnSpc>
                <a:spcPct val="93000"/>
              </a:lnSpc>
              <a:spcBef>
                <a:spcPct val="15000"/>
              </a:spcBef>
              <a:spcAft>
                <a:spcPct val="15000"/>
              </a:spcAft>
              <a:buNone/>
            </a:pPr>
            <a:r>
              <a:rPr lang="en-GB" altLang="zh-CN" sz="1400" b="1" u="sng" dirty="0">
                <a:cs typeface="Arial" panose="020B0604020202020204" pitchFamily="34" charset="0"/>
                <a:sym typeface="+mn-ea"/>
              </a:rPr>
              <a:t>Impacts and dependencies on other </a:t>
            </a:r>
            <a:r>
              <a:rPr lang="en-GB" altLang="zh-CN" sz="1400" b="1" u="sng" dirty="0" err="1">
                <a:cs typeface="Arial" panose="020B0604020202020204" pitchFamily="34" charset="0"/>
                <a:sym typeface="+mn-ea"/>
              </a:rPr>
              <a:t>WGs</a:t>
            </a:r>
            <a:endParaRPr lang="en-GB" altLang="zh-CN" sz="1400" b="1" u="sng" dirty="0" err="1">
              <a:cs typeface="Arial" panose="020B0604020202020204" pitchFamily="34" charset="0"/>
              <a:sym typeface="+mn-ea"/>
            </a:endParaRPr>
          </a:p>
          <a:p>
            <a:pPr algn="l">
              <a:lnSpc>
                <a:spcPct val="93000"/>
              </a:lnSpc>
              <a:spcBef>
                <a:spcPct val="20000"/>
              </a:spcBef>
              <a:buSzTx/>
              <a:buFontTx/>
              <a:buBlip>
                <a:blip r:embed="rId1"/>
              </a:buBlip>
            </a:pPr>
            <a:r>
              <a:rPr lang="en-US" altLang="zh-CN" sz="1400" dirty="0">
                <a:cs typeface="+mn-ea"/>
                <a:sym typeface="+mn-ea"/>
              </a:rPr>
              <a:t>Reply LS to RAN2 on MHI enhancement solution for SCG deactivation/activation in R3-247906</a:t>
            </a:r>
            <a:endParaRPr lang="en-US" altLang="zh-CN" sz="1400" dirty="0">
              <a:cs typeface="+mn-ea"/>
              <a:sym typeface="+mn-ea"/>
            </a:endParaRPr>
          </a:p>
          <a:p>
            <a:pPr algn="l">
              <a:lnSpc>
                <a:spcPct val="93000"/>
              </a:lnSpc>
              <a:spcBef>
                <a:spcPct val="20000"/>
              </a:spcBef>
              <a:buSzTx/>
              <a:buFontTx/>
              <a:buBlip>
                <a:blip r:embed="rId1"/>
              </a:buBlip>
            </a:pPr>
            <a:r>
              <a:rPr lang="en-US" altLang="zh-CN" sz="1400" dirty="0">
                <a:cs typeface="+mn-ea"/>
                <a:sym typeface="+mn-ea"/>
              </a:rPr>
              <a:t>LS to RAN2 on RAN3 agreements with impact on UE for Rel-19 SON/MDT in R3-247908.</a:t>
            </a:r>
            <a:endParaRPr lang="en-US" altLang="zh-CN" sz="1400" dirty="0">
              <a:cs typeface="+mn-ea"/>
              <a:sym typeface="+mn-ea"/>
            </a:endParaRPr>
          </a:p>
          <a:p>
            <a:pPr marL="0" indent="0">
              <a:lnSpc>
                <a:spcPct val="93000"/>
              </a:lnSpc>
              <a:spcBef>
                <a:spcPct val="15000"/>
              </a:spcBef>
              <a:spcAft>
                <a:spcPct val="15000"/>
              </a:spcAft>
              <a:buSzPct val="100000"/>
              <a:buNone/>
              <a:defRPr/>
            </a:pPr>
            <a:endParaRPr lang="en-US"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US" sz="1400" u="sng"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GB" sz="1400" noProof="1">
              <a:ea typeface="宋体" panose="02010600030101010101" pitchFamily="2" charset="-122"/>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4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a:xfrm>
            <a:off x="0" y="179705"/>
            <a:ext cx="6760845" cy="563245"/>
          </a:xfrm>
        </p:spPr>
        <p:txBody>
          <a:bodyPr vert="horz" wrap="square" lIns="91440" tIns="45720" rIns="91440" bIns="45720" anchor="ctr" anchorCtr="0"/>
          <a:lstStyle/>
          <a:p>
            <a:r>
              <a:rPr lang="en-US" altLang="en-US" sz="3600" dirty="0"/>
              <a:t>R19 AI RAN WI</a:t>
            </a:r>
            <a:endParaRPr lang="en-US" altLang="en-US" sz="3600" dirty="0"/>
          </a:p>
        </p:txBody>
      </p:sp>
      <p:sp>
        <p:nvSpPr>
          <p:cNvPr id="76803" name="Content Placeholder 2"/>
          <p:cNvSpPr>
            <a:spLocks noGrp="1"/>
          </p:cNvSpPr>
          <p:nvPr>
            <p:ph idx="1"/>
          </p:nvPr>
        </p:nvSpPr>
        <p:spPr>
          <a:xfrm>
            <a:off x="377825" y="672612"/>
            <a:ext cx="8388350" cy="5314950"/>
          </a:xfrm>
        </p:spPr>
        <p:txBody>
          <a:bodyPr vert="horz" wrap="square" lIns="91440" tIns="45720" rIns="91440" bIns="45720" anchor="t" anchorCtr="0"/>
          <a:lstStyle/>
          <a:p>
            <a:pPr marL="0" indent="0">
              <a:lnSpc>
                <a:spcPct val="93000"/>
              </a:lnSpc>
              <a:spcBef>
                <a:spcPct val="15000"/>
              </a:spcBef>
              <a:spcAft>
                <a:spcPct val="15000"/>
              </a:spcAft>
              <a:buNone/>
            </a:pPr>
            <a:r>
              <a:rPr lang="en-GB" altLang="zh-CN" sz="1400" b="1" u="sng" dirty="0">
                <a:sym typeface="+mn-ea"/>
              </a:rPr>
              <a:t>Progress in the last quarter</a:t>
            </a:r>
            <a:endParaRPr lang="en-GB" altLang="zh-CN" sz="1400" b="1" u="sng" dirty="0">
              <a:sym typeface="+mn-ea"/>
            </a:endParaRPr>
          </a:p>
          <a:p>
            <a:pPr marL="0" indent="0">
              <a:lnSpc>
                <a:spcPct val="93000"/>
              </a:lnSpc>
              <a:spcBef>
                <a:spcPct val="15000"/>
              </a:spcBef>
              <a:spcAft>
                <a:spcPct val="15000"/>
              </a:spcAft>
              <a:buNone/>
            </a:pPr>
            <a:r>
              <a:rPr lang="en-GB" altLang="zh-CN" sz="1400" u="sng" dirty="0">
                <a:sym typeface="+mn-ea"/>
              </a:rPr>
              <a:t>Network Slicing:</a:t>
            </a:r>
            <a:endParaRPr lang="en-GB" altLang="zh-CN" sz="1400" u="sng" dirty="0">
              <a:sym typeface="+mn-ea"/>
            </a:endParaRPr>
          </a:p>
          <a:p>
            <a:r>
              <a:rPr lang="en-US" altLang="zh-CN" sz="1400" dirty="0">
                <a:cs typeface="+mn-ea"/>
                <a:sym typeface="+mn-ea"/>
              </a:rPr>
              <a:t>Enhance the Data Collection Reporting Initiation procedure and Data Collection Reporting procedure to enable requesting and reporting of the predicted radio resource status per slice and predicted slice available capacity over the </a:t>
            </a:r>
            <a:r>
              <a:rPr lang="en-US" altLang="zh-CN" sz="1400" dirty="0" err="1">
                <a:cs typeface="+mn-ea"/>
                <a:sym typeface="+mn-ea"/>
              </a:rPr>
              <a:t>Xn</a:t>
            </a:r>
            <a:r>
              <a:rPr lang="en-US" altLang="zh-CN" sz="1400" dirty="0">
                <a:cs typeface="+mn-ea"/>
                <a:sym typeface="+mn-ea"/>
              </a:rPr>
              <a:t> interface.</a:t>
            </a:r>
            <a:endParaRPr lang="en-US" altLang="zh-CN" sz="1400" dirty="0">
              <a:cs typeface="+mn-ea"/>
              <a:sym typeface="+mn-ea"/>
            </a:endParaRPr>
          </a:p>
          <a:p>
            <a:r>
              <a:rPr lang="en-US" altLang="zh-CN" sz="1400" dirty="0">
                <a:cs typeface="+mn-ea"/>
                <a:sym typeface="+mn-ea"/>
              </a:rPr>
              <a:t>Introduce Slice To Report List for Data Collection IE including </a:t>
            </a:r>
            <a:r>
              <a:rPr lang="en-US" altLang="zh-CN" sz="1400" dirty="0" err="1">
                <a:cs typeface="+mn-ea"/>
                <a:sym typeface="+mn-ea"/>
              </a:rPr>
              <a:t>PLMN</a:t>
            </a:r>
            <a:r>
              <a:rPr lang="en-US" altLang="zh-CN" sz="1400" dirty="0">
                <a:cs typeface="+mn-ea"/>
                <a:sym typeface="+mn-ea"/>
              </a:rPr>
              <a:t> ID and S-</a:t>
            </a:r>
            <a:r>
              <a:rPr lang="en-US" altLang="zh-CN" sz="1400" dirty="0" err="1">
                <a:cs typeface="+mn-ea"/>
                <a:sym typeface="+mn-ea"/>
              </a:rPr>
              <a:t>NSSAI</a:t>
            </a:r>
            <a:r>
              <a:rPr lang="en-US" altLang="zh-CN" sz="1400" dirty="0">
                <a:cs typeface="+mn-ea"/>
                <a:sym typeface="+mn-ea"/>
              </a:rPr>
              <a:t> in DATA COLLECTION REQUEST message.</a:t>
            </a:r>
            <a:endParaRPr lang="en-US" altLang="zh-CN" sz="1400" dirty="0">
              <a:cs typeface="+mn-ea"/>
              <a:sym typeface="+mn-ea"/>
            </a:endParaRPr>
          </a:p>
          <a:p>
            <a:r>
              <a:rPr lang="en-US" altLang="zh-CN" sz="1400" dirty="0">
                <a:cs typeface="+mn-ea"/>
                <a:sym typeface="+mn-ea"/>
              </a:rPr>
              <a:t>First Bit (Predicted Radio Resource Status) can be reused for requesting predicted slice radio resource status with list of Slice in the DATA COLLECTION REQUEST message.</a:t>
            </a:r>
            <a:endParaRPr lang="en-US" altLang="zh-CN" sz="1400" dirty="0">
              <a:cs typeface="+mn-ea"/>
              <a:sym typeface="+mn-ea"/>
            </a:endParaRPr>
          </a:p>
          <a:p>
            <a:r>
              <a:rPr lang="en-US" altLang="zh-CN" sz="1400" dirty="0">
                <a:cs typeface="+mn-ea"/>
                <a:sym typeface="+mn-ea"/>
              </a:rPr>
              <a:t>Introduce the new bit for Predicted slice available capacity in the Report Characteristics for Data Collection IE in the DATA COLLECTION REQUEST message.</a:t>
            </a:r>
            <a:endParaRPr lang="en-US" altLang="zh-CN" sz="1400" dirty="0">
              <a:cs typeface="+mn-ea"/>
              <a:sym typeface="+mn-ea"/>
            </a:endParaRPr>
          </a:p>
          <a:p>
            <a:r>
              <a:rPr lang="en-US" altLang="zh-CN" sz="1400" dirty="0">
                <a:cs typeface="+mn-ea"/>
                <a:sym typeface="+mn-ea"/>
              </a:rPr>
              <a:t>Introduce a Predicted Slice Available Capacity IE in the DATA COLLECTION UPDATE message to report the requested predicted slice available capacity to the requesting node.</a:t>
            </a:r>
            <a:endParaRPr lang="en-US" altLang="zh-CN" sz="1400" dirty="0">
              <a:cs typeface="+mn-ea"/>
              <a:sym typeface="+mn-ea"/>
            </a:endParaRPr>
          </a:p>
          <a:p>
            <a:r>
              <a:rPr lang="en-US" altLang="zh-CN" sz="1400" dirty="0">
                <a:cs typeface="+mn-ea"/>
                <a:sym typeface="+mn-ea"/>
              </a:rPr>
              <a:t>Source node can request per UE per S-</a:t>
            </a:r>
            <a:r>
              <a:rPr lang="en-US" altLang="zh-CN" sz="1400" dirty="0" err="1">
                <a:cs typeface="+mn-ea"/>
                <a:sym typeface="+mn-ea"/>
              </a:rPr>
              <a:t>NSSAI</a:t>
            </a:r>
            <a:r>
              <a:rPr lang="en-US" altLang="zh-CN" sz="1400" dirty="0">
                <a:cs typeface="+mn-ea"/>
                <a:sym typeface="+mn-ea"/>
              </a:rPr>
              <a:t> granularity for UE performance feedback.</a:t>
            </a:r>
            <a:endParaRPr lang="en-US" altLang="zh-CN" sz="1400" dirty="0">
              <a:cs typeface="+mn-ea"/>
              <a:sym typeface="+mn-ea"/>
            </a:endParaRPr>
          </a:p>
          <a:p>
            <a:pPr marL="0" indent="0">
              <a:buNone/>
            </a:pPr>
            <a:endParaRPr lang="en-GB" altLang="zh-CN" sz="1400" dirty="0">
              <a:cs typeface="+mn-ea"/>
              <a:sym typeface="+mn-ea"/>
            </a:endParaRPr>
          </a:p>
          <a:p>
            <a:pPr marL="0" indent="0">
              <a:lnSpc>
                <a:spcPct val="93000"/>
              </a:lnSpc>
              <a:spcBef>
                <a:spcPct val="15000"/>
              </a:spcBef>
              <a:spcAft>
                <a:spcPct val="15000"/>
              </a:spcAft>
              <a:buNone/>
            </a:pPr>
            <a:r>
              <a:rPr lang="en-GB" altLang="zh-CN" sz="1400" u="sng" dirty="0">
                <a:sym typeface="+mn-ea"/>
              </a:rPr>
              <a:t>Coverage and Capacity Optimization:</a:t>
            </a:r>
            <a:endParaRPr lang="en-GB" altLang="zh-CN" sz="1400" u="sng" dirty="0">
              <a:sym typeface="+mn-ea"/>
            </a:endParaRPr>
          </a:p>
          <a:p>
            <a:pPr>
              <a:lnSpc>
                <a:spcPct val="93000"/>
              </a:lnSpc>
            </a:pPr>
            <a:r>
              <a:rPr lang="en-US" altLang="zh-CN" sz="1400" dirty="0">
                <a:cs typeface="+mn-ea"/>
                <a:sym typeface="+mn-ea"/>
              </a:rPr>
              <a:t>Transferring Future Coverage State and the associated Coverage Modification Cause in the NG-RAN NODE CONFIGURATION UPDATE message.</a:t>
            </a:r>
            <a:endParaRPr lang="en-US" altLang="zh-CN" sz="1400" dirty="0">
              <a:cs typeface="+mn-ea"/>
              <a:sym typeface="+mn-ea"/>
            </a:endParaRPr>
          </a:p>
          <a:p>
            <a:pPr>
              <a:lnSpc>
                <a:spcPct val="93000"/>
              </a:lnSpc>
            </a:pPr>
            <a:r>
              <a:rPr lang="en-US" altLang="zh-CN" sz="1400" dirty="0">
                <a:cs typeface="+mn-ea"/>
                <a:sym typeface="+mn-ea"/>
              </a:rPr>
              <a:t> Transferring the predicted </a:t>
            </a:r>
            <a:r>
              <a:rPr lang="en-US" altLang="zh-CN" sz="1400" dirty="0" err="1">
                <a:cs typeface="+mn-ea"/>
                <a:sym typeface="+mn-ea"/>
              </a:rPr>
              <a:t>CCO</a:t>
            </a:r>
            <a:r>
              <a:rPr lang="en-US" altLang="zh-CN" sz="1400" dirty="0">
                <a:cs typeface="+mn-ea"/>
                <a:sym typeface="+mn-ea"/>
              </a:rPr>
              <a:t> issue via the CU configuration update procedure and transferring the Future Coverage State via the DU configuration update procedure over </a:t>
            </a:r>
            <a:r>
              <a:rPr lang="en-US" altLang="zh-CN" sz="1400" dirty="0" err="1">
                <a:cs typeface="+mn-ea"/>
                <a:sym typeface="+mn-ea"/>
              </a:rPr>
              <a:t>F1</a:t>
            </a:r>
            <a:r>
              <a:rPr lang="en-US" altLang="zh-CN" sz="1400" dirty="0">
                <a:cs typeface="+mn-ea"/>
                <a:sym typeface="+mn-ea"/>
              </a:rPr>
              <a:t>.</a:t>
            </a:r>
            <a:endParaRPr lang="en-US" altLang="zh-CN" sz="1400" dirty="0">
              <a:cs typeface="+mn-ea"/>
              <a:sym typeface="+mn-ea"/>
            </a:endParaRPr>
          </a:p>
          <a:p>
            <a:pPr>
              <a:lnSpc>
                <a:spcPct val="93000"/>
              </a:lnSpc>
            </a:pPr>
            <a:r>
              <a:rPr lang="en-US" altLang="zh-CN" sz="1400" dirty="0">
                <a:cs typeface="+mn-ea"/>
                <a:sym typeface="+mn-ea"/>
              </a:rPr>
              <a:t>Introducing separate time information for future coverage state and predicted </a:t>
            </a:r>
            <a:r>
              <a:rPr lang="en-US" altLang="zh-CN" sz="1400" dirty="0" err="1">
                <a:cs typeface="+mn-ea"/>
                <a:sym typeface="+mn-ea"/>
              </a:rPr>
              <a:t>CCO</a:t>
            </a:r>
            <a:r>
              <a:rPr lang="en-US" altLang="zh-CN" sz="1400" dirty="0">
                <a:cs typeface="+mn-ea"/>
                <a:sym typeface="+mn-ea"/>
              </a:rPr>
              <a:t> issue.</a:t>
            </a:r>
            <a:endParaRPr lang="en-US" altLang="zh-CN" sz="1400" dirty="0">
              <a:cs typeface="+mn-ea"/>
              <a:sym typeface="+mn-ea"/>
            </a:endParaRPr>
          </a:p>
          <a:p>
            <a:pPr marL="0" indent="0">
              <a:lnSpc>
                <a:spcPct val="93000"/>
              </a:lnSpc>
              <a:spcBef>
                <a:spcPct val="15000"/>
              </a:spcBef>
              <a:spcAft>
                <a:spcPct val="15000"/>
              </a:spcAft>
              <a:buNone/>
            </a:pP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altLang="zh-CN" sz="1260" dirty="0">
              <a:ea typeface="宋体" panose="02010600030101010101" pitchFamily="2" charset="-122"/>
              <a:cs typeface="Arial" panose="020B0604020202020204" pitchFamily="34" charset="0"/>
              <a:sym typeface="+mn-ea"/>
            </a:endParaRPr>
          </a:p>
        </p:txBody>
      </p:sp>
      <p:sp>
        <p:nvSpPr>
          <p:cNvPr id="76804"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a:xfrm>
            <a:off x="0" y="179705"/>
            <a:ext cx="6760845" cy="563245"/>
          </a:xfrm>
        </p:spPr>
        <p:txBody>
          <a:bodyPr vert="horz" wrap="square" lIns="91440" tIns="45720" rIns="91440" bIns="45720" anchor="ctr" anchorCtr="0"/>
          <a:lstStyle/>
          <a:p>
            <a:r>
              <a:rPr lang="en-US" altLang="en-US" sz="3600" dirty="0"/>
              <a:t>R19 AI RAN WI</a:t>
            </a:r>
            <a:endParaRPr lang="en-US" altLang="en-US" sz="3600" dirty="0"/>
          </a:p>
        </p:txBody>
      </p:sp>
      <p:sp>
        <p:nvSpPr>
          <p:cNvPr id="76803" name="Content Placeholder 2"/>
          <p:cNvSpPr>
            <a:spLocks noGrp="1"/>
          </p:cNvSpPr>
          <p:nvPr>
            <p:ph idx="1"/>
          </p:nvPr>
        </p:nvSpPr>
        <p:spPr>
          <a:xfrm>
            <a:off x="377825" y="672612"/>
            <a:ext cx="8388350" cy="5785338"/>
          </a:xfrm>
        </p:spPr>
        <p:txBody>
          <a:bodyPr vert="horz" wrap="square" lIns="91440" tIns="45720" rIns="91440" bIns="45720" anchor="t" anchorCtr="0"/>
          <a:lstStyle/>
          <a:p>
            <a:pPr marL="0" indent="0">
              <a:lnSpc>
                <a:spcPct val="93000"/>
              </a:lnSpc>
              <a:spcBef>
                <a:spcPct val="15000"/>
              </a:spcBef>
              <a:spcAft>
                <a:spcPct val="15000"/>
              </a:spcAft>
              <a:buNone/>
            </a:pPr>
            <a:r>
              <a:rPr lang="en-GB" altLang="zh-CN" sz="1400" b="1" u="sng" dirty="0">
                <a:sym typeface="+mn-ea"/>
              </a:rPr>
              <a:t>Progress in the last quarter</a:t>
            </a:r>
            <a:endParaRPr lang="en-GB" altLang="zh-CN" sz="1400" b="1" u="sng" dirty="0">
              <a:sym typeface="+mn-ea"/>
            </a:endParaRPr>
          </a:p>
          <a:p>
            <a:pPr marL="0" indent="0">
              <a:lnSpc>
                <a:spcPct val="93000"/>
              </a:lnSpc>
              <a:spcBef>
                <a:spcPct val="15000"/>
              </a:spcBef>
              <a:spcAft>
                <a:spcPct val="15000"/>
              </a:spcAft>
              <a:buNone/>
            </a:pPr>
            <a:r>
              <a:rPr lang="en-GB" altLang="zh-CN" sz="1400" u="sng" dirty="0">
                <a:cs typeface="Arial" panose="020B0604020202020204" pitchFamily="34" charset="0"/>
                <a:sym typeface="+mn-ea"/>
              </a:rPr>
              <a:t>Mobility Optimization for NR-DC:</a:t>
            </a:r>
            <a:endParaRPr lang="en-GB" altLang="zh-CN" sz="1400" u="sng" dirty="0">
              <a:cs typeface="Arial" panose="020B0604020202020204" pitchFamily="34" charset="0"/>
              <a:sym typeface="+mn-ea"/>
            </a:endParaRPr>
          </a:p>
          <a:p>
            <a:pPr>
              <a:lnSpc>
                <a:spcPct val="93000"/>
              </a:lnSpc>
            </a:pPr>
            <a:r>
              <a:rPr lang="en-US" altLang="zh-CN" sz="1400" dirty="0">
                <a:cs typeface="+mn-ea"/>
                <a:sym typeface="+mn-ea"/>
              </a:rPr>
              <a:t>Using the Data Collection Reporting Initiation procedure to configure the collection of UE performance at SN side. Introduce the Data Collection ID IE into the SN Addition Request message to identify a Data Collection Reporting context.</a:t>
            </a:r>
            <a:endParaRPr lang="en-US" altLang="zh-CN" sz="1400" dirty="0">
              <a:cs typeface="+mn-ea"/>
              <a:sym typeface="+mn-ea"/>
            </a:endParaRPr>
          </a:p>
          <a:p>
            <a:pPr marL="0" indent="0">
              <a:lnSpc>
                <a:spcPct val="93000"/>
              </a:lnSpc>
              <a:spcBef>
                <a:spcPct val="15000"/>
              </a:spcBef>
              <a:spcAft>
                <a:spcPct val="15000"/>
              </a:spcAft>
              <a:buNone/>
            </a:pPr>
            <a:endParaRPr lang="en-GB" altLang="zh-CN" sz="1400" b="1" u="sng" dirty="0">
              <a:cs typeface="Arial" panose="020B0604020202020204" pitchFamily="34" charset="0"/>
              <a:sym typeface="+mn-ea"/>
            </a:endParaRPr>
          </a:p>
          <a:p>
            <a:pPr marL="0" indent="0">
              <a:lnSpc>
                <a:spcPct val="93000"/>
              </a:lnSpc>
              <a:spcBef>
                <a:spcPct val="15000"/>
              </a:spcBef>
              <a:spcAft>
                <a:spcPct val="15000"/>
              </a:spcAft>
              <a:buNone/>
            </a:pPr>
            <a:r>
              <a:rPr lang="en-GB" altLang="zh-CN" sz="1400" u="sng" dirty="0">
                <a:cs typeface="Arial" panose="020B0604020202020204" pitchFamily="34" charset="0"/>
                <a:sym typeface="+mn-ea"/>
              </a:rPr>
              <a:t>Split Architecture Support:</a:t>
            </a:r>
            <a:endParaRPr lang="en-GB" altLang="zh-CN" sz="1400" u="sng" dirty="0">
              <a:cs typeface="Arial" panose="020B0604020202020204" pitchFamily="34" charset="0"/>
              <a:sym typeface="+mn-ea"/>
            </a:endParaRPr>
          </a:p>
          <a:p>
            <a:pPr>
              <a:lnSpc>
                <a:spcPct val="93000"/>
              </a:lnSpc>
            </a:pPr>
            <a:r>
              <a:rPr lang="en-US" altLang="zh-CN" sz="1400" dirty="0">
                <a:cs typeface="+mn-ea"/>
                <a:sym typeface="+mn-ea"/>
              </a:rPr>
              <a:t>In split architecture, the Energy Cost of </a:t>
            </a:r>
            <a:r>
              <a:rPr lang="en-US" altLang="zh-CN" sz="1400" dirty="0" err="1">
                <a:cs typeface="+mn-ea"/>
                <a:sym typeface="+mn-ea"/>
              </a:rPr>
              <a:t>gNB</a:t>
            </a:r>
            <a:r>
              <a:rPr lang="en-US" altLang="zh-CN" sz="1400" dirty="0">
                <a:cs typeface="+mn-ea"/>
                <a:sym typeface="+mn-ea"/>
              </a:rPr>
              <a:t> is the sum of the Energy Cost of its </a:t>
            </a:r>
            <a:r>
              <a:rPr lang="en-US" altLang="zh-CN" sz="1400" dirty="0" err="1">
                <a:cs typeface="+mn-ea"/>
                <a:sym typeface="+mn-ea"/>
              </a:rPr>
              <a:t>gNB-DUs</a:t>
            </a:r>
            <a:r>
              <a:rPr lang="en-US" altLang="zh-CN" sz="1400" dirty="0">
                <a:cs typeface="+mn-ea"/>
                <a:sym typeface="+mn-ea"/>
              </a:rPr>
              <a:t>. Mapping rule is only configured at </a:t>
            </a:r>
            <a:r>
              <a:rPr lang="en-US" altLang="zh-CN" sz="1400" dirty="0" err="1">
                <a:cs typeface="+mn-ea"/>
                <a:sym typeface="+mn-ea"/>
              </a:rPr>
              <a:t>gNB</a:t>
            </a:r>
            <a:r>
              <a:rPr lang="en-US" altLang="zh-CN" sz="1400" dirty="0">
                <a:cs typeface="+mn-ea"/>
                <a:sym typeface="+mn-ea"/>
              </a:rPr>
              <a:t>-DU and shall be unified for all the </a:t>
            </a:r>
            <a:r>
              <a:rPr lang="en-US" altLang="zh-CN" sz="1400" dirty="0" err="1">
                <a:cs typeface="+mn-ea"/>
                <a:sym typeface="+mn-ea"/>
              </a:rPr>
              <a:t>gNB-DUs</a:t>
            </a:r>
            <a:r>
              <a:rPr lang="en-US" altLang="zh-CN" sz="1400" dirty="0">
                <a:cs typeface="+mn-ea"/>
                <a:sym typeface="+mn-ea"/>
              </a:rPr>
              <a:t> within a defined area.</a:t>
            </a:r>
            <a:endParaRPr lang="en-US" altLang="zh-CN" sz="1400" dirty="0">
              <a:cs typeface="+mn-ea"/>
              <a:sym typeface="+mn-ea"/>
            </a:endParaRPr>
          </a:p>
          <a:p>
            <a:pPr>
              <a:lnSpc>
                <a:spcPct val="93000"/>
              </a:lnSpc>
            </a:pPr>
            <a:r>
              <a:rPr lang="en-US" altLang="zh-CN" sz="1400" dirty="0">
                <a:cs typeface="+mn-ea"/>
                <a:sym typeface="+mn-ea"/>
              </a:rPr>
              <a:t>Introducing Data Collection Reporting Initiation and Data Collection Reporting procedures over </a:t>
            </a:r>
            <a:r>
              <a:rPr lang="en-US" altLang="zh-CN" sz="1400" dirty="0" err="1">
                <a:cs typeface="+mn-ea"/>
                <a:sym typeface="+mn-ea"/>
              </a:rPr>
              <a:t>F1</a:t>
            </a:r>
            <a:r>
              <a:rPr lang="en-US" altLang="zh-CN" sz="1400" dirty="0">
                <a:cs typeface="+mn-ea"/>
                <a:sym typeface="+mn-ea"/>
              </a:rPr>
              <a:t> interface to transfer measured EC from DU to CU.</a:t>
            </a:r>
            <a:endParaRPr lang="en-US" altLang="zh-CN" sz="1400" dirty="0">
              <a:cs typeface="+mn-ea"/>
              <a:sym typeface="+mn-ea"/>
            </a:endParaRPr>
          </a:p>
          <a:p>
            <a:pPr marL="0" indent="0">
              <a:lnSpc>
                <a:spcPct val="93000"/>
              </a:lnSpc>
              <a:spcBef>
                <a:spcPct val="15000"/>
              </a:spcBef>
              <a:spcAft>
                <a:spcPct val="15000"/>
              </a:spcAft>
              <a:buNone/>
            </a:pPr>
            <a:endParaRPr lang="en-GB" altLang="zh-CN" sz="1400" b="1" u="sng" dirty="0">
              <a:cs typeface="Arial" panose="020B0604020202020204" pitchFamily="34" charset="0"/>
              <a:sym typeface="+mn-ea"/>
            </a:endParaRPr>
          </a:p>
          <a:p>
            <a:pPr marL="0" indent="0">
              <a:lnSpc>
                <a:spcPct val="93000"/>
              </a:lnSpc>
              <a:spcBef>
                <a:spcPct val="15000"/>
              </a:spcBef>
              <a:spcAft>
                <a:spcPct val="15000"/>
              </a:spcAft>
              <a:buNone/>
            </a:pPr>
            <a:r>
              <a:rPr lang="en-GB" altLang="zh-CN" sz="1400" u="sng" dirty="0">
                <a:cs typeface="Arial" panose="020B0604020202020204" pitchFamily="34" charset="0"/>
                <a:sym typeface="+mn-ea"/>
              </a:rPr>
              <a:t>Continuous MDT Collection:</a:t>
            </a:r>
            <a:endParaRPr lang="en-GB" altLang="zh-CN" sz="1400" u="sng" dirty="0">
              <a:cs typeface="Arial" panose="020B0604020202020204" pitchFamily="34" charset="0"/>
              <a:sym typeface="+mn-ea"/>
            </a:endParaRPr>
          </a:p>
          <a:p>
            <a:pPr>
              <a:lnSpc>
                <a:spcPct val="93000"/>
              </a:lnSpc>
            </a:pPr>
            <a:r>
              <a:rPr lang="en-US" altLang="zh-CN" sz="1400" dirty="0">
                <a:cs typeface="+mn-ea"/>
                <a:sym typeface="+mn-ea"/>
              </a:rPr>
              <a:t>RAN3 assumes that the OAM configures Management Based MDT for Continuous MDT towards the NG-RAN. </a:t>
            </a:r>
            <a:endParaRPr lang="en-US" altLang="zh-CN" sz="1400" dirty="0">
              <a:cs typeface="+mn-ea"/>
              <a:sym typeface="+mn-ea"/>
            </a:endParaRPr>
          </a:p>
          <a:p>
            <a:pPr>
              <a:lnSpc>
                <a:spcPct val="93000"/>
              </a:lnSpc>
            </a:pPr>
            <a:r>
              <a:rPr lang="en-US" altLang="zh-CN" sz="1400" dirty="0">
                <a:cs typeface="+mn-ea"/>
                <a:sym typeface="+mn-ea"/>
              </a:rPr>
              <a:t>In </a:t>
            </a:r>
            <a:r>
              <a:rPr lang="en-US" altLang="zh-CN" sz="1400" dirty="0" err="1">
                <a:cs typeface="+mn-ea"/>
                <a:sym typeface="+mn-ea"/>
              </a:rPr>
              <a:t>R19</a:t>
            </a:r>
            <a:r>
              <a:rPr lang="en-US" altLang="zh-CN" sz="1400" dirty="0">
                <a:cs typeface="+mn-ea"/>
                <a:sym typeface="+mn-ea"/>
              </a:rPr>
              <a:t>, introducing the Continuous MDT functionality with a solution being applicable to legacy </a:t>
            </a:r>
            <a:r>
              <a:rPr lang="en-US" altLang="zh-CN" sz="1400" dirty="0" err="1">
                <a:cs typeface="+mn-ea"/>
                <a:sym typeface="+mn-ea"/>
              </a:rPr>
              <a:t>UEs</a:t>
            </a:r>
            <a:r>
              <a:rPr lang="en-US" altLang="zh-CN" sz="1400" dirty="0">
                <a:cs typeface="+mn-ea"/>
                <a:sym typeface="+mn-ea"/>
              </a:rPr>
              <a:t> and not only to Rel-19 </a:t>
            </a:r>
            <a:r>
              <a:rPr lang="en-US" altLang="zh-CN" sz="1400" dirty="0" err="1">
                <a:cs typeface="+mn-ea"/>
                <a:sym typeface="+mn-ea"/>
              </a:rPr>
              <a:t>UEs</a:t>
            </a:r>
            <a:r>
              <a:rPr lang="en-US" altLang="zh-CN" sz="1400" dirty="0">
                <a:cs typeface="+mn-ea"/>
                <a:sym typeface="+mn-ea"/>
              </a:rPr>
              <a:t>.</a:t>
            </a:r>
            <a:endParaRPr lang="en-GB" altLang="zh-CN" sz="1400" dirty="0">
              <a:cs typeface="+mn-ea"/>
              <a:sym typeface="+mn-ea"/>
            </a:endParaRPr>
          </a:p>
          <a:p>
            <a:pPr marL="0" indent="0">
              <a:lnSpc>
                <a:spcPct val="93000"/>
              </a:lnSpc>
              <a:spcBef>
                <a:spcPct val="15000"/>
              </a:spcBef>
              <a:spcAft>
                <a:spcPct val="15000"/>
              </a:spcAft>
              <a:buNone/>
            </a:pPr>
            <a:endParaRPr lang="en-GB" altLang="zh-CN" sz="1400" b="1" u="sng" dirty="0">
              <a:cs typeface="Arial" panose="020B0604020202020204" pitchFamily="34" charset="0"/>
              <a:sym typeface="+mn-ea"/>
            </a:endParaRPr>
          </a:p>
          <a:p>
            <a:pPr marL="0" indent="0">
              <a:lnSpc>
                <a:spcPct val="93000"/>
              </a:lnSpc>
              <a:spcBef>
                <a:spcPct val="15000"/>
              </a:spcBef>
              <a:spcAft>
                <a:spcPct val="15000"/>
              </a:spcAft>
              <a:buNone/>
            </a:pPr>
            <a:r>
              <a:rPr lang="en-GB" altLang="zh-CN" sz="1400" b="1" u="sng" dirty="0">
                <a:cs typeface="Arial" panose="020B0604020202020204" pitchFamily="34" charset="0"/>
                <a:sym typeface="+mn-ea"/>
              </a:rPr>
              <a:t>Impacts and dependencies on other </a:t>
            </a:r>
            <a:r>
              <a:rPr lang="en-GB" altLang="zh-CN" sz="1400" b="1" u="sng" dirty="0" err="1">
                <a:cs typeface="Arial" panose="020B0604020202020204" pitchFamily="34" charset="0"/>
                <a:sym typeface="+mn-ea"/>
              </a:rPr>
              <a:t>WGs</a:t>
            </a:r>
            <a:endParaRPr lang="en-GB" altLang="zh-CN" sz="1400" b="1" u="sng" dirty="0">
              <a:cs typeface="Arial" panose="020B0604020202020204" pitchFamily="34" charset="0"/>
              <a:sym typeface="+mn-ea"/>
            </a:endParaRPr>
          </a:p>
          <a:p>
            <a:pPr>
              <a:lnSpc>
                <a:spcPct val="93000"/>
              </a:lnSpc>
            </a:pPr>
            <a:r>
              <a:rPr lang="en-US" altLang="zh-CN" sz="1400" dirty="0" err="1">
                <a:cs typeface="+mn-ea"/>
                <a:sym typeface="+mn-ea"/>
              </a:rPr>
              <a:t>SA5</a:t>
            </a:r>
            <a:r>
              <a:rPr lang="en-US" altLang="zh-CN" sz="1400" dirty="0">
                <a:cs typeface="+mn-ea"/>
                <a:sym typeface="+mn-ea"/>
              </a:rPr>
              <a:t> updates their specification by enabling configuration of the mapping rule to support EC mapping for Energy Cost Reporting from </a:t>
            </a:r>
            <a:r>
              <a:rPr lang="en-US" altLang="zh-CN" sz="1400" dirty="0" err="1">
                <a:cs typeface="+mn-ea"/>
                <a:sym typeface="+mn-ea"/>
              </a:rPr>
              <a:t>gNB</a:t>
            </a:r>
            <a:r>
              <a:rPr lang="en-US" altLang="zh-CN" sz="1400" dirty="0">
                <a:cs typeface="+mn-ea"/>
                <a:sym typeface="+mn-ea"/>
              </a:rPr>
              <a:t>-DU.</a:t>
            </a:r>
            <a:endParaRPr lang="en-US" altLang="zh-CN" sz="1400" dirty="0">
              <a:cs typeface="+mn-ea"/>
              <a:sym typeface="+mn-ea"/>
            </a:endParaRPr>
          </a:p>
          <a:p>
            <a:pPr marL="0" indent="0">
              <a:lnSpc>
                <a:spcPct val="93000"/>
              </a:lnSpc>
              <a:spcBef>
                <a:spcPct val="15000"/>
              </a:spcBef>
              <a:spcAft>
                <a:spcPct val="15000"/>
              </a:spcAft>
              <a:buNone/>
            </a:pPr>
            <a:endParaRPr lang="en-GB" altLang="zh-CN" sz="1400" dirty="0">
              <a:sym typeface="+mn-ea"/>
            </a:endParaRPr>
          </a:p>
          <a:p>
            <a:pPr marL="0" indent="0">
              <a:lnSpc>
                <a:spcPct val="93000"/>
              </a:lnSpc>
              <a:spcBef>
                <a:spcPct val="15000"/>
              </a:spcBef>
              <a:spcAft>
                <a:spcPct val="15000"/>
              </a:spcAft>
              <a:buNone/>
            </a:pPr>
            <a:r>
              <a:rPr lang="en-GB" altLang="zh-CN" sz="1400" b="1" u="sng" dirty="0">
                <a:cs typeface="Arial" panose="020B0604020202020204" pitchFamily="34" charset="0"/>
                <a:sym typeface="+mn-ea"/>
              </a:rPr>
              <a:t>Other important info</a:t>
            </a:r>
            <a:endParaRPr lang="en-GB" altLang="zh-CN" sz="1400" b="1" u="sng" dirty="0">
              <a:cs typeface="Arial" panose="020B0604020202020204" pitchFamily="34" charset="0"/>
              <a:sym typeface="+mn-ea"/>
            </a:endParaRPr>
          </a:p>
          <a:p>
            <a:pPr marL="0" indent="0">
              <a:lnSpc>
                <a:spcPct val="93000"/>
              </a:lnSpc>
              <a:spcBef>
                <a:spcPct val="15000"/>
              </a:spcBef>
              <a:spcAft>
                <a:spcPct val="15000"/>
              </a:spcAft>
              <a:buNone/>
            </a:pPr>
            <a:r>
              <a:rPr lang="en-US" altLang="zh-CN" sz="1400" dirty="0">
                <a:sym typeface="+mn-ea"/>
              </a:rPr>
              <a:t>N/A</a:t>
            </a:r>
            <a:endParaRPr lang="en-US" altLang="zh-CN" sz="1400" dirty="0">
              <a:sym typeface="+mn-ea"/>
            </a:endParaRPr>
          </a:p>
          <a:p>
            <a:pPr marL="0" indent="0">
              <a:lnSpc>
                <a:spcPct val="93000"/>
              </a:lnSpc>
              <a:spcBef>
                <a:spcPct val="15000"/>
              </a:spcBef>
              <a:spcAft>
                <a:spcPct val="15000"/>
              </a:spcAft>
              <a:buNone/>
            </a:pP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altLang="zh-CN" sz="1260" dirty="0">
              <a:ea typeface="宋体" panose="02010600030101010101" pitchFamily="2" charset="-122"/>
              <a:cs typeface="Arial" panose="020B0604020202020204" pitchFamily="34" charset="0"/>
              <a:sym typeface="+mn-ea"/>
            </a:endParaRPr>
          </a:p>
        </p:txBody>
      </p:sp>
      <p:sp>
        <p:nvSpPr>
          <p:cNvPr id="76804"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a:xfrm>
            <a:off x="0" y="179705"/>
            <a:ext cx="8340725" cy="563245"/>
          </a:xfrm>
        </p:spPr>
        <p:txBody>
          <a:bodyPr vert="horz" wrap="square" lIns="91440" tIns="45720" rIns="91440" bIns="45720" anchor="ctr" anchorCtr="0"/>
          <a:lstStyle/>
          <a:p>
            <a:pPr algn="l"/>
            <a:r>
              <a:rPr lang="en-US" altLang="en-US" sz="2800" dirty="0"/>
              <a:t>                    R19 </a:t>
            </a:r>
            <a:r>
              <a:rPr lang="en-US" altLang="en-US" dirty="0"/>
              <a:t>T</a:t>
            </a:r>
            <a:r>
              <a:rPr lang="en-US" altLang="en-US" sz="2800" dirty="0"/>
              <a:t>opological Enhancement WI</a:t>
            </a:r>
            <a:endParaRPr lang="en-US" altLang="en-US" sz="2800" dirty="0"/>
          </a:p>
        </p:txBody>
      </p:sp>
      <p:sp>
        <p:nvSpPr>
          <p:cNvPr id="37891" name="Content Placeholder 2"/>
          <p:cNvSpPr>
            <a:spLocks noGrp="1"/>
          </p:cNvSpPr>
          <p:nvPr>
            <p:ph idx="1"/>
          </p:nvPr>
        </p:nvSpPr>
        <p:spPr>
          <a:xfrm>
            <a:off x="377508" y="658178"/>
            <a:ext cx="8388350" cy="5540375"/>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400" b="1" u="sng" dirty="0">
                <a:sym typeface="+mn-ea"/>
              </a:rPr>
              <a:t>Progress in the last quarter</a:t>
            </a:r>
            <a:endParaRPr lang="en-GB" altLang="zh-CN" sz="1400" b="1" u="sng" dirty="0">
              <a:sym typeface="+mn-ea"/>
            </a:endParaRPr>
          </a:p>
          <a:p>
            <a:pPr marL="0" indent="0">
              <a:lnSpc>
                <a:spcPct val="93000"/>
              </a:lnSpc>
              <a:spcBef>
                <a:spcPct val="15000"/>
              </a:spcBef>
              <a:spcAft>
                <a:spcPct val="15000"/>
              </a:spcAft>
              <a:buFont typeface="Arial" panose="020B0604020202020204" pitchFamily="34" charset="0"/>
              <a:buNone/>
            </a:pPr>
            <a:r>
              <a:rPr lang="en-GB" altLang="zh-CN" sz="1400" u="sng" dirty="0">
                <a:sym typeface="+mn-ea"/>
              </a:rPr>
              <a:t>WAB</a:t>
            </a:r>
            <a:r>
              <a:rPr lang="en-US" altLang="en-GB" sz="1400" u="sng" dirty="0">
                <a:sym typeface="+mn-ea"/>
              </a:rPr>
              <a:t>:</a:t>
            </a:r>
            <a:endParaRPr lang="en-GB" altLang="zh-CN" sz="1400" u="sng" dirty="0">
              <a:sym typeface="+mn-ea"/>
            </a:endParaRPr>
          </a:p>
          <a:p>
            <a:pPr algn="l">
              <a:lnSpc>
                <a:spcPct val="93000"/>
              </a:lnSpc>
              <a:spcBef>
                <a:spcPct val="20000"/>
              </a:spcBef>
              <a:buSzTx/>
              <a:buFontTx/>
              <a:buBlip>
                <a:blip r:embed="rId1"/>
              </a:buBlip>
            </a:pPr>
            <a:r>
              <a:rPr lang="en-US" altLang="en-GB" sz="1400" dirty="0">
                <a:cs typeface="+mn-ea"/>
                <a:sym typeface="+mn-ea"/>
              </a:rPr>
              <a:t>RAN3 to capture WAB in the stage2 spec based on TR 38.799</a:t>
            </a:r>
            <a:endParaRPr lang="en-US" altLang="en-GB" sz="1400" dirty="0">
              <a:cs typeface="+mn-ea"/>
              <a:sym typeface="+mn-ea"/>
            </a:endParaRPr>
          </a:p>
          <a:p>
            <a:pPr algn="l">
              <a:lnSpc>
                <a:spcPct val="93000"/>
              </a:lnSpc>
              <a:spcBef>
                <a:spcPct val="20000"/>
              </a:spcBef>
              <a:buSzTx/>
              <a:buFontTx/>
              <a:buBlip>
                <a:blip r:embed="rId1"/>
              </a:buBlip>
            </a:pPr>
            <a:r>
              <a:rPr lang="en-US" altLang="en-GB" sz="1400" dirty="0">
                <a:cs typeface="+mn-ea"/>
                <a:sym typeface="+mn-ea"/>
              </a:rPr>
              <a:t>RAN3 to specify solutions to prevent the multi-hop WAB topology, where multi-hop WAB means that a WAB MT connects to a WAB gNB. </a:t>
            </a:r>
            <a:endParaRPr lang="en-US" altLang="en-GB" sz="1400" dirty="0">
              <a:cs typeface="+mn-ea"/>
              <a:sym typeface="+mn-ea"/>
            </a:endParaRPr>
          </a:p>
          <a:p>
            <a:pPr algn="l">
              <a:lnSpc>
                <a:spcPct val="93000"/>
              </a:lnSpc>
              <a:buSzTx/>
              <a:buFontTx/>
              <a:buBlip>
                <a:blip r:embed="rId1"/>
              </a:buBlip>
            </a:pPr>
            <a:r>
              <a:rPr lang="en-US" altLang="en-GB" sz="1400" dirty="0">
                <a:cs typeface="+mn-ea"/>
                <a:sym typeface="+mn-ea"/>
              </a:rPr>
              <a:t>WA: Additional ULI for WAB consists of TAI and NR CGI, which are determined by the WAB-node, reflecting the WAB-node’s physical location. This solution is compliant with Opton1 and Option3. It is up to SA2 to support one of Opton1 and Option3 or both.</a:t>
            </a:r>
            <a:endParaRPr lang="en-US" altLang="en-GB" sz="1400" dirty="0">
              <a:cs typeface="+mn-ea"/>
              <a:sym typeface="+mn-ea"/>
            </a:endParaRPr>
          </a:p>
          <a:p>
            <a:pPr algn="l">
              <a:lnSpc>
                <a:spcPct val="93000"/>
              </a:lnSpc>
              <a:buSzTx/>
              <a:buFontTx/>
              <a:buBlip>
                <a:blip r:embed="rId1"/>
              </a:buBlip>
            </a:pPr>
            <a:r>
              <a:rPr lang="en-US" altLang="en-GB" sz="1400" dirty="0">
                <a:cs typeface="+mn-ea"/>
                <a:sym typeface="+mn-ea"/>
              </a:rPr>
              <a:t>For multi-hop prevention in HO case, the target WAB-gNB should reject HO preparation including the S-NSSAI used for Backhauling.</a:t>
            </a:r>
            <a:endParaRPr lang="en-US" altLang="en-GB" sz="1400" noProof="1" dirty="0">
              <a:cs typeface="+mn-ea"/>
              <a:sym typeface="+mn-ea"/>
            </a:endParaRPr>
          </a:p>
          <a:p>
            <a:pPr algn="l">
              <a:lnSpc>
                <a:spcPct val="93000"/>
              </a:lnSpc>
              <a:buSzTx/>
              <a:buFontTx/>
              <a:buBlip>
                <a:blip r:embed="rId1"/>
              </a:buBlip>
            </a:pPr>
            <a:r>
              <a:rPr lang="en-US" altLang="en-GB" sz="1400" dirty="0">
                <a:cs typeface="+mn-ea"/>
                <a:sym typeface="+mn-ea"/>
              </a:rPr>
              <a:t>For multi-hop prevention in initial access, to be further discussed whether Solution 1 or Solution 3 (or both) need to be selected </a:t>
            </a:r>
            <a:endParaRPr lang="en-US" altLang="en-GB" sz="1400" noProof="1" dirty="0">
              <a:cs typeface="+mn-ea"/>
            </a:endParaRPr>
          </a:p>
          <a:p>
            <a:pPr algn="l">
              <a:lnSpc>
                <a:spcPct val="93000"/>
              </a:lnSpc>
              <a:buSzTx/>
              <a:buFontTx/>
              <a:buBlip>
                <a:blip r:embed="rId1"/>
              </a:buBlip>
            </a:pPr>
            <a:r>
              <a:rPr lang="en-US" altLang="en-GB" sz="1400" dirty="0">
                <a:cs typeface="+mn-ea"/>
                <a:sym typeface="+mn-ea"/>
              </a:rPr>
              <a:t>For WAB mobility, the “two logical gNB solution” can support UE’s AMF change during WAB-gNB mobility.</a:t>
            </a:r>
            <a:endParaRPr lang="en-US" altLang="en-GB" sz="1400" dirty="0">
              <a:cs typeface="+mn-ea"/>
              <a:sym typeface="+mn-ea"/>
            </a:endParaRPr>
          </a:p>
          <a:p>
            <a:pPr marL="0" algn="l">
              <a:lnSpc>
                <a:spcPct val="93000"/>
              </a:lnSpc>
              <a:spcBef>
                <a:spcPct val="15000"/>
              </a:spcBef>
              <a:spcAft>
                <a:spcPct val="15000"/>
              </a:spcAft>
              <a:buSzTx/>
              <a:buFont typeface="Arial" panose="020B0604020202020204" pitchFamily="34" charset="0"/>
              <a:buNone/>
            </a:pPr>
            <a:r>
              <a:rPr lang="en-GB" altLang="zh-CN" sz="1400" u="sng" dirty="0">
                <a:sym typeface="+mn-ea"/>
              </a:rPr>
              <a:t>Femto</a:t>
            </a:r>
            <a:r>
              <a:rPr lang="en-US" altLang="en-GB" sz="1400" u="sng" dirty="0">
                <a:sym typeface="+mn-ea"/>
              </a:rPr>
              <a:t>:</a:t>
            </a:r>
            <a:endParaRPr lang="en-GB" altLang="zh-CN" sz="1400" u="sng" dirty="0">
              <a:sym typeface="+mn-ea"/>
            </a:endParaRPr>
          </a:p>
          <a:p>
            <a:pPr algn="l">
              <a:lnSpc>
                <a:spcPct val="93000"/>
              </a:lnSpc>
              <a:spcBef>
                <a:spcPct val="20000"/>
              </a:spcBef>
              <a:buSzTx/>
              <a:buFontTx/>
              <a:buBlip>
                <a:blip r:embed="rId1"/>
              </a:buBlip>
            </a:pPr>
            <a:r>
              <a:rPr lang="en-US" altLang="en-GB" sz="1400" noProof="1" dirty="0">
                <a:cs typeface="+mn-ea"/>
              </a:rPr>
              <a:t>Discuss and agreed the architecture and CP/UP protocol stack for NR Femto with/without NR Femto GW.</a:t>
            </a:r>
            <a:endParaRPr lang="en-US" altLang="en-GB" sz="1400" noProof="1" dirty="0">
              <a:cs typeface="+mn-ea"/>
            </a:endParaRPr>
          </a:p>
          <a:p>
            <a:pPr algn="l">
              <a:lnSpc>
                <a:spcPct val="93000"/>
              </a:lnSpc>
              <a:spcBef>
                <a:spcPct val="20000"/>
              </a:spcBef>
              <a:buSzTx/>
              <a:buFontTx/>
              <a:buBlip>
                <a:blip r:embed="rId1"/>
              </a:buBlip>
            </a:pPr>
            <a:r>
              <a:rPr lang="en-US" altLang="en-GB" sz="1400" noProof="1" dirty="0">
                <a:cs typeface="+mn-ea"/>
              </a:rPr>
              <a:t>Support  the transport of NG-U between the NR Femto and the 5GC may be optionally concentrated in the NR Femto GW</a:t>
            </a:r>
            <a:endParaRPr lang="en-US" altLang="en-GB" sz="1400" noProof="1" dirty="0">
              <a:cs typeface="+mn-ea"/>
            </a:endParaRPr>
          </a:p>
          <a:p>
            <a:pPr algn="l">
              <a:lnSpc>
                <a:spcPct val="93000"/>
              </a:lnSpc>
              <a:spcBef>
                <a:spcPct val="20000"/>
              </a:spcBef>
              <a:buSzTx/>
              <a:buFontTx/>
              <a:buBlip>
                <a:blip r:embed="rId1"/>
              </a:buBlip>
            </a:pPr>
            <a:r>
              <a:rPr lang="en-US" altLang="en-GB" sz="1400" noProof="1" dirty="0">
                <a:cs typeface="+mn-ea"/>
              </a:rPr>
              <a:t>Support the access control by reusing the CAG mechanism for PNI-NPN</a:t>
            </a:r>
            <a:endParaRPr lang="en-US" altLang="en-GB" sz="1400" noProof="1" dirty="0">
              <a:cs typeface="+mn-ea"/>
            </a:endParaRPr>
          </a:p>
          <a:p>
            <a:pPr algn="l">
              <a:lnSpc>
                <a:spcPct val="93000"/>
              </a:lnSpc>
              <a:spcBef>
                <a:spcPct val="20000"/>
              </a:spcBef>
              <a:buSzTx/>
              <a:buFontTx/>
              <a:buBlip>
                <a:blip r:embed="rId1"/>
              </a:buBlip>
            </a:pPr>
            <a:r>
              <a:rPr lang="en-US" altLang="en-GB" sz="1400" noProof="1" dirty="0">
                <a:cs typeface="+mn-ea"/>
              </a:rPr>
              <a:t>One NR Femto serves one or more cells.</a:t>
            </a:r>
            <a:endParaRPr lang="en-US" altLang="en-GB" sz="1400" noProof="1" dirty="0">
              <a:cs typeface="+mn-ea"/>
            </a:endParaRPr>
          </a:p>
          <a:p>
            <a:pPr algn="l">
              <a:lnSpc>
                <a:spcPct val="93000"/>
              </a:lnSpc>
              <a:spcBef>
                <a:spcPct val="20000"/>
              </a:spcBef>
              <a:buSzTx/>
              <a:buFontTx/>
              <a:buBlip>
                <a:blip r:embed="rId1"/>
              </a:buBlip>
            </a:pPr>
            <a:endParaRPr lang="en-US" altLang="en-GB" sz="1400" noProof="1" dirty="0">
              <a:cs typeface="+mn-ea"/>
            </a:endParaRPr>
          </a:p>
          <a:p>
            <a:pPr marL="0" indent="0">
              <a:lnSpc>
                <a:spcPct val="93000"/>
              </a:lnSpc>
              <a:buNone/>
            </a:pPr>
            <a:r>
              <a:rPr lang="en-GB" altLang="zh-CN" sz="1400" b="1" u="sng" dirty="0">
                <a:sym typeface="+mn-ea"/>
              </a:rPr>
              <a:t>Impacts and dependencies on other WGs</a:t>
            </a:r>
            <a:endParaRPr lang="en-GB" altLang="zh-CN" sz="1400" b="1" u="sng" dirty="0">
              <a:sym typeface="+mn-ea"/>
            </a:endParaRPr>
          </a:p>
          <a:p>
            <a:pPr lvl="0" algn="l">
              <a:lnSpc>
                <a:spcPct val="93000"/>
              </a:lnSpc>
              <a:spcBef>
                <a:spcPct val="20000"/>
              </a:spcBef>
              <a:buSzTx/>
              <a:buFontTx/>
              <a:buBlip>
                <a:blip r:embed="rId1"/>
              </a:buBlip>
            </a:pPr>
            <a:r>
              <a:rPr lang="en-US" altLang="en-GB" sz="1400" dirty="0">
                <a:cs typeface="+mn-ea"/>
                <a:sym typeface="+mn-ea"/>
              </a:rPr>
              <a:t>LS to SA2 agreed to ask SA2 to provide feedback on whether the single-gNB solutions can be achieved without CN impact.</a:t>
            </a:r>
            <a:endParaRPr lang="en-US" altLang="en-GB" sz="1400" dirty="0">
              <a:cs typeface="+mn-ea"/>
              <a:sym typeface="+mn-ea"/>
            </a:endParaRPr>
          </a:p>
          <a:p>
            <a:pPr lvl="0" algn="l">
              <a:lnSpc>
                <a:spcPct val="93000"/>
              </a:lnSpc>
              <a:spcBef>
                <a:spcPct val="20000"/>
              </a:spcBef>
              <a:buSzTx/>
              <a:buFontTx/>
              <a:buBlip>
                <a:blip r:embed="rId1"/>
              </a:buBlip>
            </a:pPr>
            <a:r>
              <a:rPr lang="en-US" altLang="en-GB" sz="1400" dirty="0">
                <a:cs typeface="+mn-ea"/>
                <a:sym typeface="+mn-ea"/>
              </a:rPr>
              <a:t>RAN3 update the NR Femto Architecture to support NG-U concentration in NR Femto GW.</a:t>
            </a:r>
            <a:endParaRPr lang="en-US" altLang="en-GB" sz="1400" dirty="0">
              <a:cs typeface="+mn-ea"/>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en-US" altLang="zh-CN" sz="14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pPr>
            <a:endParaRPr lang="en-US" altLang="en-US" sz="1400" dirty="0">
              <a:latin typeface="+mn-lt"/>
              <a:ea typeface="MS PGothic" panose="020B0600070205080204" pitchFamily="34" charset="-128"/>
              <a:cs typeface="+mn-cs"/>
            </a:endParaRPr>
          </a:p>
          <a:p>
            <a:pPr marL="0" indent="0"/>
            <a:endParaRPr lang="en-US" altLang="en-US" sz="1400" dirty="0">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400" b="0" i="0" u="none" strike="noStrike" kern="0" cap="none" spc="0" normalizeH="0" baseline="0" noProof="0" dirty="0">
              <a:ln>
                <a:noFill/>
              </a:ln>
              <a:solidFill>
                <a:schemeClr val="tx1"/>
              </a:solidFill>
              <a:effectLst/>
              <a:uLnTx/>
              <a:uFillTx/>
              <a:latin typeface="+mn-lt"/>
              <a:ea typeface="宋体" panose="02010600030101010101" pitchFamily="2" charset="-122"/>
              <a:cs typeface="+mn-cs"/>
            </a:endParaRPr>
          </a:p>
        </p:txBody>
      </p:sp>
      <p:sp>
        <p:nvSpPr>
          <p:cNvPr id="72708"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705"/>
            <a:ext cx="7418070" cy="563245"/>
          </a:xfrm>
        </p:spPr>
        <p:txBody>
          <a:bodyPr vert="horz" wrap="square" lIns="91440" tIns="45720" rIns="91440" bIns="45720" anchor="ctr" anchorCtr="0"/>
          <a:lstStyle/>
          <a:p>
            <a:r>
              <a:rPr lang="en-US" altLang="en-US" sz="3600" dirty="0"/>
              <a:t>R19 Mobility Enh </a:t>
            </a:r>
            <a:r>
              <a:rPr lang="en-US" altLang="en-US" sz="3600" dirty="0">
                <a:sym typeface="+mn-ea"/>
              </a:rPr>
              <a:t>WI</a:t>
            </a:r>
            <a:endParaRPr lang="en-US" altLang="en-US" sz="3600" dirty="0"/>
          </a:p>
        </p:txBody>
      </p:sp>
      <p:sp>
        <p:nvSpPr>
          <p:cNvPr id="37891" name="Content Placeholder 2"/>
          <p:cNvSpPr>
            <a:spLocks noGrp="1"/>
          </p:cNvSpPr>
          <p:nvPr>
            <p:ph idx="1"/>
          </p:nvPr>
        </p:nvSpPr>
        <p:spPr>
          <a:xfrm>
            <a:off x="346075" y="742950"/>
            <a:ext cx="8451850" cy="6005830"/>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400" b="1" u="sng" dirty="0">
                <a:sym typeface="+mn-ea"/>
              </a:rPr>
              <a:t>Progress in the last quarter</a:t>
            </a:r>
            <a:endParaRPr lang="en-GB" altLang="zh-CN" sz="1400" b="1" u="sng" dirty="0">
              <a:sym typeface="+mn-ea"/>
            </a:endParaRPr>
          </a:p>
          <a:p>
            <a:pPr algn="l">
              <a:lnSpc>
                <a:spcPct val="100000"/>
              </a:lnSpc>
              <a:spcBef>
                <a:spcPct val="20000"/>
              </a:spcBef>
              <a:buSzTx/>
              <a:buFontTx/>
              <a:buBlip>
                <a:blip r:embed="rId1"/>
              </a:buBlip>
            </a:pPr>
            <a:r>
              <a:rPr lang="en-US" altLang="en-US" sz="1400">
                <a:cs typeface="+mn-ea"/>
                <a:sym typeface="+mn-ea"/>
              </a:rPr>
              <a:t>Current SSB information in Xn Setup and Configuration Update procedures can be reused for LTM preparation phase.</a:t>
            </a:r>
            <a:endParaRPr lang="en-US" altLang="en-US" sz="1400">
              <a:cs typeface="+mn-ea"/>
              <a:sym typeface="+mn-ea"/>
            </a:endParaRPr>
          </a:p>
          <a:p>
            <a:pPr algn="l">
              <a:lnSpc>
                <a:spcPct val="100000"/>
              </a:lnSpc>
              <a:spcBef>
                <a:spcPct val="20000"/>
              </a:spcBef>
              <a:buSzTx/>
              <a:buFontTx/>
              <a:buBlip>
                <a:blip r:embed="rId1"/>
              </a:buBlip>
            </a:pPr>
            <a:r>
              <a:rPr lang="en-US" altLang="sv-SE" sz="1400" dirty="0">
                <a:sym typeface="+mn-ea"/>
              </a:rPr>
              <a:t>Introduce a new procedure for candidate gNB-initiated LTM cancellation.</a:t>
            </a:r>
            <a:endParaRPr lang="en-US" altLang="sv-SE" sz="1400" dirty="0">
              <a:sym typeface="+mn-ea"/>
            </a:endParaRPr>
          </a:p>
          <a:p>
            <a:pPr algn="l">
              <a:lnSpc>
                <a:spcPct val="100000"/>
              </a:lnSpc>
              <a:spcBef>
                <a:spcPct val="20000"/>
              </a:spcBef>
              <a:buSzTx/>
              <a:buFontTx/>
              <a:buBlip>
                <a:blip r:embed="rId1"/>
              </a:buBlip>
            </a:pPr>
            <a:r>
              <a:rPr lang="en-US" altLang="en-US" sz="1400">
                <a:cs typeface="+mn-ea"/>
                <a:sym typeface="+mn-ea"/>
              </a:rPr>
              <a:t>The source CU can request candidate CU to provide CSI-RS configuration in HANDOVER REQUEST message, and candidate CU signals the CSI-RS configuration in HANDOVER REQUEST ACKNOWLEDGEMENT message.</a:t>
            </a:r>
            <a:endParaRPr lang="en-US" altLang="en-US" sz="1400">
              <a:cs typeface="+mn-ea"/>
              <a:sym typeface="+mn-ea"/>
            </a:endParaRPr>
          </a:p>
          <a:p>
            <a:pPr algn="l">
              <a:lnSpc>
                <a:spcPct val="100000"/>
              </a:lnSpc>
              <a:spcBef>
                <a:spcPct val="20000"/>
              </a:spcBef>
              <a:buSzTx/>
              <a:buFontTx/>
              <a:buBlip>
                <a:blip r:embed="rId1"/>
              </a:buBlip>
            </a:pPr>
            <a:r>
              <a:rPr lang="en-US" altLang="en-US" sz="1400">
                <a:cs typeface="+mn-ea"/>
                <a:sym typeface="+mn-ea"/>
              </a:rPr>
              <a:t>Turn the WA into agreement: For inter-CU LTM mobility, a separate LTM request message (i.e. HANDOVER REQUEST message) is used for each candidate cell.</a:t>
            </a:r>
            <a:endParaRPr lang="en-US" altLang="en-US" sz="1400">
              <a:cs typeface="+mn-ea"/>
              <a:sym typeface="+mn-ea"/>
            </a:endParaRPr>
          </a:p>
          <a:p>
            <a:pPr algn="l">
              <a:lnSpc>
                <a:spcPct val="100000"/>
              </a:lnSpc>
              <a:spcBef>
                <a:spcPct val="20000"/>
              </a:spcBef>
              <a:buSzTx/>
              <a:buFontTx/>
              <a:buBlip>
                <a:blip r:embed="rId1"/>
              </a:buBlip>
            </a:pPr>
            <a:r>
              <a:rPr lang="en-US" altLang="en-US" sz="1400">
                <a:cs typeface="+mn-ea"/>
                <a:sym typeface="+mn-ea"/>
              </a:rPr>
              <a:t>To support subsequent LTM, the LTM Configuration Update procedure is reused to establish UE association between the new source gNB and the other candidate gNB(s) after each inter-CU LTM Cell Switch.</a:t>
            </a:r>
            <a:endParaRPr lang="en-US" altLang="en-US" sz="1400">
              <a:cs typeface="+mn-ea"/>
              <a:sym typeface="+mn-ea"/>
            </a:endParaRPr>
          </a:p>
          <a:p>
            <a:pPr algn="l">
              <a:lnSpc>
                <a:spcPct val="100000"/>
              </a:lnSpc>
              <a:spcBef>
                <a:spcPct val="20000"/>
              </a:spcBef>
              <a:buSzTx/>
              <a:buFontTx/>
              <a:buBlip>
                <a:blip r:embed="rId1"/>
              </a:buBlip>
            </a:pPr>
            <a:r>
              <a:rPr lang="en-US" altLang="en-US" sz="1400">
                <a:cs typeface="+mn-ea"/>
                <a:sym typeface="+mn-ea"/>
              </a:rPr>
              <a:t>Confirm the message name as LTM Cancel for candidate gNB-initiated LTM cancellation.</a:t>
            </a:r>
            <a:endParaRPr lang="en-US" altLang="en-US" sz="1400">
              <a:cs typeface="+mn-ea"/>
              <a:sym typeface="+mn-ea"/>
            </a:endParaRPr>
          </a:p>
          <a:p>
            <a:pPr algn="l">
              <a:lnSpc>
                <a:spcPct val="100000"/>
              </a:lnSpc>
              <a:spcBef>
                <a:spcPct val="20000"/>
              </a:spcBef>
              <a:buSzTx/>
              <a:buFontTx/>
              <a:buBlip>
                <a:blip r:embed="rId1"/>
              </a:buBlip>
            </a:pPr>
            <a:r>
              <a:rPr lang="en-US" altLang="en-US" sz="1400">
                <a:cs typeface="+mn-ea"/>
                <a:sym typeface="+mn-ea"/>
              </a:rPr>
              <a:t>Turn the WA into agreement: Reuse the existing XnAP UE CONTEXT RELEASE message at the source gNB if no LTM candidate cell(s) exists in the source gNB.</a:t>
            </a:r>
            <a:r>
              <a:rPr lang="en-US" altLang="sv-SE" sz="1400" dirty="0">
                <a:sym typeface="+mn-ea"/>
              </a:rPr>
              <a:t>Continue to work on the solutions comparison and details.</a:t>
            </a:r>
            <a:endParaRPr lang="en-US" altLang="sv-SE" sz="1400" dirty="0">
              <a:sym typeface="+mn-ea"/>
            </a:endParaRPr>
          </a:p>
          <a:p>
            <a:pPr>
              <a:lnSpc>
                <a:spcPct val="93000"/>
              </a:lnSpc>
            </a:pPr>
            <a:endParaRPr lang="en-US" altLang="sv-SE" sz="1400" dirty="0">
              <a:sym typeface="+mn-ea"/>
            </a:endParaRPr>
          </a:p>
          <a:p>
            <a:pPr marL="0" indent="0">
              <a:lnSpc>
                <a:spcPct val="93000"/>
              </a:lnSpc>
              <a:spcBef>
                <a:spcPct val="15000"/>
              </a:spcBef>
              <a:spcAft>
                <a:spcPct val="15000"/>
              </a:spcAft>
              <a:buNone/>
            </a:pPr>
            <a:r>
              <a:rPr lang="en-GB" altLang="zh-CN" sz="1400" b="1" u="sng" dirty="0">
                <a:cs typeface="Arial" panose="020B0604020202020204" pitchFamily="34" charset="0"/>
                <a:sym typeface="+mn-ea"/>
              </a:rPr>
              <a:t>Impacts and dependencies on other </a:t>
            </a:r>
            <a:r>
              <a:rPr lang="en-GB" altLang="zh-CN" sz="1400" b="1" u="sng" dirty="0" err="1">
                <a:cs typeface="Arial" panose="020B0604020202020204" pitchFamily="34" charset="0"/>
                <a:sym typeface="+mn-ea"/>
              </a:rPr>
              <a:t>WGs</a:t>
            </a:r>
            <a:endParaRPr lang="en-GB" altLang="zh-CN" sz="1400" b="1" u="sng" dirty="0" err="1">
              <a:cs typeface="Arial" panose="020B0604020202020204" pitchFamily="34" charset="0"/>
              <a:sym typeface="+mn-ea"/>
            </a:endParaRPr>
          </a:p>
          <a:p>
            <a:pPr algn="l">
              <a:lnSpc>
                <a:spcPct val="100000"/>
              </a:lnSpc>
              <a:spcBef>
                <a:spcPct val="20000"/>
              </a:spcBef>
              <a:buSzTx/>
              <a:buFontTx/>
              <a:buBlip>
                <a:blip r:embed="rId1"/>
              </a:buBlip>
            </a:pPr>
            <a:r>
              <a:rPr lang="en-US" altLang="en-GB" sz="1400" dirty="0">
                <a:cs typeface="+mn-ea"/>
                <a:sym typeface="+mn-ea"/>
              </a:rPr>
              <a:t>LS R3-247911 is sent to RAN1, </a:t>
            </a:r>
            <a:r>
              <a:rPr lang="en-US" altLang="en-US" sz="1400">
                <a:cs typeface="+mn-ea"/>
                <a:sym typeface="+mn-ea"/>
              </a:rPr>
              <a:t>RAN3 confirmed it is feasible to specify the signalling for coordination between serving cell and candidate cell(s) on the transmission of semi-persistent CSI-RS(s), and RAN3 will continue to work on the details. </a:t>
            </a:r>
            <a:endParaRPr lang="en-US" altLang="en-US" sz="1400">
              <a:cs typeface="+mn-ea"/>
              <a:sym typeface="+mn-ea"/>
            </a:endParaRPr>
          </a:p>
          <a:p>
            <a:pPr algn="l">
              <a:lnSpc>
                <a:spcPct val="100000"/>
              </a:lnSpc>
              <a:spcBef>
                <a:spcPct val="20000"/>
              </a:spcBef>
              <a:buSzTx/>
              <a:buFontTx/>
              <a:buBlip>
                <a:blip r:embed="rId1"/>
              </a:buBlip>
            </a:pPr>
            <a:r>
              <a:rPr lang="en-US" altLang="en-US" sz="1400">
                <a:cs typeface="+mn-ea"/>
                <a:sym typeface="+mn-ea"/>
              </a:rPr>
              <a:t>RAN3 moves forward with Legacy framework with PDCP change/switch for inter-CU LTM in this release, not considering the PDCP anchor based solution. </a:t>
            </a:r>
            <a:endParaRPr lang="en-GB" altLang="zh-CN" sz="1400" b="1" u="sng" dirty="0" err="1">
              <a:cs typeface="Arial" panose="020B0604020202020204" pitchFamily="34" charset="0"/>
              <a:sym typeface="+mn-ea"/>
            </a:endParaRPr>
          </a:p>
          <a:p>
            <a:pPr marL="0" lvl="0" indent="0" algn="l">
              <a:lnSpc>
                <a:spcPct val="93000"/>
              </a:lnSpc>
              <a:spcBef>
                <a:spcPct val="20000"/>
              </a:spcBef>
              <a:buSzTx/>
              <a:buFontTx/>
              <a:buNone/>
            </a:pPr>
            <a:endParaRPr lang="en-GB" altLang="zh-CN" sz="1400" b="1" u="sng" dirty="0">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a:ln>
                  <a:noFill/>
                </a:ln>
                <a:effectLst/>
                <a:uLnTx/>
                <a:uFillTx/>
                <a:cs typeface="Arial" panose="020B0604020202020204" pitchFamily="34" charset="0"/>
                <a:sym typeface="+mn-ea"/>
              </a:rPr>
              <a:t>Other important info</a:t>
            </a:r>
            <a:endParaRPr lang="en-GB" sz="1400" b="1" u="sng">
              <a:ln>
                <a:noFill/>
              </a:ln>
              <a:effectLst/>
              <a:uLnTx/>
              <a:uFillTx/>
              <a:cs typeface="Arial" panose="020B0604020202020204" pitchFamily="34" charset="0"/>
              <a:sym typeface="+mn-ea"/>
            </a:endParaRPr>
          </a:p>
          <a:p>
            <a:pPr marL="0" marR="0" lvl="0" indent="0" algn="l" rtl="0" eaLnBrk="0" fontAlgn="base" latinLnBrk="0" hangingPunct="0">
              <a:lnSpc>
                <a:spcPct val="100000"/>
              </a:lnSpc>
              <a:spcBef>
                <a:spcPct val="20000"/>
              </a:spcBef>
              <a:buClr>
                <a:srgbClr val="C00000"/>
              </a:buClr>
              <a:buSzTx/>
              <a:buFontTx/>
              <a:buNone/>
            </a:pPr>
            <a:r>
              <a:rPr lang="en-US" altLang="en-US" sz="1400">
                <a:cs typeface="+mn-ea"/>
                <a:sym typeface="+mn-ea"/>
              </a:rPr>
              <a:t> N/A</a:t>
            </a:r>
            <a:endParaRPr kumimoji="0" lang="en-US" altLang="en-US" sz="1400" i="0" strike="noStrike" kern="0" cap="none" spc="0" normalizeH="0" baseline="0" noProof="1">
              <a:solidFill>
                <a:schemeClr val="tx1"/>
              </a:solidFill>
              <a:cs typeface="+mn-ea"/>
            </a:endParaRPr>
          </a:p>
          <a:p>
            <a:pPr marL="0" lvl="0" indent="0" algn="l">
              <a:lnSpc>
                <a:spcPct val="93000"/>
              </a:lnSpc>
              <a:spcBef>
                <a:spcPct val="20000"/>
              </a:spcBef>
              <a:buSzTx/>
              <a:buFontTx/>
              <a:buNone/>
            </a:pPr>
            <a:endParaRPr lang="en-GB" altLang="zh-CN" sz="1400" b="1" u="sng" dirty="0">
              <a:cs typeface="Arial" panose="020B0604020202020204" pitchFamily="34" charset="0"/>
              <a:sym typeface="+mn-ea"/>
            </a:endParaRPr>
          </a:p>
          <a:p>
            <a:pPr marL="0" indent="0">
              <a:lnSpc>
                <a:spcPct val="93000"/>
              </a:lnSpc>
              <a:spcBef>
                <a:spcPct val="15000"/>
              </a:spcBef>
              <a:spcAft>
                <a:spcPct val="15000"/>
              </a:spcAft>
              <a:buSzPct val="100000"/>
              <a:buNone/>
              <a:defRPr/>
            </a:pPr>
            <a:endParaRPr lang="en-GB" sz="1400" noProof="1">
              <a:ea typeface="宋体" panose="02010600030101010101" pitchFamily="2" charset="-122"/>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4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388"/>
            <a:ext cx="6770688" cy="563562"/>
          </a:xfrm>
        </p:spPr>
        <p:txBody>
          <a:bodyPr vert="horz" wrap="square" lIns="91440" tIns="45720" rIns="91440" bIns="45720" anchor="ctr" anchorCtr="0"/>
          <a:lstStyle/>
          <a:p>
            <a:r>
              <a:rPr lang="en-US" altLang="en-US" sz="3600" dirty="0"/>
              <a:t>R19 NR NTN </a:t>
            </a:r>
            <a:r>
              <a:rPr lang="en-US" altLang="en-US" sz="3600" dirty="0">
                <a:sym typeface="+mn-ea"/>
              </a:rPr>
              <a:t>WI</a:t>
            </a:r>
            <a:endParaRPr lang="en-US" altLang="en-US" sz="3600" dirty="0"/>
          </a:p>
        </p:txBody>
      </p:sp>
      <p:sp>
        <p:nvSpPr>
          <p:cNvPr id="37891" name="Content Placeholder 2"/>
          <p:cNvSpPr>
            <a:spLocks noGrp="1"/>
          </p:cNvSpPr>
          <p:nvPr>
            <p:ph idx="1"/>
          </p:nvPr>
        </p:nvSpPr>
        <p:spPr>
          <a:xfrm>
            <a:off x="373063" y="742950"/>
            <a:ext cx="8388350" cy="5627688"/>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6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
        <p:nvSpPr>
          <p:cNvPr id="2" name="Content Placeholder 2"/>
          <p:cNvSpPr>
            <a:spLocks noGrp="1"/>
          </p:cNvSpPr>
          <p:nvPr/>
        </p:nvSpPr>
        <p:spPr>
          <a:xfrm>
            <a:off x="373380" y="742950"/>
            <a:ext cx="8451850" cy="5850255"/>
          </a:xfrm>
          <a:prstGeom prst="rect">
            <a:avLst/>
          </a:prstGeom>
          <a:noFill/>
          <a:ln w="9525">
            <a:noFill/>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lr>
                <a:srgbClr val="C00000"/>
              </a:buClr>
              <a:buBlip>
                <a:blip r:embed="rId1"/>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marL="0" indent="0">
              <a:lnSpc>
                <a:spcPct val="93000"/>
              </a:lnSpc>
              <a:spcBef>
                <a:spcPct val="15000"/>
              </a:spcBef>
              <a:spcAft>
                <a:spcPct val="15000"/>
              </a:spcAft>
              <a:buNone/>
            </a:pPr>
            <a:r>
              <a:rPr lang="en-GB" altLang="zh-CN" sz="1400" b="1" u="sng" dirty="0">
                <a:sym typeface="+mn-ea"/>
              </a:rPr>
              <a:t>Progress in the last quarter</a:t>
            </a:r>
            <a:endParaRPr lang="en-GB" altLang="zh-CN" sz="1400" b="1" u="sng" dirty="0">
              <a:sym typeface="+mn-ea"/>
            </a:endParaRPr>
          </a:p>
          <a:p>
            <a:pPr marL="0" indent="0">
              <a:lnSpc>
                <a:spcPct val="93000"/>
              </a:lnSpc>
              <a:spcBef>
                <a:spcPct val="15000"/>
              </a:spcBef>
              <a:spcAft>
                <a:spcPct val="15000"/>
              </a:spcAft>
              <a:buNone/>
            </a:pPr>
            <a:r>
              <a:rPr lang="en-US" sz="1400" u="sng" dirty="0">
                <a:sym typeface="+mn-ea"/>
              </a:rPr>
              <a:t>MBS broadcast service</a:t>
            </a:r>
            <a:r>
              <a:rPr lang="en-US" altLang="zh-CN" sz="1400" u="sng" dirty="0">
                <a:sym typeface="+mn-ea"/>
              </a:rPr>
              <a:t>:</a:t>
            </a:r>
            <a:endParaRPr lang="en-GB" altLang="zh-CN" sz="1400" b="1" u="sng" dirty="0">
              <a:sym typeface="+mn-ea"/>
            </a:endParaRPr>
          </a:p>
          <a:p>
            <a:pPr marL="342900" lvl="1" indent="-342900">
              <a:lnSpc>
                <a:spcPct val="93000"/>
              </a:lnSpc>
              <a:spcBef>
                <a:spcPct val="0"/>
              </a:spcBef>
              <a:buClr>
                <a:srgbClr val="C00000"/>
              </a:buClr>
              <a:buBlip>
                <a:blip r:embed="rId1"/>
              </a:buBlip>
            </a:pPr>
            <a:r>
              <a:rPr lang="en-US" sz="1400" dirty="0">
                <a:solidFill>
                  <a:srgbClr val="000000"/>
                </a:solidFill>
                <a:latin typeface="Calibri" panose="020F0502020204030204" pitchFamily="34" charset="0"/>
                <a:sym typeface="+mn-ea"/>
              </a:rPr>
              <a:t>RAN3 takes the assumption that geographical service area information can be transmitted from CN with the same format as defined in Uu.</a:t>
            </a:r>
            <a:endParaRPr lang="en-US" sz="1400" dirty="0">
              <a:solidFill>
                <a:srgbClr val="000000"/>
              </a:solidFill>
              <a:latin typeface="Calibri" panose="020F0502020204030204" pitchFamily="34" charset="0"/>
              <a:sym typeface="+mn-ea"/>
            </a:endParaRPr>
          </a:p>
          <a:p>
            <a:pPr marL="342900" lvl="1" indent="-342900">
              <a:lnSpc>
                <a:spcPct val="93000"/>
              </a:lnSpc>
              <a:spcBef>
                <a:spcPct val="0"/>
              </a:spcBef>
              <a:buClr>
                <a:srgbClr val="C00000"/>
              </a:buClr>
              <a:buBlip>
                <a:blip r:embed="rId1"/>
              </a:buBlip>
            </a:pPr>
            <a:r>
              <a:rPr lang="en-US" sz="1400" dirty="0">
                <a:solidFill>
                  <a:srgbClr val="000000"/>
                </a:solidFill>
                <a:latin typeface="Calibri" panose="020F0502020204030204" pitchFamily="34" charset="0"/>
                <a:sym typeface="+mn-ea"/>
              </a:rPr>
              <a:t>The current MBS broadcast procedures can be reused for NR NTN without any enhancement.</a:t>
            </a:r>
            <a:endParaRPr lang="en-US" sz="1400" dirty="0">
              <a:solidFill>
                <a:srgbClr val="000000"/>
              </a:solidFill>
              <a:latin typeface="Calibri" panose="020F0502020204030204" pitchFamily="34" charset="0"/>
              <a:sym typeface="+mn-ea"/>
            </a:endParaRPr>
          </a:p>
          <a:p>
            <a:pPr marL="0" indent="0">
              <a:lnSpc>
                <a:spcPct val="93000"/>
              </a:lnSpc>
              <a:spcBef>
                <a:spcPct val="15000"/>
              </a:spcBef>
              <a:spcAft>
                <a:spcPct val="15000"/>
              </a:spcAft>
              <a:buNone/>
            </a:pPr>
            <a:r>
              <a:rPr lang="en-US" sz="1400" u="sng" dirty="0">
                <a:sym typeface="+mn-ea"/>
              </a:rPr>
              <a:t>Regenerative payload</a:t>
            </a:r>
            <a:r>
              <a:rPr lang="en-US" altLang="zh-CN" sz="1400" u="sng" dirty="0">
                <a:sym typeface="+mn-ea"/>
              </a:rPr>
              <a:t>:</a:t>
            </a:r>
            <a:endParaRPr lang="en-GB" altLang="zh-CN" sz="1400" b="1" u="sng" dirty="0">
              <a:sym typeface="+mn-ea"/>
            </a:endParaRPr>
          </a:p>
          <a:p>
            <a:pPr marL="342900" lvl="1" indent="-342900">
              <a:lnSpc>
                <a:spcPct val="93000"/>
              </a:lnSpc>
              <a:spcBef>
                <a:spcPct val="0"/>
              </a:spcBef>
              <a:buClr>
                <a:srgbClr val="C00000"/>
              </a:buClr>
              <a:buBlip>
                <a:blip r:embed="rId1"/>
              </a:buBlip>
            </a:pPr>
            <a:r>
              <a:rPr lang="en-US" sz="1400" dirty="0">
                <a:solidFill>
                  <a:srgbClr val="000000"/>
                </a:solidFill>
                <a:latin typeface="Calibri" panose="020F0502020204030204" pitchFamily="34" charset="0"/>
                <a:sym typeface="+mn-ea"/>
              </a:rPr>
              <a:t>The supported TAIs of an on-board gNB could be provided to AMF by OAM/pre-configuration.</a:t>
            </a:r>
            <a:endParaRPr lang="en-US" sz="1400" dirty="0">
              <a:solidFill>
                <a:srgbClr val="000000"/>
              </a:solidFill>
              <a:latin typeface="Calibri" panose="020F0502020204030204" pitchFamily="34" charset="0"/>
              <a:sym typeface="+mn-ea"/>
            </a:endParaRPr>
          </a:p>
          <a:p>
            <a:pPr marL="342900" lvl="1" indent="-342900">
              <a:lnSpc>
                <a:spcPct val="93000"/>
              </a:lnSpc>
              <a:spcBef>
                <a:spcPct val="0"/>
              </a:spcBef>
              <a:buClr>
                <a:srgbClr val="C00000"/>
              </a:buClr>
              <a:buBlip>
                <a:blip r:embed="rId1"/>
              </a:buBlip>
            </a:pPr>
            <a:r>
              <a:rPr lang="en-US" sz="1400" dirty="0">
                <a:solidFill>
                  <a:srgbClr val="000000"/>
                </a:solidFill>
                <a:latin typeface="Calibri" panose="020F0502020204030204" pitchFamily="34" charset="0"/>
                <a:sym typeface="+mn-ea"/>
              </a:rPr>
              <a:t>The current mechanisms including, e.g. multiple TNLA association, are sufficient for TNL management during feeder link switch.</a:t>
            </a:r>
            <a:endParaRPr lang="en-US" sz="1400" dirty="0">
              <a:solidFill>
                <a:srgbClr val="000000"/>
              </a:solidFill>
              <a:latin typeface="Calibri" panose="020F0502020204030204" pitchFamily="34" charset="0"/>
              <a:sym typeface="+mn-ea"/>
            </a:endParaRPr>
          </a:p>
          <a:p>
            <a:pPr marL="342900" lvl="1" indent="-342900">
              <a:lnSpc>
                <a:spcPct val="93000"/>
              </a:lnSpc>
              <a:spcBef>
                <a:spcPct val="0"/>
              </a:spcBef>
              <a:buClr>
                <a:srgbClr val="C00000"/>
              </a:buClr>
              <a:buBlip>
                <a:blip r:embed="rId1"/>
              </a:buBlip>
            </a:pPr>
            <a:r>
              <a:rPr lang="en-US" sz="1400" dirty="0">
                <a:solidFill>
                  <a:srgbClr val="000000"/>
                </a:solidFill>
                <a:latin typeface="Calibri" panose="020F0502020204030204" pitchFamily="34" charset="0"/>
                <a:sym typeface="+mn-ea"/>
              </a:rPr>
              <a:t>RAN3 assumes that during the feeder link switch, AMF is not changed for the UEs. Whether there has any standard impact needs to be further checked.</a:t>
            </a:r>
            <a:endParaRPr lang="en-US" sz="1400" dirty="0">
              <a:solidFill>
                <a:srgbClr val="000000"/>
              </a:solidFill>
              <a:latin typeface="Calibri" panose="020F0502020204030204" pitchFamily="34" charset="0"/>
              <a:sym typeface="+mn-ea"/>
            </a:endParaRPr>
          </a:p>
          <a:p>
            <a:pPr marL="457200" lvl="1" indent="0" algn="l">
              <a:lnSpc>
                <a:spcPct val="93000"/>
              </a:lnSpc>
              <a:spcBef>
                <a:spcPct val="20000"/>
              </a:spcBef>
              <a:buSzTx/>
              <a:buNone/>
            </a:pP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None/>
            </a:pPr>
            <a:r>
              <a:rPr lang="en-GB" altLang="zh-CN" sz="1400" b="1" u="sng" dirty="0">
                <a:cs typeface="Arial" panose="020B0604020202020204" pitchFamily="34" charset="0"/>
                <a:sym typeface="+mn-ea"/>
              </a:rPr>
              <a:t>Impacts and dependencies on other </a:t>
            </a:r>
            <a:r>
              <a:rPr lang="en-GB" altLang="zh-CN" sz="1400" b="1" u="sng" dirty="0" err="1">
                <a:cs typeface="Arial" panose="020B0604020202020204" pitchFamily="34" charset="0"/>
                <a:sym typeface="+mn-ea"/>
              </a:rPr>
              <a:t>WGs</a:t>
            </a:r>
            <a:endParaRPr lang="en-GB" altLang="zh-CN" sz="1400" b="1" u="sng" dirty="0">
              <a:cs typeface="Arial" panose="020B0604020202020204" pitchFamily="34" charset="0"/>
              <a:sym typeface="+mn-ea"/>
            </a:endParaRPr>
          </a:p>
          <a:p>
            <a:pPr marL="342900" lvl="1" indent="-342900" algn="l">
              <a:lnSpc>
                <a:spcPct val="93000"/>
              </a:lnSpc>
              <a:spcBef>
                <a:spcPct val="15000"/>
              </a:spcBef>
              <a:buSzTx/>
              <a:buBlip>
                <a:blip r:embed="rId1"/>
              </a:buBlip>
            </a:pPr>
            <a:r>
              <a:rPr lang="en-US" sz="1400" dirty="0">
                <a:solidFill>
                  <a:srgbClr val="000000"/>
                </a:solidFill>
                <a:latin typeface="Calibri" panose="020F0502020204030204" pitchFamily="34" charset="0"/>
                <a:sym typeface="+mn-ea"/>
              </a:rPr>
              <a:t>N/A</a:t>
            </a:r>
            <a:endParaRPr lang="en-US" sz="1400" dirty="0">
              <a:solidFill>
                <a:srgbClr val="000000"/>
              </a:solidFill>
              <a:latin typeface="Calibri" panose="020F0502020204030204" pitchFamily="34" charset="0"/>
              <a:sym typeface="+mn-ea"/>
            </a:endParaRPr>
          </a:p>
          <a:p>
            <a:pPr marL="0" indent="0">
              <a:lnSpc>
                <a:spcPct val="93000"/>
              </a:lnSpc>
              <a:spcBef>
                <a:spcPct val="15000"/>
              </a:spcBef>
              <a:spcAft>
                <a:spcPct val="15000"/>
              </a:spcAft>
              <a:buNone/>
            </a:pPr>
            <a:endParaRPr lang="en-GB" altLang="zh-CN" sz="1400" dirty="0">
              <a:sym typeface="+mn-ea"/>
            </a:endParaRPr>
          </a:p>
          <a:p>
            <a:pPr marL="0" indent="0">
              <a:lnSpc>
                <a:spcPct val="93000"/>
              </a:lnSpc>
              <a:spcBef>
                <a:spcPct val="15000"/>
              </a:spcBef>
              <a:spcAft>
                <a:spcPct val="15000"/>
              </a:spcAft>
              <a:buNone/>
            </a:pPr>
            <a:r>
              <a:rPr lang="en-GB" altLang="zh-CN" sz="1400" b="1" u="sng" dirty="0">
                <a:cs typeface="Arial" panose="020B0604020202020204" pitchFamily="34" charset="0"/>
                <a:sym typeface="+mn-ea"/>
              </a:rPr>
              <a:t>Other important info</a:t>
            </a:r>
            <a:endParaRPr lang="en-US" altLang="zh-CN" sz="1400" dirty="0">
              <a:ea typeface="宋体" panose="02010600030101010101" pitchFamily="2" charset="-122"/>
              <a:cs typeface="Arial" panose="020B0604020202020204" pitchFamily="34" charset="0"/>
              <a:sym typeface="+mn-ea"/>
            </a:endParaRPr>
          </a:p>
          <a:p>
            <a:pPr marL="342900" lvl="1" indent="-342900" algn="l">
              <a:lnSpc>
                <a:spcPct val="93000"/>
              </a:lnSpc>
              <a:spcBef>
                <a:spcPct val="15000"/>
              </a:spcBef>
              <a:buSzTx/>
              <a:buBlip>
                <a:blip r:embed="rId1"/>
              </a:buBlip>
            </a:pPr>
            <a:r>
              <a:rPr lang="en-US" sz="1400" dirty="0">
                <a:solidFill>
                  <a:srgbClr val="000000"/>
                </a:solidFill>
                <a:latin typeface="Calibri" panose="020F0502020204030204" pitchFamily="34" charset="0"/>
                <a:sym typeface="+mn-ea"/>
              </a:rPr>
              <a:t>N/A</a:t>
            </a:r>
            <a:endParaRPr lang="en-US" sz="1400" dirty="0">
              <a:solidFill>
                <a:srgbClr val="000000"/>
              </a:solidFill>
              <a:latin typeface="Calibri" panose="020F0502020204030204" pitchFamily="34" charset="0"/>
              <a:sym typeface="+mn-ea"/>
            </a:endParaRPr>
          </a:p>
          <a:p>
            <a:pPr marL="0" indent="0">
              <a:lnSpc>
                <a:spcPct val="93000"/>
              </a:lnSpc>
              <a:spcBef>
                <a:spcPct val="15000"/>
              </a:spcBef>
              <a:spcAft>
                <a:spcPct val="15000"/>
              </a:spcAft>
              <a:buSzPct val="100000"/>
              <a:buNone/>
              <a:defRPr/>
            </a:pP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GB" sz="1400" noProof="1">
              <a:ea typeface="宋体" panose="02010600030101010101" pitchFamily="2" charset="-122"/>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4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388"/>
            <a:ext cx="6770688" cy="563562"/>
          </a:xfrm>
        </p:spPr>
        <p:txBody>
          <a:bodyPr vert="horz" wrap="square" lIns="91440" tIns="45720" rIns="91440" bIns="45720" anchor="ctr" anchorCtr="0"/>
          <a:lstStyle/>
          <a:p>
            <a:r>
              <a:rPr lang="en-US" altLang="en-US" sz="3600" dirty="0"/>
              <a:t>R19 IoT NTN </a:t>
            </a:r>
            <a:r>
              <a:rPr lang="en-US" altLang="en-US" sz="3600" dirty="0">
                <a:sym typeface="+mn-ea"/>
              </a:rPr>
              <a:t>WI</a:t>
            </a:r>
            <a:endParaRPr lang="en-US" altLang="en-US" sz="3600" dirty="0"/>
          </a:p>
        </p:txBody>
      </p:sp>
      <p:sp>
        <p:nvSpPr>
          <p:cNvPr id="37891" name="Content Placeholder 2"/>
          <p:cNvSpPr>
            <a:spLocks noGrp="1"/>
          </p:cNvSpPr>
          <p:nvPr>
            <p:ph idx="1"/>
          </p:nvPr>
        </p:nvSpPr>
        <p:spPr>
          <a:xfrm>
            <a:off x="373063" y="742950"/>
            <a:ext cx="8388350" cy="5627688"/>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lang="en-GB" altLang="zh-CN" sz="1600" b="1" u="sng" dirty="0">
              <a:sym typeface="+mn-ea"/>
            </a:endParaRPr>
          </a:p>
          <a:p>
            <a:pPr marL="342900" marR="0" lvl="1" indent="-342900" algn="l" defTabSz="914400" rtl="0" eaLnBrk="0" fontAlgn="base" latinLnBrk="0" hangingPunct="0">
              <a:lnSpc>
                <a:spcPct val="93000"/>
              </a:lnSpc>
              <a:spcBef>
                <a:spcPct val="20000"/>
              </a:spcBef>
              <a:buClr>
                <a:srgbClr val="C00000"/>
              </a:buClr>
              <a:buSzTx/>
              <a:buBlip>
                <a:blip r:embed="rId1"/>
              </a:buBlip>
            </a:pPr>
            <a:endParaRPr kumimoji="0" lang="en-US" sz="1400" b="0" i="0" u="none" strike="noStrike" kern="1200" cap="none" spc="0" normalizeH="0" baseline="0" noProof="1">
              <a:solidFill>
                <a:srgbClr val="000000"/>
              </a:solidFill>
              <a:latin typeface="Calibri" panose="020F0502020204030204" pitchFamily="34" charset="0"/>
              <a:cs typeface="+mn-cs"/>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6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
        <p:nvSpPr>
          <p:cNvPr id="2" name="Content Placeholder 2"/>
          <p:cNvSpPr>
            <a:spLocks noGrp="1"/>
          </p:cNvSpPr>
          <p:nvPr/>
        </p:nvSpPr>
        <p:spPr>
          <a:xfrm>
            <a:off x="373380" y="742950"/>
            <a:ext cx="8451850" cy="5850255"/>
          </a:xfrm>
          <a:prstGeom prst="rect">
            <a:avLst/>
          </a:prstGeom>
          <a:noFill/>
          <a:ln w="9525">
            <a:noFill/>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lr>
                <a:srgbClr val="C00000"/>
              </a:buClr>
              <a:buBlip>
                <a:blip r:embed="rId1"/>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marL="0" indent="0">
              <a:lnSpc>
                <a:spcPct val="93000"/>
              </a:lnSpc>
              <a:spcBef>
                <a:spcPct val="15000"/>
              </a:spcBef>
              <a:spcAft>
                <a:spcPct val="15000"/>
              </a:spcAft>
              <a:buNone/>
            </a:pPr>
            <a:r>
              <a:rPr lang="en-GB" altLang="zh-CN" sz="1400" b="1" u="sng" dirty="0">
                <a:sym typeface="+mn-ea"/>
              </a:rPr>
              <a:t>Progress in the last quarter</a:t>
            </a:r>
            <a:endParaRPr lang="en-GB" altLang="zh-CN" sz="1400" b="1" u="sng" dirty="0">
              <a:ea typeface="宋体" panose="02010600030101010101" pitchFamily="2" charset="-122"/>
              <a:cs typeface="Arial" panose="020B0604020202020204" pitchFamily="34" charset="0"/>
              <a:sym typeface="+mn-ea"/>
            </a:endParaRPr>
          </a:p>
          <a:p>
            <a:pPr marL="342900" lvl="1" indent="-342900" algn="l">
              <a:lnSpc>
                <a:spcPct val="93000"/>
              </a:lnSpc>
              <a:spcBef>
                <a:spcPct val="15000"/>
              </a:spcBef>
              <a:buSzTx/>
              <a:buBlip>
                <a:blip r:embed="rId1"/>
              </a:buBlip>
            </a:pPr>
            <a:r>
              <a:rPr lang="en-US" sz="1400" dirty="0">
                <a:solidFill>
                  <a:srgbClr val="000000"/>
                </a:solidFill>
                <a:latin typeface="Calibri" panose="020F0502020204030204" pitchFamily="34" charset="0"/>
                <a:sym typeface="+mn-ea"/>
              </a:rPr>
              <a:t>Support of eNB as regenerative payload without S&amp;F satellite operation needs to be clarified in RAN plenary.</a:t>
            </a:r>
            <a:endParaRPr lang="en-US" sz="1400" dirty="0">
              <a:solidFill>
                <a:srgbClr val="000000"/>
              </a:solidFill>
              <a:latin typeface="Calibri" panose="020F0502020204030204" pitchFamily="34" charset="0"/>
              <a:sym typeface="+mn-ea"/>
            </a:endParaRPr>
          </a:p>
          <a:p>
            <a:pPr marL="0" indent="0">
              <a:lnSpc>
                <a:spcPct val="93000"/>
              </a:lnSpc>
              <a:spcBef>
                <a:spcPct val="15000"/>
              </a:spcBef>
              <a:spcAft>
                <a:spcPct val="15000"/>
              </a:spcAft>
              <a:buNone/>
            </a:pPr>
            <a:endParaRPr lang="en-GB" altLang="zh-CN" sz="1400" b="1" u="sng" dirty="0">
              <a:cs typeface="Arial" panose="020B0604020202020204" pitchFamily="34" charset="0"/>
              <a:sym typeface="+mn-ea"/>
            </a:endParaRPr>
          </a:p>
          <a:p>
            <a:pPr marL="0" indent="0">
              <a:lnSpc>
                <a:spcPct val="93000"/>
              </a:lnSpc>
              <a:spcBef>
                <a:spcPct val="15000"/>
              </a:spcBef>
              <a:spcAft>
                <a:spcPct val="15000"/>
              </a:spcAft>
              <a:buNone/>
            </a:pPr>
            <a:r>
              <a:rPr lang="en-GB" altLang="zh-CN" sz="1400" b="1" u="sng" dirty="0">
                <a:cs typeface="Arial" panose="020B0604020202020204" pitchFamily="34" charset="0"/>
                <a:sym typeface="+mn-ea"/>
              </a:rPr>
              <a:t>Impacts and dependencies on other </a:t>
            </a:r>
            <a:r>
              <a:rPr lang="en-GB" altLang="zh-CN" sz="1400" b="1" u="sng" dirty="0" err="1">
                <a:cs typeface="Arial" panose="020B0604020202020204" pitchFamily="34" charset="0"/>
                <a:sym typeface="+mn-ea"/>
              </a:rPr>
              <a:t>WGs</a:t>
            </a:r>
            <a:endParaRPr lang="en-GB" altLang="zh-CN" sz="1400" b="1" u="sng" dirty="0">
              <a:cs typeface="Arial" panose="020B0604020202020204" pitchFamily="34" charset="0"/>
              <a:sym typeface="+mn-ea"/>
            </a:endParaRPr>
          </a:p>
          <a:p>
            <a:pPr marL="342900" lvl="1" indent="-342900" algn="l">
              <a:lnSpc>
                <a:spcPct val="93000"/>
              </a:lnSpc>
              <a:spcBef>
                <a:spcPct val="15000"/>
              </a:spcBef>
              <a:buSzTx/>
              <a:buBlip>
                <a:blip r:embed="rId1"/>
              </a:buBlip>
            </a:pPr>
            <a:r>
              <a:rPr lang="en-US" sz="1400" dirty="0">
                <a:solidFill>
                  <a:srgbClr val="000000"/>
                </a:solidFill>
                <a:latin typeface="Calibri" panose="020F0502020204030204" pitchFamily="34" charset="0"/>
                <a:sym typeface="+mn-ea"/>
              </a:rPr>
              <a:t>N/A</a:t>
            </a:r>
            <a:endParaRPr lang="en-US" sz="1400" dirty="0">
              <a:solidFill>
                <a:srgbClr val="000000"/>
              </a:solidFill>
              <a:latin typeface="Calibri" panose="020F0502020204030204" pitchFamily="34" charset="0"/>
              <a:sym typeface="+mn-ea"/>
            </a:endParaRPr>
          </a:p>
          <a:p>
            <a:pPr marL="0" indent="0">
              <a:lnSpc>
                <a:spcPct val="93000"/>
              </a:lnSpc>
              <a:spcBef>
                <a:spcPct val="15000"/>
              </a:spcBef>
              <a:spcAft>
                <a:spcPct val="15000"/>
              </a:spcAft>
              <a:buNone/>
            </a:pPr>
            <a:endParaRPr lang="en-GB" altLang="zh-CN" sz="1400" dirty="0">
              <a:sym typeface="+mn-ea"/>
            </a:endParaRPr>
          </a:p>
          <a:p>
            <a:pPr marL="0" indent="0">
              <a:lnSpc>
                <a:spcPct val="93000"/>
              </a:lnSpc>
              <a:spcBef>
                <a:spcPct val="15000"/>
              </a:spcBef>
              <a:spcAft>
                <a:spcPct val="15000"/>
              </a:spcAft>
              <a:buNone/>
            </a:pPr>
            <a:r>
              <a:rPr lang="en-GB" altLang="zh-CN" sz="1400" b="1" u="sng" dirty="0">
                <a:cs typeface="Arial" panose="020B0604020202020204" pitchFamily="34" charset="0"/>
                <a:sym typeface="+mn-ea"/>
              </a:rPr>
              <a:t>Other important info</a:t>
            </a:r>
            <a:endParaRPr lang="en-US" altLang="zh-CN" sz="1400" dirty="0">
              <a:ea typeface="宋体" panose="02010600030101010101" pitchFamily="2" charset="-122"/>
              <a:cs typeface="Arial" panose="020B0604020202020204" pitchFamily="34" charset="0"/>
              <a:sym typeface="+mn-ea"/>
            </a:endParaRPr>
          </a:p>
          <a:p>
            <a:pPr marL="342900" lvl="1" indent="-342900" algn="l">
              <a:lnSpc>
                <a:spcPct val="93000"/>
              </a:lnSpc>
              <a:spcBef>
                <a:spcPct val="15000"/>
              </a:spcBef>
              <a:buSzTx/>
              <a:buBlip>
                <a:blip r:embed="rId1"/>
              </a:buBlip>
            </a:pPr>
            <a:r>
              <a:rPr lang="en-US" sz="1400" dirty="0">
                <a:solidFill>
                  <a:srgbClr val="000000"/>
                </a:solidFill>
                <a:latin typeface="Calibri" panose="020F0502020204030204" pitchFamily="34" charset="0"/>
                <a:sym typeface="+mn-ea"/>
              </a:rPr>
              <a:t>N/A</a:t>
            </a:r>
            <a:endParaRPr lang="en-US" sz="1400" dirty="0">
              <a:solidFill>
                <a:srgbClr val="000000"/>
              </a:solidFill>
              <a:latin typeface="Calibri" panose="020F0502020204030204" pitchFamily="34" charset="0"/>
              <a:sym typeface="+mn-ea"/>
            </a:endParaRPr>
          </a:p>
          <a:p>
            <a:pPr marL="0" indent="0">
              <a:lnSpc>
                <a:spcPct val="93000"/>
              </a:lnSpc>
              <a:spcBef>
                <a:spcPct val="15000"/>
              </a:spcBef>
              <a:spcAft>
                <a:spcPct val="15000"/>
              </a:spcAft>
              <a:buSzPct val="100000"/>
              <a:buNone/>
              <a:defRPr/>
            </a:pP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GB" sz="1400" noProof="1">
              <a:ea typeface="宋体" panose="02010600030101010101" pitchFamily="2" charset="-122"/>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4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a:xfrm>
            <a:off x="-381000" y="80645"/>
            <a:ext cx="8395335" cy="563245"/>
          </a:xfrm>
        </p:spPr>
        <p:txBody>
          <a:bodyPr vert="horz" wrap="square" lIns="91440" tIns="45720" rIns="91440" bIns="45720" anchor="ctr" anchorCtr="0"/>
          <a:lstStyle/>
          <a:p>
            <a:r>
              <a:rPr lang="en-US" altLang="en-US" sz="3600" dirty="0"/>
              <a:t>   R19 Ambient IoT </a:t>
            </a:r>
            <a:r>
              <a:rPr lang="en-US" altLang="en-US" sz="3600" dirty="0">
                <a:sym typeface="+mn-ea"/>
              </a:rPr>
              <a:t>SI</a:t>
            </a:r>
            <a:r>
              <a:rPr lang="en-US" altLang="en-US" sz="3600" dirty="0"/>
              <a:t> </a:t>
            </a:r>
            <a:endParaRPr lang="en-US" altLang="en-US" sz="3600" dirty="0"/>
          </a:p>
        </p:txBody>
      </p:sp>
      <p:sp>
        <p:nvSpPr>
          <p:cNvPr id="66563" name="Content Placeholder 2"/>
          <p:cNvSpPr>
            <a:spLocks noGrp="1"/>
          </p:cNvSpPr>
          <p:nvPr>
            <p:ph idx="1"/>
          </p:nvPr>
        </p:nvSpPr>
        <p:spPr>
          <a:xfrm>
            <a:off x="438980" y="866775"/>
            <a:ext cx="8388350" cy="5813425"/>
          </a:xfrm>
        </p:spPr>
        <p:txBody>
          <a:bodyPr vert="horz" wrap="square" lIns="91440" tIns="45720" rIns="91440" bIns="45720" anchor="t" anchorCtr="0"/>
          <a:lstStyle/>
          <a:p>
            <a:pPr marL="0" indent="0">
              <a:lnSpc>
                <a:spcPct val="93000"/>
              </a:lnSpc>
              <a:spcBef>
                <a:spcPct val="15000"/>
              </a:spcBef>
              <a:spcAft>
                <a:spcPct val="15000"/>
              </a:spcAft>
              <a:buNone/>
            </a:pPr>
            <a:r>
              <a:rPr lang="en-GB" altLang="zh-CN" sz="1400" b="1" u="sng" dirty="0">
                <a:sym typeface="+mn-ea"/>
              </a:rPr>
              <a:t>Progress in the last quarter</a:t>
            </a:r>
            <a:endParaRPr lang="en-GB" altLang="zh-CN" sz="1400" b="1" u="sng" dirty="0">
              <a:sym typeface="+mn-ea"/>
            </a:endParaRPr>
          </a:p>
          <a:p>
            <a:pPr lvl="0" algn="l">
              <a:lnSpc>
                <a:spcPct val="93000"/>
              </a:lnSpc>
              <a:spcBef>
                <a:spcPct val="20000"/>
              </a:spcBef>
              <a:buSzTx/>
              <a:buFontTx/>
              <a:buBlip>
                <a:blip r:embed="rId1"/>
              </a:buBlip>
            </a:pPr>
            <a:r>
              <a:rPr lang="en-US" altLang="en-US" sz="1400" dirty="0">
                <a:cs typeface="+mn-ea"/>
                <a:sym typeface="+mn-ea"/>
              </a:rPr>
              <a:t>For topology 1, Reader ID is included in the Inventory report and Command response message in addition of AIoT RAN node ID.</a:t>
            </a:r>
            <a:endParaRPr lang="en-US" altLang="en-US" sz="1400" dirty="0">
              <a:cs typeface="+mn-ea"/>
              <a:sym typeface="+mn-ea"/>
            </a:endParaRPr>
          </a:p>
          <a:p>
            <a:pPr lvl="0" algn="l">
              <a:lnSpc>
                <a:spcPct val="93000"/>
              </a:lnSpc>
              <a:spcBef>
                <a:spcPct val="20000"/>
              </a:spcBef>
              <a:buSzTx/>
              <a:buFontTx/>
              <a:buBlip>
                <a:blip r:embed="rId1"/>
              </a:buBlip>
            </a:pPr>
            <a:r>
              <a:rPr lang="en-US" altLang="en-US" sz="1400" dirty="0">
                <a:cs typeface="+mn-ea"/>
                <a:sym typeface="+mn-ea"/>
              </a:rPr>
              <a:t>For topology 1, A-IoT RAN needs to store the A-IoT Device Identification received from the inventory request. </a:t>
            </a:r>
            <a:endParaRPr lang="en-US" altLang="en-US" sz="1400" dirty="0">
              <a:cs typeface="+mn-ea"/>
              <a:sym typeface="+mn-ea"/>
            </a:endParaRPr>
          </a:p>
          <a:p>
            <a:pPr lvl="0" algn="l">
              <a:lnSpc>
                <a:spcPct val="93000"/>
              </a:lnSpc>
              <a:spcBef>
                <a:spcPct val="20000"/>
              </a:spcBef>
              <a:buSzTx/>
              <a:buFontTx/>
              <a:buBlip>
                <a:blip r:embed="rId1"/>
              </a:buBlip>
            </a:pPr>
            <a:r>
              <a:rPr lang="en-US" altLang="en-US" sz="1400" dirty="0">
                <a:cs typeface="+mn-ea"/>
                <a:sym typeface="+mn-ea"/>
              </a:rPr>
              <a:t>For topology 1, A-IoT RAN should be able to differentiate between command and inventory.</a:t>
            </a:r>
            <a:endParaRPr lang="en-US" altLang="en-US" sz="1400" dirty="0">
              <a:cs typeface="+mn-ea"/>
              <a:sym typeface="+mn-ea"/>
            </a:endParaRPr>
          </a:p>
          <a:p>
            <a:pPr lvl="0" algn="l">
              <a:lnSpc>
                <a:spcPct val="93000"/>
              </a:lnSpc>
              <a:spcBef>
                <a:spcPct val="20000"/>
              </a:spcBef>
              <a:buSzTx/>
              <a:buFontTx/>
              <a:buBlip>
                <a:blip r:embed="rId1"/>
              </a:buBlip>
            </a:pPr>
            <a:r>
              <a:rPr lang="en-US" altLang="en-US" sz="1400" dirty="0">
                <a:cs typeface="+mn-ea"/>
                <a:sym typeface="+mn-ea"/>
              </a:rPr>
              <a:t>For topology 1, only one reader ID included in Inventory report and Command response message. If AIoT RAN node would receive multiple responses for the same AIoT device it can send multiple inventory report messages. </a:t>
            </a:r>
            <a:endParaRPr lang="en-US" altLang="en-US" sz="1400" dirty="0">
              <a:cs typeface="+mn-ea"/>
              <a:sym typeface="+mn-ea"/>
            </a:endParaRPr>
          </a:p>
          <a:p>
            <a:pPr lvl="0" algn="l">
              <a:lnSpc>
                <a:spcPct val="93000"/>
              </a:lnSpc>
              <a:spcBef>
                <a:spcPct val="20000"/>
              </a:spcBef>
              <a:buSzTx/>
              <a:buFontTx/>
              <a:buBlip>
                <a:blip r:embed="rId1"/>
              </a:buBlip>
            </a:pPr>
            <a:r>
              <a:rPr lang="en-US" altLang="en-US" sz="1400" dirty="0">
                <a:cs typeface="+mn-ea"/>
                <a:sym typeface="+mn-ea"/>
              </a:rPr>
              <a:t>An AIoT enabled gNB could support both topologies, this is an implementation matter.</a:t>
            </a:r>
            <a:endParaRPr lang="en-US" altLang="en-US" sz="1400" dirty="0">
              <a:cs typeface="+mn-ea"/>
              <a:sym typeface="+mn-ea"/>
            </a:endParaRPr>
          </a:p>
          <a:p>
            <a:pPr lvl="0" algn="l">
              <a:lnSpc>
                <a:spcPct val="93000"/>
              </a:lnSpc>
              <a:spcBef>
                <a:spcPct val="20000"/>
              </a:spcBef>
              <a:buSzTx/>
              <a:buFontTx/>
              <a:buBlip>
                <a:blip r:embed="rId1"/>
              </a:buBlip>
            </a:pPr>
            <a:r>
              <a:rPr lang="en-US" altLang="en-US" sz="1400" dirty="0">
                <a:cs typeface="+mn-ea"/>
                <a:sym typeface="+mn-ea"/>
              </a:rPr>
              <a:t>The RAN architecture should enable the coordination of the usage of the A-IoT radio resources among readers, for both T1 and T2.</a:t>
            </a:r>
            <a:endParaRPr lang="en-US" altLang="en-US" sz="1400" dirty="0">
              <a:cs typeface="+mn-ea"/>
              <a:sym typeface="+mn-ea"/>
            </a:endParaRPr>
          </a:p>
          <a:p>
            <a:pPr lvl="0" algn="l">
              <a:lnSpc>
                <a:spcPct val="93000"/>
              </a:lnSpc>
              <a:spcBef>
                <a:spcPct val="20000"/>
              </a:spcBef>
              <a:buSzTx/>
              <a:buFontTx/>
              <a:buBlip>
                <a:blip r:embed="rId1"/>
              </a:buBlip>
            </a:pPr>
            <a:r>
              <a:rPr lang="en-US" altLang="en-US" sz="1400" dirty="0">
                <a:cs typeface="+mn-ea"/>
                <a:sym typeface="+mn-ea"/>
              </a:rPr>
              <a:t>NGAP is always be used between RAN and AIoT CN.</a:t>
            </a:r>
            <a:endParaRPr lang="en-US" altLang="en-US" sz="1400" dirty="0">
              <a:cs typeface="+mn-ea"/>
              <a:sym typeface="+mn-ea"/>
            </a:endParaRPr>
          </a:p>
          <a:p>
            <a:pPr lvl="0" algn="l">
              <a:lnSpc>
                <a:spcPct val="93000"/>
              </a:lnSpc>
              <a:spcBef>
                <a:spcPct val="20000"/>
              </a:spcBef>
              <a:buSzTx/>
              <a:buFontTx/>
              <a:buBlip>
                <a:blip r:embed="rId1"/>
              </a:buBlip>
            </a:pPr>
            <a:r>
              <a:rPr lang="en-US" altLang="en-US" sz="1400" dirty="0">
                <a:cs typeface="+mn-ea"/>
                <a:sym typeface="+mn-ea"/>
              </a:rPr>
              <a:t>In RRC based solution, Reader selection may need coordination between A-IoT-enabled gNB and A-IoT CN.</a:t>
            </a:r>
            <a:endParaRPr lang="en-US" altLang="en-US" sz="1400" dirty="0">
              <a:cs typeface="+mn-ea"/>
              <a:sym typeface="+mn-ea"/>
            </a:endParaRPr>
          </a:p>
          <a:p>
            <a:pPr lvl="0" algn="l">
              <a:lnSpc>
                <a:spcPct val="93000"/>
              </a:lnSpc>
              <a:spcBef>
                <a:spcPct val="20000"/>
              </a:spcBef>
              <a:buSzTx/>
              <a:buFontTx/>
              <a:buBlip>
                <a:blip r:embed="rId1"/>
              </a:buBlip>
            </a:pPr>
            <a:r>
              <a:rPr lang="en-US" altLang="en-US" sz="1400" dirty="0">
                <a:cs typeface="+mn-ea"/>
                <a:sym typeface="+mn-ea"/>
              </a:rPr>
              <a:t>For topology 2, the AIOT CN may get UE reader location via ULI in NGAP messages or via legacy LCS mechanism. </a:t>
            </a:r>
            <a:endParaRPr lang="en-GB" altLang="zh-CN" sz="1400" b="1" u="sng" dirty="0">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altLang="zh-CN" sz="1400" b="1" u="sng" dirty="0">
                <a:cs typeface="Arial" panose="020B0604020202020204" pitchFamily="34" charset="0"/>
                <a:sym typeface="+mn-ea"/>
              </a:rPr>
              <a:t>Impacts and dependencies on other WGs</a:t>
            </a:r>
            <a:endParaRPr lang="en-GB" altLang="zh-CN" sz="1400" b="1" u="sng" dirty="0">
              <a:cs typeface="Arial" panose="020B0604020202020204" pitchFamily="34" charset="0"/>
              <a:sym typeface="+mn-ea"/>
            </a:endParaRPr>
          </a:p>
          <a:p>
            <a:pPr lvl="0" algn="l">
              <a:lnSpc>
                <a:spcPct val="93000"/>
              </a:lnSpc>
              <a:spcBef>
                <a:spcPct val="20000"/>
              </a:spcBef>
              <a:buSzTx/>
              <a:buFontTx/>
              <a:buBlip>
                <a:blip r:embed="rId1"/>
              </a:buBlip>
            </a:pPr>
            <a:r>
              <a:rPr lang="en-US" altLang="en-US" sz="1400" dirty="0">
                <a:cs typeface="+mn-ea"/>
                <a:sym typeface="+mn-ea"/>
              </a:rPr>
              <a:t>No evaluation and down selection for T2 solutions have been performed which requires coordination among WGs.</a:t>
            </a:r>
            <a:endParaRPr lang="en-US" altLang="en-US" sz="1400" dirty="0">
              <a:cs typeface="+mn-ea"/>
              <a:sym typeface="+mn-ea"/>
            </a:endParaRPr>
          </a:p>
          <a:p>
            <a:pPr lvl="0" algn="l">
              <a:lnSpc>
                <a:spcPct val="93000"/>
              </a:lnSpc>
              <a:spcBef>
                <a:spcPct val="20000"/>
              </a:spcBef>
              <a:buSzTx/>
              <a:buFontTx/>
              <a:buBlip>
                <a:blip r:embed="rId1"/>
              </a:buBlip>
            </a:pPr>
            <a:r>
              <a:rPr lang="en-US" altLang="en-US" sz="1400" dirty="0">
                <a:cs typeface="+mn-ea"/>
                <a:sym typeface="+mn-ea"/>
              </a:rPr>
              <a:t>Editor’s note: Whether and which of the following options on CN triggered A-IoT session resource allocation and UE triggered A-IoT session resource allocation will be finally considered needs further discussion involving other WGs as needed.</a:t>
            </a:r>
            <a:endParaRPr lang="en-GB" altLang="zh-CN" sz="1400" u="sng" dirty="0">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altLang="zh-CN" sz="1400" b="1" u="sng" dirty="0">
                <a:cs typeface="Arial" panose="020B0604020202020204" pitchFamily="34" charset="0"/>
                <a:sym typeface="+mn-ea"/>
              </a:rPr>
              <a:t>Other important info</a:t>
            </a:r>
            <a:endParaRPr lang="en-GB" altLang="zh-CN" sz="1400" b="1" u="sng" dirty="0">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US" altLang="en-US" sz="1400" b="1" dirty="0">
                <a:solidFill>
                  <a:srgbClr val="FF0000"/>
                </a:solidFill>
                <a:cs typeface="+mn-ea"/>
                <a:sym typeface="+mn-ea"/>
              </a:rPr>
              <a:t>This SI is completed in RAN3.</a:t>
            </a:r>
            <a:endParaRPr lang="en-US" altLang="en-US" sz="1600" b="1" dirty="0">
              <a:solidFill>
                <a:srgbClr val="FF0000"/>
              </a:solidFill>
              <a:latin typeface="+mn-lt"/>
              <a:cs typeface="+mn-ea"/>
              <a:sym typeface="+mn-ea"/>
            </a:endParaRPr>
          </a:p>
        </p:txBody>
      </p:sp>
      <p:sp>
        <p:nvSpPr>
          <p:cNvPr id="66564"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Content Placeholder 2"/>
          <p:cNvSpPr>
            <a:spLocks noGrp="1"/>
          </p:cNvSpPr>
          <p:nvPr>
            <p:ph idx="1"/>
          </p:nvPr>
        </p:nvSpPr>
        <p:spPr>
          <a:xfrm>
            <a:off x="373380" y="762000"/>
            <a:ext cx="8388350" cy="6094095"/>
          </a:xfrm>
        </p:spPr>
        <p:txBody>
          <a:bodyPr vert="horz" wrap="square" lIns="91440" tIns="45720" rIns="91440" bIns="45720" anchor="t" anchorCtr="0"/>
          <a:lstStyle/>
          <a:p>
            <a:pPr marL="0" indent="0">
              <a:lnSpc>
                <a:spcPct val="93000"/>
              </a:lnSpc>
              <a:spcBef>
                <a:spcPct val="15000"/>
              </a:spcBef>
              <a:spcAft>
                <a:spcPct val="15000"/>
              </a:spcAft>
              <a:buNone/>
            </a:pPr>
            <a:r>
              <a:rPr lang="en-GB" altLang="zh-CN" sz="1500" b="1" u="sng" dirty="0">
                <a:sym typeface="+mn-ea"/>
              </a:rPr>
              <a:t>Progress in the last quarter</a:t>
            </a:r>
            <a:endParaRPr lang="en-GB" altLang="zh-CN" sz="1500" b="1" u="sng" dirty="0">
              <a:sym typeface="+mn-ea"/>
            </a:endParaRPr>
          </a:p>
          <a:p>
            <a:pPr marL="0" indent="0">
              <a:lnSpc>
                <a:spcPct val="93000"/>
              </a:lnSpc>
              <a:spcBef>
                <a:spcPct val="15000"/>
              </a:spcBef>
              <a:spcAft>
                <a:spcPct val="15000"/>
              </a:spcAft>
              <a:buNone/>
            </a:pPr>
            <a:r>
              <a:rPr lang="en-US" sz="1500" u="sng" dirty="0">
                <a:sym typeface="+mn-ea"/>
              </a:rPr>
              <a:t>On-demand SSB SCell operation</a:t>
            </a:r>
            <a:r>
              <a:rPr lang="en-US" altLang="zh-CN" sz="1500" u="sng" dirty="0">
                <a:sym typeface="+mn-ea"/>
              </a:rPr>
              <a:t>:</a:t>
            </a:r>
            <a:endParaRPr lang="en-GB" altLang="zh-CN" sz="1500" b="1" u="sng" dirty="0">
              <a:sym typeface="+mn-ea"/>
            </a:endParaRPr>
          </a:p>
          <a:p>
            <a:pPr marL="342900" lvl="1" indent="-342900">
              <a:lnSpc>
                <a:spcPct val="93000"/>
              </a:lnSpc>
              <a:spcBef>
                <a:spcPct val="0"/>
              </a:spcBef>
              <a:buClr>
                <a:srgbClr val="C00000"/>
              </a:buClr>
              <a:buBlip>
                <a:blip r:embed="rId1"/>
              </a:buBlip>
            </a:pPr>
            <a:r>
              <a:rPr lang="en-US" sz="1500" dirty="0">
                <a:solidFill>
                  <a:srgbClr val="000000"/>
                </a:solidFill>
                <a:latin typeface="Calibri" panose="020F0502020204030204" pitchFamily="34" charset="0"/>
                <a:sym typeface="+mn-ea"/>
              </a:rPr>
              <a:t>For RRC based signalling, the DU can decide activation/deactivation state of OD-SSB configuration per SCell and convey it to the CU included in the RRC container. There is no RAN3 impact.</a:t>
            </a:r>
            <a:endParaRPr lang="en-US" sz="1500" dirty="0">
              <a:solidFill>
                <a:srgbClr val="000000"/>
              </a:solidFill>
              <a:latin typeface="Calibri" panose="020F0502020204030204" pitchFamily="34" charset="0"/>
              <a:sym typeface="+mn-ea"/>
            </a:endParaRPr>
          </a:p>
          <a:p>
            <a:pPr marL="0" lvl="1" indent="0">
              <a:lnSpc>
                <a:spcPct val="93000"/>
              </a:lnSpc>
              <a:spcBef>
                <a:spcPct val="0"/>
              </a:spcBef>
              <a:buClr>
                <a:srgbClr val="C00000"/>
              </a:buClr>
              <a:buNone/>
            </a:pPr>
            <a:r>
              <a:rPr lang="en-US" sz="1500" u="sng" dirty="0">
                <a:sym typeface="+mn-ea"/>
              </a:rPr>
              <a:t>On-demand SIB1 for UEs</a:t>
            </a:r>
            <a:r>
              <a:rPr lang="en-US" altLang="zh-CN" sz="1500" u="sng" dirty="0">
                <a:sym typeface="+mn-ea"/>
              </a:rPr>
              <a:t>:</a:t>
            </a:r>
            <a:endParaRPr lang="en-GB" altLang="zh-CN" sz="1500" b="1" u="sng" dirty="0">
              <a:sym typeface="+mn-ea"/>
            </a:endParaRPr>
          </a:p>
          <a:p>
            <a:pPr marL="342900" lvl="1" indent="-342900">
              <a:lnSpc>
                <a:spcPct val="93000"/>
              </a:lnSpc>
              <a:spcBef>
                <a:spcPct val="0"/>
              </a:spcBef>
              <a:buClr>
                <a:srgbClr val="C00000"/>
              </a:buClr>
              <a:buBlip>
                <a:blip r:embed="rId1"/>
              </a:buBlip>
            </a:pPr>
            <a:r>
              <a:rPr lang="en-US" sz="1500" dirty="0">
                <a:solidFill>
                  <a:srgbClr val="000000"/>
                </a:solidFill>
                <a:latin typeface="Calibri" panose="020F0502020204030204" pitchFamily="34" charset="0"/>
                <a:sym typeface="+mn-ea"/>
              </a:rPr>
              <a:t>The UL WUS configuration will be transferred over Xn via a new class1 defined procedure.</a:t>
            </a:r>
            <a:endParaRPr lang="en-US" sz="1500" dirty="0">
              <a:solidFill>
                <a:srgbClr val="000000"/>
              </a:solidFill>
              <a:latin typeface="Calibri" panose="020F0502020204030204" pitchFamily="34" charset="0"/>
              <a:sym typeface="+mn-ea"/>
            </a:endParaRPr>
          </a:p>
          <a:p>
            <a:pPr marL="342900" lvl="1" indent="-342900">
              <a:lnSpc>
                <a:spcPct val="93000"/>
              </a:lnSpc>
              <a:spcBef>
                <a:spcPct val="0"/>
              </a:spcBef>
              <a:buClr>
                <a:srgbClr val="C00000"/>
              </a:buClr>
              <a:buBlip>
                <a:blip r:embed="rId1"/>
              </a:buBlip>
            </a:pPr>
            <a:r>
              <a:rPr lang="en-US" sz="1500" dirty="0">
                <a:solidFill>
                  <a:srgbClr val="000000"/>
                </a:solidFill>
                <a:latin typeface="Calibri" panose="020F0502020204030204" pitchFamily="34" charset="0"/>
                <a:sym typeface="+mn-ea"/>
              </a:rPr>
              <a:t>Cell A gNB can decide and signal to NES Cell gNB that it stops the UL WUS configuration broadcast in its SIB.</a:t>
            </a:r>
            <a:endParaRPr lang="en-US" sz="1500" dirty="0">
              <a:solidFill>
                <a:srgbClr val="000000"/>
              </a:solidFill>
              <a:latin typeface="Calibri" panose="020F0502020204030204" pitchFamily="34" charset="0"/>
              <a:sym typeface="+mn-ea"/>
            </a:endParaRPr>
          </a:p>
          <a:p>
            <a:pPr marL="342900" lvl="1" indent="-342900">
              <a:lnSpc>
                <a:spcPct val="93000"/>
              </a:lnSpc>
              <a:spcBef>
                <a:spcPct val="0"/>
              </a:spcBef>
              <a:buClr>
                <a:srgbClr val="C00000"/>
              </a:buClr>
              <a:buBlip>
                <a:blip r:embed="rId1"/>
              </a:buBlip>
            </a:pPr>
            <a:r>
              <a:rPr lang="en-US" sz="1500" dirty="0">
                <a:solidFill>
                  <a:srgbClr val="000000"/>
                </a:solidFill>
                <a:latin typeface="Calibri" panose="020F0502020204030204" pitchFamily="34" charset="0"/>
                <a:sym typeface="+mn-ea"/>
              </a:rPr>
              <a:t>The purpose of the new XnAP procedure is to enable an NG-RAN node1 to provide UL WUS configuration information to NG-RAN node2. The procedure uses non UE-associated signaling. </a:t>
            </a:r>
            <a:endParaRPr lang="en-US" sz="1500" dirty="0">
              <a:solidFill>
                <a:srgbClr val="000000"/>
              </a:solidFill>
              <a:latin typeface="Calibri" panose="020F0502020204030204" pitchFamily="34" charset="0"/>
              <a:sym typeface="+mn-ea"/>
            </a:endParaRPr>
          </a:p>
          <a:p>
            <a:pPr marL="342900" lvl="1" indent="-342900">
              <a:lnSpc>
                <a:spcPct val="93000"/>
              </a:lnSpc>
              <a:spcBef>
                <a:spcPct val="0"/>
              </a:spcBef>
              <a:buClr>
                <a:srgbClr val="C00000"/>
              </a:buClr>
              <a:buBlip>
                <a:blip r:embed="rId1"/>
              </a:buBlip>
            </a:pPr>
            <a:r>
              <a:rPr lang="en-US" sz="1500" dirty="0">
                <a:solidFill>
                  <a:srgbClr val="000000"/>
                </a:solidFill>
                <a:latin typeface="Calibri" panose="020F0502020204030204" pitchFamily="34" charset="0"/>
                <a:sym typeface="+mn-ea"/>
              </a:rPr>
              <a:t>Cell A stores the UL WUS configuration information after it has received it. </a:t>
            </a:r>
            <a:endParaRPr lang="en-US" sz="1500" dirty="0">
              <a:solidFill>
                <a:srgbClr val="000000"/>
              </a:solidFill>
              <a:latin typeface="Calibri" panose="020F0502020204030204" pitchFamily="34" charset="0"/>
              <a:sym typeface="+mn-ea"/>
            </a:endParaRPr>
          </a:p>
          <a:p>
            <a:pPr marL="342900" lvl="1" indent="-342900">
              <a:lnSpc>
                <a:spcPct val="93000"/>
              </a:lnSpc>
              <a:spcBef>
                <a:spcPct val="0"/>
              </a:spcBef>
              <a:buClr>
                <a:srgbClr val="C00000"/>
              </a:buClr>
              <a:buBlip>
                <a:blip r:embed="rId1"/>
              </a:buBlip>
            </a:pPr>
            <a:r>
              <a:rPr lang="en-US" sz="1500" dirty="0">
                <a:solidFill>
                  <a:srgbClr val="000000"/>
                </a:solidFill>
                <a:latin typeface="Calibri" panose="020F0502020204030204" pitchFamily="34" charset="0"/>
                <a:sym typeface="+mn-ea"/>
              </a:rPr>
              <a:t>A Class 2 procedure is to be introduced for Cell A gNB to signal to NES Cell gNB that it stops the UL WUS configuration broadcast in its SIB. The procedure uses non UE-associated signalling.</a:t>
            </a:r>
            <a:endParaRPr lang="en-US" sz="1500" dirty="0">
              <a:solidFill>
                <a:srgbClr val="000000"/>
              </a:solidFill>
              <a:latin typeface="Calibri" panose="020F0502020204030204" pitchFamily="34" charset="0"/>
              <a:sym typeface="+mn-ea"/>
            </a:endParaRPr>
          </a:p>
          <a:p>
            <a:pPr marL="342900" lvl="1" indent="-342900">
              <a:lnSpc>
                <a:spcPct val="93000"/>
              </a:lnSpc>
              <a:spcBef>
                <a:spcPct val="0"/>
              </a:spcBef>
              <a:buClr>
                <a:srgbClr val="C00000"/>
              </a:buClr>
              <a:buBlip>
                <a:blip r:embed="rId1"/>
              </a:buBlip>
            </a:pPr>
            <a:r>
              <a:rPr lang="en-US" sz="1500" dirty="0">
                <a:solidFill>
                  <a:srgbClr val="000000"/>
                </a:solidFill>
                <a:latin typeface="Calibri" panose="020F0502020204030204" pitchFamily="34" charset="0"/>
                <a:sym typeface="+mn-ea"/>
              </a:rPr>
              <a:t>Reuse the existing IE “Served Cell Information” IE to include UL WUS configuration from gNB-DU to gNB -CU in F1 Setup Request and gNB-DU Configuration Update procedures.</a:t>
            </a:r>
            <a:endParaRPr lang="en-US" sz="1500" dirty="0">
              <a:solidFill>
                <a:srgbClr val="000000"/>
              </a:solidFill>
              <a:latin typeface="Calibri" panose="020F0502020204030204" pitchFamily="34" charset="0"/>
              <a:sym typeface="+mn-ea"/>
            </a:endParaRPr>
          </a:p>
          <a:p>
            <a:pPr marL="0" indent="0">
              <a:lnSpc>
                <a:spcPct val="93000"/>
              </a:lnSpc>
              <a:spcBef>
                <a:spcPct val="15000"/>
              </a:spcBef>
              <a:spcAft>
                <a:spcPct val="15000"/>
              </a:spcAft>
              <a:buNone/>
            </a:pPr>
            <a:endParaRPr lang="en-GB" altLang="zh-CN" sz="1500" b="1" u="sng" dirty="0">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altLang="zh-CN" sz="1500" b="1" u="sng" dirty="0">
                <a:cs typeface="Arial" panose="020B0604020202020204" pitchFamily="34" charset="0"/>
                <a:sym typeface="+mn-ea"/>
              </a:rPr>
              <a:t>Impacts and dependencies on other </a:t>
            </a:r>
            <a:r>
              <a:rPr lang="en-GB" altLang="zh-CN" sz="1500" b="1" u="sng" dirty="0" err="1">
                <a:cs typeface="Arial" panose="020B0604020202020204" pitchFamily="34" charset="0"/>
                <a:sym typeface="+mn-ea"/>
              </a:rPr>
              <a:t>WGs</a:t>
            </a:r>
            <a:endParaRPr lang="en-GB" altLang="zh-CN" sz="1500" b="1" u="sng" dirty="0">
              <a:cs typeface="Arial" panose="020B0604020202020204" pitchFamily="34" charset="0"/>
              <a:sym typeface="+mn-ea"/>
            </a:endParaRPr>
          </a:p>
          <a:p>
            <a:pPr marL="342900" marR="0" lvl="1" indent="-342900" algn="l" rtl="0" eaLnBrk="0" fontAlgn="base" latinLnBrk="0" hangingPunct="0">
              <a:lnSpc>
                <a:spcPct val="93000"/>
              </a:lnSpc>
              <a:spcBef>
                <a:spcPct val="15000"/>
              </a:spcBef>
              <a:buClr>
                <a:srgbClr val="C00000"/>
              </a:buClr>
              <a:buSzTx/>
              <a:buBlip>
                <a:blip r:embed="rId1"/>
              </a:buBlip>
            </a:pPr>
            <a:r>
              <a:rPr lang="en-US" sz="1500" dirty="0">
                <a:solidFill>
                  <a:srgbClr val="000000"/>
                </a:solidFill>
                <a:latin typeface="Calibri" panose="020F0502020204030204" pitchFamily="34" charset="0"/>
                <a:cs typeface="+mn-ea"/>
                <a:sym typeface="+mn-ea"/>
              </a:rPr>
              <a:t>N/A</a:t>
            </a:r>
            <a:endParaRPr lang="en-US" sz="1500" dirty="0">
              <a:solidFill>
                <a:srgbClr val="000000"/>
              </a:solidFill>
              <a:latin typeface="Calibri" panose="020F0502020204030204" pitchFamily="34" charset="0"/>
              <a:cs typeface="+mn-ea"/>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en-US" sz="1500" i="0" strike="noStrike" kern="0" cap="none" spc="0" normalizeH="0" baseline="0" noProof="1">
              <a:solidFill>
                <a:schemeClr val="tx1"/>
              </a:solidFill>
              <a:latin typeface="+mn-lt"/>
              <a:ea typeface="MS PGothic" panose="020B0600070205080204" pitchFamily="34" charset="-128"/>
              <a:cs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500" b="1" u="sng" dirty="0">
                <a:ln>
                  <a:noFill/>
                </a:ln>
                <a:effectLst/>
                <a:uLnTx/>
                <a:uFillTx/>
                <a:cs typeface="Arial" panose="020B0604020202020204" pitchFamily="34" charset="0"/>
                <a:sym typeface="+mn-ea"/>
              </a:rPr>
              <a:t>Other important info</a:t>
            </a:r>
            <a:endParaRPr lang="en-GB" sz="1500" b="1" u="sng" dirty="0">
              <a:ln>
                <a:noFill/>
              </a:ln>
              <a:effectLst/>
              <a:uLnTx/>
              <a:uFillTx/>
              <a:cs typeface="Arial" panose="020B0604020202020204" pitchFamily="34" charset="0"/>
              <a:sym typeface="+mn-ea"/>
            </a:endParaRPr>
          </a:p>
          <a:p>
            <a:pPr marL="342900" marR="0" lvl="1" indent="-342900" algn="l" rtl="0" eaLnBrk="0" fontAlgn="base" latinLnBrk="0" hangingPunct="0">
              <a:lnSpc>
                <a:spcPct val="93000"/>
              </a:lnSpc>
              <a:spcBef>
                <a:spcPct val="15000"/>
              </a:spcBef>
              <a:buClr>
                <a:srgbClr val="C00000"/>
              </a:buClr>
              <a:buSzTx/>
              <a:buBlip>
                <a:blip r:embed="rId1"/>
              </a:buBlip>
            </a:pPr>
            <a:r>
              <a:rPr lang="en-US" sz="1500" dirty="0">
                <a:solidFill>
                  <a:srgbClr val="000000"/>
                </a:solidFill>
                <a:latin typeface="Calibri" panose="020F0502020204030204" pitchFamily="34" charset="0"/>
                <a:cs typeface="+mn-ea"/>
                <a:sym typeface="+mn-ea"/>
              </a:rPr>
              <a:t>N/A</a:t>
            </a:r>
            <a:endParaRPr lang="en-US" sz="1500" dirty="0">
              <a:solidFill>
                <a:srgbClr val="000000"/>
              </a:solidFill>
              <a:latin typeface="Calibri" panose="020F0502020204030204" pitchFamily="34" charset="0"/>
              <a:cs typeface="+mn-ea"/>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lang="en-US" altLang="en-US" sz="1600" dirty="0">
              <a:latin typeface="+mn-lt"/>
              <a:ea typeface="MS PGothic" panose="020B0600070205080204" pitchFamily="34" charset="-128"/>
              <a:cs typeface="+mn-cs"/>
            </a:endParaRPr>
          </a:p>
        </p:txBody>
      </p:sp>
      <p:sp>
        <p:nvSpPr>
          <p:cNvPr id="68612"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
        <p:nvSpPr>
          <p:cNvPr id="66562" name="Title 1"/>
          <p:cNvSpPr>
            <a:spLocks noGrp="1"/>
          </p:cNvSpPr>
          <p:nvPr/>
        </p:nvSpPr>
        <p:spPr>
          <a:xfrm>
            <a:off x="-381000" y="179705"/>
            <a:ext cx="8395335" cy="563245"/>
          </a:xfrm>
          <a:prstGeom prst="rect">
            <a:avLst/>
          </a:prstGeom>
          <a:noFill/>
          <a:ln w="9525">
            <a:noFill/>
          </a:ln>
        </p:spPr>
        <p:txBody>
          <a:bodyPr vert="horz" wrap="square" lIns="91440" tIns="45720" rIns="91440" bIns="45720" anchor="ctr" anchorCtr="0"/>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r>
              <a:rPr lang="en-US" altLang="en-US" sz="3600" dirty="0"/>
              <a:t>   </a:t>
            </a:r>
            <a:r>
              <a:rPr lang="en-US" altLang="en-US" sz="3600" dirty="0">
                <a:sym typeface="+mn-ea"/>
              </a:rPr>
              <a:t>R19 Network ES WI</a:t>
            </a:r>
            <a:endParaRPr lang="en-US" altLang="en-US" sz="3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itle 1"/>
          <p:cNvSpPr>
            <a:spLocks noGrp="1"/>
          </p:cNvSpPr>
          <p:nvPr>
            <p:ph type="title"/>
          </p:nvPr>
        </p:nvSpPr>
        <p:spPr>
          <a:xfrm>
            <a:off x="566738" y="0"/>
            <a:ext cx="6834187" cy="835025"/>
          </a:xfrm>
        </p:spPr>
        <p:txBody>
          <a:bodyPr vert="horz" wrap="square" lIns="91440" tIns="45720" rIns="91440" bIns="45720" anchor="ctr" anchorCtr="0"/>
          <a:lstStyle/>
          <a:p>
            <a:r>
              <a:rPr lang="sv-SE" altLang="ja-JP" dirty="0"/>
              <a:t>Executive Summary</a:t>
            </a:r>
            <a:endParaRPr lang="en-US" altLang="en-US" dirty="0"/>
          </a:p>
        </p:txBody>
      </p:sp>
      <p:sp>
        <p:nvSpPr>
          <p:cNvPr id="9219" name="Content Placeholder 2"/>
          <p:cNvSpPr>
            <a:spLocks noGrp="1"/>
          </p:cNvSpPr>
          <p:nvPr>
            <p:ph idx="1"/>
          </p:nvPr>
        </p:nvSpPr>
        <p:spPr>
          <a:xfrm>
            <a:off x="393065" y="1828800"/>
            <a:ext cx="8477250" cy="4442460"/>
          </a:xfrm>
        </p:spPr>
        <p:txBody>
          <a:bodyPr vert="horz" wrap="square" lIns="91440" tIns="45720" rIns="91440" bIns="45720" anchor="t" anchorCtr="0"/>
          <a:lstStyle/>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lang="en-US" altLang="en-US" sz="2000" dirty="0">
                <a:sym typeface="+mn-ea"/>
              </a:rPr>
              <a:t>Total</a:t>
            </a:r>
            <a:r>
              <a:rPr lang="en-US" altLang="en-US" sz="2000" dirty="0">
                <a:solidFill>
                  <a:srgbClr val="FF0000"/>
                </a:solidFill>
                <a:sym typeface="+mn-ea"/>
              </a:rPr>
              <a:t> 1294 </a:t>
            </a:r>
            <a:r>
              <a:rPr lang="en-US" altLang="en-US" sz="2000" dirty="0">
                <a:sym typeface="+mn-ea"/>
              </a:rPr>
              <a:t>Tdocs at submission deadline (excluding LSin received from other groups) in Q4</a:t>
            </a:r>
            <a:endParaRPr kumimoji="0" lang="en-US" altLang="en-US" sz="2000" b="1" i="0" u="none" strike="noStrike" kern="0" cap="none" spc="0" normalizeH="0" baseline="0" noProof="1">
              <a:solidFill>
                <a:schemeClr val="tx1"/>
              </a:solidFill>
              <a:latin typeface="+mn-lt"/>
              <a:ea typeface="MS PGothic" panose="020B0600070205080204" pitchFamily="34" charset="-128"/>
              <a:cs typeface="+mn-cs"/>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pPr>
            <a:r>
              <a:rPr lang="en-US" altLang="en-US" sz="2000" dirty="0">
                <a:solidFill>
                  <a:srgbClr val="FF0000"/>
                </a:solidFill>
                <a:sym typeface="+mn-ea"/>
              </a:rPr>
              <a:t>10% </a:t>
            </a:r>
            <a:r>
              <a:rPr lang="en-US" altLang="en-US" sz="2000" dirty="0">
                <a:sym typeface="+mn-ea"/>
              </a:rPr>
              <a:t>LSs and related documents</a:t>
            </a:r>
            <a:endParaRPr kumimoji="0" lang="en-US" altLang="en-US" sz="2000" b="0" i="0" u="none" strike="noStrike" kern="0" cap="none" spc="0" normalizeH="0" baseline="0" noProof="1">
              <a:solidFill>
                <a:srgbClr val="FF0000"/>
              </a:solidFill>
              <a:latin typeface="+mn-lt"/>
              <a:ea typeface="MS PGothic" panose="020B0600070205080204" pitchFamily="34" charset="-128"/>
              <a:cs typeface="+mn-cs"/>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pPr>
            <a:r>
              <a:rPr lang="en-US" altLang="en-US" sz="2000" dirty="0">
                <a:solidFill>
                  <a:srgbClr val="FF0000"/>
                </a:solidFill>
                <a:sym typeface="+mn-ea"/>
              </a:rPr>
              <a:t>21%</a:t>
            </a:r>
            <a:r>
              <a:rPr lang="en-US" altLang="en-US" sz="2000" dirty="0">
                <a:sym typeface="+mn-ea"/>
              </a:rPr>
              <a:t> Maintenance: Rel-18 &amp; earlier</a:t>
            </a:r>
            <a:endParaRPr lang="en-US" altLang="en-US" sz="2000" dirty="0">
              <a:sym typeface="+mn-ea"/>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pPr>
            <a:r>
              <a:rPr lang="en-US" altLang="en-US" sz="2000" dirty="0">
                <a:solidFill>
                  <a:srgbClr val="FF0000"/>
                </a:solidFill>
                <a:cs typeface="+mn-ea"/>
                <a:sym typeface="+mn-ea"/>
              </a:rPr>
              <a:t>69%</a:t>
            </a:r>
            <a:r>
              <a:rPr lang="en-US" altLang="en-US" sz="2000" dirty="0">
                <a:cs typeface="+mn-ea"/>
                <a:sym typeface="+mn-ea"/>
              </a:rPr>
              <a:t> Documents to Rel-19 WIs</a:t>
            </a:r>
            <a:endParaRPr kumimoji="0" lang="en-US" altLang="en-US" sz="2000" b="0" i="0" u="none" strike="noStrike" kern="0" cap="none" spc="0" normalizeH="0" baseline="0" noProof="1">
              <a:solidFill>
                <a:schemeClr val="tx1"/>
              </a:solidFill>
              <a:latin typeface="+mn-lt"/>
              <a:ea typeface="MS PGothic" panose="020B0600070205080204" pitchFamily="34" charset="-128"/>
              <a:cs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rPr>
              <a:t>Updated endorsed guidelines endorsed </a:t>
            </a:r>
            <a:r>
              <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rPr>
              <a:t>in R3-247003</a:t>
            </a:r>
            <a:endPar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rPr>
              <a:t>TR30.531 Work Plan and Working Procedures - RAN WG3 was updated and approved in R3-247004</a:t>
            </a:r>
            <a:endPar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lang="en-US" altLang="sv-SE" sz="2000">
                <a:solidFill>
                  <a:srgbClr val="FF0000"/>
                </a:solidFill>
                <a:sym typeface="+mn-ea"/>
              </a:rPr>
              <a:t>R19 Ambient IoT SI is completed in RAN3.</a:t>
            </a:r>
            <a:endParaRPr lang="en-US" altLang="sv-SE" sz="2000">
              <a:solidFill>
                <a:srgbClr val="FF0000"/>
              </a:solidFill>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2000" b="0" i="0" u="none" strike="noStrike" kern="0" cap="none" spc="0" normalizeH="0" baseline="0" noProof="1">
              <a:solidFill>
                <a:srgbClr val="FF0000"/>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2000" b="0" i="0" u="none" strike="noStrike" kern="0" cap="none" spc="0" normalizeH="0" baseline="0" noProof="1">
              <a:solidFill>
                <a:srgbClr val="FF0000"/>
              </a:solidFill>
              <a:latin typeface="+mn-lt"/>
              <a:ea typeface="MS PGothic" panose="020B0600070205080204" pitchFamily="34" charset="-128"/>
              <a:cs typeface="+mn-cs"/>
              <a:sym typeface="+mn-ea"/>
            </a:endParaRPr>
          </a:p>
          <a:p>
            <a:pPr marL="800100" marR="0" lvl="1"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1665" b="0" i="0" u="none" strike="noStrike" kern="0" cap="none" spc="0" normalizeH="0" baseline="0" noProof="1">
              <a:solidFill>
                <a:schemeClr val="tx1"/>
              </a:solidFill>
              <a:latin typeface="+mn-lt"/>
              <a:ea typeface="MS PGothic" panose="020B0600070205080204" pitchFamily="34" charset="-128"/>
              <a:cs typeface="+mn-cs"/>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1165" b="0" i="0" u="none" strike="noStrike" kern="0" cap="none" spc="0" normalizeH="0" baseline="0" noProof="1">
              <a:solidFill>
                <a:srgbClr val="FF0000"/>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en-US" sz="1600" b="0" i="0" u="none" strike="noStrike" kern="0" cap="none" spc="0" normalizeH="0" baseline="0" noProof="1">
              <a:solidFill>
                <a:schemeClr val="tx1"/>
              </a:solidFill>
              <a:latin typeface="+mn-lt"/>
              <a:ea typeface="MS PGothic" panose="020B0600070205080204" pitchFamily="34" charset="-128"/>
              <a:cs typeface="+mn-cs"/>
            </a:endParaRPr>
          </a:p>
          <a:p>
            <a:pPr marL="1143000" marR="0" lvl="2" indent="-22860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v"/>
            </a:pPr>
            <a:endParaRPr kumimoji="0" lang="en-US" altLang="en-US" sz="1200" b="0" i="0" u="none" strike="noStrike" kern="0" cap="none" spc="0" normalizeH="0" baseline="0" noProof="1">
              <a:solidFill>
                <a:schemeClr val="tx1"/>
              </a:solidFill>
              <a:latin typeface="+mn-lt"/>
              <a:ea typeface="MS PGothic" panose="020B0600070205080204" pitchFamily="34" charset="-128"/>
              <a:cs typeface="+mn-ea"/>
              <a:sym typeface="Wingdings" panose="05000000000000000000" pitchFamily="2" charset="2"/>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en-US" sz="2400" b="0" i="0" u="none" strike="noStrike" kern="0" cap="none" spc="0" normalizeH="0" baseline="0" noProof="1">
              <a:solidFill>
                <a:schemeClr val="tx1"/>
              </a:solidFill>
              <a:latin typeface="+mn-lt"/>
              <a:ea typeface="MS PGothic" panose="020B0600070205080204" pitchFamily="34" charset="-128"/>
              <a:cs typeface="+mn-cs"/>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en-US" sz="2400" b="0" i="0" u="none" strike="noStrike" kern="0" cap="none" spc="0" normalizeH="0" baseline="0" noProof="1">
              <a:solidFill>
                <a:schemeClr val="tx1"/>
              </a:solidFill>
              <a:latin typeface="+mn-lt"/>
              <a:ea typeface="MS PGothic" panose="020B0600070205080204" pitchFamily="34" charset="-128"/>
              <a:cs typeface="+mn-cs"/>
            </a:endParaRPr>
          </a:p>
        </p:txBody>
      </p:sp>
      <p:sp>
        <p:nvSpPr>
          <p:cNvPr id="70659" name="Slide Number Placeholder 3"/>
          <p:cNvSpPr>
            <a:spLocks noGrp="1"/>
          </p:cNvSpPr>
          <p:nvPr>
            <p:ph type="sldNum" sz="quarter" idx="4"/>
          </p:nvPr>
        </p:nvSpPr>
        <p:spPr>
          <a:xfrm>
            <a:off x="8564563" y="6457950"/>
            <a:ext cx="395287" cy="222250"/>
          </a:xfrm>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5pPr>
          </a:lstStyle>
          <a:p>
            <a:pPr lvl="0">
              <a:buClrTx/>
              <a:buSzTx/>
            </a:pPr>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graphicFrame>
        <p:nvGraphicFramePr>
          <p:cNvPr id="5" name="Table 4"/>
          <p:cNvGraphicFramePr>
            <a:graphicFrameLocks noGrp="1"/>
          </p:cNvGraphicFramePr>
          <p:nvPr>
            <p:custDataLst>
              <p:tags r:id="rId2"/>
            </p:custDataLst>
          </p:nvPr>
        </p:nvGraphicFramePr>
        <p:xfrm>
          <a:off x="1508125" y="688975"/>
          <a:ext cx="5173980" cy="1042035"/>
        </p:xfrm>
        <a:graphic>
          <a:graphicData uri="http://schemas.openxmlformats.org/drawingml/2006/table">
            <a:tbl>
              <a:tblPr/>
              <a:tblGrid>
                <a:gridCol w="1542415"/>
                <a:gridCol w="3631565"/>
              </a:tblGrid>
              <a:tr h="353695">
                <a:tc>
                  <a:txBody>
                    <a:bodyPr/>
                    <a:lstStyle/>
                    <a:p>
                      <a:pPr marL="0" marR="0" lvl="0" algn="l" defTabSz="914400" rtl="0" eaLnBrk="0" fontAlgn="base" latinLnBrk="0" hangingPunct="0">
                        <a:lnSpc>
                          <a:spcPct val="100000"/>
                        </a:lnSpc>
                        <a:spcBef>
                          <a:spcPct val="20000"/>
                        </a:spcBef>
                        <a:buClrTx/>
                        <a:buSzTx/>
                        <a:buFontTx/>
                        <a:buNone/>
                      </a:pPr>
                      <a:r>
                        <a:rPr kumimoji="0" lang="en-US" altLang="ja-JP" sz="1600" b="1" i="0" u="none" strike="noStrike" cap="none" normalizeH="0" baseline="0" dirty="0">
                          <a:ln>
                            <a:noFill/>
                          </a:ln>
                          <a:effectLst/>
                          <a:latin typeface="Calibri" panose="020F0502020204030204" pitchFamily="34" charset="0"/>
                          <a:ea typeface="MS PGothic" panose="020B0600070205080204" pitchFamily="34" charset="-128"/>
                        </a:rPr>
                        <a:t>RAN3#125bis</a:t>
                      </a:r>
                      <a:endParaRPr kumimoji="0" lang="en-US" altLang="ja-JP" sz="1600" b="1" i="0" u="none" strike="noStrike" cap="none" normalizeH="0" baseline="0" dirty="0">
                        <a:ln>
                          <a:noFill/>
                        </a:ln>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algn="l" defTabSz="914400" rtl="0" eaLnBrk="0" fontAlgn="base" latinLnBrk="0" hangingPunct="0">
                        <a:lnSpc>
                          <a:spcPct val="100000"/>
                        </a:lnSpc>
                        <a:spcBef>
                          <a:spcPct val="20000"/>
                        </a:spcBef>
                        <a:buClrTx/>
                        <a:buSzTx/>
                        <a:buFontTx/>
                        <a:buNone/>
                      </a:pPr>
                      <a:r>
                        <a:rPr kumimoji="0" lang="en-US" altLang="ja-JP" sz="1600" b="1" i="0" u="none" strike="noStrike" cap="none" normalizeH="0" baseline="0" dirty="0">
                          <a:ln>
                            <a:noFill/>
                          </a:ln>
                          <a:effectLst/>
                          <a:latin typeface="Calibri" panose="020F0502020204030204" pitchFamily="34" charset="0"/>
                          <a:ea typeface="MS PGothic" panose="020B0600070205080204" pitchFamily="34" charset="-128"/>
                        </a:rPr>
                        <a:t>Oct 14</a:t>
                      </a:r>
                      <a:r>
                        <a:rPr kumimoji="0" lang="en-US" altLang="ja-JP" sz="1600" b="1" i="0" u="none" strike="noStrike" cap="none" normalizeH="0" baseline="30000" dirty="0">
                          <a:ln>
                            <a:noFill/>
                          </a:ln>
                          <a:effectLst/>
                          <a:latin typeface="Calibri" panose="020F0502020204030204" pitchFamily="34" charset="0"/>
                          <a:ea typeface="MS PGothic" panose="020B0600070205080204" pitchFamily="34" charset="-128"/>
                        </a:rPr>
                        <a:t>th </a:t>
                      </a:r>
                      <a:r>
                        <a:rPr kumimoji="0" lang="en-US" altLang="ja-JP" sz="1600" b="1" dirty="0">
                          <a:ln>
                            <a:noFill/>
                          </a:ln>
                          <a:effectLst/>
                          <a:latin typeface="Calibri" panose="020F0502020204030204" pitchFamily="34" charset="0"/>
                          <a:ea typeface="MS PGothic" panose="020B0600070205080204" pitchFamily="34" charset="-128"/>
                          <a:sym typeface="+mn-ea"/>
                        </a:rPr>
                        <a:t>– 18</a:t>
                      </a:r>
                      <a:r>
                        <a:rPr kumimoji="0" lang="en-US" altLang="ja-JP" sz="1600" b="1" baseline="30000" dirty="0">
                          <a:ln>
                            <a:noFill/>
                          </a:ln>
                          <a:effectLst/>
                          <a:latin typeface="Calibri" panose="020F0502020204030204" pitchFamily="34" charset="0"/>
                          <a:ea typeface="MS PGothic" panose="020B0600070205080204" pitchFamily="34" charset="-128"/>
                          <a:sym typeface="+mn-ea"/>
                        </a:rPr>
                        <a:t>th</a:t>
                      </a:r>
                      <a:r>
                        <a:rPr kumimoji="0" lang="en-US" altLang="ja-JP" sz="1600" b="1" dirty="0">
                          <a:ln>
                            <a:noFill/>
                          </a:ln>
                          <a:effectLst/>
                          <a:latin typeface="Calibri" panose="020F0502020204030204" pitchFamily="34" charset="0"/>
                          <a:ea typeface="MS PGothic" panose="020B0600070205080204" pitchFamily="34" charset="-128"/>
                          <a:sym typeface="+mn-ea"/>
                        </a:rPr>
                        <a:t>, 2024 Hefei, China</a:t>
                      </a:r>
                      <a:endParaRPr kumimoji="0" lang="en-US" altLang="ja-JP" sz="1600" b="1" i="0" u="none" strike="noStrike" cap="none" normalizeH="0" dirty="0">
                        <a:ln>
                          <a:noFill/>
                        </a:ln>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3060">
                <a:tc>
                  <a:txBody>
                    <a:bodyPr/>
                    <a:lstStyle/>
                    <a:p>
                      <a:pPr marL="0" marR="0" lvl="0" algn="l" defTabSz="914400" rtl="0" eaLnBrk="0" fontAlgn="base" latinLnBrk="0" hangingPunct="0">
                        <a:lnSpc>
                          <a:spcPct val="100000"/>
                        </a:lnSpc>
                        <a:spcBef>
                          <a:spcPct val="20000"/>
                        </a:spcBef>
                        <a:buClrTx/>
                        <a:buSzTx/>
                        <a:buFontTx/>
                        <a:buNone/>
                      </a:pPr>
                      <a:r>
                        <a:rPr kumimoji="0" lang="en-US" altLang="ja-JP" sz="1600" b="1" i="0" u="none" strike="noStrike" cap="none" normalizeH="0" baseline="0" dirty="0">
                          <a:ln>
                            <a:noFill/>
                          </a:ln>
                          <a:effectLst/>
                          <a:latin typeface="Calibri" panose="020F0502020204030204" pitchFamily="34" charset="0"/>
                          <a:ea typeface="MS PGothic" panose="020B0600070205080204" pitchFamily="34" charset="-128"/>
                        </a:rPr>
                        <a:t>RAN3#126</a:t>
                      </a:r>
                      <a:endParaRPr kumimoji="0" lang="en-US" altLang="ja-JP" sz="1600" b="1" i="0" u="none" strike="noStrike" cap="none" normalizeH="0" baseline="0" dirty="0">
                        <a:ln>
                          <a:noFill/>
                        </a:ln>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algn="l" defTabSz="914400" rtl="0" eaLnBrk="0" fontAlgn="base" latinLnBrk="0" hangingPunct="0">
                        <a:lnSpc>
                          <a:spcPct val="100000"/>
                        </a:lnSpc>
                        <a:spcBef>
                          <a:spcPct val="20000"/>
                        </a:spcBef>
                        <a:buClrTx/>
                        <a:buSzTx/>
                        <a:buFontTx/>
                        <a:buNone/>
                      </a:pPr>
                      <a:r>
                        <a:rPr kumimoji="0" lang="en-US" altLang="ja-JP" sz="1600" b="1" dirty="0">
                          <a:ln>
                            <a:noFill/>
                          </a:ln>
                          <a:effectLst/>
                          <a:latin typeface="Calibri" panose="020F0502020204030204" pitchFamily="34" charset="0"/>
                          <a:ea typeface="MS PGothic" panose="020B0600070205080204" pitchFamily="34" charset="-128"/>
                          <a:sym typeface="+mn-ea"/>
                        </a:rPr>
                        <a:t>Nov 18</a:t>
                      </a:r>
                      <a:r>
                        <a:rPr kumimoji="0" lang="en-US" altLang="ja-JP" sz="1600" b="1" baseline="30000" dirty="0">
                          <a:ln>
                            <a:noFill/>
                          </a:ln>
                          <a:effectLst/>
                          <a:latin typeface="Calibri" panose="020F0502020204030204" pitchFamily="34" charset="0"/>
                          <a:ea typeface="MS PGothic" panose="020B0600070205080204" pitchFamily="34" charset="-128"/>
                          <a:sym typeface="+mn-ea"/>
                        </a:rPr>
                        <a:t>th </a:t>
                      </a:r>
                      <a:r>
                        <a:rPr kumimoji="0" lang="en-US" altLang="ja-JP" sz="1600" b="1" dirty="0">
                          <a:ln>
                            <a:noFill/>
                          </a:ln>
                          <a:effectLst/>
                          <a:latin typeface="Calibri" panose="020F0502020204030204" pitchFamily="34" charset="0"/>
                          <a:ea typeface="MS PGothic" panose="020B0600070205080204" pitchFamily="34" charset="-128"/>
                          <a:sym typeface="+mn-ea"/>
                        </a:rPr>
                        <a:t>– 22</a:t>
                      </a:r>
                      <a:r>
                        <a:rPr kumimoji="0" lang="en-US" altLang="ja-JP" sz="1600" b="1" baseline="30000" dirty="0">
                          <a:ln>
                            <a:noFill/>
                          </a:ln>
                          <a:effectLst/>
                          <a:latin typeface="Calibri" panose="020F0502020204030204" pitchFamily="34" charset="0"/>
                          <a:ea typeface="MS PGothic" panose="020B0600070205080204" pitchFamily="34" charset="-128"/>
                          <a:sym typeface="+mn-ea"/>
                        </a:rPr>
                        <a:t>th</a:t>
                      </a:r>
                      <a:r>
                        <a:rPr kumimoji="0" lang="en-US" altLang="ja-JP" sz="1600" b="1" dirty="0">
                          <a:ln>
                            <a:noFill/>
                          </a:ln>
                          <a:effectLst/>
                          <a:latin typeface="Calibri" panose="020F0502020204030204" pitchFamily="34" charset="0"/>
                          <a:ea typeface="MS PGothic" panose="020B0600070205080204" pitchFamily="34" charset="-128"/>
                          <a:sym typeface="+mn-ea"/>
                        </a:rPr>
                        <a:t>, 2024 Orlando, USA</a:t>
                      </a:r>
                      <a:endParaRPr kumimoji="0" lang="en-US" altLang="ja-JP" sz="1600" b="1" i="0" u="none" strike="noStrike" cap="none" normalizeH="0" dirty="0">
                        <a:ln>
                          <a:noFill/>
                        </a:ln>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5280">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RAN #106</a:t>
                      </a:r>
                      <a:endPar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Dec 9</a:t>
                      </a:r>
                      <a:r>
                        <a:rPr kumimoji="0" lang="en-US" altLang="ja-JP" sz="1600" b="1" i="0" u="none" strike="noStrike" cap="none" normalizeH="0" baseline="30000" dirty="0">
                          <a:ln>
                            <a:noFill/>
                          </a:ln>
                          <a:solidFill>
                            <a:schemeClr val="hlink"/>
                          </a:solidFill>
                          <a:effectLst/>
                          <a:latin typeface="Calibri" panose="020F0502020204030204" pitchFamily="34" charset="0"/>
                          <a:ea typeface="MS PGothic" panose="020B0600070205080204" pitchFamily="34" charset="-128"/>
                        </a:rPr>
                        <a:t>th</a:t>
                      </a: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 </a:t>
                      </a:r>
                      <a:r>
                        <a:rPr kumimoji="0" lang="en-US" altLang="ja-JP" sz="1600" b="1" i="0" u="none" strike="noStrike" cap="none" normalizeH="0" baseline="0">
                          <a:ln>
                            <a:noFill/>
                          </a:ln>
                          <a:solidFill>
                            <a:schemeClr val="hlink"/>
                          </a:solidFill>
                          <a:effectLst/>
                          <a:latin typeface="Calibri" panose="020F0502020204030204" pitchFamily="34" charset="0"/>
                          <a:ea typeface="MS PGothic" panose="020B0600070205080204" pitchFamily="34" charset="-128"/>
                        </a:rPr>
                        <a:t>– 12</a:t>
                      </a:r>
                      <a:r>
                        <a:rPr kumimoji="0" lang="en-US" altLang="ja-JP" sz="1600" b="1" i="0" u="none" strike="noStrike" cap="none" normalizeH="0" baseline="30000">
                          <a:ln>
                            <a:noFill/>
                          </a:ln>
                          <a:solidFill>
                            <a:schemeClr val="hlink"/>
                          </a:solidFill>
                          <a:effectLst/>
                          <a:latin typeface="Calibri" panose="020F0502020204030204" pitchFamily="34" charset="0"/>
                          <a:ea typeface="MS PGothic" panose="020B0600070205080204" pitchFamily="34" charset="-128"/>
                        </a:rPr>
                        <a:t>th</a:t>
                      </a:r>
                      <a:r>
                        <a:rPr kumimoji="0" lang="en-US" altLang="ja-JP" sz="1600" b="1" i="0" u="none" strike="noStrike" cap="none" normalizeH="0" baseline="0">
                          <a:ln>
                            <a:noFill/>
                          </a:ln>
                          <a:solidFill>
                            <a:schemeClr val="hlink"/>
                          </a:solidFill>
                          <a:effectLst/>
                          <a:latin typeface="Calibri" panose="020F0502020204030204" pitchFamily="34" charset="0"/>
                          <a:ea typeface="MS PGothic" panose="020B0600070205080204" pitchFamily="34" charset="-128"/>
                        </a:rPr>
                        <a:t>, </a:t>
                      </a: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2024 Madrid, Spain</a:t>
                      </a:r>
                      <a:endPar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r>
            </a:tbl>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Content Placeholder 2"/>
          <p:cNvSpPr>
            <a:spLocks noGrp="1"/>
          </p:cNvSpPr>
          <p:nvPr>
            <p:ph idx="1"/>
          </p:nvPr>
        </p:nvSpPr>
        <p:spPr>
          <a:xfrm>
            <a:off x="373380" y="976630"/>
            <a:ext cx="8388350" cy="5879465"/>
          </a:xfrm>
        </p:spPr>
        <p:txBody>
          <a:bodyPr vert="horz" wrap="square" lIns="91440" tIns="45720" rIns="91440" bIns="45720" anchor="t" anchorCtr="0"/>
          <a:lstStyle/>
          <a:p>
            <a:pPr marL="0" indent="0">
              <a:lnSpc>
                <a:spcPct val="93000"/>
              </a:lnSpc>
              <a:spcBef>
                <a:spcPct val="15000"/>
              </a:spcBef>
              <a:spcAft>
                <a:spcPct val="15000"/>
              </a:spcAft>
              <a:buNone/>
            </a:pPr>
            <a:r>
              <a:rPr lang="en-GB" altLang="zh-CN" sz="1500" b="1" u="sng" dirty="0">
                <a:sym typeface="+mn-ea"/>
              </a:rPr>
              <a:t>Progress in the last quarter</a:t>
            </a:r>
            <a:endParaRPr lang="en-GB" altLang="zh-CN" sz="1500" b="1" u="sng" dirty="0">
              <a:sym typeface="+mn-ea"/>
            </a:endParaRPr>
          </a:p>
          <a:p>
            <a:pPr algn="l">
              <a:lnSpc>
                <a:spcPct val="93000"/>
              </a:lnSpc>
              <a:spcBef>
                <a:spcPct val="20000"/>
              </a:spcBef>
              <a:buSzTx/>
              <a:buFontTx/>
              <a:buBlip>
                <a:blip r:embed="rId1"/>
              </a:buBlip>
            </a:pPr>
            <a:r>
              <a:rPr lang="en-US" sz="1500" dirty="0">
                <a:cs typeface="+mn-ea"/>
                <a:sym typeface="+mn-ea"/>
              </a:rPr>
              <a:t>The LP-WUS assistance information IE, which includes the CN assigned subgroup ID for LP-WUS, is introduced in the NG paging message, is introduced in the NGAP core Networking assistance information IE, and is introduced in F1 paging message. </a:t>
            </a:r>
            <a:endParaRPr lang="en-US" sz="1500" dirty="0">
              <a:cs typeface="+mn-ea"/>
              <a:sym typeface="+mn-ea"/>
            </a:endParaRPr>
          </a:p>
          <a:p>
            <a:pPr algn="l">
              <a:lnSpc>
                <a:spcPct val="93000"/>
              </a:lnSpc>
              <a:spcBef>
                <a:spcPct val="20000"/>
              </a:spcBef>
              <a:buSzTx/>
              <a:buFontTx/>
              <a:buBlip>
                <a:blip r:embed="rId1"/>
              </a:buBlip>
            </a:pPr>
            <a:r>
              <a:rPr lang="en-US" sz="1500" dirty="0">
                <a:cs typeface="+mn-ea"/>
                <a:sym typeface="+mn-ea"/>
              </a:rPr>
              <a:t>The gNB-DU is responsible to generate and broadcast the LP-WUS related configuration, including LP-SS configuration, LP-WUS configuration, and the entry/exit condition for LP-WUS monitoring.</a:t>
            </a:r>
            <a:endParaRPr lang="en-US" sz="1500" dirty="0">
              <a:cs typeface="+mn-ea"/>
              <a:sym typeface="+mn-ea"/>
            </a:endParaRPr>
          </a:p>
          <a:p>
            <a:pPr algn="l">
              <a:lnSpc>
                <a:spcPct val="93000"/>
              </a:lnSpc>
              <a:spcBef>
                <a:spcPct val="20000"/>
              </a:spcBef>
              <a:buSzTx/>
              <a:buFontTx/>
              <a:buBlip>
                <a:blip r:embed="rId1"/>
              </a:buBlip>
            </a:pPr>
            <a:r>
              <a:rPr lang="en-US" sz="1500" dirty="0">
                <a:cs typeface="+mn-ea"/>
                <a:sym typeface="+mn-ea"/>
              </a:rPr>
              <a:t>NG-RAN node can acquire the total number of CN assigned subgrouping via OAM.</a:t>
            </a:r>
            <a:endParaRPr lang="en-US" sz="1500" dirty="0">
              <a:cs typeface="+mn-ea"/>
              <a:sym typeface="+mn-ea"/>
            </a:endParaRPr>
          </a:p>
          <a:p>
            <a:pPr algn="l">
              <a:lnSpc>
                <a:spcPct val="93000"/>
              </a:lnSpc>
              <a:spcBef>
                <a:spcPct val="20000"/>
              </a:spcBef>
              <a:buSzTx/>
              <a:buFontTx/>
              <a:buBlip>
                <a:blip r:embed="rId1"/>
              </a:buBlip>
            </a:pPr>
            <a:r>
              <a:rPr lang="en-US" sz="1500" dirty="0">
                <a:cs typeface="+mn-ea"/>
                <a:sym typeface="+mn-ea"/>
              </a:rPr>
              <a:t>WA: the anchor gNB provides the new LP-WUS paging subgrouping assistance information IE into the Xn RAN paging message including CN assigned subgroup ID.</a:t>
            </a:r>
            <a:endParaRPr lang="en-US" sz="1500" dirty="0">
              <a:cs typeface="+mn-ea"/>
              <a:sym typeface="+mn-ea"/>
            </a:endParaRPr>
          </a:p>
          <a:p>
            <a:pPr algn="l">
              <a:lnSpc>
                <a:spcPct val="93000"/>
              </a:lnSpc>
              <a:spcBef>
                <a:spcPct val="20000"/>
              </a:spcBef>
              <a:buSzTx/>
              <a:buFontTx/>
              <a:buBlip>
                <a:blip r:embed="rId1"/>
              </a:buBlip>
            </a:pPr>
            <a:r>
              <a:rPr lang="en-US" sz="1500" dirty="0">
                <a:cs typeface="+mn-ea"/>
                <a:sym typeface="+mn-ea"/>
              </a:rPr>
              <a:t>WA: Introducing LP-WUS subgrouping support indication per-cell in F1 paging message. This applies for both UE_ID based subgrouping and CN based subgrouping.</a:t>
            </a:r>
            <a:endParaRPr lang="en-US" sz="1500" dirty="0">
              <a:cs typeface="+mn-ea"/>
              <a:sym typeface="+mn-ea"/>
            </a:endParaRPr>
          </a:p>
          <a:p>
            <a:pPr algn="l">
              <a:lnSpc>
                <a:spcPct val="93000"/>
              </a:lnSpc>
              <a:spcBef>
                <a:spcPct val="20000"/>
              </a:spcBef>
              <a:buSzTx/>
              <a:buFontTx/>
              <a:buBlip>
                <a:blip r:embed="rId1"/>
              </a:buBlip>
            </a:pPr>
            <a:endParaRPr lang="en-US" sz="1500" dirty="0">
              <a:cs typeface="+mn-ea"/>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altLang="zh-CN" sz="1500" b="1" u="sng" dirty="0">
                <a:cs typeface="Arial" panose="020B0604020202020204" pitchFamily="34" charset="0"/>
                <a:sym typeface="+mn-ea"/>
              </a:rPr>
              <a:t>Impacts and dependencies on other </a:t>
            </a:r>
            <a:r>
              <a:rPr lang="en-GB" altLang="zh-CN" sz="1500" b="1" u="sng" dirty="0" err="1">
                <a:cs typeface="Arial" panose="020B0604020202020204" pitchFamily="34" charset="0"/>
                <a:sym typeface="+mn-ea"/>
              </a:rPr>
              <a:t>WGs</a:t>
            </a:r>
            <a:endParaRPr lang="en-GB" altLang="zh-CN" sz="1500" b="1" u="sng" dirty="0">
              <a:cs typeface="Arial" panose="020B0604020202020204" pitchFamily="34" charset="0"/>
              <a:sym typeface="+mn-ea"/>
            </a:endParaRPr>
          </a:p>
          <a:p>
            <a:pPr marR="0" lvl="0" algn="l" rtl="0" eaLnBrk="0" fontAlgn="base" latinLnBrk="0" hangingPunct="0">
              <a:lnSpc>
                <a:spcPct val="93000"/>
              </a:lnSpc>
              <a:spcBef>
                <a:spcPct val="20000"/>
              </a:spcBef>
              <a:buClr>
                <a:srgbClr val="C00000"/>
              </a:buClr>
              <a:buSzTx/>
              <a:buFontTx/>
              <a:buBlip>
                <a:blip r:embed="rId1"/>
              </a:buBlip>
            </a:pPr>
            <a:r>
              <a:rPr lang="en-US" sz="1500" dirty="0">
                <a:cs typeface="+mn-ea"/>
                <a:sym typeface="+mn-ea"/>
              </a:rPr>
              <a:t>The 2 WAs may depend on RAN2 progress.</a:t>
            </a:r>
            <a:endParaRPr kumimoji="0" lang="en-US" sz="1500" i="0" strike="noStrike" kern="0" cap="none" spc="0" normalizeH="0" baseline="0" noProof="1">
              <a:solidFill>
                <a:schemeClr val="tx1"/>
              </a:solidFill>
              <a:latin typeface="+mn-lt"/>
              <a:ea typeface="MS PGothic" panose="020B0600070205080204" pitchFamily="34" charset="-128"/>
              <a:cs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en-US" sz="1500" i="0" strike="noStrike" kern="0" cap="none" spc="0" normalizeH="0" baseline="0" noProof="1">
              <a:solidFill>
                <a:schemeClr val="tx1"/>
              </a:solidFill>
              <a:latin typeface="+mn-lt"/>
              <a:ea typeface="MS PGothic" panose="020B0600070205080204" pitchFamily="34" charset="-128"/>
              <a:cs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500" b="1" u="sng" dirty="0">
                <a:ln>
                  <a:noFill/>
                </a:ln>
                <a:effectLst/>
                <a:uLnTx/>
                <a:uFillTx/>
                <a:cs typeface="Arial" panose="020B0604020202020204" pitchFamily="34" charset="0"/>
                <a:sym typeface="+mn-ea"/>
              </a:rPr>
              <a:t>Other important info</a:t>
            </a:r>
            <a:endParaRPr lang="en-GB" sz="1500" b="1" u="sng" dirty="0">
              <a:ln>
                <a:noFill/>
              </a:ln>
              <a:effectLst/>
              <a:uLnTx/>
              <a:uFillTx/>
              <a:cs typeface="Arial" panose="020B0604020202020204" pitchFamily="34" charset="0"/>
              <a:sym typeface="+mn-ea"/>
            </a:endParaRPr>
          </a:p>
          <a:p>
            <a:pPr marR="0" lvl="0" algn="l" rtl="0" eaLnBrk="0" fontAlgn="base" latinLnBrk="0" hangingPunct="0">
              <a:lnSpc>
                <a:spcPct val="93000"/>
              </a:lnSpc>
              <a:spcBef>
                <a:spcPct val="20000"/>
              </a:spcBef>
              <a:buClr>
                <a:srgbClr val="C00000"/>
              </a:buClr>
              <a:buSzTx/>
              <a:buFontTx/>
              <a:buBlip>
                <a:blip r:embed="rId1"/>
              </a:buBlip>
            </a:pPr>
            <a:r>
              <a:rPr kumimoji="0" lang="en-US" sz="1500" i="0" strike="noStrike" kern="0" cap="none" spc="0" normalizeH="0" baseline="0" noProof="1">
                <a:solidFill>
                  <a:schemeClr val="tx1"/>
                </a:solidFill>
                <a:cs typeface="+mn-ea"/>
              </a:rPr>
              <a:t>N/A</a:t>
            </a:r>
            <a:endParaRPr kumimoji="0" lang="en-US" sz="1500" i="0" strike="noStrike" kern="0" cap="none" spc="0" normalizeH="0" baseline="0" noProof="1">
              <a:solidFill>
                <a:schemeClr val="tx1"/>
              </a:solidFill>
              <a:cs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lang="en-US" altLang="en-US" sz="1600" dirty="0">
              <a:latin typeface="+mn-lt"/>
              <a:ea typeface="MS PGothic" panose="020B0600070205080204" pitchFamily="34" charset="-128"/>
              <a:cs typeface="+mn-cs"/>
            </a:endParaRPr>
          </a:p>
        </p:txBody>
      </p:sp>
      <p:sp>
        <p:nvSpPr>
          <p:cNvPr id="68612"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
        <p:nvSpPr>
          <p:cNvPr id="66562" name="Title 1"/>
          <p:cNvSpPr>
            <a:spLocks noGrp="1"/>
          </p:cNvSpPr>
          <p:nvPr/>
        </p:nvSpPr>
        <p:spPr>
          <a:xfrm>
            <a:off x="-381000" y="179705"/>
            <a:ext cx="8395335" cy="563245"/>
          </a:xfrm>
          <a:prstGeom prst="rect">
            <a:avLst/>
          </a:prstGeom>
          <a:noFill/>
          <a:ln w="9525">
            <a:noFill/>
          </a:ln>
        </p:spPr>
        <p:txBody>
          <a:bodyPr vert="horz" wrap="square" lIns="91440" tIns="45720" rIns="91440" bIns="45720" anchor="ctr" anchorCtr="0"/>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r>
              <a:rPr lang="en-US" altLang="en-US" sz="3600" dirty="0"/>
              <a:t>   </a:t>
            </a:r>
            <a:r>
              <a:rPr lang="en-US" altLang="en-US" sz="3600" dirty="0">
                <a:sym typeface="+mn-ea"/>
              </a:rPr>
              <a:t>R19 LP-WUS WI</a:t>
            </a:r>
            <a:endParaRPr lang="en-US" altLang="en-US" sz="36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a:xfrm>
            <a:off x="0" y="179705"/>
            <a:ext cx="6948805" cy="563245"/>
          </a:xfrm>
        </p:spPr>
        <p:txBody>
          <a:bodyPr vert="horz" wrap="square" lIns="91440" tIns="45720" rIns="91440" bIns="45720" anchor="ctr" anchorCtr="0"/>
          <a:lstStyle/>
          <a:p>
            <a:r>
              <a:rPr lang="en-US" altLang="en-US" sz="3600" dirty="0"/>
              <a:t>R19 Duplex WI</a:t>
            </a:r>
            <a:endParaRPr lang="en-US" altLang="en-US" sz="3600" dirty="0"/>
          </a:p>
        </p:txBody>
      </p:sp>
      <p:sp>
        <p:nvSpPr>
          <p:cNvPr id="37891" name="Content Placeholder 2"/>
          <p:cNvSpPr>
            <a:spLocks noGrp="1"/>
          </p:cNvSpPr>
          <p:nvPr>
            <p:ph idx="1"/>
          </p:nvPr>
        </p:nvSpPr>
        <p:spPr>
          <a:xfrm>
            <a:off x="373063" y="830263"/>
            <a:ext cx="8388350" cy="5540375"/>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600" b="1" u="sng" dirty="0">
                <a:sym typeface="+mn-ea"/>
              </a:rPr>
              <a:t>Progress in the last quarter</a:t>
            </a:r>
            <a:endParaRPr lang="en-US" altLang="en-GB" sz="1400" dirty="0">
              <a:cs typeface="+mn-ea"/>
              <a:sym typeface="+mn-ea"/>
            </a:endParaRPr>
          </a:p>
          <a:p>
            <a:pPr algn="l">
              <a:lnSpc>
                <a:spcPct val="93000"/>
              </a:lnSpc>
              <a:spcBef>
                <a:spcPct val="20000"/>
              </a:spcBef>
              <a:buSzTx/>
              <a:buFontTx/>
              <a:buBlip>
                <a:blip r:embed="rId1"/>
              </a:buBlip>
            </a:pPr>
            <a:r>
              <a:rPr lang="en-US" altLang="en-GB" sz="1400" dirty="0">
                <a:cs typeface="+mn-ea"/>
                <a:sym typeface="+mn-ea"/>
              </a:rPr>
              <a:t>RAN3 agrees to Exchange the following information over Xn interface and F1 interface:</a:t>
            </a:r>
            <a:endParaRPr lang="en-US" altLang="en-GB" sz="1400" dirty="0">
              <a:cs typeface="+mn-ea"/>
              <a:sym typeface="+mn-ea"/>
            </a:endParaRPr>
          </a:p>
          <a:p>
            <a:pPr lvl="1" algn="l">
              <a:lnSpc>
                <a:spcPct val="93000"/>
              </a:lnSpc>
              <a:spcBef>
                <a:spcPct val="20000"/>
              </a:spcBef>
              <a:buSzTx/>
              <a:buFontTx/>
              <a:buBlip>
                <a:blip r:embed="rId1"/>
              </a:buBlip>
            </a:pPr>
            <a:r>
              <a:rPr lang="en-US" altLang="en-GB" sz="1400" dirty="0">
                <a:cs typeface="+mn-ea"/>
                <a:sym typeface="+mn-ea"/>
              </a:rPr>
              <a:t>Semi-static cell-specific SBFD time and frequency location configuration with cell granularity (FFS on container or explicit IEs over XnAP and F1AP)</a:t>
            </a:r>
            <a:endParaRPr lang="en-US" altLang="en-GB" sz="1400" dirty="0">
              <a:cs typeface="+mn-ea"/>
              <a:sym typeface="+mn-ea"/>
            </a:endParaRPr>
          </a:p>
          <a:p>
            <a:pPr lvl="1" algn="l">
              <a:lnSpc>
                <a:spcPct val="93000"/>
              </a:lnSpc>
              <a:spcBef>
                <a:spcPct val="20000"/>
              </a:spcBef>
              <a:buSzTx/>
              <a:buFontTx/>
              <a:buBlip>
                <a:blip r:embed="rId1"/>
              </a:buBlip>
            </a:pPr>
            <a:r>
              <a:rPr lang="en-US" altLang="en-GB" sz="1400" dirty="0">
                <a:cs typeface="+mn-ea"/>
                <a:sym typeface="+mn-ea"/>
              </a:rPr>
              <a:t>Measurement resource configuration</a:t>
            </a:r>
            <a:endParaRPr lang="en-US" altLang="en-GB" sz="1400" dirty="0">
              <a:cs typeface="+mn-ea"/>
              <a:sym typeface="+mn-ea"/>
            </a:endParaRPr>
          </a:p>
          <a:p>
            <a:pPr lvl="1" algn="l">
              <a:lnSpc>
                <a:spcPct val="93000"/>
              </a:lnSpc>
              <a:spcBef>
                <a:spcPct val="20000"/>
              </a:spcBef>
              <a:buSzTx/>
              <a:buFontTx/>
              <a:buBlip>
                <a:blip r:embed="rId1"/>
              </a:buBlip>
            </a:pPr>
            <a:r>
              <a:rPr lang="en-US" altLang="en-GB" sz="1400" dirty="0">
                <a:cs typeface="+mn-ea"/>
                <a:sym typeface="+mn-ea"/>
              </a:rPr>
              <a:t>Strongest DL beam information (FFS on the details)</a:t>
            </a:r>
            <a:endParaRPr lang="en-US" altLang="en-GB" sz="1400" dirty="0">
              <a:cs typeface="+mn-ea"/>
              <a:sym typeface="+mn-ea"/>
            </a:endParaRPr>
          </a:p>
          <a:p>
            <a:pPr lvl="1" algn="l">
              <a:lnSpc>
                <a:spcPct val="93000"/>
              </a:lnSpc>
              <a:spcBef>
                <a:spcPct val="20000"/>
              </a:spcBef>
              <a:buSzTx/>
              <a:buFontTx/>
              <a:buBlip>
                <a:blip r:embed="rId1"/>
              </a:buBlip>
            </a:pPr>
            <a:r>
              <a:rPr lang="en-US" altLang="en-GB" sz="1400" dirty="0">
                <a:cs typeface="+mn-ea"/>
                <a:sym typeface="+mn-ea"/>
              </a:rPr>
              <a:t>CLI-mitigation request (FFS on the details) </a:t>
            </a:r>
            <a:endParaRPr lang="en-US" altLang="en-GB" sz="1400" dirty="0">
              <a:cs typeface="+mn-ea"/>
              <a:sym typeface="+mn-ea"/>
            </a:endParaRPr>
          </a:p>
          <a:p>
            <a:pPr algn="l">
              <a:lnSpc>
                <a:spcPct val="93000"/>
              </a:lnSpc>
              <a:spcBef>
                <a:spcPct val="20000"/>
              </a:spcBef>
              <a:buSzTx/>
              <a:buFontTx/>
              <a:buBlip>
                <a:blip r:embed="rId1"/>
              </a:buBlip>
            </a:pPr>
            <a:endParaRPr lang="en-US" altLang="en-GB" sz="1400" dirty="0">
              <a:cs typeface="+mn-ea"/>
              <a:sym typeface="+mn-ea"/>
            </a:endParaRPr>
          </a:p>
          <a:p>
            <a:pPr algn="l">
              <a:lnSpc>
                <a:spcPct val="93000"/>
              </a:lnSpc>
              <a:spcBef>
                <a:spcPct val="20000"/>
              </a:spcBef>
              <a:buSzTx/>
              <a:buFontTx/>
              <a:buBlip>
                <a:blip r:embed="rId1"/>
              </a:buBlip>
            </a:pPr>
            <a:r>
              <a:rPr lang="en-US" altLang="en-GB" sz="1400" dirty="0">
                <a:cs typeface="+mn-ea"/>
                <a:sym typeface="+mn-ea"/>
              </a:rPr>
              <a:t>The SBFD time and frequency location configuration with cell granularity in Served Cell Information NR IE shall be introduced in XnAP XN SETUP REQUEST message, XnAP XN SETUP RESPONSE message, XnAP NG-RAN NODE CONFIGURATION UPDATE message and XnAP NG-RAN NODE CONFIGURATION UPDATE ACKNOWLEDGE message.</a:t>
            </a:r>
            <a:r>
              <a:rPr lang="en-GB" altLang="zh-CN" sz="1400" dirty="0">
                <a:sym typeface="+mn-ea"/>
              </a:rPr>
              <a:t> </a:t>
            </a:r>
            <a:endParaRPr lang="en-GB" altLang="zh-CN" sz="1400" dirty="0">
              <a:sym typeface="+mn-ea"/>
            </a:endParaRPr>
          </a:p>
          <a:p>
            <a:pPr marL="0" indent="0">
              <a:lnSpc>
                <a:spcPct val="93000"/>
              </a:lnSpc>
              <a:spcBef>
                <a:spcPct val="15000"/>
              </a:spcBef>
              <a:spcAft>
                <a:spcPct val="15000"/>
              </a:spcAft>
              <a:buNone/>
            </a:pPr>
            <a:endParaRPr lang="en-GB" altLang="zh-CN" sz="1600" b="1" u="sng" dirty="0">
              <a:sym typeface="+mn-ea"/>
            </a:endParaRPr>
          </a:p>
          <a:p>
            <a:pPr marL="0" indent="0">
              <a:lnSpc>
                <a:spcPct val="93000"/>
              </a:lnSpc>
              <a:buNone/>
            </a:pPr>
            <a:r>
              <a:rPr lang="en-GB" altLang="zh-CN" sz="1600" b="1" u="sng" dirty="0">
                <a:cs typeface="Arial" panose="020B0604020202020204" pitchFamily="34" charset="0"/>
                <a:sym typeface="+mn-ea"/>
              </a:rPr>
              <a:t>Impacts and dependencies on other WGs</a:t>
            </a:r>
            <a:endParaRPr lang="en-GB" altLang="zh-CN" sz="1600" b="1" u="sng" noProof="1">
              <a:cs typeface="Arial" panose="020B0604020202020204" pitchFamily="34" charset="0"/>
            </a:endParaRPr>
          </a:p>
          <a:p>
            <a:pPr marL="87630" lvl="0" indent="-87630" algn="l" defTabSz="914400">
              <a:lnSpc>
                <a:spcPct val="93000"/>
              </a:lnSpc>
              <a:spcBef>
                <a:spcPct val="15000"/>
              </a:spcBef>
              <a:spcAft>
                <a:spcPct val="15000"/>
              </a:spcAft>
              <a:buSzTx/>
              <a:buFontTx/>
              <a:buBlip>
                <a:blip r:embed="rId1"/>
              </a:buBlip>
              <a:defRPr/>
            </a:pPr>
            <a:r>
              <a:rPr lang="en-US" altLang="zh-CN" sz="1400">
                <a:ln>
                  <a:noFill/>
                </a:ln>
                <a:effectLst/>
                <a:uLnTx/>
                <a:uFillTx/>
                <a:ea typeface="宋体" panose="02010600030101010101" pitchFamily="2" charset="-122"/>
                <a:cs typeface="Arial" panose="020B0604020202020204" pitchFamily="34" charset="0"/>
                <a:sym typeface="+mn-ea"/>
              </a:rPr>
              <a:t>N/A</a:t>
            </a:r>
            <a:endParaRPr kumimoji="0" lang="en-US" altLang="zh-CN" sz="14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0" lvl="0" indent="0">
              <a:lnSpc>
                <a:spcPct val="93000"/>
              </a:lnSpc>
              <a:spcBef>
                <a:spcPct val="15000"/>
              </a:spcBef>
              <a:spcAft>
                <a:spcPct val="15000"/>
              </a:spcAft>
              <a:buSzPct val="100000"/>
              <a:buNone/>
              <a:defRPr/>
            </a:pPr>
            <a:endParaRPr lang="en-GB" altLang="zh-CN" sz="1600" dirty="0">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dirty="0">
                <a:ln>
                  <a:noFill/>
                </a:ln>
                <a:effectLst/>
                <a:uLnTx/>
                <a:uFillTx/>
                <a:cs typeface="Arial" panose="020B0604020202020204" pitchFamily="34" charset="0"/>
                <a:sym typeface="+mn-ea"/>
              </a:rPr>
              <a:t>Other important info</a:t>
            </a: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4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rPr>
              <a:t>N/A</a:t>
            </a:r>
            <a:endParaRPr kumimoji="0" lang="en-US" altLang="zh-CN" sz="14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pPr>
            <a:endParaRPr lang="en-US" altLang="en-US" sz="1400" dirty="0">
              <a:latin typeface="+mn-lt"/>
              <a:ea typeface="MS PGothic" panose="020B0600070205080204" pitchFamily="34" charset="-128"/>
              <a:cs typeface="+mn-cs"/>
            </a:endParaRPr>
          </a:p>
          <a:p>
            <a:pPr marL="0" indent="0"/>
            <a:endParaRPr lang="en-US" altLang="en-US" sz="1400" dirty="0">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400" b="0" i="0" u="none" strike="noStrike" kern="0" cap="none" spc="0" normalizeH="0" baseline="0" noProof="0" dirty="0">
              <a:ln>
                <a:noFill/>
              </a:ln>
              <a:solidFill>
                <a:schemeClr val="tx1"/>
              </a:solidFill>
              <a:effectLst/>
              <a:uLnTx/>
              <a:uFillTx/>
              <a:latin typeface="+mn-lt"/>
              <a:ea typeface="宋体" panose="02010600030101010101" pitchFamily="2" charset="-122"/>
              <a:cs typeface="+mn-cs"/>
            </a:endParaRPr>
          </a:p>
        </p:txBody>
      </p:sp>
      <p:sp>
        <p:nvSpPr>
          <p:cNvPr id="72708"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a:xfrm>
            <a:off x="0" y="179705"/>
            <a:ext cx="6948805" cy="563245"/>
          </a:xfrm>
        </p:spPr>
        <p:txBody>
          <a:bodyPr vert="horz" wrap="square" lIns="91440" tIns="45720" rIns="91440" bIns="45720" anchor="ctr" anchorCtr="0"/>
          <a:lstStyle/>
          <a:p>
            <a:r>
              <a:rPr lang="en-US" altLang="en-US" sz="3600" dirty="0"/>
              <a:t>R19 AI PHY WI</a:t>
            </a:r>
            <a:endParaRPr lang="en-US" altLang="en-US" sz="3600" dirty="0"/>
          </a:p>
        </p:txBody>
      </p:sp>
      <p:sp>
        <p:nvSpPr>
          <p:cNvPr id="37891" name="Content Placeholder 2"/>
          <p:cNvSpPr>
            <a:spLocks noGrp="1"/>
          </p:cNvSpPr>
          <p:nvPr>
            <p:ph idx="1"/>
          </p:nvPr>
        </p:nvSpPr>
        <p:spPr>
          <a:xfrm>
            <a:off x="373063" y="830263"/>
            <a:ext cx="8388350" cy="5540375"/>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600" b="1" u="sng" dirty="0">
                <a:sym typeface="+mn-ea"/>
              </a:rPr>
              <a:t>Progress in the last quarter</a:t>
            </a:r>
            <a:endParaRPr lang="en-GB" altLang="zh-CN" sz="1600" b="1" u="sng" dirty="0">
              <a:sym typeface="+mn-ea"/>
            </a:endParaRPr>
          </a:p>
          <a:p>
            <a:pPr>
              <a:lnSpc>
                <a:spcPct val="93000"/>
              </a:lnSpc>
            </a:pPr>
            <a:r>
              <a:rPr lang="en-US" altLang="zh-CN" sz="1500" dirty="0">
                <a:cs typeface="+mn-ea"/>
                <a:sym typeface="+mn-ea"/>
              </a:rPr>
              <a:t>Consider aggregated </a:t>
            </a:r>
            <a:r>
              <a:rPr lang="en-US" altLang="zh-CN" sz="1500" dirty="0" err="1">
                <a:cs typeface="+mn-ea"/>
                <a:sym typeface="+mn-ea"/>
              </a:rPr>
              <a:t>gNB</a:t>
            </a:r>
            <a:r>
              <a:rPr lang="en-US" altLang="zh-CN" sz="1500" dirty="0">
                <a:cs typeface="+mn-ea"/>
                <a:sym typeface="+mn-ea"/>
              </a:rPr>
              <a:t> case first, then split architecture. The existing LCS framework is re-used for AI/ML positioning.</a:t>
            </a:r>
            <a:endParaRPr lang="en-US" altLang="zh-CN" sz="1500" dirty="0">
              <a:cs typeface="+mn-ea"/>
              <a:sym typeface="+mn-ea"/>
            </a:endParaRPr>
          </a:p>
          <a:p>
            <a:pPr>
              <a:lnSpc>
                <a:spcPct val="93000"/>
              </a:lnSpc>
            </a:pPr>
            <a:r>
              <a:rPr lang="en-US" altLang="zh-CN" sz="1500" dirty="0">
                <a:cs typeface="+mn-ea"/>
                <a:sym typeface="+mn-ea"/>
              </a:rPr>
              <a:t>Case </a:t>
            </a:r>
            <a:r>
              <a:rPr lang="en-US" altLang="zh-CN" sz="1500" dirty="0" err="1">
                <a:cs typeface="+mn-ea"/>
                <a:sym typeface="+mn-ea"/>
              </a:rPr>
              <a:t>3b</a:t>
            </a:r>
            <a:r>
              <a:rPr lang="zh-CN" altLang="en-US" sz="1500" dirty="0">
                <a:cs typeface="+mn-ea"/>
                <a:sym typeface="+mn-ea"/>
              </a:rPr>
              <a:t>：</a:t>
            </a:r>
            <a:endParaRPr lang="en-US" altLang="zh-CN" sz="1500" dirty="0">
              <a:cs typeface="+mn-ea"/>
              <a:sym typeface="+mn-ea"/>
            </a:endParaRPr>
          </a:p>
          <a:p>
            <a:pPr lvl="1">
              <a:lnSpc>
                <a:spcPct val="93000"/>
              </a:lnSpc>
            </a:pPr>
            <a:r>
              <a:rPr lang="en-US" altLang="zh-CN" sz="1500" dirty="0">
                <a:cs typeface="+mn-ea"/>
                <a:sym typeface="+mn-ea"/>
              </a:rPr>
              <a:t>Re-using the Measurement procedure defined in </a:t>
            </a:r>
            <a:r>
              <a:rPr lang="en-US" altLang="zh-CN" sz="1500" dirty="0" err="1">
                <a:cs typeface="+mn-ea"/>
                <a:sym typeface="+mn-ea"/>
              </a:rPr>
              <a:t>NRPPa</a:t>
            </a:r>
            <a:r>
              <a:rPr lang="en-US" altLang="zh-CN" sz="1500" dirty="0">
                <a:cs typeface="+mn-ea"/>
                <a:sym typeface="+mn-ea"/>
              </a:rPr>
              <a:t> to support requesting and reporting the related measurements to </a:t>
            </a:r>
            <a:r>
              <a:rPr lang="en-US" altLang="zh-CN" sz="1500" dirty="0" err="1">
                <a:cs typeface="+mn-ea"/>
                <a:sym typeface="+mn-ea"/>
              </a:rPr>
              <a:t>LMF</a:t>
            </a:r>
            <a:r>
              <a:rPr lang="en-US" altLang="zh-CN" sz="1500" dirty="0">
                <a:cs typeface="+mn-ea"/>
                <a:sym typeface="+mn-ea"/>
              </a:rPr>
              <a:t> for Case </a:t>
            </a:r>
            <a:r>
              <a:rPr lang="en-US" altLang="zh-CN" sz="1500" dirty="0" err="1">
                <a:cs typeface="+mn-ea"/>
                <a:sym typeface="+mn-ea"/>
              </a:rPr>
              <a:t>3b</a:t>
            </a:r>
            <a:r>
              <a:rPr lang="en-US" altLang="zh-CN" sz="1500" dirty="0">
                <a:cs typeface="+mn-ea"/>
                <a:sym typeface="+mn-ea"/>
              </a:rPr>
              <a:t>. </a:t>
            </a:r>
            <a:endParaRPr lang="en-US" altLang="zh-CN" sz="1500" dirty="0">
              <a:cs typeface="+mn-ea"/>
              <a:sym typeface="+mn-ea"/>
            </a:endParaRPr>
          </a:p>
          <a:p>
            <a:pPr lvl="1">
              <a:lnSpc>
                <a:spcPct val="93000"/>
              </a:lnSpc>
            </a:pPr>
            <a:r>
              <a:rPr lang="en-US" altLang="zh-CN" sz="1500" dirty="0">
                <a:cs typeface="+mn-ea"/>
                <a:sym typeface="+mn-ea"/>
              </a:rPr>
              <a:t>NG-RAN gets measurements (i.e., part A information as called by </a:t>
            </a:r>
            <a:r>
              <a:rPr lang="en-US" altLang="zh-CN" sz="1500" dirty="0" err="1">
                <a:cs typeface="+mn-ea"/>
                <a:sym typeface="+mn-ea"/>
              </a:rPr>
              <a:t>RAN1</a:t>
            </a:r>
            <a:r>
              <a:rPr lang="en-US" altLang="zh-CN" sz="1500" dirty="0">
                <a:cs typeface="+mn-ea"/>
                <a:sym typeface="+mn-ea"/>
              </a:rPr>
              <a:t>) from </a:t>
            </a:r>
            <a:r>
              <a:rPr lang="en-US" altLang="zh-CN" sz="1500" dirty="0" err="1">
                <a:cs typeface="+mn-ea"/>
                <a:sym typeface="+mn-ea"/>
              </a:rPr>
              <a:t>TRP</a:t>
            </a:r>
            <a:r>
              <a:rPr lang="en-US" altLang="zh-CN" sz="1500" dirty="0">
                <a:cs typeface="+mn-ea"/>
                <a:sym typeface="+mn-ea"/>
              </a:rPr>
              <a:t> and provides them to </a:t>
            </a:r>
            <a:r>
              <a:rPr lang="en-US" altLang="zh-CN" sz="1500" dirty="0" err="1">
                <a:cs typeface="+mn-ea"/>
                <a:sym typeface="+mn-ea"/>
              </a:rPr>
              <a:t>LMF</a:t>
            </a:r>
            <a:r>
              <a:rPr lang="en-US" altLang="zh-CN" sz="1500" dirty="0">
                <a:cs typeface="+mn-ea"/>
                <a:sym typeface="+mn-ea"/>
              </a:rPr>
              <a:t>. </a:t>
            </a:r>
            <a:endParaRPr lang="en-US" altLang="zh-CN" sz="1500" dirty="0">
              <a:cs typeface="+mn-ea"/>
              <a:sym typeface="+mn-ea"/>
            </a:endParaRPr>
          </a:p>
          <a:p>
            <a:pPr>
              <a:lnSpc>
                <a:spcPct val="93000"/>
              </a:lnSpc>
            </a:pPr>
            <a:r>
              <a:rPr lang="en-US" altLang="zh-CN" sz="1500" dirty="0">
                <a:cs typeface="+mn-ea"/>
                <a:sym typeface="+mn-ea"/>
              </a:rPr>
              <a:t>Case </a:t>
            </a:r>
            <a:r>
              <a:rPr lang="en-US" altLang="zh-CN" sz="1500" dirty="0" err="1">
                <a:cs typeface="+mn-ea"/>
                <a:sym typeface="+mn-ea"/>
              </a:rPr>
              <a:t>3a</a:t>
            </a:r>
            <a:r>
              <a:rPr lang="zh-CN" altLang="en-US" sz="1500" dirty="0">
                <a:cs typeface="+mn-ea"/>
                <a:sym typeface="+mn-ea"/>
              </a:rPr>
              <a:t>：</a:t>
            </a:r>
            <a:endParaRPr lang="en-US" altLang="zh-CN" sz="1500" dirty="0">
              <a:cs typeface="+mn-ea"/>
              <a:sym typeface="+mn-ea"/>
            </a:endParaRPr>
          </a:p>
          <a:p>
            <a:pPr lvl="1">
              <a:lnSpc>
                <a:spcPct val="93000"/>
              </a:lnSpc>
            </a:pPr>
            <a:r>
              <a:rPr lang="en-US" altLang="zh-CN" sz="1500" dirty="0">
                <a:cs typeface="+mn-ea"/>
                <a:sym typeface="+mn-ea"/>
              </a:rPr>
              <a:t>The AI/ML model (inference and training functions) is at the </a:t>
            </a:r>
            <a:r>
              <a:rPr lang="en-US" altLang="zh-CN" sz="1500" dirty="0" err="1">
                <a:cs typeface="+mn-ea"/>
                <a:sym typeface="+mn-ea"/>
              </a:rPr>
              <a:t>gNB</a:t>
            </a:r>
            <a:r>
              <a:rPr lang="en-US" altLang="zh-CN" sz="1500" dirty="0">
                <a:cs typeface="+mn-ea"/>
                <a:sym typeface="+mn-ea"/>
              </a:rPr>
              <a:t>.</a:t>
            </a:r>
            <a:endParaRPr lang="en-US" altLang="zh-CN" sz="1500" dirty="0">
              <a:cs typeface="+mn-ea"/>
              <a:sym typeface="+mn-ea"/>
            </a:endParaRPr>
          </a:p>
          <a:p>
            <a:pPr lvl="1">
              <a:lnSpc>
                <a:spcPct val="93000"/>
              </a:lnSpc>
            </a:pPr>
            <a:r>
              <a:rPr lang="en-US" altLang="zh-CN" sz="1500" dirty="0" err="1">
                <a:cs typeface="+mn-ea"/>
                <a:sym typeface="+mn-ea"/>
              </a:rPr>
              <a:t>LMF</a:t>
            </a:r>
            <a:r>
              <a:rPr lang="en-US" altLang="zh-CN" sz="1500" dirty="0">
                <a:cs typeface="+mn-ea"/>
                <a:sym typeface="+mn-ea"/>
              </a:rPr>
              <a:t> provides ground truth label and related data (i.e., part B information as called by </a:t>
            </a:r>
            <a:r>
              <a:rPr lang="en-US" altLang="zh-CN" sz="1500" dirty="0" err="1">
                <a:cs typeface="+mn-ea"/>
                <a:sym typeface="+mn-ea"/>
              </a:rPr>
              <a:t>RAN1</a:t>
            </a:r>
            <a:r>
              <a:rPr lang="en-US" altLang="zh-CN" sz="1500" dirty="0">
                <a:cs typeface="+mn-ea"/>
                <a:sym typeface="+mn-ea"/>
              </a:rPr>
              <a:t>) to NG-RAN. NG-RAN obtains measurements from </a:t>
            </a:r>
            <a:r>
              <a:rPr lang="en-US" altLang="zh-CN" sz="1500" dirty="0" err="1">
                <a:cs typeface="+mn-ea"/>
                <a:sym typeface="+mn-ea"/>
              </a:rPr>
              <a:t>TRP</a:t>
            </a:r>
            <a:r>
              <a:rPr lang="en-US" altLang="zh-CN" sz="1500" dirty="0">
                <a:cs typeface="+mn-ea"/>
                <a:sym typeface="+mn-ea"/>
              </a:rPr>
              <a:t> (i.e., part A information as called by </a:t>
            </a:r>
            <a:r>
              <a:rPr lang="en-US" altLang="zh-CN" sz="1500" dirty="0" err="1">
                <a:cs typeface="+mn-ea"/>
                <a:sym typeface="+mn-ea"/>
              </a:rPr>
              <a:t>RAN1</a:t>
            </a:r>
            <a:r>
              <a:rPr lang="en-US" altLang="zh-CN" sz="1500" dirty="0">
                <a:cs typeface="+mn-ea"/>
                <a:sym typeface="+mn-ea"/>
              </a:rPr>
              <a:t>). </a:t>
            </a:r>
            <a:endParaRPr lang="en-US" altLang="zh-CN" sz="1500" dirty="0">
              <a:cs typeface="+mn-ea"/>
              <a:sym typeface="+mn-ea"/>
            </a:endParaRPr>
          </a:p>
          <a:p>
            <a:pPr lvl="1">
              <a:lnSpc>
                <a:spcPct val="93000"/>
              </a:lnSpc>
            </a:pPr>
            <a:r>
              <a:rPr lang="en-US" altLang="zh-CN" sz="1500" dirty="0">
                <a:cs typeface="+mn-ea"/>
                <a:sym typeface="+mn-ea"/>
              </a:rPr>
              <a:t>RAN3 will proceed with Option A: NG-RAN node performs monitoring metric calculation for its own model.</a:t>
            </a:r>
            <a:endParaRPr lang="en-US" altLang="zh-CN" sz="1500" dirty="0">
              <a:cs typeface="+mn-ea"/>
              <a:sym typeface="+mn-ea"/>
            </a:endParaRPr>
          </a:p>
          <a:p>
            <a:pPr lvl="1">
              <a:lnSpc>
                <a:spcPct val="93000"/>
              </a:lnSpc>
            </a:pPr>
            <a:r>
              <a:rPr lang="en-US" altLang="zh-CN" sz="1500" dirty="0" err="1">
                <a:cs typeface="+mn-ea"/>
                <a:sym typeface="+mn-ea"/>
              </a:rPr>
              <a:t>Signalling</a:t>
            </a:r>
            <a:r>
              <a:rPr lang="en-US" altLang="zh-CN" sz="1500" dirty="0">
                <a:cs typeface="+mn-ea"/>
                <a:sym typeface="+mn-ea"/>
              </a:rPr>
              <a:t> of measurements as the inference output for case </a:t>
            </a:r>
            <a:r>
              <a:rPr lang="en-US" altLang="zh-CN" sz="1500" dirty="0" err="1">
                <a:cs typeface="+mn-ea"/>
                <a:sym typeface="+mn-ea"/>
              </a:rPr>
              <a:t>3a</a:t>
            </a:r>
            <a:r>
              <a:rPr lang="en-US" altLang="zh-CN" sz="1500" dirty="0">
                <a:cs typeface="+mn-ea"/>
                <a:sym typeface="+mn-ea"/>
              </a:rPr>
              <a:t> can re-use the existing procedures for positioning measurement specified over </a:t>
            </a:r>
            <a:r>
              <a:rPr lang="en-US" altLang="zh-CN" sz="1500" dirty="0" err="1">
                <a:cs typeface="+mn-ea"/>
                <a:sym typeface="+mn-ea"/>
              </a:rPr>
              <a:t>NRPPa</a:t>
            </a:r>
            <a:r>
              <a:rPr lang="en-US" altLang="zh-CN" sz="1500" dirty="0">
                <a:cs typeface="+mn-ea"/>
                <a:sym typeface="+mn-ea"/>
              </a:rPr>
              <a:t>.</a:t>
            </a:r>
            <a:endParaRPr lang="en-US" altLang="zh-CN" sz="1500" dirty="0">
              <a:cs typeface="+mn-ea"/>
              <a:sym typeface="+mn-ea"/>
            </a:endParaRPr>
          </a:p>
          <a:p>
            <a:pPr lvl="1">
              <a:lnSpc>
                <a:spcPct val="93000"/>
              </a:lnSpc>
            </a:pPr>
            <a:r>
              <a:rPr lang="en-US" altLang="zh-CN" sz="1500" dirty="0">
                <a:cs typeface="+mn-ea"/>
                <a:sym typeface="+mn-ea"/>
              </a:rPr>
              <a:t>WA: The LMF starts a NRPPa transaction. The gNB determines that data collection is needed.</a:t>
            </a:r>
            <a:endParaRPr lang="en-US" altLang="zh-CN" sz="1500" dirty="0">
              <a:cs typeface="+mn-ea"/>
              <a:sym typeface="+mn-ea"/>
            </a:endParaRPr>
          </a:p>
          <a:p>
            <a:pPr marL="0" indent="0">
              <a:lnSpc>
                <a:spcPct val="93000"/>
              </a:lnSpc>
              <a:buNone/>
            </a:pPr>
            <a:r>
              <a:rPr lang="en-GB" altLang="zh-CN" sz="1600" b="1" u="sng" dirty="0">
                <a:cs typeface="Arial" panose="020B0604020202020204" pitchFamily="34" charset="0"/>
                <a:sym typeface="+mn-ea"/>
              </a:rPr>
              <a:t>Impacts and dependencies on other WGs</a:t>
            </a:r>
            <a:endParaRPr lang="en-GB" altLang="zh-CN" sz="1600" b="1" u="sng" noProof="1">
              <a:cs typeface="Arial" panose="020B0604020202020204" pitchFamily="34" charset="0"/>
            </a:endParaRPr>
          </a:p>
          <a:p>
            <a:pPr lvl="0" algn="l">
              <a:lnSpc>
                <a:spcPct val="93000"/>
              </a:lnSpc>
              <a:spcBef>
                <a:spcPct val="20000"/>
              </a:spcBef>
              <a:buSzTx/>
              <a:buFontTx/>
              <a:buBlip>
                <a:blip r:embed="rId1"/>
              </a:buBlip>
            </a:pPr>
            <a:r>
              <a:rPr lang="en-US" altLang="zh-CN" sz="1500" dirty="0">
                <a:cs typeface="+mn-ea"/>
                <a:sym typeface="+mn-ea"/>
              </a:rPr>
              <a:t>The details of the measurements are still pending and subject to further discussion in RAN1.</a:t>
            </a:r>
            <a:endParaRPr lang="en-US" altLang="zh-CN" sz="1500" dirty="0">
              <a:cs typeface="+mn-ea"/>
              <a:sym typeface="+mn-ea"/>
            </a:endParaRPr>
          </a:p>
          <a:p>
            <a:pPr lvl="0" algn="l">
              <a:lnSpc>
                <a:spcPct val="93000"/>
              </a:lnSpc>
              <a:spcBef>
                <a:spcPct val="20000"/>
              </a:spcBef>
              <a:buSzTx/>
              <a:buFontTx/>
              <a:buBlip>
                <a:blip r:embed="rId1"/>
              </a:buBlip>
            </a:pPr>
            <a:r>
              <a:rPr lang="en-US" altLang="zh-CN" sz="1500" dirty="0">
                <a:cs typeface="+mn-ea"/>
                <a:sym typeface="+mn-ea"/>
              </a:rPr>
              <a:t>Reply LS to SA2 on AIML data collection in R3-247801.</a:t>
            </a:r>
            <a:endParaRPr lang="en-US" sz="1600" b="1" u="sng" dirty="0">
              <a:ln>
                <a:noFill/>
              </a:ln>
              <a:effectLst/>
              <a:uLnTx/>
              <a:uFillTx/>
              <a:ea typeface="宋体" panose="02010600030101010101" pitchFamily="2" charset="-122"/>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sz="1600" b="1" u="sng" dirty="0">
                <a:ln>
                  <a:noFill/>
                </a:ln>
                <a:effectLst/>
                <a:uLnTx/>
                <a:uFillTx/>
                <a:cs typeface="Arial" panose="020B0604020202020204" pitchFamily="34" charset="0"/>
                <a:sym typeface="+mn-ea"/>
              </a:rPr>
              <a:t>Other important info</a:t>
            </a: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4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rPr>
              <a:t>N/A</a:t>
            </a:r>
            <a:endParaRPr kumimoji="0" lang="en-US" altLang="zh-CN" sz="14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pPr>
            <a:endParaRPr lang="en-US" altLang="en-US" sz="1400" dirty="0">
              <a:latin typeface="+mn-lt"/>
              <a:ea typeface="MS PGothic" panose="020B0600070205080204" pitchFamily="34" charset="-128"/>
              <a:cs typeface="+mn-cs"/>
            </a:endParaRPr>
          </a:p>
          <a:p>
            <a:pPr marL="0" indent="0"/>
            <a:endParaRPr lang="en-US" altLang="en-US" sz="1400" dirty="0">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400" b="0" i="0" u="none" strike="noStrike" kern="0" cap="none" spc="0" normalizeH="0" baseline="0" noProof="0" dirty="0">
              <a:ln>
                <a:noFill/>
              </a:ln>
              <a:solidFill>
                <a:schemeClr val="tx1"/>
              </a:solidFill>
              <a:effectLst/>
              <a:uLnTx/>
              <a:uFillTx/>
              <a:latin typeface="+mn-lt"/>
              <a:ea typeface="宋体" panose="02010600030101010101" pitchFamily="2" charset="-122"/>
              <a:cs typeface="+mn-cs"/>
            </a:endParaRPr>
          </a:p>
        </p:txBody>
      </p:sp>
      <p:sp>
        <p:nvSpPr>
          <p:cNvPr id="72708"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a:xfrm>
            <a:off x="0" y="179705"/>
            <a:ext cx="7362190" cy="563245"/>
          </a:xfrm>
        </p:spPr>
        <p:txBody>
          <a:bodyPr vert="horz" wrap="square" lIns="91440" tIns="45720" rIns="91440" bIns="45720" anchor="ctr" anchorCtr="0"/>
          <a:lstStyle/>
          <a:p>
            <a:r>
              <a:rPr lang="en-US" altLang="en-US" sz="3600" dirty="0">
                <a:sym typeface="+mn-ea"/>
              </a:rPr>
              <a:t>TEI Corrections</a:t>
            </a:r>
            <a:endParaRPr lang="en-US" altLang="en-US" sz="3600" dirty="0"/>
          </a:p>
        </p:txBody>
      </p:sp>
      <p:sp>
        <p:nvSpPr>
          <p:cNvPr id="31747" name="Content Placeholder 2"/>
          <p:cNvSpPr>
            <a:spLocks noGrp="1"/>
          </p:cNvSpPr>
          <p:nvPr>
            <p:ph idx="1"/>
          </p:nvPr>
        </p:nvSpPr>
        <p:spPr>
          <a:xfrm>
            <a:off x="176530" y="911860"/>
            <a:ext cx="8888339" cy="5894070"/>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GB" altLang="zh-CN" sz="1600" b="1" i="0" u="sng" strike="noStrike" kern="0" cap="none" spc="0" normalizeH="0" baseline="0" noProof="1">
                <a:solidFill>
                  <a:schemeClr val="tx1"/>
                </a:solidFill>
                <a:latin typeface="+mn-lt"/>
                <a:ea typeface="MS PGothic" panose="020B0600070205080204" pitchFamily="34" charset="-128"/>
                <a:sym typeface="+mn-ea"/>
              </a:rPr>
              <a:t>Progress in the last quarter</a:t>
            </a:r>
            <a:endParaRPr lang="en-US" altLang="zh-CN" sz="1400" noProof="1">
              <a:ea typeface="MS PGothic" panose="020B0600070205080204" pitchFamily="34" charset="-128"/>
              <a:cs typeface="+mn-ea"/>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US" altLang="zh-CN" sz="1400" i="0" u="sng" strike="noStrike" kern="0" cap="none" spc="0" normalizeH="0" baseline="0" noProof="1">
                <a:solidFill>
                  <a:schemeClr val="tx1"/>
                </a:solidFill>
                <a:latin typeface="+mn-lt"/>
                <a:cs typeface="+mn-ea"/>
                <a:sym typeface="+mn-ea"/>
              </a:rPr>
              <a:t>R18 Positioning:</a:t>
            </a:r>
            <a:endParaRPr kumimoji="0" lang="en-US" altLang="zh-CN" sz="1400" i="0" u="sng" strike="noStrike" kern="0" cap="none" spc="0" normalizeH="0" baseline="0" noProof="1">
              <a:solidFill>
                <a:schemeClr val="tx1"/>
              </a:solidFill>
              <a:latin typeface="+mn-lt"/>
              <a:cs typeface="+mn-ea"/>
              <a:sym typeface="+mn-ea"/>
            </a:endParaRPr>
          </a:p>
          <a:p>
            <a:pPr lvl="0">
              <a:lnSpc>
                <a:spcPct val="93000"/>
              </a:lnSpc>
            </a:pPr>
            <a:r>
              <a:rPr lang="en-US" altLang="zh-CN" sz="1400" noProof="1">
                <a:cs typeface="+mn-ea"/>
                <a:sym typeface="+mn-ea"/>
              </a:rPr>
              <a:t>Correction to Requested DL PRS Transmission Characteristics, area-specific SRS activation and UE-specific SRS reservation.</a:t>
            </a:r>
            <a:endParaRPr lang="en-US" altLang="zh-CN" sz="1400" noProof="1">
              <a:cs typeface="+mn-ea"/>
              <a:sym typeface="+mn-ea"/>
            </a:endParaRPr>
          </a:p>
          <a:p>
            <a:pPr lvl="0">
              <a:lnSpc>
                <a:spcPct val="93000"/>
              </a:lnSpc>
            </a:pPr>
            <a:r>
              <a:rPr lang="en-US" altLang="zh-CN" sz="1400" noProof="1">
                <a:cs typeface="+mn-ea"/>
                <a:sym typeface="+mn-ea"/>
              </a:rPr>
              <a:t>Enable the LMF to request the gNB to perform measurements for UL-TDOA or Multi-RTT occurring within indicated time window(s) only or not. An additional parameter is proposed to indicate the start of the measurement time window.</a:t>
            </a:r>
            <a:endParaRPr lang="en-US" altLang="zh-CN" sz="1400" noProof="1">
              <a:cs typeface="+mn-ea"/>
              <a:sym typeface="+mn-ea"/>
            </a:endParaRPr>
          </a:p>
          <a:p>
            <a:pPr lvl="0">
              <a:lnSpc>
                <a:spcPct val="93000"/>
              </a:lnSpc>
            </a:pPr>
            <a:r>
              <a:rPr lang="en-US" altLang="zh-CN" sz="1400" noProof="1">
                <a:cs typeface="+mn-ea"/>
                <a:sym typeface="+mn-ea"/>
              </a:rPr>
              <a:t>Include helpful information on the reference signal that was used for measuring the UE Rx-Tx Time Difference.</a:t>
            </a:r>
            <a:endParaRPr lang="en-US" altLang="zh-CN" sz="1400" noProof="1">
              <a:cs typeface="+mn-ea"/>
              <a:sym typeface="+mn-ea"/>
            </a:endParaRPr>
          </a:p>
          <a:p>
            <a:pPr lvl="0">
              <a:lnSpc>
                <a:spcPct val="93000"/>
              </a:lnSpc>
            </a:pPr>
            <a:r>
              <a:rPr lang="en-US" altLang="zh-CN" sz="1400" noProof="1">
                <a:cs typeface="+mn-ea"/>
                <a:sym typeface="+mn-ea"/>
              </a:rPr>
              <a:t>Miscellaneous corrections on stage2 &amp; stage3 for positioning.</a:t>
            </a:r>
            <a:endParaRPr lang="en-US" altLang="zh-CN" sz="1400" noProof="1">
              <a:cs typeface="+mn-ea"/>
              <a:sym typeface="+mn-ea"/>
            </a:endParaRPr>
          </a:p>
          <a:p>
            <a:pPr lvl="0">
              <a:lnSpc>
                <a:spcPct val="93000"/>
              </a:lnSpc>
            </a:pPr>
            <a:endParaRPr lang="en-US" altLang="zh-CN" sz="1400" noProof="1">
              <a:cs typeface="+mn-ea"/>
              <a:sym typeface="+mn-ea"/>
            </a:endParaRPr>
          </a:p>
          <a:p>
            <a:pPr marL="0" indent="0">
              <a:lnSpc>
                <a:spcPct val="93000"/>
              </a:lnSpc>
              <a:buNone/>
            </a:pPr>
            <a:r>
              <a:rPr lang="en-US" altLang="zh-CN" sz="1400" u="sng" noProof="1">
                <a:cs typeface="+mn-ea"/>
                <a:sym typeface="+mn-ea"/>
              </a:rPr>
              <a:t>R18 AI/ML for NG-RAN:</a:t>
            </a:r>
            <a:endParaRPr lang="en-US" altLang="zh-CN" sz="1400" u="sng" noProof="1">
              <a:cs typeface="+mn-ea"/>
              <a:sym typeface="+mn-ea"/>
            </a:endParaRPr>
          </a:p>
          <a:p>
            <a:pPr lvl="0">
              <a:lnSpc>
                <a:spcPct val="93000"/>
              </a:lnSpc>
            </a:pPr>
            <a:r>
              <a:rPr lang="en-US" altLang="zh-CN" sz="1400" noProof="1">
                <a:cs typeface="+mn-ea"/>
                <a:sym typeface="+mn-ea"/>
              </a:rPr>
              <a:t>Correction to reflect that implementation specific aspects related to model performance feedback are out of scope.</a:t>
            </a:r>
            <a:endParaRPr lang="en-US" altLang="zh-CN" sz="1400" noProof="1">
              <a:cs typeface="+mn-ea"/>
              <a:sym typeface="+mn-ea"/>
            </a:endParaRPr>
          </a:p>
          <a:p>
            <a:pPr lvl="0">
              <a:lnSpc>
                <a:spcPct val="93000"/>
              </a:lnSpc>
            </a:pPr>
            <a:r>
              <a:rPr lang="en-US" altLang="zh-CN" sz="1400" noProof="1">
                <a:cs typeface="+mn-ea"/>
                <a:sym typeface="+mn-ea"/>
              </a:rPr>
              <a:t>OAM requirements for Energy Cost index.</a:t>
            </a:r>
            <a:endParaRPr lang="en-US" altLang="zh-CN" sz="1400" noProof="1">
              <a:cs typeface="+mn-ea"/>
              <a:sym typeface="+mn-ea"/>
            </a:endParaRPr>
          </a:p>
          <a:p>
            <a:pPr lvl="0">
              <a:lnSpc>
                <a:spcPct val="93000"/>
              </a:lnSpc>
            </a:pPr>
            <a:r>
              <a:rPr lang="en-US" altLang="zh-CN" sz="1400" noProof="1">
                <a:cs typeface="+mn-ea"/>
                <a:sym typeface="+mn-ea"/>
              </a:rPr>
              <a:t>Sending LS to SA5 to request clarification the definition of per-UE average UE throughput metric.</a:t>
            </a:r>
            <a:endParaRPr lang="en-US" altLang="zh-CN" sz="1400" noProof="1">
              <a:cs typeface="+mn-ea"/>
              <a:sym typeface="+mn-ea"/>
            </a:endParaRPr>
          </a:p>
          <a:p>
            <a:pPr marL="0" lvl="0" indent="0">
              <a:lnSpc>
                <a:spcPct val="93000"/>
              </a:lnSpc>
              <a:buNone/>
            </a:pPr>
            <a:endParaRPr lang="en-US" altLang="zh-CN" sz="1400" noProof="1">
              <a:cs typeface="+mn-ea"/>
              <a:sym typeface="+mn-ea"/>
            </a:endParaRPr>
          </a:p>
          <a:p>
            <a:pPr marL="0" indent="0">
              <a:lnSpc>
                <a:spcPct val="93000"/>
              </a:lnSpc>
              <a:buNone/>
            </a:pPr>
            <a:r>
              <a:rPr lang="en-US" altLang="zh-CN" sz="1400" u="sng">
                <a:cs typeface="+mn-ea"/>
                <a:sym typeface="+mn-ea"/>
              </a:rPr>
              <a:t>R18 SON/MDT:</a:t>
            </a:r>
            <a:endParaRPr lang="en-US" altLang="zh-CN" sz="1400" u="sng" noProof="1">
              <a:cs typeface="+mn-ea"/>
              <a:sym typeface="+mn-ea"/>
            </a:endParaRPr>
          </a:p>
          <a:p>
            <a:pPr lvl="0">
              <a:lnSpc>
                <a:spcPct val="93000"/>
              </a:lnSpc>
            </a:pPr>
            <a:r>
              <a:rPr lang="en-US" altLang="zh-CN" sz="1400">
                <a:cs typeface="+mn-ea"/>
                <a:sym typeface="+mn-ea"/>
              </a:rPr>
              <a:t>Stage 2 clarification on CPAC failure and procedural description on CPAC Configuration</a:t>
            </a:r>
            <a:endParaRPr lang="en-US" altLang="zh-CN" sz="1400">
              <a:cs typeface="+mn-ea"/>
              <a:sym typeface="+mn-ea"/>
            </a:endParaRPr>
          </a:p>
          <a:p>
            <a:pPr lvl="0">
              <a:lnSpc>
                <a:spcPct val="93000"/>
              </a:lnSpc>
            </a:pPr>
            <a:r>
              <a:rPr lang="en-US" altLang="zh-CN" sz="1400">
                <a:cs typeface="+mn-ea"/>
                <a:sym typeface="+mn-ea"/>
              </a:rPr>
              <a:t>Stage 3 clarification on LBT Failure Information of NR-U</a:t>
            </a:r>
            <a:endParaRPr lang="en-US" altLang="zh-CN" sz="1400">
              <a:cs typeface="+mn-ea"/>
              <a:sym typeface="+mn-ea"/>
            </a:endParaRPr>
          </a:p>
          <a:p>
            <a:pPr lvl="0">
              <a:lnSpc>
                <a:spcPct val="93000"/>
              </a:lnSpc>
            </a:pPr>
            <a:r>
              <a:rPr lang="en-US" altLang="zh-CN" sz="1400">
                <a:cs typeface="+mn-ea"/>
                <a:sym typeface="+mn-ea"/>
              </a:rPr>
              <a:t>Stage 2 clarification on UHI</a:t>
            </a:r>
            <a:endParaRPr lang="en-US" altLang="zh-CN" sz="1400">
              <a:cs typeface="+mn-ea"/>
              <a:sym typeface="+mn-ea"/>
            </a:endParaRPr>
          </a:p>
          <a:p>
            <a:pPr marR="0" lvl="0" algn="l" rtl="0" eaLnBrk="0" fontAlgn="base" latinLnBrk="0" hangingPunct="0">
              <a:lnSpc>
                <a:spcPct val="93000"/>
              </a:lnSpc>
              <a:spcBef>
                <a:spcPct val="20000"/>
              </a:spcBef>
              <a:buSzTx/>
            </a:pPr>
            <a:r>
              <a:rPr lang="en-US" altLang="zh-CN" sz="1400">
                <a:cs typeface="+mn-ea"/>
                <a:sym typeface="+mn-ea"/>
              </a:rPr>
              <a:t>ASN.1 correction on CCO and Mobility Change procedure</a:t>
            </a:r>
            <a:endParaRPr kumimoji="0" lang="en-US" altLang="zh-CN" sz="1400" b="0" i="0" u="none" strike="noStrike" kern="0" cap="none" spc="0" normalizeH="0" baseline="0">
              <a:solidFill>
                <a:schemeClr val="tx1"/>
              </a:solidFill>
              <a:latin typeface="+mn-lt"/>
              <a:cs typeface="+mn-ea"/>
              <a:sym typeface="+mn-ea"/>
            </a:endParaRPr>
          </a:p>
          <a:p>
            <a:pPr marL="0" lvl="0" indent="0">
              <a:lnSpc>
                <a:spcPct val="93000"/>
              </a:lnSpc>
              <a:buNone/>
            </a:pPr>
            <a:endParaRPr lang="en-US" altLang="zh-CN" sz="1400" noProof="1">
              <a:cs typeface="+mn-ea"/>
              <a:sym typeface="+mn-ea"/>
            </a:endParaRPr>
          </a:p>
          <a:p>
            <a:pPr marL="0" indent="0">
              <a:lnSpc>
                <a:spcPct val="93000"/>
              </a:lnSpc>
              <a:buNone/>
            </a:pPr>
            <a:endParaRPr lang="en-US" altLang="zh-CN" sz="1400" u="sng" noProof="1">
              <a:cs typeface="+mn-ea"/>
              <a:sym typeface="+mn-ea"/>
            </a:endParaRPr>
          </a:p>
        </p:txBody>
      </p:sp>
      <p:sp>
        <p:nvSpPr>
          <p:cNvPr id="99332" name="Slide Number Placeholder 3"/>
          <p:cNvSpPr txBox="1">
            <a:spLocks noGrp="1"/>
          </p:cNvSpPr>
          <p:nvPr>
            <p:ph type="sldNum" sz="quarter" idx="4"/>
          </p:nvPr>
        </p:nvSpPr>
        <p:spPr>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a:xfrm>
            <a:off x="0" y="179705"/>
            <a:ext cx="7362190" cy="563245"/>
          </a:xfrm>
        </p:spPr>
        <p:txBody>
          <a:bodyPr vert="horz" wrap="square" lIns="91440" tIns="45720" rIns="91440" bIns="45720" anchor="ctr" anchorCtr="0"/>
          <a:lstStyle/>
          <a:p>
            <a:r>
              <a:rPr lang="en-US" altLang="en-US" sz="3600" dirty="0">
                <a:sym typeface="+mn-ea"/>
              </a:rPr>
              <a:t>TEI Corrections</a:t>
            </a:r>
            <a:endParaRPr lang="en-US" altLang="en-US" sz="3600" dirty="0"/>
          </a:p>
        </p:txBody>
      </p:sp>
      <p:sp>
        <p:nvSpPr>
          <p:cNvPr id="31747" name="Content Placeholder 2"/>
          <p:cNvSpPr>
            <a:spLocks noGrp="1"/>
          </p:cNvSpPr>
          <p:nvPr>
            <p:ph idx="1"/>
          </p:nvPr>
        </p:nvSpPr>
        <p:spPr>
          <a:xfrm>
            <a:off x="128270" y="742950"/>
            <a:ext cx="8888339" cy="5894070"/>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GB" altLang="zh-CN" sz="1600" b="1" i="0" u="sng" strike="noStrike" kern="0" cap="none" spc="0" normalizeH="0" baseline="0" noProof="1">
                <a:solidFill>
                  <a:schemeClr val="tx1"/>
                </a:solidFill>
                <a:latin typeface="+mn-lt"/>
                <a:ea typeface="MS PGothic" panose="020B0600070205080204" pitchFamily="34" charset="-128"/>
                <a:sym typeface="+mn-ea"/>
              </a:rPr>
              <a:t>Progress in the last quarter</a:t>
            </a:r>
            <a:endParaRPr lang="en-US" altLang="zh-CN" sz="1400">
              <a:cs typeface="+mn-ea"/>
              <a:sym typeface="+mn-ea"/>
            </a:endParaRPr>
          </a:p>
          <a:p>
            <a:pPr marL="0" indent="0">
              <a:lnSpc>
                <a:spcPct val="93000"/>
              </a:lnSpc>
              <a:buNone/>
            </a:pPr>
            <a:r>
              <a:rPr lang="en-US" altLang="zh-CN" sz="1400" u="sng">
                <a:cs typeface="+mn-ea"/>
                <a:sym typeface="+mn-ea"/>
              </a:rPr>
              <a:t>R18 IoT NTN:</a:t>
            </a:r>
            <a:endParaRPr lang="en-US" altLang="zh-CN" sz="1400" u="sng" noProof="1">
              <a:cs typeface="+mn-ea"/>
              <a:sym typeface="+mn-ea"/>
            </a:endParaRPr>
          </a:p>
          <a:p>
            <a:pPr marR="0" lvl="0" algn="l" rtl="0" fontAlgn="base" latinLnBrk="0">
              <a:lnSpc>
                <a:spcPct val="93000"/>
              </a:lnSpc>
              <a:spcBef>
                <a:spcPct val="20000"/>
              </a:spcBef>
              <a:buSzTx/>
              <a:buFontTx/>
              <a:buBlip>
                <a:blip r:embed="rId1"/>
              </a:buBlip>
            </a:pPr>
            <a:r>
              <a:rPr lang="en-US" altLang="zh-CN" sz="1400">
                <a:cs typeface="+mn-ea"/>
                <a:sym typeface="+mn-ea"/>
              </a:rPr>
              <a:t>RAN3 agrees for NB-IoT NTN UE, the coarse UE location reporting from MME to eNB is performed upon eNB request, per UE, and only once for UE during RRC connected state.</a:t>
            </a:r>
            <a:endParaRPr lang="en-US" altLang="zh-CN" sz="1400">
              <a:cs typeface="+mn-ea"/>
              <a:sym typeface="+mn-ea"/>
            </a:endParaRPr>
          </a:p>
          <a:p>
            <a:pPr marR="0" lvl="0" algn="l" rtl="0" fontAlgn="base" latinLnBrk="0">
              <a:lnSpc>
                <a:spcPct val="93000"/>
              </a:lnSpc>
              <a:spcBef>
                <a:spcPct val="20000"/>
              </a:spcBef>
              <a:buSzTx/>
              <a:buFontTx/>
              <a:buBlip>
                <a:blip r:embed="rId1"/>
              </a:buBlip>
            </a:pPr>
            <a:r>
              <a:rPr lang="en-US" altLang="zh-CN" sz="1400">
                <a:cs typeface="+mn-ea"/>
                <a:sym typeface="+mn-ea"/>
              </a:rPr>
              <a:t>Based on eNB request, MME will provide Coarse UE Location Information to the eNB for a given UE. </a:t>
            </a:r>
            <a:endParaRPr lang="en-US" altLang="zh-CN" sz="1400">
              <a:cs typeface="+mn-ea"/>
              <a:sym typeface="+mn-ea"/>
            </a:endParaRPr>
          </a:p>
          <a:p>
            <a:pPr marR="0" lvl="0" algn="l" rtl="0" fontAlgn="base" latinLnBrk="0">
              <a:lnSpc>
                <a:spcPct val="93000"/>
              </a:lnSpc>
              <a:spcBef>
                <a:spcPct val="20000"/>
              </a:spcBef>
              <a:buSzTx/>
              <a:buFontTx/>
              <a:buBlip>
                <a:blip r:embed="rId1"/>
              </a:buBlip>
            </a:pPr>
            <a:endParaRPr lang="en-US" altLang="zh-CN" sz="1400">
              <a:cs typeface="+mn-ea"/>
              <a:sym typeface="+mn-ea"/>
            </a:endParaRPr>
          </a:p>
          <a:p>
            <a:pPr marL="0" indent="0" algn="l">
              <a:lnSpc>
                <a:spcPct val="100000"/>
              </a:lnSpc>
              <a:spcBef>
                <a:spcPct val="20000"/>
              </a:spcBef>
              <a:buSzTx/>
              <a:buFontTx/>
              <a:buNone/>
            </a:pPr>
            <a:r>
              <a:rPr lang="en-US" altLang="zh-CN" sz="1400" u="sng">
                <a:cs typeface="+mn-ea"/>
                <a:sym typeface="+mn-ea"/>
              </a:rPr>
              <a:t>R18 Mobility Enhancements:</a:t>
            </a:r>
            <a:endParaRPr lang="en-US" altLang="zh-CN" sz="1400" u="sng" kern="0" noProof="1">
              <a:cs typeface="+mn-ea"/>
              <a:sym typeface="+mn-ea"/>
            </a:endParaRPr>
          </a:p>
          <a:p>
            <a:pPr lvl="0" algn="l">
              <a:lnSpc>
                <a:spcPct val="93000"/>
              </a:lnSpc>
              <a:spcBef>
                <a:spcPct val="20000"/>
              </a:spcBef>
              <a:buSzTx/>
              <a:buFontTx/>
              <a:buBlip>
                <a:blip r:embed="rId1"/>
              </a:buBlip>
            </a:pPr>
            <a:r>
              <a:rPr lang="en-US" altLang="zh-CN" sz="1400">
                <a:cs typeface="+mn-ea"/>
                <a:sym typeface="+mn-ea"/>
              </a:rPr>
              <a:t>Support of Early TA acquisition for the inter-DU scenario and intra-SN SCPAC in MN format, continue discussing L3 measurement based LTM support over F1.</a:t>
            </a:r>
            <a:endParaRPr lang="en-US" altLang="zh-CN" sz="1400">
              <a:cs typeface="+mn-ea"/>
              <a:sym typeface="+mn-ea"/>
            </a:endParaRPr>
          </a:p>
          <a:p>
            <a:pPr lvl="0" algn="l">
              <a:lnSpc>
                <a:spcPct val="93000"/>
              </a:lnSpc>
              <a:spcBef>
                <a:spcPct val="20000"/>
              </a:spcBef>
              <a:buSzTx/>
              <a:buFontTx/>
              <a:buBlip>
                <a:blip r:embed="rId1"/>
              </a:buBlip>
            </a:pPr>
            <a:endParaRPr lang="en-US" altLang="zh-CN" sz="1400">
              <a:cs typeface="+mn-ea"/>
              <a:sym typeface="+mn-ea"/>
            </a:endParaRPr>
          </a:p>
          <a:p>
            <a:pPr marL="0" marR="0" lvl="1" indent="0" algn="l" rtl="0" eaLnBrk="0" fontAlgn="base" latinLnBrk="0" hangingPunct="0">
              <a:lnSpc>
                <a:spcPct val="100000"/>
              </a:lnSpc>
              <a:spcBef>
                <a:spcPct val="20000"/>
              </a:spcBef>
              <a:buSzTx/>
              <a:buFontTx/>
              <a:buNone/>
            </a:pPr>
            <a:r>
              <a:rPr lang="en-US" altLang="zh-CN" sz="1400" u="sng">
                <a:cs typeface="+mn-ea"/>
                <a:sym typeface="+mn-ea"/>
              </a:rPr>
              <a:t>IAB:</a:t>
            </a:r>
            <a:endParaRPr lang="en-US" altLang="zh-CN" sz="1400" u="sng">
              <a:cs typeface="+mn-ea"/>
              <a:sym typeface="+mn-ea"/>
            </a:endParaRPr>
          </a:p>
          <a:p>
            <a:pPr marR="0" lvl="0" algn="l" rtl="0" eaLnBrk="0" fontAlgn="base" latinLnBrk="0" hangingPunct="0">
              <a:lnSpc>
                <a:spcPct val="93000"/>
              </a:lnSpc>
              <a:spcBef>
                <a:spcPct val="20000"/>
              </a:spcBef>
              <a:buSzTx/>
              <a:buFontTx/>
              <a:buBlip>
                <a:blip r:embed="rId1"/>
              </a:buBlip>
            </a:pPr>
            <a:r>
              <a:rPr lang="en-US" altLang="zh-CN" sz="1400">
                <a:cs typeface="+mn-ea"/>
                <a:sym typeface="+mn-ea"/>
              </a:rPr>
              <a:t>Correction on stage 2 for IAB F1-C transfer in NR-DC to clarify there is only one IAB donor in this scenario</a:t>
            </a:r>
            <a:endParaRPr kumimoji="0" lang="en-US" altLang="zh-CN" sz="1400" i="0" strike="noStrike" kern="0" cap="none" spc="0" normalizeH="0" baseline="0" noProof="1">
              <a:solidFill>
                <a:schemeClr val="tx1"/>
              </a:solidFill>
              <a:latin typeface="+mn-lt"/>
              <a:ea typeface="MS PGothic" panose="020B0600070205080204" pitchFamily="34" charset="-128"/>
              <a:cs typeface="+mn-ea"/>
              <a:sym typeface="+mn-ea"/>
            </a:endParaRPr>
          </a:p>
          <a:p>
            <a:pPr marR="0" lvl="0" algn="l" rtl="0" eaLnBrk="0" fontAlgn="base" latinLnBrk="0" hangingPunct="0">
              <a:lnSpc>
                <a:spcPct val="93000"/>
              </a:lnSpc>
              <a:spcBef>
                <a:spcPct val="20000"/>
              </a:spcBef>
              <a:buSzTx/>
              <a:buFontTx/>
              <a:buBlip>
                <a:blip r:embed="rId1"/>
              </a:buBlip>
            </a:pPr>
            <a:r>
              <a:rPr lang="en-US" altLang="zh-CN" sz="1400">
                <a:cs typeface="+mn-ea"/>
                <a:sym typeface="+mn-ea"/>
              </a:rPr>
              <a:t>Correction on semantics description for IAB resource multiplexing</a:t>
            </a:r>
            <a:endParaRPr kumimoji="0" lang="en-US" altLang="zh-CN" sz="1400" i="0" strike="noStrike" kern="0" cap="none" spc="0" normalizeH="0" baseline="0" noProof="1">
              <a:solidFill>
                <a:schemeClr val="tx1"/>
              </a:solidFill>
              <a:latin typeface="+mn-lt"/>
              <a:ea typeface="MS PGothic" panose="020B0600070205080204" pitchFamily="34" charset="-128"/>
              <a:cs typeface="+mn-ea"/>
              <a:sym typeface="+mn-ea"/>
            </a:endParaRPr>
          </a:p>
          <a:p>
            <a:pPr marR="0" lvl="0" algn="l" rtl="0" eaLnBrk="0" fontAlgn="base" latinLnBrk="0" hangingPunct="0">
              <a:lnSpc>
                <a:spcPct val="93000"/>
              </a:lnSpc>
              <a:spcBef>
                <a:spcPct val="20000"/>
              </a:spcBef>
              <a:buSzTx/>
              <a:buFontTx/>
              <a:buBlip>
                <a:blip r:embed="rId1"/>
              </a:buBlip>
            </a:pPr>
            <a:r>
              <a:rPr lang="en-US" altLang="zh-CN" sz="1400">
                <a:cs typeface="+mn-ea"/>
                <a:sym typeface="+mn-ea"/>
              </a:rPr>
              <a:t>Correction on BAP mapping configuration on ASN.1 logic error</a:t>
            </a:r>
            <a:endParaRPr kumimoji="0" lang="en-US" altLang="zh-CN" sz="1400" i="0" strike="noStrike" kern="0" cap="none" spc="0" normalizeH="0" baseline="0" noProof="1">
              <a:solidFill>
                <a:schemeClr val="tx1"/>
              </a:solidFill>
              <a:latin typeface="+mn-lt"/>
              <a:ea typeface="MS PGothic" panose="020B0600070205080204" pitchFamily="34" charset="-128"/>
              <a:cs typeface="+mn-ea"/>
              <a:sym typeface="+mn-ea"/>
            </a:endParaRPr>
          </a:p>
          <a:p>
            <a:pPr marR="0" lvl="0" algn="l" rtl="0" eaLnBrk="0" fontAlgn="base" latinLnBrk="0" hangingPunct="0">
              <a:lnSpc>
                <a:spcPct val="93000"/>
              </a:lnSpc>
              <a:spcBef>
                <a:spcPct val="20000"/>
              </a:spcBef>
              <a:buSzTx/>
              <a:buFontTx/>
              <a:buBlip>
                <a:blip r:embed="rId1"/>
              </a:buBlip>
            </a:pPr>
            <a:r>
              <a:rPr lang="en-US" altLang="zh-CN" sz="1400">
                <a:cs typeface="+mn-ea"/>
                <a:sym typeface="+mn-ea"/>
              </a:rPr>
              <a:t>Correction on IE description of IAB resource coordination procedure to cover the scenario where the parent node of an IAB-node is an IAB-donor DU</a:t>
            </a:r>
            <a:endParaRPr lang="en-US" altLang="zh-CN" sz="1400">
              <a:cs typeface="+mn-ea"/>
              <a:sym typeface="+mn-ea"/>
            </a:endParaRPr>
          </a:p>
          <a:p>
            <a:pPr marR="0" lvl="0" algn="l" rtl="0" eaLnBrk="0" fontAlgn="base" latinLnBrk="0" hangingPunct="0">
              <a:lnSpc>
                <a:spcPct val="93000"/>
              </a:lnSpc>
              <a:spcBef>
                <a:spcPct val="20000"/>
              </a:spcBef>
              <a:buSzTx/>
              <a:buFontTx/>
              <a:buBlip>
                <a:blip r:embed="rId1"/>
              </a:buBlip>
            </a:pPr>
            <a:endParaRPr kumimoji="0" lang="en-US" altLang="zh-CN" sz="1400" b="0" i="0" u="none" strike="noStrike" kern="0" cap="none" spc="0" normalizeH="0" baseline="0">
              <a:solidFill>
                <a:schemeClr val="tx1"/>
              </a:solidFill>
              <a:latin typeface="+mn-lt"/>
              <a:cs typeface="+mn-ea"/>
              <a:sym typeface="+mn-ea"/>
            </a:endParaRPr>
          </a:p>
          <a:p>
            <a:pPr marL="0" marR="0" lvl="0" indent="0" algn="l" rtl="0" eaLnBrk="0" fontAlgn="base" latinLnBrk="0" hangingPunct="0">
              <a:lnSpc>
                <a:spcPct val="93000"/>
              </a:lnSpc>
              <a:spcBef>
                <a:spcPct val="20000"/>
              </a:spcBef>
              <a:buSzTx/>
              <a:buNone/>
            </a:pPr>
            <a:r>
              <a:rPr lang="en-US" altLang="zh-CN" sz="1400" u="sng">
                <a:cs typeface="+mn-ea"/>
                <a:sym typeface="+mn-ea"/>
              </a:rPr>
              <a:t>XR and multi-modality</a:t>
            </a:r>
            <a:endParaRPr lang="en-US" altLang="zh-CN" sz="1400" u="sng">
              <a:cs typeface="+mn-ea"/>
              <a:sym typeface="+mn-ea"/>
            </a:endParaRPr>
          </a:p>
          <a:p>
            <a:pPr marR="0" lvl="0" algn="l" rtl="0" eaLnBrk="0" fontAlgn="base" latinLnBrk="0" hangingPunct="0">
              <a:lnSpc>
                <a:spcPct val="93000"/>
              </a:lnSpc>
              <a:spcBef>
                <a:spcPct val="20000"/>
              </a:spcBef>
              <a:buSzTx/>
              <a:buFontTx/>
              <a:buBlip>
                <a:blip r:embed="rId1"/>
              </a:buBlip>
            </a:pPr>
            <a:r>
              <a:rPr lang="en-US" altLang="zh-CN" sz="1400">
                <a:cs typeface="+mn-ea"/>
                <a:sym typeface="+mn-ea"/>
              </a:rPr>
              <a:t>RAN3 replies SA2 that it is technically feasible to enhance NGAP to provide the MMSID to NG-RAN node.</a:t>
            </a:r>
            <a:endParaRPr lang="en-US" altLang="zh-CN" sz="1400">
              <a:cs typeface="+mn-ea"/>
              <a:sym typeface="+mn-ea"/>
            </a:endParaRPr>
          </a:p>
          <a:p>
            <a:pPr marR="0" lvl="0" algn="l" rtl="0" eaLnBrk="0" fontAlgn="base" latinLnBrk="0" hangingPunct="0">
              <a:lnSpc>
                <a:spcPct val="93000"/>
              </a:lnSpc>
              <a:spcBef>
                <a:spcPct val="20000"/>
              </a:spcBef>
              <a:buSzTx/>
              <a:buFontTx/>
              <a:buBlip>
                <a:blip r:embed="rId1"/>
              </a:buBlip>
            </a:pPr>
            <a:r>
              <a:rPr lang="en-US" altLang="zh-CN" sz="1400">
                <a:cs typeface="+mn-ea"/>
                <a:sym typeface="+mn-ea"/>
              </a:rPr>
              <a:t>RAN3 replies RAN2 and SA2 to confirm the usage of MMSID, while traffic synchronization can be further checked in RAN3 based on the progress in other WGs.</a:t>
            </a:r>
            <a:endParaRPr lang="en-US" altLang="zh-CN" sz="1400">
              <a:cs typeface="+mn-ea"/>
              <a:sym typeface="+mn-ea"/>
            </a:endParaRPr>
          </a:p>
          <a:p>
            <a:pPr marR="0" lvl="0" algn="l" rtl="0" eaLnBrk="0" fontAlgn="base" latinLnBrk="0" hangingPunct="0">
              <a:lnSpc>
                <a:spcPct val="93000"/>
              </a:lnSpc>
              <a:spcBef>
                <a:spcPct val="20000"/>
              </a:spcBef>
              <a:buSzTx/>
              <a:buFontTx/>
              <a:buBlip>
                <a:blip r:embed="rId1"/>
              </a:buBlip>
            </a:pPr>
            <a:r>
              <a:rPr lang="en-US" altLang="zh-CN" sz="1400">
                <a:cs typeface="+mn-ea"/>
                <a:sym typeface="+mn-ea"/>
              </a:rPr>
              <a:t>RAN3 replies SA2 that RAN3 has no consensus on whether to support dynamic PSI activation/deactivation from RAN to 5GC and expects SA2 to further discuss based on RAN3 feedback.</a:t>
            </a:r>
            <a:endParaRPr lang="en-US" altLang="zh-CN" sz="1400">
              <a:cs typeface="+mn-ea"/>
              <a:sym typeface="+mn-ea"/>
            </a:endParaRPr>
          </a:p>
          <a:p>
            <a:pPr marR="0" lvl="0" algn="l" rtl="0" eaLnBrk="0" fontAlgn="base" latinLnBrk="0" hangingPunct="0">
              <a:lnSpc>
                <a:spcPct val="93000"/>
              </a:lnSpc>
              <a:spcBef>
                <a:spcPct val="20000"/>
              </a:spcBef>
              <a:buSzTx/>
              <a:buFontTx/>
              <a:buBlip>
                <a:blip r:embed="rId1"/>
              </a:buBlip>
            </a:pPr>
            <a:r>
              <a:rPr lang="en-US" altLang="zh-CN" sz="1400">
                <a:cs typeface="+mn-ea"/>
                <a:sym typeface="+mn-ea"/>
              </a:rPr>
              <a:t>For UL PSI based discard, no further enhancements between MN and SN are needed in Rel-19.</a:t>
            </a:r>
            <a:endParaRPr lang="en-US" altLang="zh-CN" sz="1400">
              <a:cs typeface="+mn-ea"/>
              <a:sym typeface="+mn-ea"/>
            </a:endParaRPr>
          </a:p>
          <a:p>
            <a:pPr marL="0" marR="0" lvl="0" indent="0" algn="l" rtl="0" fontAlgn="base" latinLnBrk="0">
              <a:lnSpc>
                <a:spcPct val="93000"/>
              </a:lnSpc>
              <a:spcBef>
                <a:spcPct val="20000"/>
              </a:spcBef>
              <a:buSzTx/>
              <a:buFontTx/>
              <a:buNone/>
            </a:pPr>
            <a:endParaRPr kumimoji="0" lang="en-US" altLang="zh-CN" sz="1400" b="0" i="0" u="none" strike="noStrike" kern="0" cap="none" spc="0" normalizeH="0" baseline="0">
              <a:solidFill>
                <a:schemeClr val="tx1"/>
              </a:solidFill>
              <a:latin typeface="+mn-lt"/>
              <a:cs typeface="+mn-ea"/>
              <a:sym typeface="+mn-ea"/>
            </a:endParaRPr>
          </a:p>
          <a:p>
            <a:pPr marR="0" lvl="0" algn="l" rtl="0" eaLnBrk="0" fontAlgn="base" latinLnBrk="0" hangingPunct="0">
              <a:lnSpc>
                <a:spcPct val="93000"/>
              </a:lnSpc>
              <a:spcBef>
                <a:spcPct val="20000"/>
              </a:spcBef>
              <a:buSzTx/>
            </a:pPr>
            <a:endParaRPr lang="en-GB" altLang="zh-CN" sz="2010">
              <a:sym typeface="+mn-ea"/>
            </a:endParaRPr>
          </a:p>
          <a:p>
            <a:pPr marR="0" lvl="0" algn="l" rtl="0" eaLnBrk="0" fontAlgn="base" latinLnBrk="0" hangingPunct="0">
              <a:lnSpc>
                <a:spcPct val="93000"/>
              </a:lnSpc>
              <a:spcBef>
                <a:spcPct val="20000"/>
              </a:spcBef>
              <a:buSzTx/>
            </a:pPr>
            <a:endParaRPr kumimoji="0" lang="en-US" altLang="zh-CN" sz="1680" b="0" i="0" u="none" strike="noStrike" kern="0" cap="none" spc="0" normalizeH="0" baseline="0">
              <a:solidFill>
                <a:schemeClr val="tx1"/>
              </a:solidFill>
              <a:latin typeface="+mn-lt"/>
              <a:cs typeface="+mn-ea"/>
              <a:sym typeface="+mn-ea"/>
            </a:endParaRPr>
          </a:p>
          <a:p>
            <a:pPr marR="0" lvl="1" algn="l" rtl="0" eaLnBrk="0" fontAlgn="base" latinLnBrk="0" hangingPunct="0">
              <a:lnSpc>
                <a:spcPct val="93000"/>
              </a:lnSpc>
              <a:spcBef>
                <a:spcPct val="20000"/>
              </a:spcBef>
              <a:buSzTx/>
            </a:pPr>
            <a:endParaRPr kumimoji="0" lang="en-US" altLang="zh-CN" sz="1400" b="0" i="0" u="none" strike="noStrike" kern="0" cap="none" spc="0" normalizeH="0" baseline="0" dirty="0">
              <a:solidFill>
                <a:schemeClr val="tx1"/>
              </a:solidFill>
              <a:latin typeface="+mn-lt"/>
              <a:cs typeface="+mn-ea"/>
              <a:sym typeface="+mn-ea"/>
            </a:endParaRPr>
          </a:p>
        </p:txBody>
      </p:sp>
      <p:sp>
        <p:nvSpPr>
          <p:cNvPr id="99332" name="Slide Number Placeholder 3"/>
          <p:cNvSpPr txBox="1">
            <a:spLocks noGrp="1"/>
          </p:cNvSpPr>
          <p:nvPr>
            <p:ph type="sldNum" sz="quarter" idx="4"/>
          </p:nvPr>
        </p:nvSpPr>
        <p:spPr>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a:xfrm>
            <a:off x="0" y="179705"/>
            <a:ext cx="7362190" cy="563245"/>
          </a:xfrm>
        </p:spPr>
        <p:txBody>
          <a:bodyPr vert="horz" wrap="square" lIns="91440" tIns="45720" rIns="91440" bIns="45720" anchor="ctr" anchorCtr="0"/>
          <a:lstStyle/>
          <a:p>
            <a:r>
              <a:rPr lang="en-US" altLang="en-US" sz="3600" dirty="0">
                <a:sym typeface="+mn-ea"/>
              </a:rPr>
              <a:t>TEI Corrections</a:t>
            </a:r>
            <a:endParaRPr lang="en-US" altLang="en-US" sz="3600" dirty="0"/>
          </a:p>
        </p:txBody>
      </p:sp>
      <p:sp>
        <p:nvSpPr>
          <p:cNvPr id="31747" name="Content Placeholder 2"/>
          <p:cNvSpPr>
            <a:spLocks noGrp="1"/>
          </p:cNvSpPr>
          <p:nvPr>
            <p:ph idx="1"/>
          </p:nvPr>
        </p:nvSpPr>
        <p:spPr>
          <a:xfrm>
            <a:off x="176530" y="911860"/>
            <a:ext cx="8888339" cy="5894070"/>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GB" altLang="zh-CN" sz="1600" b="1" i="0" u="sng" strike="noStrike" kern="0" cap="none" spc="0" normalizeH="0" baseline="0" noProof="1">
                <a:solidFill>
                  <a:schemeClr val="tx1"/>
                </a:solidFill>
                <a:latin typeface="+mn-lt"/>
                <a:ea typeface="MS PGothic" panose="020B0600070205080204" pitchFamily="34" charset="-128"/>
                <a:sym typeface="+mn-ea"/>
              </a:rPr>
              <a:t>Progress in the last quarter</a:t>
            </a:r>
            <a:endParaRPr kumimoji="0" lang="en-GB" altLang="zh-CN" sz="1600" b="1" i="0" u="sng" strike="noStrike" kern="0" cap="none" spc="0" normalizeH="0" baseline="0" noProof="1">
              <a:solidFill>
                <a:schemeClr val="tx1"/>
              </a:solidFill>
              <a:latin typeface="+mn-lt"/>
              <a:ea typeface="MS PGothic" panose="020B0600070205080204" pitchFamily="34" charset="-128"/>
              <a:sym typeface="+mn-ea"/>
            </a:endParaRPr>
          </a:p>
          <a:p>
            <a:pPr marL="0" indent="0" algn="l">
              <a:lnSpc>
                <a:spcPct val="100000"/>
              </a:lnSpc>
              <a:spcBef>
                <a:spcPct val="20000"/>
              </a:spcBef>
              <a:buSzTx/>
              <a:buFontTx/>
              <a:buNone/>
            </a:pPr>
            <a:r>
              <a:rPr lang="en-US" altLang="zh-CN" sz="1400" u="sng">
                <a:cs typeface="+mn-ea"/>
                <a:sym typeface="+mn-ea"/>
              </a:rPr>
              <a:t>SDT network-based solution:</a:t>
            </a:r>
            <a:endParaRPr lang="en-US" altLang="zh-CN" sz="1400" u="sng">
              <a:cs typeface="+mn-ea"/>
              <a:sym typeface="+mn-ea"/>
            </a:endParaRPr>
          </a:p>
          <a:p>
            <a:pPr lvl="0" algn="l">
              <a:lnSpc>
                <a:spcPct val="93000"/>
              </a:lnSpc>
              <a:spcBef>
                <a:spcPct val="20000"/>
              </a:spcBef>
              <a:buSzTx/>
              <a:buFontTx/>
              <a:buBlip>
                <a:blip r:embed="rId1"/>
              </a:buBlip>
            </a:pPr>
            <a:r>
              <a:rPr lang="en-US" altLang="zh-CN" sz="1400">
                <a:cs typeface="+mn-ea"/>
                <a:sym typeface="+mn-ea"/>
              </a:rPr>
              <a:t>The network based solution is not supported in R18 taking the concerns into account.</a:t>
            </a:r>
            <a:endParaRPr lang="en-US" altLang="zh-CN" sz="1400">
              <a:cs typeface="+mn-ea"/>
              <a:sym typeface="+mn-ea"/>
            </a:endParaRPr>
          </a:p>
          <a:p>
            <a:pPr lvl="0" algn="l">
              <a:lnSpc>
                <a:spcPct val="93000"/>
              </a:lnSpc>
              <a:spcBef>
                <a:spcPct val="20000"/>
              </a:spcBef>
              <a:buSzTx/>
              <a:buFontTx/>
              <a:buBlip>
                <a:blip r:embed="rId1"/>
              </a:buBlip>
            </a:pPr>
            <a:endParaRPr lang="en-US" altLang="zh-CN" sz="1400">
              <a:cs typeface="+mn-ea"/>
              <a:sym typeface="+mn-ea"/>
            </a:endParaRPr>
          </a:p>
          <a:p>
            <a:pPr marL="0" lvl="1" indent="0" algn="l">
              <a:lnSpc>
                <a:spcPct val="100000"/>
              </a:lnSpc>
              <a:spcBef>
                <a:spcPct val="20000"/>
              </a:spcBef>
              <a:buSzTx/>
              <a:buFontTx/>
              <a:buNone/>
            </a:pPr>
            <a:r>
              <a:rPr kumimoji="0" lang="en-US" altLang="zh-CN" sz="1400" i="0" u="sng" strike="noStrike" kern="0" cap="none" spc="0" normalizeH="0" baseline="0" noProof="1">
                <a:solidFill>
                  <a:schemeClr val="tx1"/>
                </a:solidFill>
                <a:latin typeface="+mn-lt"/>
                <a:ea typeface="MS PGothic" panose="020B0600070205080204" pitchFamily="34" charset="-128"/>
                <a:cs typeface="+mn-ea"/>
                <a:sym typeface="+mn-ea"/>
              </a:rPr>
              <a:t>Renewable Energy:</a:t>
            </a:r>
            <a:endParaRPr kumimoji="0" lang="en-US" altLang="zh-CN" sz="1400" i="0" u="sng" strike="noStrike" kern="0" cap="none" spc="0" normalizeH="0" baseline="0" noProof="1">
              <a:solidFill>
                <a:schemeClr val="tx1"/>
              </a:solidFill>
              <a:latin typeface="+mn-lt"/>
              <a:ea typeface="MS PGothic" panose="020B0600070205080204" pitchFamily="34" charset="-128"/>
              <a:cs typeface="+mn-ea"/>
              <a:sym typeface="+mn-ea"/>
            </a:endParaRPr>
          </a:p>
          <a:p>
            <a:pPr lvl="0" algn="l">
              <a:lnSpc>
                <a:spcPct val="93000"/>
              </a:lnSpc>
              <a:spcBef>
                <a:spcPct val="20000"/>
              </a:spcBef>
              <a:buSzTx/>
              <a:buFontTx/>
              <a:buBlip>
                <a:blip r:embed="rId1"/>
              </a:buBlip>
            </a:pPr>
            <a:r>
              <a:rPr kumimoji="0" lang="en-US" altLang="zh-CN" sz="1400" i="0" strike="noStrike" kern="0" cap="none" spc="0" normalizeH="0" baseline="0" noProof="1">
                <a:solidFill>
                  <a:schemeClr val="tx1"/>
                </a:solidFill>
                <a:latin typeface="+mn-lt"/>
                <a:ea typeface="MS PGothic" panose="020B0600070205080204" pitchFamily="34" charset="-128"/>
                <a:cs typeface="+mn-ea"/>
                <a:sym typeface="+mn-ea"/>
              </a:rPr>
              <a:t>Reply to SA5 that support of renewable energy at the RAN is valuable. There is no proper WI in RAN3 concerning this topic in R19.</a:t>
            </a:r>
            <a:endParaRPr kumimoji="0" lang="en-US" altLang="zh-CN" sz="1400" i="0" strike="noStrike" kern="0" cap="none" spc="0" normalizeH="0" baseline="0" noProof="1">
              <a:solidFill>
                <a:schemeClr val="tx1"/>
              </a:solidFill>
              <a:latin typeface="+mn-lt"/>
              <a:ea typeface="MS PGothic" panose="020B0600070205080204" pitchFamily="34" charset="-128"/>
              <a:cs typeface="+mn-ea"/>
              <a:sym typeface="+mn-ea"/>
            </a:endParaRPr>
          </a:p>
          <a:p>
            <a:pPr marR="0" lvl="0" algn="l" rtl="0" eaLnBrk="0" fontAlgn="base" latinLnBrk="0" hangingPunct="0">
              <a:lnSpc>
                <a:spcPct val="93000"/>
              </a:lnSpc>
              <a:spcBef>
                <a:spcPct val="20000"/>
              </a:spcBef>
              <a:buSzTx/>
              <a:buFontTx/>
              <a:buBlip>
                <a:blip r:embed="rId1"/>
              </a:buBlip>
            </a:pPr>
            <a:endParaRPr lang="en-US" altLang="zh-CN" sz="1400">
              <a:cs typeface="+mn-ea"/>
              <a:sym typeface="+mn-ea"/>
            </a:endParaRPr>
          </a:p>
          <a:p>
            <a:pPr marL="0" lvl="1" indent="0">
              <a:buNone/>
            </a:pPr>
            <a:r>
              <a:rPr lang="en-US" altLang="zh-CN" sz="1400" u="sng" noProof="1">
                <a:cs typeface="+mn-ea"/>
                <a:sym typeface="+mn-ea"/>
              </a:rPr>
              <a:t>NR MBS:</a:t>
            </a:r>
            <a:endParaRPr lang="en-US" altLang="zh-CN" sz="1400" u="sng" noProof="1">
              <a:cs typeface="+mn-ea"/>
              <a:sym typeface="+mn-ea"/>
            </a:endParaRPr>
          </a:p>
          <a:p>
            <a:pPr lvl="0" algn="l">
              <a:lnSpc>
                <a:spcPct val="93000"/>
              </a:lnSpc>
              <a:buSzTx/>
              <a:buFontTx/>
              <a:buBlip>
                <a:blip r:embed="rId1"/>
              </a:buBlip>
            </a:pPr>
            <a:r>
              <a:rPr lang="en-US" altLang="zh-CN" sz="1400">
                <a:cs typeface="+mn-ea"/>
              </a:rPr>
              <a:t>Correction on configuration update for an inactive Multicast session</a:t>
            </a:r>
            <a:endParaRPr lang="en-US" altLang="zh-CN" sz="1400">
              <a:cs typeface="+mn-ea"/>
            </a:endParaRPr>
          </a:p>
          <a:p>
            <a:pPr lvl="0" algn="l">
              <a:lnSpc>
                <a:spcPct val="93000"/>
              </a:lnSpc>
              <a:buSzTx/>
              <a:buFontTx/>
              <a:buBlip>
                <a:blip r:embed="rId1"/>
              </a:buBlip>
            </a:pPr>
            <a:r>
              <a:rPr lang="en-US" altLang="zh-CN" sz="1400">
                <a:cs typeface="+mn-ea"/>
              </a:rPr>
              <a:t>Correction on broadcast reception for eRedCap UE</a:t>
            </a:r>
            <a:endParaRPr lang="en-US" altLang="zh-CN" sz="1400">
              <a:cs typeface="+mn-ea"/>
            </a:endParaRPr>
          </a:p>
          <a:p>
            <a:pPr lvl="0" algn="l">
              <a:lnSpc>
                <a:spcPct val="93000"/>
              </a:lnSpc>
              <a:buSzTx/>
              <a:buFontTx/>
              <a:buBlip>
                <a:blip r:embed="rId1"/>
              </a:buBlip>
            </a:pPr>
            <a:r>
              <a:rPr lang="en-US" altLang="zh-CN" sz="1400">
                <a:cs typeface="+mn-ea"/>
              </a:rPr>
              <a:t>Correction on </a:t>
            </a:r>
            <a:r>
              <a:rPr lang="en-US" altLang="zh-CN" sz="1400" noProof="1">
                <a:cs typeface="+mn-ea"/>
                <a:sym typeface="+mn-ea"/>
              </a:rPr>
              <a:t>N3mb path failure</a:t>
            </a:r>
            <a:endParaRPr lang="en-US" altLang="zh-CN" sz="1400" noProof="1">
              <a:cs typeface="+mn-ea"/>
              <a:sym typeface="+mn-ea"/>
            </a:endParaRPr>
          </a:p>
          <a:p>
            <a:pPr marL="342900" marR="0" lvl="1" indent="-342900" algn="l" rtl="0" eaLnBrk="0" fontAlgn="base" latinLnBrk="0" hangingPunct="0">
              <a:lnSpc>
                <a:spcPct val="100000"/>
              </a:lnSpc>
              <a:spcBef>
                <a:spcPct val="20000"/>
              </a:spcBef>
              <a:buSzTx/>
              <a:buFontTx/>
              <a:buBlip>
                <a:blip r:embed="rId1"/>
              </a:buBlip>
            </a:pPr>
            <a:endParaRPr kumimoji="0" lang="en-US" altLang="en-US" sz="1600" i="0" strike="noStrike" kern="0" cap="none" spc="0" normalizeH="0" baseline="0" noProof="1">
              <a:solidFill>
                <a:schemeClr val="tx1"/>
              </a:solidFill>
              <a:latin typeface="+mn-lt"/>
              <a:ea typeface="MS PGothic" panose="020B0600070205080204" pitchFamily="34" charset="-128"/>
              <a:cs typeface="+mn-ea"/>
              <a:sym typeface="+mn-ea"/>
            </a:endParaRPr>
          </a:p>
          <a:p>
            <a:pPr marR="0" lvl="1" algn="l" rtl="0" eaLnBrk="0" fontAlgn="base" latinLnBrk="0" hangingPunct="0">
              <a:lnSpc>
                <a:spcPct val="93000"/>
              </a:lnSpc>
              <a:spcBef>
                <a:spcPct val="20000"/>
              </a:spcBef>
              <a:buSzTx/>
            </a:pPr>
            <a:endParaRPr kumimoji="0" lang="en-US" altLang="zh-CN" sz="1400" b="0" i="0" u="none" strike="noStrike" kern="0" cap="none" spc="0" normalizeH="0" baseline="0" dirty="0">
              <a:solidFill>
                <a:schemeClr val="tx1"/>
              </a:solidFill>
              <a:latin typeface="+mn-lt"/>
              <a:cs typeface="+mn-ea"/>
              <a:sym typeface="+mn-ea"/>
            </a:endParaRPr>
          </a:p>
        </p:txBody>
      </p:sp>
      <p:sp>
        <p:nvSpPr>
          <p:cNvPr id="99332" name="Slide Number Placeholder 3"/>
          <p:cNvSpPr txBox="1">
            <a:spLocks noGrp="1"/>
          </p:cNvSpPr>
          <p:nvPr>
            <p:ph type="sldNum" sz="quarter" idx="4"/>
          </p:nvPr>
        </p:nvSpPr>
        <p:spPr>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Content Placeholder 2"/>
          <p:cNvSpPr>
            <a:spLocks noGrp="1"/>
          </p:cNvSpPr>
          <p:nvPr>
            <p:ph idx="1"/>
          </p:nvPr>
        </p:nvSpPr>
        <p:spPr>
          <a:xfrm>
            <a:off x="457200" y="1442085"/>
            <a:ext cx="7823835" cy="4860290"/>
          </a:xfrm>
        </p:spPr>
        <p:txBody>
          <a:bodyPr vert="horz" wrap="square" lIns="68580" tIns="34290" rIns="68580" bIns="34290" anchor="t" anchorCtr="0"/>
          <a:lstStyle/>
          <a:p>
            <a:pPr>
              <a:lnSpc>
                <a:spcPct val="80000"/>
              </a:lnSpc>
              <a:buClrTx/>
              <a:buBlip>
                <a:blip r:embed="rId1"/>
              </a:buBlip>
            </a:pPr>
            <a:r>
              <a:rPr lang="en-US" altLang="fr-FR" sz="2100" dirty="0"/>
              <a:t>Angelo Centonza, Gen Cao (RAN WG3 Vice-Chairs)</a:t>
            </a:r>
            <a:endParaRPr lang="en-US" altLang="fr-FR" sz="2100" dirty="0"/>
          </a:p>
          <a:p>
            <a:pPr lvl="1">
              <a:lnSpc>
                <a:spcPct val="80000"/>
              </a:lnSpc>
              <a:buClr>
                <a:srgbClr val="C00000"/>
              </a:buClr>
              <a:buFont typeface="Arial" panose="020B0604020202020204" pitchFamily="34" charset="0"/>
              <a:buChar char="•"/>
            </a:pPr>
            <a:r>
              <a:rPr lang="en-US" altLang="fr-FR" sz="1800" dirty="0"/>
              <a:t>For chairing the corresponding sessions and organizing social events during the meetings!</a:t>
            </a:r>
            <a:endParaRPr lang="en-US" altLang="fr-FR" sz="1800" dirty="0"/>
          </a:p>
          <a:p>
            <a:pPr lvl="1">
              <a:lnSpc>
                <a:spcPct val="80000"/>
              </a:lnSpc>
              <a:buClr>
                <a:srgbClr val="C00000"/>
              </a:buClr>
              <a:buFont typeface="Arial" panose="020B0604020202020204" pitchFamily="34" charset="0"/>
              <a:buChar char="•"/>
            </a:pPr>
            <a:r>
              <a:rPr lang="en-US" altLang="fr-FR" sz="1800" dirty="0"/>
              <a:t>Thanks Jiajun, Nianshan help to organize the basketball match with RAN2</a:t>
            </a:r>
            <a:r>
              <a:rPr lang="zh-CN" altLang="en-US" sz="1800" dirty="0">
                <a:ea typeface="宋体" panose="02010600030101010101" pitchFamily="2" charset="-122"/>
              </a:rPr>
              <a:t>！</a:t>
            </a:r>
            <a:endParaRPr lang="en-US" altLang="fr-FR" sz="1800" dirty="0"/>
          </a:p>
          <a:p>
            <a:pPr>
              <a:lnSpc>
                <a:spcPct val="80000"/>
              </a:lnSpc>
              <a:buClrTx/>
              <a:buBlip>
                <a:blip r:embed="rId1"/>
              </a:buBlip>
            </a:pPr>
            <a:r>
              <a:rPr lang="en-US" altLang="fr-FR" sz="2100" dirty="0"/>
              <a:t>Seonggu (RAN WG3 Secretary)</a:t>
            </a:r>
            <a:endParaRPr lang="en-US" altLang="fr-FR" sz="2100" dirty="0"/>
          </a:p>
          <a:p>
            <a:pPr lvl="1">
              <a:lnSpc>
                <a:spcPct val="80000"/>
              </a:lnSpc>
              <a:buClr>
                <a:srgbClr val="C00000"/>
              </a:buClr>
              <a:buFont typeface="Arial" panose="020B0604020202020204" pitchFamily="34" charset="0"/>
              <a:buChar char="•"/>
            </a:pPr>
            <a:r>
              <a:rPr lang="en-US" altLang="fr-FR" sz="1800" dirty="0"/>
              <a:t>For impressive hard work and continous support!</a:t>
            </a:r>
            <a:endParaRPr lang="en-US" altLang="fr-FR" sz="1800" dirty="0"/>
          </a:p>
          <a:p>
            <a:pPr>
              <a:lnSpc>
                <a:spcPct val="80000"/>
              </a:lnSpc>
              <a:buClrTx/>
              <a:buBlip>
                <a:blip r:embed="rId1"/>
              </a:buBlip>
            </a:pPr>
            <a:r>
              <a:rPr lang="en-US" altLang="fr-FR" sz="2100" dirty="0"/>
              <a:t>Yan, Miaoqi, Alex, Philippe G, </a:t>
            </a:r>
            <a:r>
              <a:rPr lang="en-US" altLang="fr-FR" sz="2100" dirty="0">
                <a:sym typeface="+mn-ea"/>
              </a:rPr>
              <a:t>Georg</a:t>
            </a:r>
            <a:r>
              <a:rPr lang="en-US" altLang="fr-FR" sz="2100" dirty="0"/>
              <a:t>...</a:t>
            </a:r>
            <a:endParaRPr lang="en-US" altLang="fr-FR" sz="2100" dirty="0"/>
          </a:p>
          <a:p>
            <a:pPr lvl="1">
              <a:lnSpc>
                <a:spcPct val="80000"/>
              </a:lnSpc>
              <a:buClr>
                <a:srgbClr val="C00000"/>
              </a:buClr>
              <a:buFont typeface="Arial" panose="020B0604020202020204" pitchFamily="34" charset="0"/>
              <a:buChar char="•"/>
            </a:pPr>
            <a:r>
              <a:rPr lang="en-US" altLang="fr-FR" sz="1800" dirty="0"/>
              <a:t>For their positive and hard work to complete R19 SI!</a:t>
            </a:r>
            <a:endParaRPr lang="en-US" altLang="fr-FR" sz="1800" dirty="0"/>
          </a:p>
          <a:p>
            <a:pPr lvl="1">
              <a:lnSpc>
                <a:spcPct val="80000"/>
              </a:lnSpc>
              <a:buClr>
                <a:srgbClr val="C00000"/>
              </a:buClr>
              <a:buFont typeface="Arial" panose="020B0604020202020204" pitchFamily="34" charset="0"/>
              <a:buChar char="•"/>
            </a:pPr>
            <a:r>
              <a:rPr lang="en-US" altLang="fr-FR" sz="1800" dirty="0"/>
              <a:t>For moderating some tough email discussions and good support!</a:t>
            </a:r>
            <a:endParaRPr lang="en-US" altLang="fr-FR" sz="1800" dirty="0"/>
          </a:p>
          <a:p>
            <a:pPr>
              <a:lnSpc>
                <a:spcPct val="80000"/>
              </a:lnSpc>
              <a:buClrTx/>
              <a:buBlip>
                <a:blip r:embed="rId1"/>
              </a:buBlip>
            </a:pPr>
            <a:r>
              <a:rPr lang="en-US" altLang="fr-FR" sz="2100" dirty="0"/>
              <a:t>All Rapporteurs and moderators</a:t>
            </a:r>
            <a:endParaRPr lang="en-US" altLang="fr-FR" sz="2100" dirty="0"/>
          </a:p>
          <a:p>
            <a:pPr lvl="1">
              <a:lnSpc>
                <a:spcPct val="80000"/>
              </a:lnSpc>
              <a:buClr>
                <a:srgbClr val="C00000"/>
              </a:buClr>
              <a:buFont typeface="Arial" panose="020B0604020202020204" pitchFamily="34" charset="0"/>
              <a:buChar char="•"/>
            </a:pPr>
            <a:r>
              <a:rPr lang="en-US" altLang="fr-FR" sz="1800" dirty="0"/>
              <a:t>For their efforts to rapporteur updates and TEI corrections!</a:t>
            </a:r>
            <a:endParaRPr lang="en-US" altLang="fr-FR" sz="1800" dirty="0"/>
          </a:p>
          <a:p>
            <a:pPr>
              <a:lnSpc>
                <a:spcPct val="80000"/>
              </a:lnSpc>
              <a:buClrTx/>
              <a:buBlip>
                <a:blip r:embed="rId1"/>
              </a:buBlip>
            </a:pPr>
            <a:r>
              <a:rPr lang="en-US" altLang="fr-FR" sz="2100" dirty="0"/>
              <a:t>All RAN3 delegates</a:t>
            </a:r>
            <a:endParaRPr lang="en-US" altLang="fr-FR" sz="2100" dirty="0">
              <a:solidFill>
                <a:srgbClr val="FF0000"/>
              </a:solidFill>
            </a:endParaRPr>
          </a:p>
          <a:p>
            <a:pPr lvl="1">
              <a:lnSpc>
                <a:spcPct val="80000"/>
              </a:lnSpc>
              <a:buClr>
                <a:srgbClr val="C00000"/>
              </a:buClr>
              <a:buFont typeface="Arial" panose="020B0604020202020204" pitchFamily="34" charset="0"/>
              <a:buChar char="•"/>
            </a:pPr>
            <a:r>
              <a:rPr lang="en-US" altLang="fr-FR" sz="1800" dirty="0"/>
              <a:t>For their positive, constructive and cooperative spirit and hard work!</a:t>
            </a:r>
            <a:endParaRPr lang="en-US" altLang="fr-FR" sz="1800" dirty="0"/>
          </a:p>
          <a:p>
            <a:pPr lvl="1">
              <a:lnSpc>
                <a:spcPct val="80000"/>
              </a:lnSpc>
              <a:buClr>
                <a:srgbClr val="C00000"/>
              </a:buClr>
              <a:buFont typeface="Arial" panose="020B0604020202020204" pitchFamily="34" charset="0"/>
              <a:buChar char="•"/>
            </a:pPr>
            <a:endParaRPr lang="en-US" altLang="fr-FR" sz="1800" dirty="0"/>
          </a:p>
          <a:p>
            <a:pPr lvl="1">
              <a:lnSpc>
                <a:spcPct val="80000"/>
              </a:lnSpc>
              <a:buClr>
                <a:srgbClr val="C00000"/>
              </a:buClr>
              <a:buFont typeface="Arial" panose="020B0604020202020204" pitchFamily="34" charset="0"/>
              <a:buChar char="•"/>
            </a:pPr>
            <a:endParaRPr lang="en-US" altLang="fr-FR" sz="1800" dirty="0"/>
          </a:p>
        </p:txBody>
      </p:sp>
      <p:sp>
        <p:nvSpPr>
          <p:cNvPr id="105475" name="Title 1"/>
          <p:cNvSpPr>
            <a:spLocks noGrp="1"/>
          </p:cNvSpPr>
          <p:nvPr>
            <p:ph type="title"/>
          </p:nvPr>
        </p:nvSpPr>
        <p:spPr/>
        <p:txBody>
          <a:bodyPr vert="horz" wrap="square" lIns="68580" tIns="34290" rIns="68580" bIns="34290" anchor="ctr" anchorCtr="0"/>
          <a:lstStyle/>
          <a:p>
            <a:r>
              <a:rPr lang="en-US" altLang="en-US" dirty="0"/>
              <a:t>My Heartfelt Thanks To:</a:t>
            </a:r>
            <a:endParaRPr lang="en-US"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p:cNvSpPr>
          <p:nvPr>
            <p:ph type="title"/>
          </p:nvPr>
        </p:nvSpPr>
        <p:spPr>
          <a:xfrm>
            <a:off x="0" y="0"/>
            <a:ext cx="5932170" cy="1049655"/>
          </a:xfrm>
        </p:spPr>
        <p:txBody>
          <a:bodyPr vert="horz" wrap="square" lIns="91440" tIns="45720" rIns="91440" bIns="45720" anchor="ctr" anchorCtr="0"/>
          <a:lstStyle/>
          <a:p>
            <a:pPr eaLnBrk="1" hangingPunct="1"/>
            <a:r>
              <a:rPr lang="en-GB" altLang="ja-JP" dirty="0"/>
              <a:t>RAN</a:t>
            </a:r>
            <a:r>
              <a:rPr lang="en-US" altLang="en-GB" dirty="0"/>
              <a:t>3 </a:t>
            </a:r>
            <a:r>
              <a:rPr lang="en-US" dirty="0"/>
              <a:t>Social Events in Heifei and Orlando           </a:t>
            </a:r>
            <a:endParaRPr lang="en-US" dirty="0"/>
          </a:p>
        </p:txBody>
      </p:sp>
      <p:pic>
        <p:nvPicPr>
          <p:cNvPr id="6" name="图片 5" descr="IMG_20241016_201802"/>
          <p:cNvPicPr>
            <a:picLocks noChangeAspect="1"/>
          </p:cNvPicPr>
          <p:nvPr/>
        </p:nvPicPr>
        <p:blipFill>
          <a:blip r:embed="rId1"/>
          <a:stretch>
            <a:fillRect/>
          </a:stretch>
        </p:blipFill>
        <p:spPr>
          <a:xfrm>
            <a:off x="156210" y="1322705"/>
            <a:ext cx="2071370" cy="1559560"/>
          </a:xfrm>
          <a:prstGeom prst="rect">
            <a:avLst/>
          </a:prstGeom>
        </p:spPr>
      </p:pic>
      <p:pic>
        <p:nvPicPr>
          <p:cNvPr id="7" name="图片 6" descr="IMG_20241016_201854"/>
          <p:cNvPicPr>
            <a:picLocks noChangeAspect="1"/>
          </p:cNvPicPr>
          <p:nvPr/>
        </p:nvPicPr>
        <p:blipFill>
          <a:blip r:embed="rId2"/>
          <a:stretch>
            <a:fillRect/>
          </a:stretch>
        </p:blipFill>
        <p:spPr>
          <a:xfrm>
            <a:off x="2382520" y="1322070"/>
            <a:ext cx="2071370" cy="1560195"/>
          </a:xfrm>
          <a:prstGeom prst="rect">
            <a:avLst/>
          </a:prstGeom>
        </p:spPr>
      </p:pic>
      <p:pic>
        <p:nvPicPr>
          <p:cNvPr id="8" name="图片 7" descr="IMG_20241016_202232"/>
          <p:cNvPicPr>
            <a:picLocks noChangeAspect="1"/>
          </p:cNvPicPr>
          <p:nvPr/>
        </p:nvPicPr>
        <p:blipFill>
          <a:blip r:embed="rId3"/>
          <a:stretch>
            <a:fillRect/>
          </a:stretch>
        </p:blipFill>
        <p:spPr>
          <a:xfrm>
            <a:off x="4608830" y="1323340"/>
            <a:ext cx="2075815" cy="1559560"/>
          </a:xfrm>
          <a:prstGeom prst="rect">
            <a:avLst/>
          </a:prstGeom>
        </p:spPr>
      </p:pic>
      <p:pic>
        <p:nvPicPr>
          <p:cNvPr id="9" name="图片 8" descr="IMG_20241016_202031"/>
          <p:cNvPicPr>
            <a:picLocks noChangeAspect="1"/>
          </p:cNvPicPr>
          <p:nvPr/>
        </p:nvPicPr>
        <p:blipFill>
          <a:blip r:embed="rId4"/>
          <a:stretch>
            <a:fillRect/>
          </a:stretch>
        </p:blipFill>
        <p:spPr>
          <a:xfrm>
            <a:off x="6839585" y="1322070"/>
            <a:ext cx="2078355" cy="1561465"/>
          </a:xfrm>
          <a:prstGeom prst="rect">
            <a:avLst/>
          </a:prstGeom>
        </p:spPr>
      </p:pic>
      <p:pic>
        <p:nvPicPr>
          <p:cNvPr id="10" name="图片 9" descr="IMG_20241120_212359"/>
          <p:cNvPicPr>
            <a:picLocks noChangeAspect="1"/>
          </p:cNvPicPr>
          <p:nvPr/>
        </p:nvPicPr>
        <p:blipFill>
          <a:blip r:embed="rId5"/>
          <a:stretch>
            <a:fillRect/>
          </a:stretch>
        </p:blipFill>
        <p:spPr>
          <a:xfrm>
            <a:off x="156210" y="3891280"/>
            <a:ext cx="2071370" cy="1511935"/>
          </a:xfrm>
          <a:prstGeom prst="rect">
            <a:avLst/>
          </a:prstGeom>
        </p:spPr>
      </p:pic>
      <p:pic>
        <p:nvPicPr>
          <p:cNvPr id="11" name="图片 10" descr="IMG_20241120_212622"/>
          <p:cNvPicPr>
            <a:picLocks noChangeAspect="1"/>
          </p:cNvPicPr>
          <p:nvPr/>
        </p:nvPicPr>
        <p:blipFill>
          <a:blip r:embed="rId6"/>
          <a:stretch>
            <a:fillRect/>
          </a:stretch>
        </p:blipFill>
        <p:spPr>
          <a:xfrm>
            <a:off x="2382520" y="3891280"/>
            <a:ext cx="2072005" cy="1511300"/>
          </a:xfrm>
          <a:prstGeom prst="rect">
            <a:avLst/>
          </a:prstGeom>
        </p:spPr>
      </p:pic>
      <p:pic>
        <p:nvPicPr>
          <p:cNvPr id="12" name="图片 11" descr="IMG_20241120_212728"/>
          <p:cNvPicPr>
            <a:picLocks noChangeAspect="1"/>
          </p:cNvPicPr>
          <p:nvPr/>
        </p:nvPicPr>
        <p:blipFill>
          <a:blip r:embed="rId7"/>
          <a:stretch>
            <a:fillRect/>
          </a:stretch>
        </p:blipFill>
        <p:spPr>
          <a:xfrm>
            <a:off x="4609465" y="3891280"/>
            <a:ext cx="2131060" cy="1511935"/>
          </a:xfrm>
          <a:prstGeom prst="rect">
            <a:avLst/>
          </a:prstGeom>
        </p:spPr>
      </p:pic>
      <p:pic>
        <p:nvPicPr>
          <p:cNvPr id="13" name="图片 12" descr="IMG_20241120_212821"/>
          <p:cNvPicPr>
            <a:picLocks noChangeAspect="1"/>
          </p:cNvPicPr>
          <p:nvPr/>
        </p:nvPicPr>
        <p:blipFill>
          <a:blip r:embed="rId8"/>
          <a:stretch>
            <a:fillRect/>
          </a:stretch>
        </p:blipFill>
        <p:spPr>
          <a:xfrm>
            <a:off x="6895465" y="3891280"/>
            <a:ext cx="2066925" cy="1551940"/>
          </a:xfrm>
          <a:prstGeom prst="rect">
            <a:avLst/>
          </a:prstGeom>
        </p:spPr>
      </p:pic>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p:cNvSpPr>
          <p:nvPr>
            <p:ph type="title"/>
          </p:nvPr>
        </p:nvSpPr>
        <p:spPr>
          <a:xfrm>
            <a:off x="0" y="0"/>
            <a:ext cx="5932170" cy="1049655"/>
          </a:xfrm>
        </p:spPr>
        <p:txBody>
          <a:bodyPr vert="horz" wrap="square" lIns="91440" tIns="45720" rIns="91440" bIns="45720" anchor="ctr" anchorCtr="0"/>
          <a:lstStyle/>
          <a:p>
            <a:pPr eaLnBrk="1" hangingPunct="1"/>
            <a:r>
              <a:rPr lang="en-GB" altLang="ja-JP" dirty="0"/>
              <a:t>RAN</a:t>
            </a:r>
            <a:r>
              <a:rPr lang="en-US" altLang="en-GB" dirty="0"/>
              <a:t>3vsRAN2 Basketball Match</a:t>
            </a:r>
            <a:r>
              <a:rPr lang="en-US" dirty="0"/>
              <a:t>           </a:t>
            </a:r>
            <a:endParaRPr lang="en-US" dirty="0"/>
          </a:p>
        </p:txBody>
      </p:sp>
      <p:graphicFrame>
        <p:nvGraphicFramePr>
          <p:cNvPr id="2" name="对象 1"/>
          <p:cNvGraphicFramePr/>
          <p:nvPr/>
        </p:nvGraphicFramePr>
        <p:xfrm>
          <a:off x="457200" y="1049655"/>
          <a:ext cx="7840980" cy="3349625"/>
        </p:xfrm>
        <a:graphic>
          <a:graphicData uri="http://schemas.openxmlformats.org/presentationml/2006/ole">
            <mc:AlternateContent xmlns:mc="http://schemas.openxmlformats.org/markup-compatibility/2006">
              <mc:Choice xmlns:v="urn:schemas-microsoft-com:vml" Requires="v">
                <p:oleObj spid="_x0000_s1031" name="" r:id="rId1" imgW="7804150" imgH="4400550" progId="Paint.Picture">
                  <p:embed/>
                </p:oleObj>
              </mc:Choice>
              <mc:Fallback>
                <p:oleObj name="" r:id="rId1" imgW="7804150" imgH="4400550" progId="Paint.Picture">
                  <p:embed/>
                  <p:pic>
                    <p:nvPicPr>
                      <p:cNvPr id="0" name="图片 2"/>
                      <p:cNvPicPr/>
                      <p:nvPr/>
                    </p:nvPicPr>
                    <p:blipFill>
                      <a:blip r:embed="rId2"/>
                      <a:stretch>
                        <a:fillRect/>
                      </a:stretch>
                    </p:blipFill>
                    <p:spPr>
                      <a:xfrm>
                        <a:off x="457200" y="1049655"/>
                        <a:ext cx="7840980" cy="3349625"/>
                      </a:xfrm>
                      <a:prstGeom prst="rect">
                        <a:avLst/>
                      </a:prstGeom>
                    </p:spPr>
                  </p:pic>
                </p:oleObj>
              </mc:Fallback>
            </mc:AlternateContent>
          </a:graphicData>
        </a:graphic>
      </p:graphicFrame>
      <p:sp>
        <p:nvSpPr>
          <p:cNvPr id="4" name="文本框 3"/>
          <p:cNvSpPr txBox="1"/>
          <p:nvPr/>
        </p:nvSpPr>
        <p:spPr>
          <a:xfrm>
            <a:off x="457200" y="4478655"/>
            <a:ext cx="7841615" cy="1579880"/>
          </a:xfrm>
          <a:prstGeom prst="rect">
            <a:avLst/>
          </a:prstGeom>
          <a:noFill/>
        </p:spPr>
        <p:txBody>
          <a:bodyPr wrap="square" rtlCol="0">
            <a:noAutofit/>
          </a:bodyPr>
          <a:lstStyle/>
          <a:p>
            <a:r>
              <a:rPr lang="en-US" altLang="zh-CN"/>
              <a:t>LS to RAN2 triggered in R3-245824 in RAN3#125bis, the friendly match plans to be held in April, 2025.</a:t>
            </a:r>
            <a:endParaRPr lang="en-US" altLang="zh-CN"/>
          </a:p>
          <a:p>
            <a:r>
              <a:rPr lang="zh-CN" altLang="en-US" b="1" dirty="0">
                <a:solidFill>
                  <a:srgbClr val="FF0000"/>
                </a:solidFill>
                <a:sym typeface="+mn-ea"/>
              </a:rPr>
              <a:t>Playing basketball requires a combination of physical and technical skills</a:t>
            </a:r>
            <a:r>
              <a:rPr lang="en-US" altLang="zh-CN" b="1" dirty="0">
                <a:solidFill>
                  <a:srgbClr val="FF0000"/>
                </a:solidFill>
                <a:sym typeface="+mn-ea"/>
              </a:rPr>
              <a:t>, same as in RAN3!</a:t>
            </a:r>
            <a:endParaRPr lang="en-US" altLang="zh-CN" b="1" dirty="0">
              <a:solidFill>
                <a:srgbClr val="FF0000"/>
              </a:solidFill>
            </a:endParaRPr>
          </a:p>
          <a:p>
            <a:endParaRPr lang="en-US" altLang="zh-CN"/>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p:cNvSpPr>
          <p:nvPr>
            <p:ph type="title"/>
          </p:nvPr>
        </p:nvSpPr>
        <p:spPr>
          <a:xfrm>
            <a:off x="0" y="274638"/>
            <a:ext cx="5659438" cy="774700"/>
          </a:xfrm>
        </p:spPr>
        <p:txBody>
          <a:bodyPr vert="horz" wrap="square" lIns="91440" tIns="45720" rIns="91440" bIns="45720" anchor="ctr" anchorCtr="0"/>
          <a:lstStyle/>
          <a:p>
            <a:pPr eaLnBrk="1" hangingPunct="1"/>
            <a:r>
              <a:rPr lang="en-GB" altLang="ja-JP" dirty="0"/>
              <a:t>Tdoc submitted to RAN</a:t>
            </a:r>
            <a:r>
              <a:rPr lang="en-US" altLang="en-GB" dirty="0"/>
              <a:t>3</a:t>
            </a:r>
            <a:endParaRPr lang="en-US" altLang="en-GB" dirty="0"/>
          </a:p>
        </p:txBody>
      </p:sp>
      <p:sp>
        <p:nvSpPr>
          <p:cNvPr id="72706" name="文本框 1"/>
          <p:cNvSpPr txBox="1"/>
          <p:nvPr/>
        </p:nvSpPr>
        <p:spPr>
          <a:xfrm>
            <a:off x="508000" y="5802630"/>
            <a:ext cx="8128000" cy="645160"/>
          </a:xfrm>
          <a:prstGeom prst="rect">
            <a:avLst/>
          </a:prstGeom>
          <a:noFill/>
          <a:ln w="9525">
            <a:noFill/>
          </a:ln>
        </p:spPr>
        <p:txBody>
          <a:bodyPr wrap="square" anchor="t" anchorCtr="0">
            <a:spAutoFit/>
          </a:bodyPr>
          <a:lstStyle/>
          <a:p>
            <a:r>
              <a:rPr lang="en-US" altLang="zh-CN" sz="1200" dirty="0">
                <a:latin typeface="Calibri" panose="020F0502020204030204" pitchFamily="34" charset="0"/>
              </a:rPr>
              <a:t>In R19, the total number of contributions around 640 (less than R18) for each RAN3 meeting seems reasonable, quota rule works well.</a:t>
            </a:r>
            <a:r>
              <a:rPr lang="en-US" altLang="zh-CN" dirty="0">
                <a:latin typeface="Calibri" panose="020F0502020204030204" pitchFamily="34" charset="0"/>
              </a:rPr>
              <a:t> </a:t>
            </a:r>
            <a:endParaRPr lang="en-US" altLang="zh-CN" dirty="0">
              <a:latin typeface="Calibri" panose="020F0502020204030204" pitchFamily="34" charset="0"/>
            </a:endParaRPr>
          </a:p>
        </p:txBody>
      </p:sp>
      <p:pic>
        <p:nvPicPr>
          <p:cNvPr id="2" name="图片 1" descr="Number of contributions in last 6 RAN3 meetings (RAN3#126)"/>
          <p:cNvPicPr>
            <a:picLocks noChangeAspect="1"/>
          </p:cNvPicPr>
          <p:nvPr/>
        </p:nvPicPr>
        <p:blipFill>
          <a:blip r:embed="rId1"/>
          <a:stretch>
            <a:fillRect/>
          </a:stretch>
        </p:blipFill>
        <p:spPr>
          <a:xfrm>
            <a:off x="1212850" y="1143000"/>
            <a:ext cx="6717665" cy="4572000"/>
          </a:xfrm>
          <a:prstGeom prst="rect">
            <a:avLst/>
          </a:prstGeom>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2"/>
          <p:cNvSpPr>
            <a:spLocks noGrp="1"/>
          </p:cNvSpPr>
          <p:nvPr>
            <p:ph type="title"/>
          </p:nvPr>
        </p:nvSpPr>
        <p:spPr>
          <a:xfrm>
            <a:off x="-615950" y="274638"/>
            <a:ext cx="6275388" cy="774700"/>
          </a:xfrm>
        </p:spPr>
        <p:txBody>
          <a:bodyPr vert="horz" wrap="square" lIns="91440" tIns="45720" rIns="91440" bIns="45720" anchor="ctr" anchorCtr="0"/>
          <a:lstStyle/>
          <a:p>
            <a:pPr eaLnBrk="1" hangingPunct="1"/>
            <a:r>
              <a:rPr lang="en-GB" altLang="ja-JP" dirty="0"/>
              <a:t>Tdoc</a:t>
            </a:r>
            <a:r>
              <a:rPr lang="en-US" altLang="en-GB" dirty="0"/>
              <a:t>s for each Topic</a:t>
            </a:r>
            <a:endParaRPr lang="en-US" altLang="en-GB" dirty="0"/>
          </a:p>
        </p:txBody>
      </p:sp>
      <p:pic>
        <p:nvPicPr>
          <p:cNvPr id="2" name="图片 1" descr="Number of contributions in each AI in RAN3#125bis"/>
          <p:cNvPicPr>
            <a:picLocks noChangeAspect="1"/>
          </p:cNvPicPr>
          <p:nvPr/>
        </p:nvPicPr>
        <p:blipFill>
          <a:blip r:embed="rId1"/>
          <a:stretch>
            <a:fillRect/>
          </a:stretch>
        </p:blipFill>
        <p:spPr>
          <a:xfrm>
            <a:off x="483870" y="1146175"/>
            <a:ext cx="8176260" cy="4965700"/>
          </a:xfrm>
          <a:prstGeom prst="rect">
            <a:avLst/>
          </a:prstGeom>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2"/>
          <p:cNvSpPr>
            <a:spLocks noGrp="1"/>
          </p:cNvSpPr>
          <p:nvPr>
            <p:ph type="title"/>
          </p:nvPr>
        </p:nvSpPr>
        <p:spPr>
          <a:xfrm>
            <a:off x="-615950" y="274638"/>
            <a:ext cx="6275388" cy="774700"/>
          </a:xfrm>
        </p:spPr>
        <p:txBody>
          <a:bodyPr vert="horz" wrap="square" lIns="91440" tIns="45720" rIns="91440" bIns="45720" anchor="ctr" anchorCtr="0"/>
          <a:lstStyle/>
          <a:p>
            <a:pPr eaLnBrk="1" hangingPunct="1"/>
            <a:r>
              <a:rPr lang="en-GB" altLang="ja-JP" dirty="0"/>
              <a:t>Tdoc</a:t>
            </a:r>
            <a:r>
              <a:rPr lang="en-US" altLang="en-GB" dirty="0"/>
              <a:t>s for each Topic</a:t>
            </a:r>
            <a:endParaRPr lang="en-US" altLang="en-GB" dirty="0"/>
          </a:p>
        </p:txBody>
      </p:sp>
      <p:pic>
        <p:nvPicPr>
          <p:cNvPr id="2" name="图片 1" descr="Number of contributions in each AI in RAN3#126"/>
          <p:cNvPicPr>
            <a:picLocks noChangeAspect="1"/>
          </p:cNvPicPr>
          <p:nvPr/>
        </p:nvPicPr>
        <p:blipFill>
          <a:blip r:embed="rId1"/>
          <a:stretch>
            <a:fillRect/>
          </a:stretch>
        </p:blipFill>
        <p:spPr>
          <a:xfrm>
            <a:off x="395605" y="1195705"/>
            <a:ext cx="8353425" cy="4864735"/>
          </a:xfrm>
          <a:prstGeom prst="rect">
            <a:avLst/>
          </a:prstGeom>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3"/>
          <p:cNvSpPr>
            <a:spLocks noGrp="1"/>
          </p:cNvSpPr>
          <p:nvPr>
            <p:ph type="title"/>
          </p:nvPr>
        </p:nvSpPr>
        <p:spPr>
          <a:xfrm>
            <a:off x="-523875" y="-1587"/>
            <a:ext cx="8456613" cy="1304925"/>
          </a:xfrm>
        </p:spPr>
        <p:txBody>
          <a:bodyPr vert="horz" wrap="square" lIns="91440" tIns="45720" rIns="91440" bIns="45720" anchor="ctr" anchorCtr="0"/>
          <a:lstStyle/>
          <a:p>
            <a:r>
              <a:rPr lang="en-GB" altLang="ja-JP" dirty="0"/>
              <a:t>Overview of RAN</a:t>
            </a:r>
            <a:r>
              <a:rPr lang="en-US" altLang="en-GB" dirty="0"/>
              <a:t>3</a:t>
            </a:r>
            <a:r>
              <a:rPr lang="en-GB" altLang="ja-JP" dirty="0"/>
              <a:t>-led Rel-1</a:t>
            </a:r>
            <a:r>
              <a:rPr lang="en-US" altLang="en-GB" dirty="0"/>
              <a:t>9</a:t>
            </a:r>
            <a:r>
              <a:rPr lang="en-GB" altLang="ja-JP" dirty="0"/>
              <a:t> NR SI/WIs</a:t>
            </a:r>
            <a:endParaRPr lang="en-GB" altLang="zh-CN" dirty="0"/>
          </a:p>
        </p:txBody>
      </p:sp>
      <p:graphicFrame>
        <p:nvGraphicFramePr>
          <p:cNvPr id="5" name="Table 4"/>
          <p:cNvGraphicFramePr>
            <a:graphicFrameLocks noGrp="1"/>
          </p:cNvGraphicFramePr>
          <p:nvPr/>
        </p:nvGraphicFramePr>
        <p:xfrm>
          <a:off x="487680" y="960755"/>
          <a:ext cx="7863840" cy="3776493"/>
        </p:xfrm>
        <a:graphic>
          <a:graphicData uri="http://schemas.openxmlformats.org/drawingml/2006/table">
            <a:tbl>
              <a:tblPr/>
              <a:tblGrid>
                <a:gridCol w="518160"/>
                <a:gridCol w="2441575"/>
                <a:gridCol w="1024890"/>
                <a:gridCol w="605790"/>
                <a:gridCol w="461645"/>
                <a:gridCol w="661035"/>
                <a:gridCol w="558165"/>
                <a:gridCol w="1592580"/>
              </a:tblGrid>
              <a:tr h="328930">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t" latinLnBrk="0" hangingPunct="1">
                        <a:lnSpc>
                          <a:spcPct val="100000"/>
                        </a:lnSpc>
                        <a:spcBef>
                          <a:spcPct val="0"/>
                        </a:spcBef>
                        <a:spcAft>
                          <a:spcPct val="0"/>
                        </a:spcAft>
                        <a:buClrTx/>
                        <a:buSzTx/>
                        <a:buFontTx/>
                        <a:buNone/>
                      </a:pPr>
                      <a:r>
                        <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rPr>
                        <a:t>UID</a:t>
                      </a:r>
                      <a:endParaRPr kumimoji="0" lang="en-GB" altLang="zh-CN" sz="600" b="0"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p>
                      <a:pPr marL="0" marR="0" lvl="0" indent="0" algn="ctr" defTabSz="914400" rtl="0" eaLnBrk="1" fontAlgn="t" latinLnBrk="0" hangingPunct="1">
                        <a:lnSpc>
                          <a:spcPct val="100000"/>
                        </a:lnSpc>
                        <a:spcBef>
                          <a:spcPct val="0"/>
                        </a:spcBef>
                        <a:spcAft>
                          <a:spcPct val="0"/>
                        </a:spcAft>
                        <a:buClrTx/>
                        <a:buSzTx/>
                        <a:buFontTx/>
                        <a:buNone/>
                      </a:pPr>
                      <a:endParaRPr kumimoji="0" lang="en-GB" altLang="zh-CN" sz="600" b="0"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rPr>
                        <a:t>Name (acronym)</a:t>
                      </a:r>
                      <a:endParaRPr kumimoji="0" lang="en-GB" altLang="zh-CN" sz="600" b="1"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rPr>
                        <a:t>Acronym</a:t>
                      </a:r>
                      <a:endPar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en-US" sz="600" b="1"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t" latinLnBrk="0" hangingPunct="1">
                        <a:lnSpc>
                          <a:spcPct val="100000"/>
                        </a:lnSpc>
                        <a:spcBef>
                          <a:spcPct val="0"/>
                        </a:spcBef>
                        <a:spcAft>
                          <a:spcPct val="0"/>
                        </a:spcAft>
                        <a:buClrTx/>
                        <a:buSzTx/>
                        <a:buFontTx/>
                        <a:buNone/>
                      </a:pPr>
                      <a:r>
                        <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rPr>
                        <a:t>Target completion</a:t>
                      </a:r>
                      <a:endParaRPr kumimoji="0" lang="en-GB" altLang="zh-CN" sz="600" b="0"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rPr>
                        <a:t>Old % </a:t>
                      </a:r>
                      <a:endPar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rPr>
                        <a:t>(the same as in WI/SI SR)</a:t>
                      </a:r>
                      <a:endPar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rPr>
                        <a:t>WID</a:t>
                      </a:r>
                      <a:endPar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rPr>
                        <a:t>New %</a:t>
                      </a:r>
                      <a:endPar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rPr>
                        <a:t>Change or comments</a:t>
                      </a:r>
                      <a:endPar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r>
              <a:tr h="688975">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1021092</a:t>
                      </a:r>
                      <a:endParaRPr kumimoji="0"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Data collection for SON (Self-Organising Networks)/MDT (Minimization of Drive Tests) in NR standalone and MR-DC (Multi-Radio Dual Connectivity) Phase 4 </a:t>
                      </a:r>
                      <a:r>
                        <a:rPr kumimoji="0" lang="en-US"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WI</a:t>
                      </a:r>
                      <a:endParaRPr kumimoji="0" lang="en-US"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NR_ENDC_SON_MDT_Ph4-Core</a:t>
                      </a:r>
                      <a:endPar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          25/09/2025</a:t>
                      </a:r>
                      <a:endPar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30</a:t>
                      </a:r>
                      <a:r>
                        <a:rPr kumimoji="0" lang="en-GB" altLang="zh-CN"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a:t>
                      </a:r>
                      <a:endParaRPr kumimoji="0" lang="en-GB" altLang="zh-CN"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WID: </a:t>
                      </a:r>
                      <a:endParaRPr kumimoji="0" lang="en-GB" altLang="zh-CN" sz="9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RP-2</a:t>
                      </a:r>
                      <a:r>
                        <a:rPr kumimoji="0" lang="en-US" altLang="en-GB" sz="9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34038</a:t>
                      </a:r>
                      <a:r>
                        <a:rPr kumimoji="0" lang="en-GB" altLang="zh-CN" sz="9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 </a:t>
                      </a:r>
                      <a:endParaRPr kumimoji="0" lang="en-GB" altLang="zh-CN" sz="9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50%</a:t>
                      </a:r>
                      <a:endPar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algn="l" defTabSz="914400" rtl="0" eaLnBrk="1" fontAlgn="t" latinLnBrk="0" hangingPunct="1">
                        <a:lnSpc>
                          <a:spcPct val="100000"/>
                        </a:lnSpc>
                        <a:buClrTx/>
                        <a:buSzTx/>
                        <a:buFontTx/>
                        <a:buNone/>
                      </a:pPr>
                      <a:endParaRPr kumimoji="0" lang="en-US" altLang="zh-CN" sz="900" b="0" i="0" u="none" strike="noStrike" cap="none" normalizeH="0" baseline="0">
                        <a:ln>
                          <a:noFill/>
                        </a:ln>
                        <a:solidFill>
                          <a:schemeClr val="tx1"/>
                        </a:solidFill>
                        <a:effectLst/>
                        <a:uLnTx/>
                        <a:uFillTx/>
                        <a:latin typeface="Calibri" panose="020F0502020204030204" pitchFamily="34" charset="0"/>
                        <a:ea typeface="宋体" panose="02010600030101010101" pitchFamily="2" charset="-122"/>
                        <a:cs typeface="Arial" panose="020B0604020202020204" pitchFamily="34" charset="0"/>
                        <a:sym typeface="+mn-ea"/>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r h="688975">
                <a:tc>
                  <a:txBody>
                    <a:bodyPr/>
                    <a:lstStyle/>
                    <a:p>
                      <a:pPr marL="0" marR="0" lvl="0" indent="0" algn="l" defTabSz="914400" rtl="0" eaLnBrk="1" fontAlgn="t" latinLnBrk="0" hangingPunct="1">
                        <a:lnSpc>
                          <a:spcPct val="100000"/>
                        </a:lnSpc>
                        <a:spcBef>
                          <a:spcPct val="0"/>
                        </a:spcBef>
                        <a:spcAft>
                          <a:spcPct val="0"/>
                        </a:spcAft>
                        <a:buClrTx/>
                        <a:buSzTx/>
                        <a:buFontTx/>
                        <a:buNone/>
                      </a:pPr>
                      <a:r>
                        <a:rPr kumimoji="0" lang="zh-CN" altLang="en-US"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1050124</a:t>
                      </a:r>
                      <a:endParaRPr kumimoji="0" lang="zh-CN" altLang="en-US"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US"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New WID: Enhancements for Artificial Intelligence (AI)/Machine Learning (ML) for NG-RAN</a:t>
                      </a:r>
                      <a:endParaRPr kumimoji="0" lang="en-US" altLang="en-US"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NR_AIML_NGRAN_enh-Core</a:t>
                      </a:r>
                      <a:endPar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a:ln>
                            <a:noFill/>
                          </a:ln>
                          <a:effectLst/>
                          <a:latin typeface="Calibri" panose="020F0502020204030204" pitchFamily="34" charset="0"/>
                          <a:ea typeface="MS PGothic" panose="020B0600070205080204" pitchFamily="34" charset="-128"/>
                          <a:sym typeface="+mn-ea"/>
                        </a:rPr>
                        <a:t>25/09/2025</a:t>
                      </a:r>
                      <a:endPar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0%</a:t>
                      </a:r>
                      <a:endPar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WID:            RP-242385</a:t>
                      </a:r>
                      <a:endParaRPr kumimoji="0" lang="en-US" altLang="en-GB" sz="9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30%</a:t>
                      </a:r>
                      <a:endPar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algn="l" defTabSz="914400" rtl="0" eaLnBrk="1" fontAlgn="t" latinLnBrk="0" hangingPunct="1">
                        <a:lnSpc>
                          <a:spcPct val="100000"/>
                        </a:lnSpc>
                        <a:buClrTx/>
                        <a:buSzTx/>
                        <a:buFontTx/>
                        <a:buNone/>
                      </a:pPr>
                      <a:endParaRPr kumimoji="0" lang="en-US" altLang="zh-CN" sz="900" b="0" i="0" u="none" strike="noStrike" cap="none" normalizeH="0" baseline="0">
                        <a:ln>
                          <a:noFill/>
                        </a:ln>
                        <a:solidFill>
                          <a:schemeClr val="tx1"/>
                        </a:solidFill>
                        <a:effectLst/>
                        <a:uLnTx/>
                        <a:uFillTx/>
                        <a:latin typeface="Calibri" panose="020F0502020204030204" pitchFamily="34" charset="0"/>
                        <a:ea typeface="宋体" panose="02010600030101010101" pitchFamily="2" charset="-122"/>
                        <a:cs typeface="Arial" panose="020B0604020202020204" pitchFamily="34" charset="0"/>
                        <a:sym typeface="+mn-ea"/>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r h="688975">
                <a:tc>
                  <a:txBody>
                    <a:body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US" sz="900" b="1">
                          <a:ln>
                            <a:noFill/>
                          </a:ln>
                          <a:effectLst/>
                          <a:latin typeface="Calibri" panose="020F0502020204030204" pitchFamily="34" charset="0"/>
                          <a:ea typeface="MS PGothic" panose="020B0600070205080204" pitchFamily="34" charset="-128"/>
                          <a:sym typeface="+mn-ea"/>
                        </a:rPr>
                        <a:t>1051125</a:t>
                      </a:r>
                      <a:endParaRPr kumimoji="0" lang="en-US" altLang="en-US"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US" altLang="en-US"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US"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New WID on additional topological enhancements for NR</a:t>
                      </a:r>
                      <a:endParaRPr kumimoji="0" lang="en-US" altLang="en-US"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NR_WAB_5GFemto-Core</a:t>
                      </a:r>
                      <a:endPar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25/09/2025</a:t>
                      </a:r>
                      <a:endPar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0%</a:t>
                      </a:r>
                      <a:endPar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a:ln>
                            <a:noFill/>
                          </a:ln>
                          <a:effectLst/>
                          <a:latin typeface="Calibri" panose="020F0502020204030204" pitchFamily="34" charset="0"/>
                          <a:ea typeface="MS PGothic" panose="020B0600070205080204" pitchFamily="34" charset="-128"/>
                          <a:sym typeface="+mn-ea"/>
                        </a:rPr>
                        <a:t>WID:            RP-242395</a:t>
                      </a:r>
                      <a:endParaRPr kumimoji="0" lang="en-US" altLang="en-GB" sz="9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30%</a:t>
                      </a:r>
                      <a:endPar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algn="l" defTabSz="914400" rtl="0" eaLnBrk="1" fontAlgn="t" latinLnBrk="0" hangingPunct="1">
                        <a:lnSpc>
                          <a:spcPct val="100000"/>
                        </a:lnSpc>
                        <a:buClrTx/>
                        <a:buSzTx/>
                        <a:buFontTx/>
                        <a:buNone/>
                      </a:pPr>
                      <a:endParaRPr kumimoji="0" lang="en-US" altLang="zh-CN" sz="900" b="0" i="0" u="none" strike="noStrike" cap="none" normalizeH="0" baseline="0">
                        <a:ln>
                          <a:noFill/>
                        </a:ln>
                        <a:solidFill>
                          <a:schemeClr val="tx1"/>
                        </a:solidFill>
                        <a:effectLst/>
                        <a:uLnTx/>
                        <a:uFillTx/>
                        <a:latin typeface="Calibri" panose="020F0502020204030204" pitchFamily="34" charset="0"/>
                        <a:ea typeface="宋体" panose="02010600030101010101" pitchFamily="2" charset="-122"/>
                        <a:cs typeface="Arial" panose="020B0604020202020204" pitchFamily="34" charset="0"/>
                        <a:sym typeface="+mn-ea"/>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r h="826770">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1020083</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Study on enhancements for Artificial Intelligence (AI)/Machine Learning (ML) for NG-RAN</a:t>
                      </a: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 SI</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FS_NR_AIML_NGRAN_enh</a:t>
                      </a:r>
                      <a:endParaRPr kumimoji="0"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          25/09</a:t>
                      </a:r>
                      <a:r>
                        <a:rPr kumimoji="0" lang="en-US" altLang="en-GB" sz="900" b="1">
                          <a:ln>
                            <a:noFill/>
                          </a:ln>
                          <a:solidFill>
                            <a:srgbClr val="FF0000"/>
                          </a:solidFill>
                          <a:effectLst/>
                          <a:sym typeface="+mn-ea"/>
                        </a:rPr>
                        <a:t>/2024</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80</a:t>
                      </a:r>
                      <a:r>
                        <a:rPr kumimoji="0" lang="en-GB" altLang="zh-CN"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a:t>
                      </a:r>
                      <a:endParaRPr kumimoji="0" lang="en-GB" altLang="zh-CN"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rPr>
                        <a:t>WID: </a:t>
                      </a:r>
                      <a:endPar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rPr>
                        <a:t>RP-240323</a:t>
                      </a:r>
                      <a:endParaRPr kumimoji="0" lang="en-GB" altLang="zh-CN"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zh-CN"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100%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r h="553720">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1020082</a:t>
                      </a:r>
                      <a:endParaRPr kumimoji="0"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Study on additional topological enhancements for NR</a:t>
                      </a: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 SI</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FS_NR_WAB_5GFemto</a:t>
                      </a:r>
                      <a:endParaRPr kumimoji="0"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          </a:t>
                      </a:r>
                      <a:r>
                        <a:rPr kumimoji="0" lang="en-US" altLang="en-GB" sz="900" b="1">
                          <a:ln>
                            <a:noFill/>
                          </a:ln>
                          <a:solidFill>
                            <a:srgbClr val="FF0000"/>
                          </a:solidFill>
                          <a:effectLst/>
                          <a:sym typeface="+mn-ea"/>
                        </a:rPr>
                        <a:t>25/09/2024</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70</a:t>
                      </a:r>
                      <a:r>
                        <a:rPr kumimoji="0" lang="en-GB" altLang="zh-CN"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a:t>
                      </a:r>
                      <a:endParaRPr kumimoji="0" lang="en-GB" altLang="zh-CN"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a:ln>
                            <a:noFill/>
                          </a:ln>
                          <a:solidFill>
                            <a:srgbClr val="FF0000"/>
                          </a:solidFill>
                          <a:effectLst/>
                          <a:sym typeface="+mn-ea"/>
                        </a:rPr>
                        <a:t>WID: </a:t>
                      </a:r>
                      <a:endPar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sym typeface="+mn-ea"/>
                      </a:endParaRPr>
                    </a:p>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a:ln>
                            <a:noFill/>
                          </a:ln>
                          <a:solidFill>
                            <a:srgbClr val="FF0000"/>
                          </a:solidFill>
                          <a:effectLst/>
                          <a:sym typeface="+mn-ea"/>
                        </a:rPr>
                        <a:t>RP-240319</a:t>
                      </a:r>
                      <a:endParaRPr kumimoji="0" lang="en-GB" altLang="zh-CN"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sym typeface="+mn-ea"/>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zh-CN"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zh-CN"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100%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bl>
          </a:graphicData>
        </a:graphic>
      </p:graphicFrame>
      <p:sp>
        <p:nvSpPr>
          <p:cNvPr id="52306" name="Content Placeholder 2"/>
          <p:cNvSpPr txBox="1"/>
          <p:nvPr/>
        </p:nvSpPr>
        <p:spPr>
          <a:xfrm>
            <a:off x="6820535" y="4832350"/>
            <a:ext cx="1530985" cy="994410"/>
          </a:xfrm>
          <a:prstGeom prst="rect">
            <a:avLst/>
          </a:prstGeom>
          <a:noFill/>
          <a:ln w="9525">
            <a:noFill/>
          </a:ln>
        </p:spPr>
        <p:txBody>
          <a:bodyPr lIns="68580" tIns="34290" rIns="68580" bIns="34290"/>
          <a:lstStyle>
            <a:lvl1pPr marL="342900" indent="-342900" algn="l" rtl="0" eaLnBrk="0" fontAlgn="base" hangingPunct="0">
              <a:spcBef>
                <a:spcPct val="20000"/>
              </a:spcBef>
              <a:spcAft>
                <a:spcPct val="0"/>
              </a:spcAft>
              <a:buClr>
                <a:srgbClr val="C00000"/>
              </a:buClr>
              <a:buBlip>
                <a:blip r:embed="rId1"/>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stStyle>
          <a:p>
            <a:pPr marL="228600" lvl="0" indent="-228600" eaLnBrk="1" hangingPunct="1">
              <a:lnSpc>
                <a:spcPct val="90000"/>
              </a:lnSpc>
              <a:spcBef>
                <a:spcPts val="1000"/>
              </a:spcBef>
              <a:buClrTx/>
              <a:buFont typeface="Arial" panose="020B0604020202020204" pitchFamily="34" charset="0"/>
              <a:buChar char="•"/>
            </a:pPr>
            <a:endParaRPr lang="en-GB" altLang="zh-CN" sz="1100" dirty="0"/>
          </a:p>
          <a:p>
            <a:pPr marL="228600" lvl="0" indent="-228600" eaLnBrk="1" hangingPunct="1">
              <a:lnSpc>
                <a:spcPct val="90000"/>
              </a:lnSpc>
              <a:spcBef>
                <a:spcPts val="1000"/>
              </a:spcBef>
              <a:buClrTx/>
              <a:buNone/>
            </a:pPr>
            <a:r>
              <a:rPr lang="en-US" altLang="en-GB" sz="900" dirty="0"/>
              <a:t>WI: Black   SI: Blue     </a:t>
            </a:r>
            <a:endParaRPr lang="en-US" altLang="en-GB" sz="900" dirty="0"/>
          </a:p>
          <a:p>
            <a:pPr marL="228600" lvl="0" indent="-228600" eaLnBrk="1" hangingPunct="1">
              <a:lnSpc>
                <a:spcPct val="90000"/>
              </a:lnSpc>
              <a:spcBef>
                <a:spcPts val="1000"/>
              </a:spcBef>
              <a:buClrTx/>
              <a:buNone/>
            </a:pPr>
            <a:r>
              <a:rPr lang="en-US" altLang="en-GB" sz="900" dirty="0"/>
              <a:t>Completed WI/SI: Red</a:t>
            </a:r>
            <a:r>
              <a:rPr lang="en-US" altLang="en-GB" sz="1100" dirty="0"/>
              <a:t> </a:t>
            </a:r>
            <a:endParaRPr lang="en-US" altLang="en-GB" sz="1100" dirty="0"/>
          </a:p>
          <a:p>
            <a:pPr marL="228600" lvl="0" indent="-228600" eaLnBrk="1" hangingPunct="1">
              <a:lnSpc>
                <a:spcPct val="90000"/>
              </a:lnSpc>
              <a:spcBef>
                <a:spcPts val="1000"/>
              </a:spcBef>
              <a:buClrTx/>
              <a:buNone/>
            </a:pPr>
            <a:endParaRPr lang="en-US" altLang="en-GB" sz="11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Content Placeholder 3"/>
          <p:cNvSpPr>
            <a:spLocks noGrp="1"/>
          </p:cNvSpPr>
          <p:nvPr>
            <p:ph idx="1"/>
          </p:nvPr>
        </p:nvSpPr>
        <p:spPr>
          <a:xfrm>
            <a:off x="358775" y="831850"/>
            <a:ext cx="8478838" cy="5651500"/>
          </a:xfrm>
        </p:spPr>
        <p:txBody>
          <a:bodyPr vert="horz" wrap="square" lIns="68580" tIns="34290" rIns="68580" bIns="34290" anchor="t" anchorCtr="0"/>
          <a:lstStyle/>
          <a:p>
            <a:pPr lvl="0"/>
            <a:r>
              <a:rPr lang="en-US" altLang="sv-SE" sz="1680" dirty="0">
                <a:sym typeface="+mn-ea"/>
              </a:rPr>
              <a:t>List of RAN3 CRs to RA</a:t>
            </a:r>
            <a:r>
              <a:rPr lang="en-US" altLang="sv-SE" sz="1680" dirty="0">
                <a:cs typeface="+mn-ea"/>
                <a:sym typeface="+mn-ea"/>
              </a:rPr>
              <a:t>N i</a:t>
            </a:r>
            <a:r>
              <a:rPr lang="en-US" altLang="sv-SE" sz="1680" dirty="0">
                <a:sym typeface="+mn-ea"/>
              </a:rPr>
              <a:t>n RP-242423, w</a:t>
            </a:r>
            <a:r>
              <a:rPr lang="en-US" altLang="sv-SE" sz="1680" dirty="0">
                <a:cs typeface="+mn-ea"/>
                <a:sym typeface="+mn-ea"/>
              </a:rPr>
              <a:t>hich i</a:t>
            </a:r>
            <a:r>
              <a:rPr lang="en-US" altLang="sv-SE" sz="1680" dirty="0">
                <a:sym typeface="+mn-ea"/>
              </a:rPr>
              <a:t>ncludes:</a:t>
            </a:r>
            <a:endParaRPr lang="en-US" altLang="sv-SE" sz="1680" dirty="0">
              <a:solidFill>
                <a:srgbClr val="FF0000"/>
              </a:solidFill>
            </a:endParaRPr>
          </a:p>
          <a:p>
            <a:pPr lvl="1"/>
            <a:r>
              <a:rPr lang="en-US" altLang="sv-SE" sz="1680" dirty="0">
                <a:cs typeface="+mn-cs"/>
                <a:sym typeface="+mn-ea"/>
              </a:rPr>
              <a:t>80 CRs were agreed in Q3. </a:t>
            </a:r>
            <a:endParaRPr lang="en-US" altLang="sv-SE" sz="1680" dirty="0">
              <a:cs typeface="+mn-cs"/>
            </a:endParaRPr>
          </a:p>
          <a:p>
            <a:pPr lvl="2"/>
            <a:r>
              <a:rPr lang="en-US" altLang="sv-SE" sz="1680" dirty="0">
                <a:cs typeface="+mn-cs"/>
                <a:sym typeface="+mn-ea"/>
              </a:rPr>
              <a:t>  8 Rel-16: 8 </a:t>
            </a:r>
            <a:r>
              <a:rPr lang="en-US" altLang="sv-SE" sz="1680" dirty="0" err="1">
                <a:cs typeface="+mn-cs"/>
                <a:sym typeface="+mn-ea"/>
              </a:rPr>
              <a:t>Cat.F</a:t>
            </a:r>
            <a:r>
              <a:rPr lang="en-US" altLang="sv-SE" sz="1680" dirty="0">
                <a:cs typeface="+mn-cs"/>
                <a:sym typeface="+mn-ea"/>
              </a:rPr>
              <a:t> CRs</a:t>
            </a:r>
            <a:endParaRPr lang="en-US" altLang="sv-SE" sz="1680" dirty="0">
              <a:cs typeface="+mn-cs"/>
            </a:endParaRPr>
          </a:p>
          <a:p>
            <a:pPr lvl="2"/>
            <a:r>
              <a:rPr lang="en-US" altLang="sv-SE" sz="1680" dirty="0">
                <a:cs typeface="+mn-cs"/>
                <a:sym typeface="+mn-ea"/>
              </a:rPr>
              <a:t>16 Rel-17: 9 Cat.F CRs, 7 Cat.A CRs</a:t>
            </a:r>
            <a:endParaRPr lang="en-US" altLang="sv-SE" sz="1680" dirty="0">
              <a:cs typeface="+mn-cs"/>
            </a:endParaRPr>
          </a:p>
          <a:p>
            <a:pPr lvl="2"/>
            <a:r>
              <a:rPr lang="en-US" altLang="sv-SE" sz="1680" dirty="0">
                <a:cs typeface="+mn-cs"/>
                <a:sym typeface="+mn-ea"/>
              </a:rPr>
              <a:t>56 Rel-18: 39 Cat.F CRs, 15 Cat.A CRs, 2 </a:t>
            </a:r>
            <a:r>
              <a:rPr lang="en-US" altLang="sv-SE" sz="1680" dirty="0" err="1">
                <a:cs typeface="+mn-cs"/>
                <a:sym typeface="+mn-ea"/>
              </a:rPr>
              <a:t>Cat.B</a:t>
            </a:r>
            <a:r>
              <a:rPr lang="en-US" altLang="sv-SE" sz="1680" dirty="0">
                <a:cs typeface="+mn-cs"/>
                <a:sym typeface="+mn-ea"/>
              </a:rPr>
              <a:t> CRs</a:t>
            </a:r>
            <a:endParaRPr lang="en-US" altLang="sv-SE" sz="1680" dirty="0">
              <a:cs typeface="+mn-cs"/>
              <a:sym typeface="+mn-ea"/>
            </a:endParaRPr>
          </a:p>
          <a:p>
            <a:pPr lvl="3"/>
            <a:r>
              <a:rPr lang="en-US" altLang="sv-SE" sz="1680" dirty="0">
                <a:cs typeface="+mn-cs"/>
                <a:sym typeface="+mn-ea"/>
              </a:rPr>
              <a:t>6 Non-Backwards-Compatible (NBC) CRs</a:t>
            </a:r>
            <a:endParaRPr lang="en-US" altLang="sv-SE" sz="1680" dirty="0">
              <a:cs typeface="+mn-cs"/>
            </a:endParaRPr>
          </a:p>
          <a:p>
            <a:pPr lvl="4"/>
            <a:r>
              <a:rPr lang="en-US" altLang="sv-SE" sz="1680" dirty="0">
                <a:cs typeface="+mn-cs"/>
                <a:sym typeface="+mn-ea"/>
              </a:rPr>
              <a:t>All </a:t>
            </a:r>
            <a:r>
              <a:rPr lang="en-US" altLang="sv-SE" sz="1680" dirty="0" err="1">
                <a:cs typeface="+mn-cs"/>
                <a:sym typeface="+mn-ea"/>
              </a:rPr>
              <a:t>Cat.F</a:t>
            </a:r>
            <a:r>
              <a:rPr lang="en-US" altLang="sv-SE" sz="1680" dirty="0">
                <a:cs typeface="+mn-cs"/>
                <a:sym typeface="+mn-ea"/>
              </a:rPr>
              <a:t>: </a:t>
            </a:r>
            <a:r>
              <a:rPr lang="en-US" altLang="sv-SE" sz="1680" dirty="0">
                <a:solidFill>
                  <a:schemeClr val="tx1"/>
                </a:solidFill>
                <a:cs typeface="+mn-cs"/>
                <a:sym typeface="+mn-ea"/>
              </a:rPr>
              <a:t>Rel-17 Cat.F(R3-247080</a:t>
            </a:r>
            <a:r>
              <a:rPr lang="en-US" altLang="sv-SE" sz="1680" dirty="0">
                <a:cs typeface="+mn-cs"/>
                <a:sym typeface="+mn-ea"/>
              </a:rPr>
              <a:t> in RP-243103</a:t>
            </a:r>
            <a:r>
              <a:rPr lang="en-US" altLang="sv-SE" sz="1680" dirty="0">
                <a:solidFill>
                  <a:schemeClr val="tx1"/>
                </a:solidFill>
                <a:cs typeface="+mn-cs"/>
                <a:sym typeface="+mn-ea"/>
              </a:rPr>
              <a:t>), Rel-18 Cat.F(</a:t>
            </a:r>
            <a:r>
              <a:rPr lang="en-US" altLang="sv-SE" sz="1680" dirty="0">
                <a:cs typeface="+mn-cs"/>
                <a:sym typeface="+mn-ea"/>
              </a:rPr>
              <a:t>R3-247044, </a:t>
            </a:r>
            <a:r>
              <a:rPr lang="en-US" altLang="sv-SE" sz="1680" dirty="0">
                <a:solidFill>
                  <a:schemeClr val="tx1"/>
                </a:solidFill>
                <a:cs typeface="+mn-cs"/>
                <a:sym typeface="+mn-ea"/>
              </a:rPr>
              <a:t>R3-247069, R3-247070, R3-247777, R3-247778</a:t>
            </a:r>
            <a:r>
              <a:rPr lang="en-US" altLang="sv-SE" sz="1680" dirty="0">
                <a:cs typeface="+mn-cs"/>
                <a:sym typeface="+mn-ea"/>
              </a:rPr>
              <a:t> in RP-243104</a:t>
            </a:r>
            <a:r>
              <a:rPr lang="en-US" altLang="sv-SE" sz="1680" dirty="0">
                <a:solidFill>
                  <a:schemeClr val="tx1"/>
                </a:solidFill>
                <a:cs typeface="+mn-cs"/>
                <a:sym typeface="+mn-ea"/>
              </a:rPr>
              <a:t>), Rel-18 Cat.A(R3-247081</a:t>
            </a:r>
            <a:r>
              <a:rPr lang="en-US" altLang="sv-SE" sz="1680" dirty="0">
                <a:cs typeface="+mn-cs"/>
                <a:sym typeface="+mn-ea"/>
              </a:rPr>
              <a:t> in RP-243103</a:t>
            </a:r>
            <a:r>
              <a:rPr lang="en-US" altLang="sv-SE" sz="1680" dirty="0">
                <a:solidFill>
                  <a:schemeClr val="tx1"/>
                </a:solidFill>
                <a:cs typeface="+mn-cs"/>
                <a:sym typeface="+mn-ea"/>
              </a:rPr>
              <a:t>)</a:t>
            </a:r>
            <a:endParaRPr lang="en-US" altLang="sv-SE" sz="1680" dirty="0">
              <a:solidFill>
                <a:srgbClr val="FF0000"/>
              </a:solidFill>
              <a:cs typeface="+mn-cs"/>
              <a:sym typeface="+mn-ea"/>
            </a:endParaRPr>
          </a:p>
          <a:p>
            <a:pPr lvl="4"/>
            <a:r>
              <a:rPr lang="en-US" altLang="sv-SE" sz="1680" dirty="0">
                <a:cs typeface="+mn-cs"/>
                <a:sym typeface="+mn-ea"/>
              </a:rPr>
              <a:t>(</a:t>
            </a:r>
            <a:r>
              <a:rPr lang="en-US" altLang="sv-SE" sz="1680" dirty="0">
                <a:cs typeface="+mn-cs"/>
                <a:sym typeface="+mn-ea"/>
                <a:hlinkClick r:id="rId1"/>
              </a:rPr>
              <a:t>Here</a:t>
            </a:r>
            <a:r>
              <a:rPr lang="en-US" altLang="sv-SE" sz="1680" dirty="0">
                <a:cs typeface="+mn-cs"/>
                <a:sym typeface="+mn-ea"/>
              </a:rPr>
              <a:t> is how 3GPP works with NBC changes)</a:t>
            </a:r>
            <a:endParaRPr lang="en-US" altLang="sv-SE" sz="1680" dirty="0">
              <a:cs typeface="+mn-cs"/>
            </a:endParaRPr>
          </a:p>
          <a:p>
            <a:pPr lvl="2"/>
            <a:r>
              <a:rPr lang="en-US" altLang="sv-SE" sz="1680" dirty="0">
                <a:cs typeface="+mn-cs"/>
                <a:sym typeface="+mn-ea"/>
              </a:rPr>
              <a:t>6 TEI18 </a:t>
            </a:r>
            <a:r>
              <a:rPr lang="en-US" altLang="sv-SE" sz="1680" dirty="0" err="1">
                <a:cs typeface="+mn-cs"/>
                <a:sym typeface="+mn-ea"/>
              </a:rPr>
              <a:t>Cat.F</a:t>
            </a:r>
            <a:r>
              <a:rPr lang="en-US" altLang="sv-SE" sz="1680" dirty="0">
                <a:cs typeface="+mn-cs"/>
                <a:sym typeface="+mn-ea"/>
              </a:rPr>
              <a:t> CRs with TEI identifier</a:t>
            </a:r>
            <a:endParaRPr lang="en-US" altLang="sv-SE" sz="1680" dirty="0">
              <a:cs typeface="+mn-cs"/>
              <a:sym typeface="+mn-ea"/>
            </a:endParaRPr>
          </a:p>
          <a:p>
            <a:pPr lvl="3"/>
            <a:r>
              <a:rPr lang="en-US" altLang="sv-SE" sz="1680" dirty="0">
                <a:cs typeface="+mn-cs"/>
                <a:sym typeface="+mn-ea"/>
              </a:rPr>
              <a:t>[PosL2RemoteUE] R3-247056</a:t>
            </a:r>
            <a:endParaRPr lang="en-US" altLang="sv-SE" sz="1680" dirty="0">
              <a:cs typeface="+mn-cs"/>
              <a:sym typeface="+mn-ea"/>
            </a:endParaRPr>
          </a:p>
          <a:p>
            <a:pPr lvl="3"/>
            <a:r>
              <a:rPr lang="en-US" altLang="sv-SE" sz="1680" dirty="0">
                <a:cs typeface="+mn-cs"/>
                <a:sym typeface="+mn-ea"/>
              </a:rPr>
              <a:t>[</a:t>
            </a:r>
            <a:r>
              <a:rPr lang="en-US" altLang="sv-SE" sz="1680" dirty="0" err="1">
                <a:cs typeface="+mn-cs"/>
                <a:sym typeface="+mn-ea"/>
              </a:rPr>
              <a:t>RedcapMBS</a:t>
            </a:r>
            <a:r>
              <a:rPr lang="en-US" altLang="sv-SE" sz="1680" dirty="0">
                <a:cs typeface="+mn-cs"/>
                <a:sym typeface="+mn-ea"/>
              </a:rPr>
              <a:t>]  R3-247077, R3-247078</a:t>
            </a:r>
            <a:endParaRPr lang="en-US" altLang="sv-SE" sz="1680" dirty="0">
              <a:cs typeface="+mn-cs"/>
              <a:sym typeface="+mn-ea"/>
            </a:endParaRPr>
          </a:p>
          <a:p>
            <a:pPr lvl="3"/>
            <a:r>
              <a:rPr lang="en-US" altLang="sv-SE" sz="1680" dirty="0">
                <a:cs typeface="+mn-cs"/>
                <a:sym typeface="+mn-ea"/>
              </a:rPr>
              <a:t>[</a:t>
            </a:r>
            <a:r>
              <a:rPr lang="en-US" altLang="sv-SE" sz="1680" dirty="0" err="1">
                <a:cs typeface="+mn-cs"/>
                <a:sym typeface="+mn-ea"/>
              </a:rPr>
              <a:t>PosLocalCoords</a:t>
            </a:r>
            <a:r>
              <a:rPr lang="en-US" altLang="sv-SE" sz="1680" dirty="0">
                <a:cs typeface="+mn-cs"/>
                <a:sym typeface="+mn-ea"/>
              </a:rPr>
              <a:t>] R3-247085, R3-247086</a:t>
            </a:r>
            <a:endParaRPr lang="en-US" altLang="sv-SE" sz="1680" dirty="0">
              <a:cs typeface="+mn-cs"/>
              <a:sym typeface="+mn-ea"/>
            </a:endParaRPr>
          </a:p>
          <a:p>
            <a:pPr lvl="3"/>
            <a:r>
              <a:rPr lang="en-US" altLang="sv-SE" sz="1680" dirty="0">
                <a:cs typeface="+mn-cs"/>
                <a:sym typeface="+mn-ea"/>
              </a:rPr>
              <a:t>[2Rx_XR_Device] R3-247810</a:t>
            </a:r>
            <a:endParaRPr lang="en-US" altLang="sv-SE" sz="1680" dirty="0">
              <a:cs typeface="+mn-cs"/>
              <a:sym typeface="+mn-ea"/>
            </a:endParaRPr>
          </a:p>
          <a:p>
            <a:pPr marL="1371600" lvl="3" indent="0">
              <a:buNone/>
            </a:pPr>
            <a:r>
              <a:rPr lang="en-US" altLang="en-US" sz="1680" dirty="0">
                <a:cs typeface="+mn-cs"/>
              </a:rPr>
              <a:t>*Details of each agreed TEI18 CR and corresponding identifier in Appendix</a:t>
            </a:r>
            <a:endParaRPr lang="en-US" altLang="sv-SE" sz="1680" dirty="0">
              <a:cs typeface="+mn-cs"/>
              <a:sym typeface="+mn-ea"/>
            </a:endParaRPr>
          </a:p>
          <a:p>
            <a:pPr lvl="1"/>
            <a:r>
              <a:rPr lang="en-US" altLang="sv-SE" sz="1680" dirty="0">
                <a:cs typeface="+mn-cs"/>
                <a:sym typeface="+mn-ea"/>
              </a:rPr>
              <a:t>11 endorsed draftCRs to RAN2 specs.</a:t>
            </a:r>
            <a:endParaRPr lang="en-US" altLang="sv-SE" sz="1680" dirty="0">
              <a:cs typeface="+mn-cs"/>
              <a:sym typeface="+mn-ea"/>
            </a:endParaRPr>
          </a:p>
          <a:p>
            <a:pPr lvl="1"/>
            <a:endParaRPr lang="en-US" altLang="sv-SE" sz="1620" dirty="0">
              <a:cs typeface="+mn-ea"/>
            </a:endParaRPr>
          </a:p>
          <a:p>
            <a:pPr lvl="0"/>
            <a:endParaRPr lang="en-US" altLang="sv-SE" sz="2160" dirty="0"/>
          </a:p>
          <a:p>
            <a:pPr lvl="1"/>
            <a:endParaRPr lang="en-US" altLang="sv-SE" dirty="0">
              <a:solidFill>
                <a:srgbClr val="FF0000"/>
              </a:solidFill>
            </a:endParaRPr>
          </a:p>
        </p:txBody>
      </p:sp>
      <p:sp>
        <p:nvSpPr>
          <p:cNvPr id="54275" name="Title 1"/>
          <p:cNvSpPr>
            <a:spLocks noGrp="1"/>
          </p:cNvSpPr>
          <p:nvPr>
            <p:ph type="title"/>
          </p:nvPr>
        </p:nvSpPr>
        <p:spPr>
          <a:xfrm>
            <a:off x="-215900" y="200025"/>
            <a:ext cx="4403725" cy="720725"/>
          </a:xfrm>
        </p:spPr>
        <p:txBody>
          <a:bodyPr vert="horz" wrap="square" lIns="68580" tIns="34290" rIns="68580" bIns="34290" anchor="ctr" anchorCtr="0"/>
          <a:lstStyle/>
          <a:p>
            <a:r>
              <a:rPr lang="en-US" altLang="fr-FR" dirty="0"/>
              <a:t>RAN3 CRs to RAN</a:t>
            </a:r>
            <a:endParaRPr lang="en-US" altLang="fr-F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549275" y="385763"/>
            <a:ext cx="6834188" cy="639794"/>
          </a:xfrm>
        </p:spPr>
        <p:txBody>
          <a:bodyPr/>
          <a:lstStyle/>
          <a:p>
            <a:r>
              <a:rPr lang="en-US" altLang="en-US" dirty="0"/>
              <a:t>TEI 18 – RAN3 Only </a:t>
            </a:r>
            <a:r>
              <a:rPr lang="en-US" altLang="en-US" sz="2800" dirty="0"/>
              <a:t>CRs</a:t>
            </a:r>
            <a:endParaRPr lang="en-US" altLang="en-US" dirty="0"/>
          </a:p>
        </p:txBody>
      </p:sp>
      <p:sp>
        <p:nvSpPr>
          <p:cNvPr id="17" name="Content Placeholder 2"/>
          <p:cNvSpPr txBox="1"/>
          <p:nvPr/>
        </p:nvSpPr>
        <p:spPr>
          <a:xfrm>
            <a:off x="565150" y="1059414"/>
            <a:ext cx="8388350" cy="574675"/>
          </a:xfrm>
          <a:prstGeom prst="rect">
            <a:avLst/>
          </a:prstGeom>
        </p:spPr>
        <p:txBody>
          <a:bodyPr/>
          <a:lstStyle>
            <a:lvl1pPr marL="341630" indent="-341630" algn="l" rtl="0" eaLnBrk="0" fontAlgn="base" hangingPunct="0">
              <a:spcBef>
                <a:spcPct val="20000"/>
              </a:spcBef>
              <a:spcAft>
                <a:spcPct val="0"/>
              </a:spcAft>
              <a:buBlip>
                <a:blip r:embed="rId1"/>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defRPr/>
            </a:pPr>
            <a:r>
              <a:rPr lang="en-US" altLang="en-US" sz="1800" kern="0" dirty="0"/>
              <a:t>[PosL2RemoteUE] (</a:t>
            </a:r>
            <a:r>
              <a:rPr lang="en-US" altLang="en-US" sz="1800" kern="0" dirty="0" err="1"/>
              <a:t>Cat.F</a:t>
            </a:r>
            <a:r>
              <a:rPr lang="en-US" altLang="en-US" sz="1800" kern="0" dirty="0"/>
              <a:t>) </a:t>
            </a:r>
            <a:r>
              <a:rPr lang="en-US" altLang="sv-SE" sz="1200" dirty="0">
                <a:cs typeface="+mn-cs"/>
                <a:sym typeface="+mn-ea"/>
              </a:rPr>
              <a:t>* This TEI identifier was introduced at RAN#102 by RAN2(CR pack: </a:t>
            </a:r>
            <a:r>
              <a:rPr lang="en-US" sz="1200" dirty="0">
                <a:cs typeface="+mn-cs"/>
              </a:rPr>
              <a:t>RP-233881)</a:t>
            </a:r>
            <a:endParaRPr lang="en-US" altLang="en-US" sz="1200" kern="0" dirty="0"/>
          </a:p>
          <a:p>
            <a:pPr>
              <a:defRPr/>
            </a:pPr>
            <a:endParaRPr lang="en-US" altLang="en-US" sz="1800" kern="0" dirty="0"/>
          </a:p>
        </p:txBody>
      </p:sp>
      <p:sp>
        <p:nvSpPr>
          <p:cNvPr id="3" name="Content Placeholder 2"/>
          <p:cNvSpPr txBox="1"/>
          <p:nvPr/>
        </p:nvSpPr>
        <p:spPr>
          <a:xfrm>
            <a:off x="565150" y="2191671"/>
            <a:ext cx="8388350" cy="574675"/>
          </a:xfrm>
          <a:prstGeom prst="rect">
            <a:avLst/>
          </a:prstGeom>
        </p:spPr>
        <p:txBody>
          <a:bodyPr/>
          <a:lstStyle>
            <a:lvl1pPr marL="341630" indent="-341630" algn="l" rtl="0" eaLnBrk="0" fontAlgn="base" hangingPunct="0">
              <a:spcBef>
                <a:spcPct val="20000"/>
              </a:spcBef>
              <a:spcAft>
                <a:spcPct val="0"/>
              </a:spcAft>
              <a:buBlip>
                <a:blip r:embed="rId1"/>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defRPr/>
            </a:pPr>
            <a:r>
              <a:rPr lang="en-US" altLang="en-US" sz="1800" kern="0" dirty="0"/>
              <a:t>[</a:t>
            </a:r>
            <a:r>
              <a:rPr lang="en-US" altLang="en-US" sz="1800" kern="0" dirty="0" err="1"/>
              <a:t>RedcapMBS</a:t>
            </a:r>
            <a:r>
              <a:rPr lang="en-US" altLang="en-US" sz="1800" kern="0" dirty="0"/>
              <a:t>] (</a:t>
            </a:r>
            <a:r>
              <a:rPr lang="en-US" altLang="en-US" sz="1800" kern="0" dirty="0" err="1"/>
              <a:t>Cat.F</a:t>
            </a:r>
            <a:r>
              <a:rPr lang="en-US" altLang="en-US" sz="1800" kern="0" dirty="0"/>
              <a:t>)</a:t>
            </a:r>
            <a:r>
              <a:rPr lang="en-US" altLang="en-US" sz="1200" kern="0" dirty="0"/>
              <a:t> </a:t>
            </a:r>
            <a:r>
              <a:rPr lang="en-US" altLang="sv-SE" sz="1200" dirty="0">
                <a:cs typeface="+mn-cs"/>
                <a:sym typeface="+mn-ea"/>
              </a:rPr>
              <a:t>* This TEI identifier was introduced at RAN#102 by RAN2(CR pack: </a:t>
            </a:r>
            <a:r>
              <a:rPr lang="en-US" sz="1200" dirty="0">
                <a:cs typeface="+mn-cs"/>
              </a:rPr>
              <a:t>RP-233882)</a:t>
            </a:r>
            <a:endParaRPr lang="en-US" altLang="en-US" sz="1200" kern="0" dirty="0"/>
          </a:p>
          <a:p>
            <a:pPr>
              <a:defRPr/>
            </a:pPr>
            <a:endParaRPr lang="en-US" altLang="en-US" sz="1800" kern="0" dirty="0"/>
          </a:p>
        </p:txBody>
      </p:sp>
      <p:graphicFrame>
        <p:nvGraphicFramePr>
          <p:cNvPr id="4" name="Table 3"/>
          <p:cNvGraphicFramePr>
            <a:graphicFrameLocks noGrp="1"/>
          </p:cNvGraphicFramePr>
          <p:nvPr/>
        </p:nvGraphicFramePr>
        <p:xfrm>
          <a:off x="714375" y="2540050"/>
          <a:ext cx="8089900" cy="1118235"/>
        </p:xfrm>
        <a:graphic>
          <a:graphicData uri="http://schemas.openxmlformats.org/drawingml/2006/table">
            <a:tbl>
              <a:tblPr/>
              <a:tblGrid>
                <a:gridCol w="609600"/>
                <a:gridCol w="1913747"/>
                <a:gridCol w="1474237"/>
                <a:gridCol w="434716"/>
                <a:gridCol w="609600"/>
                <a:gridCol w="609600"/>
                <a:gridCol w="609600"/>
                <a:gridCol w="609600"/>
                <a:gridCol w="609600"/>
                <a:gridCol w="609600"/>
              </a:tblGrid>
              <a:tr h="295275">
                <a:tc>
                  <a:txBody>
                    <a:bodyPr/>
                    <a:lstStyle/>
                    <a:p>
                      <a:pPr algn="ctr" fontAlgn="t"/>
                      <a:r>
                        <a:rPr lang="en-US" sz="900" b="1" i="0" u="none" strike="noStrike" dirty="0" err="1">
                          <a:solidFill>
                            <a:srgbClr val="FFFFFF"/>
                          </a:solidFill>
                          <a:effectLst/>
                          <a:highlight>
                            <a:srgbClr val="75B91A"/>
                          </a:highlight>
                          <a:latin typeface="Arial" panose="020B0604020202020204" pitchFamily="34" charset="0"/>
                        </a:rPr>
                        <a:t>TDoc</a:t>
                      </a:r>
                      <a:endParaRPr lang="en-US" sz="900" b="1" i="0" u="none" strike="noStrike" dirty="0">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highlight>
                            <a:srgbClr val="75B91A"/>
                          </a:highlight>
                          <a:latin typeface="Arial" panose="020B0604020202020204" pitchFamily="34" charset="0"/>
                        </a:rPr>
                        <a:t>Title</a:t>
                      </a:r>
                      <a:endParaRPr lang="en-US" sz="900" b="1" i="0" u="none" strike="noStrike" dirty="0">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highlight>
                            <a:srgbClr val="75B91A"/>
                          </a:highlight>
                          <a:latin typeface="Arial" panose="020B0604020202020204" pitchFamily="34" charset="0"/>
                        </a:rPr>
                        <a:t>Source</a:t>
                      </a:r>
                      <a:endParaRPr lang="en-US" sz="900" b="1" i="0" u="none" strike="noStrike">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highlight>
                            <a:srgbClr val="75B91A"/>
                          </a:highlight>
                          <a:latin typeface="Arial" panose="020B0604020202020204" pitchFamily="34" charset="0"/>
                        </a:rPr>
                        <a:t>Type</a:t>
                      </a:r>
                      <a:endParaRPr lang="en-US" sz="900" b="1" i="0" u="none" strike="noStrike">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highlight>
                            <a:srgbClr val="75B91A"/>
                          </a:highlight>
                          <a:latin typeface="Arial" panose="020B0604020202020204" pitchFamily="34" charset="0"/>
                        </a:rPr>
                        <a:t>Spec</a:t>
                      </a:r>
                      <a:endParaRPr lang="en-US" sz="900" b="1" i="0" u="none" strike="noStrike">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highlight>
                            <a:srgbClr val="75B91A"/>
                          </a:highlight>
                          <a:latin typeface="Arial" panose="020B0604020202020204" pitchFamily="34" charset="0"/>
                        </a:rPr>
                        <a:t>Version</a:t>
                      </a:r>
                      <a:endParaRPr lang="en-US" sz="900" b="1" i="0" u="none" strike="noStrike">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highlight>
                            <a:srgbClr val="75B91A"/>
                          </a:highlight>
                          <a:latin typeface="Arial" panose="020B0604020202020204" pitchFamily="34" charset="0"/>
                        </a:rPr>
                        <a:t>Related WIs</a:t>
                      </a:r>
                      <a:endParaRPr lang="en-US" sz="900" b="1" i="0" u="none" strike="noStrike">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highlight>
                            <a:srgbClr val="75B91A"/>
                          </a:highlight>
                          <a:latin typeface="Arial" panose="020B0604020202020204" pitchFamily="34" charset="0"/>
                        </a:rPr>
                        <a:t>CR</a:t>
                      </a:r>
                      <a:endParaRPr lang="en-US" sz="900" b="1" i="0" u="none" strike="noStrike">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highlight>
                            <a:srgbClr val="75B91A"/>
                          </a:highlight>
                          <a:latin typeface="Arial" panose="020B0604020202020204" pitchFamily="34" charset="0"/>
                        </a:rPr>
                        <a:t>CR category</a:t>
                      </a:r>
                      <a:endParaRPr lang="en-US" sz="900" b="1" i="0" u="none" strike="noStrike">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highlight>
                            <a:srgbClr val="75B91A"/>
                          </a:highlight>
                          <a:latin typeface="Arial" panose="020B0604020202020204" pitchFamily="34" charset="0"/>
                        </a:rPr>
                        <a:t>TSG CR Pack</a:t>
                      </a:r>
                      <a:endParaRPr lang="en-US" sz="900" b="1" i="0" u="none" strike="noStrike">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r>
              <a:tr h="306234">
                <a:tc>
                  <a:txBody>
                    <a:bodyPr/>
                    <a:lstStyle/>
                    <a:p>
                      <a:pPr algn="l" fontAlgn="t"/>
                      <a:r>
                        <a:rPr lang="en-GB" sz="900" b="0" i="0" u="none" strike="noStrike" dirty="0">
                          <a:solidFill>
                            <a:srgbClr val="000000"/>
                          </a:solidFill>
                          <a:effectLst/>
                          <a:latin typeface="Arial" panose="020B0604020202020204" pitchFamily="34" charset="0"/>
                        </a:rPr>
                        <a:t>R3-247077</a:t>
                      </a:r>
                      <a:endParaRPr lang="en-GB"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900" b="0" i="0" u="none" strike="noStrike" dirty="0">
                          <a:solidFill>
                            <a:srgbClr val="000000"/>
                          </a:solidFill>
                          <a:effectLst/>
                          <a:latin typeface="Arial" panose="020B0604020202020204" pitchFamily="34" charset="0"/>
                        </a:rPr>
                        <a:t>Correction on broadcast reception for </a:t>
                      </a:r>
                      <a:r>
                        <a:rPr lang="en-GB" sz="900" b="0" i="0" u="none" strike="noStrike" dirty="0" err="1">
                          <a:solidFill>
                            <a:srgbClr val="000000"/>
                          </a:solidFill>
                          <a:effectLst/>
                          <a:latin typeface="Arial" panose="020B0604020202020204" pitchFamily="34" charset="0"/>
                        </a:rPr>
                        <a:t>eRedCap</a:t>
                      </a:r>
                      <a:r>
                        <a:rPr lang="en-GB" sz="900" b="0" i="0" u="none" strike="noStrike" dirty="0">
                          <a:solidFill>
                            <a:srgbClr val="000000"/>
                          </a:solidFill>
                          <a:effectLst/>
                          <a:latin typeface="Arial" panose="020B0604020202020204" pitchFamily="34" charset="0"/>
                        </a:rPr>
                        <a:t> UE [</a:t>
                      </a:r>
                      <a:r>
                        <a:rPr lang="en-GB" sz="900" b="0" i="0" u="none" strike="noStrike" dirty="0" err="1">
                          <a:solidFill>
                            <a:srgbClr val="000000"/>
                          </a:solidFill>
                          <a:effectLst/>
                          <a:latin typeface="Arial" panose="020B0604020202020204" pitchFamily="34" charset="0"/>
                        </a:rPr>
                        <a:t>RedcapMBS</a:t>
                      </a:r>
                      <a:r>
                        <a:rPr lang="en-GB" sz="900" b="0" i="0" u="none" strike="noStrike" dirty="0">
                          <a:solidFill>
                            <a:srgbClr val="000000"/>
                          </a:solidFill>
                          <a:effectLst/>
                          <a:latin typeface="Arial" panose="020B0604020202020204" pitchFamily="34" charset="0"/>
                        </a:rPr>
                        <a:t>]</a:t>
                      </a:r>
                      <a:endParaRPr lang="en-GB"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900" b="0" i="0" u="none" strike="noStrike" dirty="0">
                          <a:solidFill>
                            <a:srgbClr val="000000"/>
                          </a:solidFill>
                          <a:effectLst/>
                          <a:latin typeface="Arial" panose="020B0604020202020204" pitchFamily="34" charset="0"/>
                        </a:rPr>
                        <a:t>Huawei, Qualcomm Incorporated, ZTE, CBN, Nokia, CATT</a:t>
                      </a:r>
                      <a:endParaRPr lang="it-IT"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t"/>
                      <a:r>
                        <a:rPr lang="en-GB" sz="900" b="0" i="0" u="none" strike="noStrike" dirty="0">
                          <a:solidFill>
                            <a:srgbClr val="000000"/>
                          </a:solidFill>
                          <a:effectLst/>
                          <a:latin typeface="Arial" panose="020B0604020202020204" pitchFamily="34" charset="0"/>
                        </a:rPr>
                        <a:t>CR</a:t>
                      </a:r>
                      <a:endParaRPr lang="en-GB"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t"/>
                      <a:r>
                        <a:rPr lang="en-GB" sz="900" b="0" i="0" u="none" strike="noStrike" dirty="0">
                          <a:solidFill>
                            <a:srgbClr val="000000"/>
                          </a:solidFill>
                          <a:effectLst/>
                          <a:latin typeface="Arial" panose="020B0604020202020204" pitchFamily="34" charset="0"/>
                        </a:rPr>
                        <a:t>38.413</a:t>
                      </a:r>
                      <a:endParaRPr lang="en-GB"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t"/>
                      <a:r>
                        <a:rPr lang="en-GB" sz="900" b="0" i="0" u="none" strike="noStrike" dirty="0">
                          <a:solidFill>
                            <a:srgbClr val="000000"/>
                          </a:solidFill>
                          <a:effectLst/>
                          <a:latin typeface="Arial" panose="020B0604020202020204" pitchFamily="34" charset="0"/>
                        </a:rPr>
                        <a:t>18.3.0</a:t>
                      </a:r>
                      <a:endParaRPr lang="en-GB"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t"/>
                      <a:r>
                        <a:rPr lang="en-GB" sz="900" b="0" i="0" u="none" strike="noStrike" dirty="0">
                          <a:solidFill>
                            <a:srgbClr val="000000"/>
                          </a:solidFill>
                          <a:effectLst/>
                          <a:latin typeface="Arial" panose="020B0604020202020204" pitchFamily="34" charset="0"/>
                        </a:rPr>
                        <a:t>TEI18</a:t>
                      </a:r>
                      <a:endParaRPr lang="en-GB"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t"/>
                      <a:r>
                        <a:rPr lang="en-GB" sz="900" b="0" i="0" u="none" strike="noStrike" dirty="0">
                          <a:solidFill>
                            <a:srgbClr val="000000"/>
                          </a:solidFill>
                          <a:effectLst/>
                          <a:latin typeface="Arial" panose="020B0604020202020204" pitchFamily="34" charset="0"/>
                        </a:rPr>
                        <a:t>1207</a:t>
                      </a:r>
                      <a:endParaRPr lang="en-GB"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t"/>
                      <a:r>
                        <a:rPr lang="en-GB" sz="900" b="0" i="0" u="none" strike="noStrike">
                          <a:solidFill>
                            <a:srgbClr val="000000"/>
                          </a:solidFill>
                          <a:effectLst/>
                          <a:latin typeface="Arial" panose="020B0604020202020204" pitchFamily="34" charset="0"/>
                        </a:rPr>
                        <a:t>F</a:t>
                      </a:r>
                      <a:endParaRPr lang="en-GB" sz="900" b="0" i="0" u="none" strike="noStrike">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kumimoji="1" lang="en-GB" sz="900" b="0" i="0" u="none" strike="noStrike" kern="1200" dirty="0">
                          <a:solidFill>
                            <a:srgbClr val="000000"/>
                          </a:solidFill>
                          <a:effectLst/>
                          <a:latin typeface="Arial" panose="020B0604020202020204" pitchFamily="34" charset="0"/>
                          <a:ea typeface="+mn-ea"/>
                          <a:cs typeface="+mn-cs"/>
                        </a:rPr>
                        <a:t>RP-243107</a:t>
                      </a:r>
                      <a:endParaRPr kumimoji="1" lang="en-GB" sz="900" b="0" i="0" u="none" strike="noStrike" kern="1200" dirty="0">
                        <a:solidFill>
                          <a:srgbClr val="000000"/>
                        </a:solidFill>
                        <a:effectLst/>
                        <a:latin typeface="Arial" panose="020B0604020202020204" pitchFamily="34" charset="0"/>
                        <a:ea typeface="+mn-ea"/>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393147">
                <a:tc>
                  <a:txBody>
                    <a:bodyPr/>
                    <a:lstStyle/>
                    <a:p>
                      <a:pPr algn="l" fontAlgn="t"/>
                      <a:r>
                        <a:rPr lang="en-GB" sz="900" b="0" i="0" u="none" strike="noStrike">
                          <a:solidFill>
                            <a:srgbClr val="000000"/>
                          </a:solidFill>
                          <a:effectLst/>
                          <a:latin typeface="Arial" panose="020B0604020202020204" pitchFamily="34" charset="0"/>
                        </a:rPr>
                        <a:t>R3-247078</a:t>
                      </a:r>
                      <a:endParaRPr lang="en-GB" sz="900" b="0" i="0" u="none" strike="noStrike">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900" b="0" i="0" u="none" strike="noStrike">
                          <a:solidFill>
                            <a:srgbClr val="000000"/>
                          </a:solidFill>
                          <a:effectLst/>
                          <a:latin typeface="Arial" panose="020B0604020202020204" pitchFamily="34" charset="0"/>
                        </a:rPr>
                        <a:t>Correction on broadcast reception for eRedCap UE [RedcapMBS]</a:t>
                      </a:r>
                      <a:endParaRPr lang="en-GB" sz="900" b="0" i="0" u="none" strike="noStrike">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900" b="0" i="0" u="none" strike="noStrike" dirty="0">
                          <a:solidFill>
                            <a:srgbClr val="000000"/>
                          </a:solidFill>
                          <a:effectLst/>
                          <a:latin typeface="Arial" panose="020B0604020202020204" pitchFamily="34" charset="0"/>
                        </a:rPr>
                        <a:t>Huawei, Qualcomm Incorporated, ZTE, CBN, Nokia, CATT</a:t>
                      </a:r>
                      <a:endParaRPr lang="it-IT"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t"/>
                      <a:r>
                        <a:rPr lang="en-GB" sz="900" b="0" i="0" u="none" strike="noStrike">
                          <a:solidFill>
                            <a:srgbClr val="000000"/>
                          </a:solidFill>
                          <a:effectLst/>
                          <a:latin typeface="Arial" panose="020B0604020202020204" pitchFamily="34" charset="0"/>
                        </a:rPr>
                        <a:t>CR</a:t>
                      </a:r>
                      <a:endParaRPr lang="en-GB" sz="900" b="0" i="0" u="none" strike="noStrike">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t"/>
                      <a:r>
                        <a:rPr lang="en-GB" sz="900" b="0" i="0" u="none" strike="noStrike" dirty="0">
                          <a:solidFill>
                            <a:srgbClr val="000000"/>
                          </a:solidFill>
                          <a:effectLst/>
                          <a:latin typeface="Arial" panose="020B0604020202020204" pitchFamily="34" charset="0"/>
                        </a:rPr>
                        <a:t>38.473</a:t>
                      </a:r>
                      <a:endParaRPr lang="en-GB"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t"/>
                      <a:r>
                        <a:rPr lang="en-GB" sz="900" b="0" i="0" u="none" strike="noStrike" dirty="0">
                          <a:solidFill>
                            <a:srgbClr val="000000"/>
                          </a:solidFill>
                          <a:effectLst/>
                          <a:latin typeface="Arial" panose="020B0604020202020204" pitchFamily="34" charset="0"/>
                        </a:rPr>
                        <a:t>18.3.0</a:t>
                      </a:r>
                      <a:endParaRPr lang="en-GB"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t"/>
                      <a:r>
                        <a:rPr lang="en-GB" sz="900" b="0" i="0" u="none" strike="noStrike" dirty="0">
                          <a:solidFill>
                            <a:srgbClr val="000000"/>
                          </a:solidFill>
                          <a:effectLst/>
                          <a:latin typeface="Arial" panose="020B0604020202020204" pitchFamily="34" charset="0"/>
                        </a:rPr>
                        <a:t>TEI18</a:t>
                      </a:r>
                      <a:endParaRPr lang="en-GB"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t"/>
                      <a:r>
                        <a:rPr lang="en-GB" sz="900" b="0" i="0" u="none" strike="noStrike" dirty="0">
                          <a:solidFill>
                            <a:srgbClr val="000000"/>
                          </a:solidFill>
                          <a:effectLst/>
                          <a:latin typeface="Arial" panose="020B0604020202020204" pitchFamily="34" charset="0"/>
                        </a:rPr>
                        <a:t>1507</a:t>
                      </a:r>
                      <a:endParaRPr lang="en-GB"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t"/>
                      <a:r>
                        <a:rPr lang="en-GB" sz="900" b="0" i="0" u="none" strike="noStrike" dirty="0">
                          <a:solidFill>
                            <a:srgbClr val="000000"/>
                          </a:solidFill>
                          <a:effectLst/>
                          <a:latin typeface="Arial" panose="020B0604020202020204" pitchFamily="34" charset="0"/>
                        </a:rPr>
                        <a:t>F</a:t>
                      </a:r>
                      <a:endParaRPr lang="en-GB"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kumimoji="1" lang="en-GB" sz="900" b="0" i="0" u="none" strike="noStrike" kern="1200" dirty="0">
                          <a:solidFill>
                            <a:srgbClr val="000000"/>
                          </a:solidFill>
                          <a:effectLst/>
                          <a:latin typeface="Arial" panose="020B0604020202020204" pitchFamily="34" charset="0"/>
                          <a:ea typeface="+mn-ea"/>
                          <a:cs typeface="+mn-cs"/>
                        </a:rPr>
                        <a:t>RP-243107</a:t>
                      </a:r>
                      <a:endParaRPr kumimoji="1" lang="en-GB" sz="900" b="0" i="0" u="none" strike="noStrike" kern="1200" dirty="0">
                        <a:solidFill>
                          <a:srgbClr val="000000"/>
                        </a:solidFill>
                        <a:effectLst/>
                        <a:latin typeface="Arial" panose="020B0604020202020204" pitchFamily="34" charset="0"/>
                        <a:ea typeface="+mn-ea"/>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bl>
          </a:graphicData>
        </a:graphic>
      </p:graphicFrame>
      <p:sp>
        <p:nvSpPr>
          <p:cNvPr id="2" name="Content Placeholder 2"/>
          <p:cNvSpPr txBox="1"/>
          <p:nvPr/>
        </p:nvSpPr>
        <p:spPr>
          <a:xfrm>
            <a:off x="572699" y="3747353"/>
            <a:ext cx="8388350" cy="574675"/>
          </a:xfrm>
          <a:prstGeom prst="rect">
            <a:avLst/>
          </a:prstGeom>
        </p:spPr>
        <p:txBody>
          <a:bodyPr/>
          <a:lstStyle>
            <a:lvl1pPr marL="341630" indent="-341630" algn="l" rtl="0" eaLnBrk="0" fontAlgn="base" hangingPunct="0">
              <a:spcBef>
                <a:spcPct val="20000"/>
              </a:spcBef>
              <a:spcAft>
                <a:spcPct val="0"/>
              </a:spcAft>
              <a:buBlip>
                <a:blip r:embed="rId1"/>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defRPr/>
            </a:pPr>
            <a:r>
              <a:rPr lang="en-US" altLang="en-US" sz="1800" kern="0" dirty="0"/>
              <a:t>[</a:t>
            </a:r>
            <a:r>
              <a:rPr lang="en-US" altLang="en-US" sz="1800" kern="0" dirty="0" err="1"/>
              <a:t>PosLocalCoords</a:t>
            </a:r>
            <a:r>
              <a:rPr lang="en-US" altLang="en-US" sz="1800" kern="0" dirty="0"/>
              <a:t>] (</a:t>
            </a:r>
            <a:r>
              <a:rPr lang="en-US" altLang="en-US" sz="1800" kern="0" dirty="0" err="1"/>
              <a:t>Cat.F</a:t>
            </a:r>
            <a:r>
              <a:rPr lang="en-US" altLang="en-US" sz="1800" kern="0" dirty="0"/>
              <a:t>)</a:t>
            </a:r>
            <a:r>
              <a:rPr lang="en-US" altLang="en-US" sz="1200" kern="0" dirty="0"/>
              <a:t> </a:t>
            </a:r>
            <a:r>
              <a:rPr lang="en-US" altLang="sv-SE" sz="1200" dirty="0">
                <a:cs typeface="+mn-cs"/>
                <a:sym typeface="+mn-ea"/>
              </a:rPr>
              <a:t>* This TEI identifier was introduced at RAN#102 by RAN2(CR pack: </a:t>
            </a:r>
            <a:r>
              <a:rPr lang="en-US" sz="1200" dirty="0">
                <a:cs typeface="+mn-cs"/>
              </a:rPr>
              <a:t>RP-233881)</a:t>
            </a:r>
            <a:endParaRPr lang="en-US" altLang="sv-SE" sz="1200" dirty="0">
              <a:cs typeface="+mn-cs"/>
              <a:sym typeface="+mn-ea"/>
            </a:endParaRPr>
          </a:p>
          <a:p>
            <a:pPr>
              <a:defRPr/>
            </a:pPr>
            <a:endParaRPr lang="en-US" altLang="en-US" sz="900" kern="0" dirty="0"/>
          </a:p>
          <a:p>
            <a:pPr>
              <a:defRPr/>
            </a:pPr>
            <a:endParaRPr lang="en-US" altLang="en-US" sz="1800" kern="0" dirty="0"/>
          </a:p>
        </p:txBody>
      </p:sp>
      <p:graphicFrame>
        <p:nvGraphicFramePr>
          <p:cNvPr id="5" name="Table 4"/>
          <p:cNvGraphicFramePr>
            <a:graphicFrameLocks noGrp="1"/>
          </p:cNvGraphicFramePr>
          <p:nvPr/>
        </p:nvGraphicFramePr>
        <p:xfrm>
          <a:off x="721924" y="4077623"/>
          <a:ext cx="8089900" cy="1118235"/>
        </p:xfrm>
        <a:graphic>
          <a:graphicData uri="http://schemas.openxmlformats.org/drawingml/2006/table">
            <a:tbl>
              <a:tblPr/>
              <a:tblGrid>
                <a:gridCol w="609600"/>
                <a:gridCol w="1913747"/>
                <a:gridCol w="1474237"/>
                <a:gridCol w="434716"/>
                <a:gridCol w="609600"/>
                <a:gridCol w="609600"/>
                <a:gridCol w="609600"/>
                <a:gridCol w="609600"/>
                <a:gridCol w="609600"/>
                <a:gridCol w="609600"/>
              </a:tblGrid>
              <a:tr h="295275">
                <a:tc>
                  <a:txBody>
                    <a:bodyPr/>
                    <a:lstStyle/>
                    <a:p>
                      <a:pPr algn="ctr" fontAlgn="t"/>
                      <a:r>
                        <a:rPr lang="en-US" sz="900" b="1" i="0" u="none" strike="noStrike" dirty="0" err="1">
                          <a:solidFill>
                            <a:srgbClr val="FFFFFF"/>
                          </a:solidFill>
                          <a:effectLst/>
                          <a:highlight>
                            <a:srgbClr val="75B91A"/>
                          </a:highlight>
                          <a:latin typeface="Arial" panose="020B0604020202020204" pitchFamily="34" charset="0"/>
                        </a:rPr>
                        <a:t>TDoc</a:t>
                      </a:r>
                      <a:endParaRPr lang="en-US" sz="900" b="1" i="0" u="none" strike="noStrike" dirty="0">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highlight>
                            <a:srgbClr val="75B91A"/>
                          </a:highlight>
                          <a:latin typeface="Arial" panose="020B0604020202020204" pitchFamily="34" charset="0"/>
                        </a:rPr>
                        <a:t>Title</a:t>
                      </a:r>
                      <a:endParaRPr lang="en-US" sz="900" b="1" i="0" u="none" strike="noStrike" dirty="0">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highlight>
                            <a:srgbClr val="75B91A"/>
                          </a:highlight>
                          <a:latin typeface="Arial" panose="020B0604020202020204" pitchFamily="34" charset="0"/>
                        </a:rPr>
                        <a:t>Source</a:t>
                      </a:r>
                      <a:endParaRPr lang="en-US" sz="900" b="1" i="0" u="none" strike="noStrike">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highlight>
                            <a:srgbClr val="75B91A"/>
                          </a:highlight>
                          <a:latin typeface="Arial" panose="020B0604020202020204" pitchFamily="34" charset="0"/>
                        </a:rPr>
                        <a:t>Type</a:t>
                      </a:r>
                      <a:endParaRPr lang="en-US" sz="900" b="1" i="0" u="none" strike="noStrike">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highlight>
                            <a:srgbClr val="75B91A"/>
                          </a:highlight>
                          <a:latin typeface="Arial" panose="020B0604020202020204" pitchFamily="34" charset="0"/>
                        </a:rPr>
                        <a:t>Spec</a:t>
                      </a:r>
                      <a:endParaRPr lang="en-US" sz="900" b="1" i="0" u="none" strike="noStrike">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highlight>
                            <a:srgbClr val="75B91A"/>
                          </a:highlight>
                          <a:latin typeface="Arial" panose="020B0604020202020204" pitchFamily="34" charset="0"/>
                        </a:rPr>
                        <a:t>Version</a:t>
                      </a:r>
                      <a:endParaRPr lang="en-US" sz="900" b="1" i="0" u="none" strike="noStrike">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highlight>
                            <a:srgbClr val="75B91A"/>
                          </a:highlight>
                          <a:latin typeface="Arial" panose="020B0604020202020204" pitchFamily="34" charset="0"/>
                        </a:rPr>
                        <a:t>Related WIs</a:t>
                      </a:r>
                      <a:endParaRPr lang="en-US" sz="900" b="1" i="0" u="none" strike="noStrike">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highlight>
                            <a:srgbClr val="75B91A"/>
                          </a:highlight>
                          <a:latin typeface="Arial" panose="020B0604020202020204" pitchFamily="34" charset="0"/>
                        </a:rPr>
                        <a:t>CR</a:t>
                      </a:r>
                      <a:endParaRPr lang="en-US" sz="900" b="1" i="0" u="none" strike="noStrike">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highlight>
                            <a:srgbClr val="75B91A"/>
                          </a:highlight>
                          <a:latin typeface="Arial" panose="020B0604020202020204" pitchFamily="34" charset="0"/>
                        </a:rPr>
                        <a:t>CR category</a:t>
                      </a:r>
                      <a:endParaRPr lang="en-US" sz="900" b="1" i="0" u="none" strike="noStrike">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highlight>
                            <a:srgbClr val="75B91A"/>
                          </a:highlight>
                          <a:latin typeface="Arial" panose="020B0604020202020204" pitchFamily="34" charset="0"/>
                        </a:rPr>
                        <a:t>TSG CR Pack</a:t>
                      </a:r>
                      <a:endParaRPr lang="en-US" sz="900" b="1" i="0" u="none" strike="noStrike">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r>
              <a:tr h="325855">
                <a:tc>
                  <a:txBody>
                    <a:bodyPr/>
                    <a:lstStyle/>
                    <a:p>
                      <a:pPr algn="l" fontAlgn="t"/>
                      <a:r>
                        <a:rPr lang="en-GB" sz="900" b="0" i="0" u="none" strike="noStrike" dirty="0">
                          <a:solidFill>
                            <a:srgbClr val="000000"/>
                          </a:solidFill>
                          <a:effectLst/>
                          <a:latin typeface="Arial" panose="020B0604020202020204" pitchFamily="34" charset="0"/>
                        </a:rPr>
                        <a:t>R3-247085</a:t>
                      </a:r>
                      <a:endParaRPr lang="en-GB"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900" b="0" i="0" u="none" strike="noStrike" dirty="0">
                          <a:solidFill>
                            <a:srgbClr val="000000"/>
                          </a:solidFill>
                          <a:effectLst/>
                          <a:latin typeface="Arial" panose="020B0604020202020204" pitchFamily="34" charset="0"/>
                        </a:rPr>
                        <a:t>Correction of TRP Geographical coordinates [</a:t>
                      </a:r>
                      <a:r>
                        <a:rPr lang="en-GB" sz="900" b="0" i="0" u="none" strike="noStrike" dirty="0" err="1">
                          <a:solidFill>
                            <a:srgbClr val="000000"/>
                          </a:solidFill>
                          <a:effectLst/>
                          <a:latin typeface="Arial" panose="020B0604020202020204" pitchFamily="34" charset="0"/>
                        </a:rPr>
                        <a:t>PosLocalCoords</a:t>
                      </a:r>
                      <a:r>
                        <a:rPr lang="en-GB" sz="900" b="0" i="0" u="none" strike="noStrike" dirty="0">
                          <a:solidFill>
                            <a:srgbClr val="000000"/>
                          </a:solidFill>
                          <a:effectLst/>
                          <a:latin typeface="Arial" panose="020B0604020202020204" pitchFamily="34" charset="0"/>
                        </a:rPr>
                        <a:t>]</a:t>
                      </a:r>
                      <a:endParaRPr lang="en-GB"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900" b="0" i="0" u="none" strike="noStrike" dirty="0">
                          <a:solidFill>
                            <a:srgbClr val="000000"/>
                          </a:solidFill>
                          <a:effectLst/>
                          <a:latin typeface="Arial" panose="020B0604020202020204" pitchFamily="34" charset="0"/>
                        </a:rPr>
                        <a:t>Ericsson, Qualcomm Inc., CATT, Xiaomi, Huawei, Nokia, ZTE</a:t>
                      </a:r>
                      <a:endParaRPr lang="en-GB"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t"/>
                      <a:r>
                        <a:rPr lang="en-GB" sz="900" b="0" i="0" u="none" strike="noStrike" dirty="0">
                          <a:solidFill>
                            <a:srgbClr val="000000"/>
                          </a:solidFill>
                          <a:effectLst/>
                          <a:latin typeface="Arial" panose="020B0604020202020204" pitchFamily="34" charset="0"/>
                        </a:rPr>
                        <a:t>CR</a:t>
                      </a:r>
                      <a:endParaRPr lang="en-GB"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t"/>
                      <a:r>
                        <a:rPr lang="en-GB" sz="900" b="0" i="0" u="none" strike="noStrike" dirty="0">
                          <a:solidFill>
                            <a:srgbClr val="000000"/>
                          </a:solidFill>
                          <a:effectLst/>
                          <a:latin typeface="Arial" panose="020B0604020202020204" pitchFamily="34" charset="0"/>
                        </a:rPr>
                        <a:t>38.455</a:t>
                      </a:r>
                      <a:endParaRPr lang="en-GB"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t"/>
                      <a:r>
                        <a:rPr lang="en-GB" sz="900" b="0" i="0" u="none" strike="noStrike" dirty="0">
                          <a:solidFill>
                            <a:srgbClr val="000000"/>
                          </a:solidFill>
                          <a:effectLst/>
                          <a:latin typeface="Arial" panose="020B0604020202020204" pitchFamily="34" charset="0"/>
                        </a:rPr>
                        <a:t>18.3.0</a:t>
                      </a:r>
                      <a:endParaRPr lang="en-GB"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t"/>
                      <a:r>
                        <a:rPr lang="en-GB" sz="900" b="0" i="0" u="none" strike="noStrike" dirty="0">
                          <a:solidFill>
                            <a:srgbClr val="000000"/>
                          </a:solidFill>
                          <a:effectLst/>
                          <a:latin typeface="Arial" panose="020B0604020202020204" pitchFamily="34" charset="0"/>
                        </a:rPr>
                        <a:t>TEI18</a:t>
                      </a:r>
                      <a:endParaRPr lang="en-GB"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t"/>
                      <a:r>
                        <a:rPr lang="en-GB" sz="900" b="0" i="0" u="none" strike="noStrike" dirty="0">
                          <a:solidFill>
                            <a:srgbClr val="000000"/>
                          </a:solidFill>
                          <a:effectLst/>
                          <a:latin typeface="Arial" panose="020B0604020202020204" pitchFamily="34" charset="0"/>
                        </a:rPr>
                        <a:t>0164</a:t>
                      </a:r>
                      <a:endParaRPr lang="en-GB"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t"/>
                      <a:r>
                        <a:rPr lang="en-GB" sz="900" b="0" i="0" u="none" strike="noStrike" dirty="0">
                          <a:solidFill>
                            <a:srgbClr val="000000"/>
                          </a:solidFill>
                          <a:effectLst/>
                          <a:latin typeface="Arial" panose="020B0604020202020204" pitchFamily="34" charset="0"/>
                        </a:rPr>
                        <a:t>F</a:t>
                      </a:r>
                      <a:endParaRPr lang="en-GB"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kumimoji="1" lang="en-GB" sz="900" b="0" i="0" u="none" strike="noStrike" kern="1200" dirty="0">
                          <a:solidFill>
                            <a:srgbClr val="000000"/>
                          </a:solidFill>
                          <a:effectLst/>
                          <a:latin typeface="Arial" panose="020B0604020202020204" pitchFamily="34" charset="0"/>
                          <a:ea typeface="+mn-ea"/>
                          <a:cs typeface="+mn-cs"/>
                        </a:rPr>
                        <a:t>RP-243108</a:t>
                      </a:r>
                      <a:endParaRPr kumimoji="1" lang="en-GB" sz="900" b="0" i="0" u="none" strike="noStrike" kern="1200" dirty="0">
                        <a:solidFill>
                          <a:srgbClr val="000000"/>
                        </a:solidFill>
                        <a:effectLst/>
                        <a:latin typeface="Arial" panose="020B0604020202020204" pitchFamily="34" charset="0"/>
                        <a:ea typeface="+mn-ea"/>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322233">
                <a:tc>
                  <a:txBody>
                    <a:bodyPr/>
                    <a:lstStyle/>
                    <a:p>
                      <a:pPr algn="l" fontAlgn="t"/>
                      <a:r>
                        <a:rPr lang="en-GB" sz="900" b="0" i="0" u="none" strike="noStrike">
                          <a:solidFill>
                            <a:srgbClr val="000000"/>
                          </a:solidFill>
                          <a:effectLst/>
                          <a:latin typeface="Arial" panose="020B0604020202020204" pitchFamily="34" charset="0"/>
                        </a:rPr>
                        <a:t>R3-247086</a:t>
                      </a:r>
                      <a:endParaRPr lang="en-GB" sz="900" b="0" i="0" u="none" strike="noStrike">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900" b="0" i="0" u="none" strike="noStrike">
                          <a:solidFill>
                            <a:srgbClr val="000000"/>
                          </a:solidFill>
                          <a:effectLst/>
                          <a:latin typeface="Arial" panose="020B0604020202020204" pitchFamily="34" charset="0"/>
                        </a:rPr>
                        <a:t>Correction of TRP Geographical coordinates [PosLocalCoords]</a:t>
                      </a:r>
                      <a:endParaRPr lang="en-GB" sz="900" b="0" i="0" u="none" strike="noStrike">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900" b="0" i="0" u="none" strike="noStrike">
                          <a:solidFill>
                            <a:srgbClr val="000000"/>
                          </a:solidFill>
                          <a:effectLst/>
                          <a:latin typeface="Arial" panose="020B0604020202020204" pitchFamily="34" charset="0"/>
                        </a:rPr>
                        <a:t>Ericsson, Qualcomm Inc., CATT, Xiaomi, Huawei, Nokia, ZTE</a:t>
                      </a:r>
                      <a:endParaRPr lang="en-GB" sz="900" b="0" i="0" u="none" strike="noStrike">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t"/>
                      <a:r>
                        <a:rPr lang="en-GB" sz="900" b="0" i="0" u="none" strike="noStrike">
                          <a:solidFill>
                            <a:srgbClr val="000000"/>
                          </a:solidFill>
                          <a:effectLst/>
                          <a:latin typeface="Arial" panose="020B0604020202020204" pitchFamily="34" charset="0"/>
                        </a:rPr>
                        <a:t>CR</a:t>
                      </a:r>
                      <a:endParaRPr lang="en-GB" sz="900" b="0" i="0" u="none" strike="noStrike">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t"/>
                      <a:r>
                        <a:rPr lang="en-GB" sz="900" b="0" i="0" u="none" strike="noStrike">
                          <a:solidFill>
                            <a:srgbClr val="000000"/>
                          </a:solidFill>
                          <a:effectLst/>
                          <a:latin typeface="Arial" panose="020B0604020202020204" pitchFamily="34" charset="0"/>
                        </a:rPr>
                        <a:t>38.473</a:t>
                      </a:r>
                      <a:endParaRPr lang="en-GB" sz="900" b="0" i="0" u="none" strike="noStrike">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t"/>
                      <a:r>
                        <a:rPr lang="en-GB" sz="900" b="0" i="0" u="none" strike="noStrike">
                          <a:solidFill>
                            <a:srgbClr val="000000"/>
                          </a:solidFill>
                          <a:effectLst/>
                          <a:latin typeface="Arial" panose="020B0604020202020204" pitchFamily="34" charset="0"/>
                        </a:rPr>
                        <a:t>18.3.0</a:t>
                      </a:r>
                      <a:endParaRPr lang="en-GB" sz="900" b="0" i="0" u="none" strike="noStrike">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t"/>
                      <a:r>
                        <a:rPr lang="en-GB" sz="900" b="0" i="0" u="none" strike="noStrike">
                          <a:solidFill>
                            <a:srgbClr val="000000"/>
                          </a:solidFill>
                          <a:effectLst/>
                          <a:latin typeface="Arial" panose="020B0604020202020204" pitchFamily="34" charset="0"/>
                        </a:rPr>
                        <a:t>TEI18</a:t>
                      </a:r>
                      <a:endParaRPr lang="en-GB" sz="900" b="0" i="0" u="none" strike="noStrike">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t"/>
                      <a:r>
                        <a:rPr lang="en-GB" sz="900" b="0" i="0" u="none" strike="noStrike" dirty="0">
                          <a:solidFill>
                            <a:srgbClr val="000000"/>
                          </a:solidFill>
                          <a:effectLst/>
                          <a:latin typeface="Arial" panose="020B0604020202020204" pitchFamily="34" charset="0"/>
                        </a:rPr>
                        <a:t>1467</a:t>
                      </a:r>
                      <a:endParaRPr lang="en-GB"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t"/>
                      <a:r>
                        <a:rPr lang="en-GB" sz="900" b="0" i="0" u="none" strike="noStrike" dirty="0">
                          <a:solidFill>
                            <a:srgbClr val="000000"/>
                          </a:solidFill>
                          <a:effectLst/>
                          <a:latin typeface="Arial" panose="020B0604020202020204" pitchFamily="34" charset="0"/>
                        </a:rPr>
                        <a:t>F</a:t>
                      </a:r>
                      <a:endParaRPr lang="en-GB"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kumimoji="1" lang="en-GB" sz="900" b="0" i="0" u="none" strike="noStrike" kern="1200" dirty="0">
                          <a:solidFill>
                            <a:srgbClr val="000000"/>
                          </a:solidFill>
                          <a:effectLst/>
                          <a:latin typeface="Arial" panose="020B0604020202020204" pitchFamily="34" charset="0"/>
                          <a:ea typeface="+mn-ea"/>
                          <a:cs typeface="+mn-cs"/>
                        </a:rPr>
                        <a:t>RP-243108</a:t>
                      </a:r>
                      <a:endParaRPr kumimoji="1" lang="en-GB" sz="900" b="0" i="0" u="none" strike="noStrike" kern="1200" dirty="0">
                        <a:solidFill>
                          <a:srgbClr val="000000"/>
                        </a:solidFill>
                        <a:effectLst/>
                        <a:latin typeface="Arial" panose="020B0604020202020204" pitchFamily="34" charset="0"/>
                        <a:ea typeface="+mn-ea"/>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bl>
          </a:graphicData>
        </a:graphic>
      </p:graphicFrame>
      <p:sp>
        <p:nvSpPr>
          <p:cNvPr id="6" name="Content Placeholder 2"/>
          <p:cNvSpPr txBox="1"/>
          <p:nvPr/>
        </p:nvSpPr>
        <p:spPr>
          <a:xfrm>
            <a:off x="571196" y="5257768"/>
            <a:ext cx="8388350" cy="574675"/>
          </a:xfrm>
          <a:prstGeom prst="rect">
            <a:avLst/>
          </a:prstGeom>
        </p:spPr>
        <p:txBody>
          <a:bodyPr/>
          <a:lstStyle>
            <a:lvl1pPr marL="341630" indent="-341630" algn="l" rtl="0" eaLnBrk="0" fontAlgn="base" hangingPunct="0">
              <a:spcBef>
                <a:spcPct val="20000"/>
              </a:spcBef>
              <a:spcAft>
                <a:spcPct val="0"/>
              </a:spcAft>
              <a:buBlip>
                <a:blip r:embed="rId1"/>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defRPr/>
            </a:pPr>
            <a:r>
              <a:rPr lang="en-US" altLang="en-US" sz="1800" kern="0" dirty="0"/>
              <a:t>[2Rx_XR_Device] (</a:t>
            </a:r>
            <a:r>
              <a:rPr lang="en-US" altLang="en-US" sz="1800" kern="0" dirty="0" err="1"/>
              <a:t>Cat.F</a:t>
            </a:r>
            <a:r>
              <a:rPr lang="en-US" altLang="en-US" sz="1800" kern="0" dirty="0"/>
              <a:t>)</a:t>
            </a:r>
            <a:r>
              <a:rPr lang="en-US" altLang="en-US" sz="1200" kern="0" dirty="0"/>
              <a:t> </a:t>
            </a:r>
            <a:r>
              <a:rPr lang="en-US" altLang="sv-SE" sz="1200" dirty="0">
                <a:cs typeface="+mn-cs"/>
                <a:sym typeface="+mn-ea"/>
              </a:rPr>
              <a:t>* This TEI identifier was introduced at RAN#103 by RAN3(CR pack: </a:t>
            </a:r>
            <a:r>
              <a:rPr lang="en-US" sz="1200" dirty="0">
                <a:cs typeface="+mn-cs"/>
              </a:rPr>
              <a:t>RP-240618)</a:t>
            </a:r>
            <a:endParaRPr lang="en-US" altLang="en-US" sz="1200" kern="0" dirty="0"/>
          </a:p>
          <a:p>
            <a:pPr>
              <a:defRPr/>
            </a:pPr>
            <a:endParaRPr lang="en-US" altLang="en-US" sz="1800" kern="0" dirty="0"/>
          </a:p>
        </p:txBody>
      </p:sp>
      <p:graphicFrame>
        <p:nvGraphicFramePr>
          <p:cNvPr id="7" name="Table 6"/>
          <p:cNvGraphicFramePr>
            <a:graphicFrameLocks noGrp="1"/>
          </p:cNvGraphicFramePr>
          <p:nvPr/>
        </p:nvGraphicFramePr>
        <p:xfrm>
          <a:off x="720421" y="5606146"/>
          <a:ext cx="8089900" cy="706755"/>
        </p:xfrm>
        <a:graphic>
          <a:graphicData uri="http://schemas.openxmlformats.org/drawingml/2006/table">
            <a:tbl>
              <a:tblPr/>
              <a:tblGrid>
                <a:gridCol w="609600"/>
                <a:gridCol w="1913747"/>
                <a:gridCol w="1474237"/>
                <a:gridCol w="434716"/>
                <a:gridCol w="609600"/>
                <a:gridCol w="609600"/>
                <a:gridCol w="609600"/>
                <a:gridCol w="609600"/>
                <a:gridCol w="609600"/>
                <a:gridCol w="609600"/>
              </a:tblGrid>
              <a:tr h="295275">
                <a:tc>
                  <a:txBody>
                    <a:bodyPr/>
                    <a:lstStyle/>
                    <a:p>
                      <a:pPr algn="ctr" fontAlgn="t"/>
                      <a:r>
                        <a:rPr lang="en-US" sz="900" b="1" i="0" u="none" strike="noStrike" dirty="0" err="1">
                          <a:solidFill>
                            <a:srgbClr val="FFFFFF"/>
                          </a:solidFill>
                          <a:effectLst/>
                          <a:highlight>
                            <a:srgbClr val="75B91A"/>
                          </a:highlight>
                          <a:latin typeface="Arial" panose="020B0604020202020204" pitchFamily="34" charset="0"/>
                        </a:rPr>
                        <a:t>TDoc</a:t>
                      </a:r>
                      <a:endParaRPr lang="en-US" sz="900" b="1" i="0" u="none" strike="noStrike" dirty="0">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highlight>
                            <a:srgbClr val="75B91A"/>
                          </a:highlight>
                          <a:latin typeface="Arial" panose="020B0604020202020204" pitchFamily="34" charset="0"/>
                        </a:rPr>
                        <a:t>Title</a:t>
                      </a:r>
                      <a:endParaRPr lang="en-US" sz="900" b="1" i="0" u="none" strike="noStrike" dirty="0">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highlight>
                            <a:srgbClr val="75B91A"/>
                          </a:highlight>
                          <a:latin typeface="Arial" panose="020B0604020202020204" pitchFamily="34" charset="0"/>
                        </a:rPr>
                        <a:t>Source</a:t>
                      </a:r>
                      <a:endParaRPr lang="en-US" sz="900" b="1" i="0" u="none" strike="noStrike">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highlight>
                            <a:srgbClr val="75B91A"/>
                          </a:highlight>
                          <a:latin typeface="Arial" panose="020B0604020202020204" pitchFamily="34" charset="0"/>
                        </a:rPr>
                        <a:t>Type</a:t>
                      </a:r>
                      <a:endParaRPr lang="en-US" sz="900" b="1" i="0" u="none" strike="noStrike">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highlight>
                            <a:srgbClr val="75B91A"/>
                          </a:highlight>
                          <a:latin typeface="Arial" panose="020B0604020202020204" pitchFamily="34" charset="0"/>
                        </a:rPr>
                        <a:t>Spec</a:t>
                      </a:r>
                      <a:endParaRPr lang="en-US" sz="900" b="1" i="0" u="none" strike="noStrike">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highlight>
                            <a:srgbClr val="75B91A"/>
                          </a:highlight>
                          <a:latin typeface="Arial" panose="020B0604020202020204" pitchFamily="34" charset="0"/>
                        </a:rPr>
                        <a:t>Version</a:t>
                      </a:r>
                      <a:endParaRPr lang="en-US" sz="900" b="1" i="0" u="none" strike="noStrike">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highlight>
                            <a:srgbClr val="75B91A"/>
                          </a:highlight>
                          <a:latin typeface="Arial" panose="020B0604020202020204" pitchFamily="34" charset="0"/>
                        </a:rPr>
                        <a:t>Related WIs</a:t>
                      </a:r>
                      <a:endParaRPr lang="en-US" sz="900" b="1" i="0" u="none" strike="noStrike">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highlight>
                            <a:srgbClr val="75B91A"/>
                          </a:highlight>
                          <a:latin typeface="Arial" panose="020B0604020202020204" pitchFamily="34" charset="0"/>
                        </a:rPr>
                        <a:t>CR</a:t>
                      </a:r>
                      <a:endParaRPr lang="en-US" sz="900" b="1" i="0" u="none" strike="noStrike">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highlight>
                            <a:srgbClr val="75B91A"/>
                          </a:highlight>
                          <a:latin typeface="Arial" panose="020B0604020202020204" pitchFamily="34" charset="0"/>
                        </a:rPr>
                        <a:t>CR category</a:t>
                      </a:r>
                      <a:endParaRPr lang="en-US" sz="900" b="1" i="0" u="none" strike="noStrike">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highlight>
                            <a:srgbClr val="75B91A"/>
                          </a:highlight>
                          <a:latin typeface="Arial" panose="020B0604020202020204" pitchFamily="34" charset="0"/>
                        </a:rPr>
                        <a:t>TSG CR Pack</a:t>
                      </a:r>
                      <a:endParaRPr lang="en-US" sz="900" b="1" i="0" u="none" strike="noStrike">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r>
              <a:tr h="325855">
                <a:tc>
                  <a:txBody>
                    <a:bodyPr/>
                    <a:lstStyle/>
                    <a:p>
                      <a:pPr algn="l" fontAlgn="t"/>
                      <a:r>
                        <a:rPr lang="en-GB" sz="900" b="0" i="0" u="none" strike="noStrike" dirty="0">
                          <a:solidFill>
                            <a:srgbClr val="000000"/>
                          </a:solidFill>
                          <a:effectLst/>
                          <a:latin typeface="Arial" panose="020B0604020202020204" pitchFamily="34" charset="0"/>
                        </a:rPr>
                        <a:t>R3-247056</a:t>
                      </a:r>
                      <a:endParaRPr lang="en-GB"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900" b="0" i="0" u="none" strike="noStrike" dirty="0">
                          <a:solidFill>
                            <a:srgbClr val="000000"/>
                          </a:solidFill>
                          <a:effectLst/>
                          <a:latin typeface="Arial" panose="020B0604020202020204" pitchFamily="34" charset="0"/>
                        </a:rPr>
                        <a:t>Support positioning of L2 UE-to-network remote UE [PosL2RemoteUE]</a:t>
                      </a:r>
                      <a:endParaRPr lang="en-GB"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900" b="0" i="0" u="none" strike="noStrike" dirty="0">
                          <a:solidFill>
                            <a:srgbClr val="000000"/>
                          </a:solidFill>
                          <a:effectLst/>
                          <a:latin typeface="Arial" panose="020B0604020202020204" pitchFamily="34" charset="0"/>
                        </a:rPr>
                        <a:t>Ericsson, CATT, Xiaomi, ZTE, Huawei, Qualcomm Inc.</a:t>
                      </a:r>
                      <a:endParaRPr lang="en-GB"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t"/>
                      <a:r>
                        <a:rPr lang="en-GB" sz="900" b="0" i="0" u="none" strike="noStrike" dirty="0">
                          <a:solidFill>
                            <a:srgbClr val="000000"/>
                          </a:solidFill>
                          <a:effectLst/>
                          <a:latin typeface="Arial" panose="020B0604020202020204" pitchFamily="34" charset="0"/>
                        </a:rPr>
                        <a:t>CR</a:t>
                      </a:r>
                      <a:endParaRPr lang="en-GB"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t"/>
                      <a:r>
                        <a:rPr lang="en-GB" sz="900" b="0" i="0" u="none" strike="noStrike" dirty="0">
                          <a:solidFill>
                            <a:srgbClr val="000000"/>
                          </a:solidFill>
                          <a:effectLst/>
                          <a:latin typeface="Arial" panose="020B0604020202020204" pitchFamily="34" charset="0"/>
                        </a:rPr>
                        <a:t>38.455</a:t>
                      </a:r>
                      <a:endParaRPr lang="en-GB"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t"/>
                      <a:r>
                        <a:rPr lang="en-GB" sz="900" b="0" i="0" u="none" strike="noStrike" dirty="0">
                          <a:solidFill>
                            <a:srgbClr val="000000"/>
                          </a:solidFill>
                          <a:effectLst/>
                          <a:latin typeface="Arial" panose="020B0604020202020204" pitchFamily="34" charset="0"/>
                        </a:rPr>
                        <a:t>18.3.0</a:t>
                      </a:r>
                      <a:endParaRPr lang="en-GB"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t"/>
                      <a:r>
                        <a:rPr lang="en-GB" sz="900" b="0" i="0" u="none" strike="noStrike" dirty="0">
                          <a:solidFill>
                            <a:srgbClr val="000000"/>
                          </a:solidFill>
                          <a:effectLst/>
                          <a:latin typeface="Arial" panose="020B0604020202020204" pitchFamily="34" charset="0"/>
                        </a:rPr>
                        <a:t>TEI18</a:t>
                      </a:r>
                      <a:endParaRPr lang="en-GB"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t"/>
                      <a:r>
                        <a:rPr lang="en-GB" sz="900" b="0" i="0" u="none" strike="noStrike" dirty="0">
                          <a:solidFill>
                            <a:srgbClr val="000000"/>
                          </a:solidFill>
                          <a:effectLst/>
                          <a:latin typeface="Arial" panose="020B0604020202020204" pitchFamily="34" charset="0"/>
                        </a:rPr>
                        <a:t>0163</a:t>
                      </a:r>
                      <a:endParaRPr lang="en-GB"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t"/>
                      <a:r>
                        <a:rPr lang="en-GB" sz="900" b="0" i="0" u="none" strike="noStrike" dirty="0">
                          <a:solidFill>
                            <a:srgbClr val="000000"/>
                          </a:solidFill>
                          <a:effectLst/>
                          <a:latin typeface="Arial" panose="020B0604020202020204" pitchFamily="34" charset="0"/>
                        </a:rPr>
                        <a:t>F</a:t>
                      </a:r>
                      <a:endParaRPr lang="en-GB"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kumimoji="1" lang="en-GB" sz="900" b="0" i="0" u="none" strike="noStrike" kern="1200" dirty="0">
                          <a:solidFill>
                            <a:srgbClr val="000000"/>
                          </a:solidFill>
                          <a:effectLst/>
                          <a:latin typeface="Arial" panose="020B0604020202020204" pitchFamily="34" charset="0"/>
                          <a:ea typeface="+mn-ea"/>
                          <a:cs typeface="+mn-cs"/>
                        </a:rPr>
                        <a:t>RP-243109</a:t>
                      </a:r>
                      <a:endParaRPr kumimoji="1" lang="en-GB" sz="900" b="0" i="0" u="none" strike="noStrike" kern="1200" dirty="0">
                        <a:solidFill>
                          <a:srgbClr val="000000"/>
                        </a:solidFill>
                        <a:effectLst/>
                        <a:latin typeface="Arial" panose="020B0604020202020204" pitchFamily="34" charset="0"/>
                        <a:ea typeface="+mn-ea"/>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bl>
          </a:graphicData>
        </a:graphic>
      </p:graphicFrame>
      <p:graphicFrame>
        <p:nvGraphicFramePr>
          <p:cNvPr id="8" name="Table 7"/>
          <p:cNvGraphicFramePr>
            <a:graphicFrameLocks noGrp="1"/>
          </p:cNvGraphicFramePr>
          <p:nvPr/>
        </p:nvGraphicFramePr>
        <p:xfrm>
          <a:off x="720421" y="1430958"/>
          <a:ext cx="8089900" cy="706755"/>
        </p:xfrm>
        <a:graphic>
          <a:graphicData uri="http://schemas.openxmlformats.org/drawingml/2006/table">
            <a:tbl>
              <a:tblPr/>
              <a:tblGrid>
                <a:gridCol w="609600"/>
                <a:gridCol w="1913747"/>
                <a:gridCol w="1474237"/>
                <a:gridCol w="434716"/>
                <a:gridCol w="609600"/>
                <a:gridCol w="609600"/>
                <a:gridCol w="609600"/>
                <a:gridCol w="609600"/>
                <a:gridCol w="609600"/>
                <a:gridCol w="609600"/>
              </a:tblGrid>
              <a:tr h="295275">
                <a:tc>
                  <a:txBody>
                    <a:bodyPr/>
                    <a:lstStyle/>
                    <a:p>
                      <a:pPr algn="ctr" fontAlgn="t"/>
                      <a:r>
                        <a:rPr lang="en-US" sz="900" b="1" i="0" u="none" strike="noStrike" dirty="0" err="1">
                          <a:solidFill>
                            <a:srgbClr val="FFFFFF"/>
                          </a:solidFill>
                          <a:effectLst/>
                          <a:highlight>
                            <a:srgbClr val="75B91A"/>
                          </a:highlight>
                          <a:latin typeface="Arial" panose="020B0604020202020204" pitchFamily="34" charset="0"/>
                        </a:rPr>
                        <a:t>TDoc</a:t>
                      </a:r>
                      <a:endParaRPr lang="en-US" sz="900" b="1" i="0" u="none" strike="noStrike" dirty="0">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highlight>
                            <a:srgbClr val="75B91A"/>
                          </a:highlight>
                          <a:latin typeface="Arial" panose="020B0604020202020204" pitchFamily="34" charset="0"/>
                        </a:rPr>
                        <a:t>Title</a:t>
                      </a:r>
                      <a:endParaRPr lang="en-US" sz="900" b="1" i="0" u="none" strike="noStrike" dirty="0">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highlight>
                            <a:srgbClr val="75B91A"/>
                          </a:highlight>
                          <a:latin typeface="Arial" panose="020B0604020202020204" pitchFamily="34" charset="0"/>
                        </a:rPr>
                        <a:t>Source</a:t>
                      </a:r>
                      <a:endParaRPr lang="en-US" sz="900" b="1" i="0" u="none" strike="noStrike">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highlight>
                            <a:srgbClr val="75B91A"/>
                          </a:highlight>
                          <a:latin typeface="Arial" panose="020B0604020202020204" pitchFamily="34" charset="0"/>
                        </a:rPr>
                        <a:t>Type</a:t>
                      </a:r>
                      <a:endParaRPr lang="en-US" sz="900" b="1" i="0" u="none" strike="noStrike">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highlight>
                            <a:srgbClr val="75B91A"/>
                          </a:highlight>
                          <a:latin typeface="Arial" panose="020B0604020202020204" pitchFamily="34" charset="0"/>
                        </a:rPr>
                        <a:t>Spec</a:t>
                      </a:r>
                      <a:endParaRPr lang="en-US" sz="900" b="1" i="0" u="none" strike="noStrike">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highlight>
                            <a:srgbClr val="75B91A"/>
                          </a:highlight>
                          <a:latin typeface="Arial" panose="020B0604020202020204" pitchFamily="34" charset="0"/>
                        </a:rPr>
                        <a:t>Version</a:t>
                      </a:r>
                      <a:endParaRPr lang="en-US" sz="900" b="1" i="0" u="none" strike="noStrike">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highlight>
                            <a:srgbClr val="75B91A"/>
                          </a:highlight>
                          <a:latin typeface="Arial" panose="020B0604020202020204" pitchFamily="34" charset="0"/>
                        </a:rPr>
                        <a:t>Related WIs</a:t>
                      </a:r>
                      <a:endParaRPr lang="en-US" sz="900" b="1" i="0" u="none" strike="noStrike">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highlight>
                            <a:srgbClr val="75B91A"/>
                          </a:highlight>
                          <a:latin typeface="Arial" panose="020B0604020202020204" pitchFamily="34" charset="0"/>
                        </a:rPr>
                        <a:t>CR</a:t>
                      </a:r>
                      <a:endParaRPr lang="en-US" sz="900" b="1" i="0" u="none" strike="noStrike">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highlight>
                            <a:srgbClr val="75B91A"/>
                          </a:highlight>
                          <a:latin typeface="Arial" panose="020B0604020202020204" pitchFamily="34" charset="0"/>
                        </a:rPr>
                        <a:t>CR category</a:t>
                      </a:r>
                      <a:endParaRPr lang="en-US" sz="900" b="1" i="0" u="none" strike="noStrike">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highlight>
                            <a:srgbClr val="75B91A"/>
                          </a:highlight>
                          <a:latin typeface="Arial" panose="020B0604020202020204" pitchFamily="34" charset="0"/>
                        </a:rPr>
                        <a:t>TSG CR Pack</a:t>
                      </a:r>
                      <a:endParaRPr lang="en-US" sz="900" b="1" i="0" u="none" strike="noStrike">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r>
              <a:tr h="325855">
                <a:tc>
                  <a:txBody>
                    <a:bodyPr/>
                    <a:lstStyle/>
                    <a:p>
                      <a:pPr algn="l" fontAlgn="t"/>
                      <a:r>
                        <a:rPr lang="en-GB" sz="900" b="0" i="0" u="none" strike="noStrike" dirty="0">
                          <a:solidFill>
                            <a:srgbClr val="000000"/>
                          </a:solidFill>
                          <a:effectLst/>
                          <a:latin typeface="Arial" panose="020B0604020202020204" pitchFamily="34" charset="0"/>
                        </a:rPr>
                        <a:t>R3-247056</a:t>
                      </a:r>
                      <a:endParaRPr lang="en-GB"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900" b="0" i="0" u="none" strike="noStrike" dirty="0">
                          <a:solidFill>
                            <a:srgbClr val="000000"/>
                          </a:solidFill>
                          <a:effectLst/>
                          <a:latin typeface="Arial" panose="020B0604020202020204" pitchFamily="34" charset="0"/>
                        </a:rPr>
                        <a:t>Support positioning of L2 UE-to-network remote UE [PosL2RemoteUE]</a:t>
                      </a:r>
                      <a:endParaRPr lang="en-GB"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900" b="0" i="0" u="none" strike="noStrike" dirty="0">
                          <a:solidFill>
                            <a:srgbClr val="000000"/>
                          </a:solidFill>
                          <a:effectLst/>
                          <a:latin typeface="Arial" panose="020B0604020202020204" pitchFamily="34" charset="0"/>
                        </a:rPr>
                        <a:t>Ericsson, CATT, Xiaomi, ZTE, Huawei, Qualcomm Inc.</a:t>
                      </a:r>
                      <a:endParaRPr lang="en-GB"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t"/>
                      <a:r>
                        <a:rPr lang="en-GB" sz="900" b="0" i="0" u="none" strike="noStrike" dirty="0">
                          <a:solidFill>
                            <a:srgbClr val="000000"/>
                          </a:solidFill>
                          <a:effectLst/>
                          <a:latin typeface="Arial" panose="020B0604020202020204" pitchFamily="34" charset="0"/>
                        </a:rPr>
                        <a:t>CR</a:t>
                      </a:r>
                      <a:endParaRPr lang="en-GB"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t"/>
                      <a:r>
                        <a:rPr lang="en-GB" sz="900" b="0" i="0" u="none" strike="noStrike" dirty="0">
                          <a:solidFill>
                            <a:srgbClr val="000000"/>
                          </a:solidFill>
                          <a:effectLst/>
                          <a:latin typeface="Arial" panose="020B0604020202020204" pitchFamily="34" charset="0"/>
                        </a:rPr>
                        <a:t>38.455</a:t>
                      </a:r>
                      <a:endParaRPr lang="en-GB"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t"/>
                      <a:r>
                        <a:rPr lang="en-GB" sz="900" b="0" i="0" u="none" strike="noStrike" dirty="0">
                          <a:solidFill>
                            <a:srgbClr val="000000"/>
                          </a:solidFill>
                          <a:effectLst/>
                          <a:latin typeface="Arial" panose="020B0604020202020204" pitchFamily="34" charset="0"/>
                        </a:rPr>
                        <a:t>18.3.0</a:t>
                      </a:r>
                      <a:endParaRPr lang="en-GB"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t"/>
                      <a:r>
                        <a:rPr lang="en-GB" sz="900" b="0" i="0" u="none" strike="noStrike" dirty="0">
                          <a:solidFill>
                            <a:srgbClr val="000000"/>
                          </a:solidFill>
                          <a:effectLst/>
                          <a:latin typeface="Arial" panose="020B0604020202020204" pitchFamily="34" charset="0"/>
                        </a:rPr>
                        <a:t>TEI18</a:t>
                      </a:r>
                      <a:endParaRPr lang="en-GB"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t"/>
                      <a:r>
                        <a:rPr lang="en-GB" sz="900" b="0" i="0" u="none" strike="noStrike" dirty="0">
                          <a:solidFill>
                            <a:srgbClr val="000000"/>
                          </a:solidFill>
                          <a:effectLst/>
                          <a:latin typeface="Arial" panose="020B0604020202020204" pitchFamily="34" charset="0"/>
                        </a:rPr>
                        <a:t>0163</a:t>
                      </a:r>
                      <a:endParaRPr lang="en-GB"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t"/>
                      <a:r>
                        <a:rPr lang="en-GB" sz="900" b="0" i="0" u="none" strike="noStrike" dirty="0">
                          <a:solidFill>
                            <a:srgbClr val="000000"/>
                          </a:solidFill>
                          <a:effectLst/>
                          <a:latin typeface="Arial" panose="020B0604020202020204" pitchFamily="34" charset="0"/>
                        </a:rPr>
                        <a:t>F</a:t>
                      </a:r>
                      <a:endParaRPr lang="en-GB"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kumimoji="1" lang="en-GB" sz="900" b="0" i="0" u="none" strike="noStrike" kern="1200" dirty="0">
                          <a:solidFill>
                            <a:srgbClr val="000000"/>
                          </a:solidFill>
                          <a:effectLst/>
                          <a:latin typeface="Arial" panose="020B0604020202020204" pitchFamily="34" charset="0"/>
                          <a:ea typeface="+mn-ea"/>
                          <a:cs typeface="+mn-cs"/>
                        </a:rPr>
                        <a:t>RP-243106</a:t>
                      </a:r>
                      <a:endParaRPr kumimoji="1" lang="en-GB" sz="900" b="0" i="0" u="none" strike="noStrike" kern="1200" dirty="0">
                        <a:solidFill>
                          <a:srgbClr val="000000"/>
                        </a:solidFill>
                        <a:effectLst/>
                        <a:latin typeface="Arial" panose="020B0604020202020204" pitchFamily="34" charset="0"/>
                        <a:ea typeface="+mn-ea"/>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bl>
          </a:graphicData>
        </a:graphic>
      </p:graphicFrame>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altLang="en-US" sz="2000" dirty="0">
                <a:cs typeface="+mn-ea"/>
                <a:sym typeface="+mn-ea"/>
              </a:rPr>
              <a:t>RAN3 has 1 main meeting room and 1 breakout room in RAN3#125bis (1-way remote access)and RAN3#126 (2-way remote access). GTW is provided for breakout room with best effort.</a:t>
            </a:r>
            <a:endParaRPr lang="en-US" altLang="en-US" sz="2000" dirty="0">
              <a:cs typeface="+mn-ea"/>
              <a:sym typeface="+mn-ea"/>
            </a:endParaRPr>
          </a:p>
          <a:p>
            <a:r>
              <a:rPr lang="en-US" altLang="en-US" sz="2000" dirty="0">
                <a:cs typeface="+mn-ea"/>
                <a:sym typeface="+mn-ea"/>
              </a:rPr>
              <a:t>In general, the number of remote participants for main session is quite limited, less than 10. The audio device test for remote access was performed before </a:t>
            </a:r>
            <a:r>
              <a:rPr lang="en-US" altLang="zh-CN" sz="2000" dirty="0">
                <a:cs typeface="+mn-ea"/>
                <a:sym typeface="+mn-ea"/>
              </a:rPr>
              <a:t>daily </a:t>
            </a:r>
            <a:r>
              <a:rPr lang="en-US" altLang="en-US" sz="2000" dirty="0">
                <a:cs typeface="+mn-ea"/>
                <a:sym typeface="+mn-ea"/>
              </a:rPr>
              <a:t>session starts. </a:t>
            </a:r>
            <a:endParaRPr lang="en-US" altLang="en-US" sz="2000" dirty="0">
              <a:cs typeface="+mn-ea"/>
              <a:sym typeface="+mn-ea"/>
            </a:endParaRPr>
          </a:p>
          <a:p>
            <a:r>
              <a:rPr lang="en-US" altLang="en-US" sz="2000" dirty="0">
                <a:cs typeface="+mn-ea"/>
                <a:sym typeface="+mn-ea"/>
              </a:rPr>
              <a:t>MCC and IT support during the meeting are sufficient. Internet connection issue occured on Friday in RAN3#126.</a:t>
            </a:r>
            <a:endParaRPr lang="en-US" altLang="en-US" sz="2000" dirty="0">
              <a:cs typeface="+mn-ea"/>
              <a:sym typeface="+mn-ea"/>
            </a:endParaRPr>
          </a:p>
          <a:p>
            <a:pPr>
              <a:spcBef>
                <a:spcPts val="300"/>
              </a:spcBef>
              <a:spcAft>
                <a:spcPts val="300"/>
              </a:spcAft>
            </a:pPr>
            <a:endParaRPr lang="en-US" altLang="en-US" sz="2000" dirty="0">
              <a:cs typeface="+mn-ea"/>
              <a:sym typeface="+mn-ea"/>
            </a:endParaRPr>
          </a:p>
          <a:p>
            <a:endParaRPr lang="en-US" altLang="en-US" sz="1600" dirty="0">
              <a:ea typeface="MS PGothic" panose="020B0600070205080204" pitchFamily="34" charset="-128"/>
            </a:endParaRPr>
          </a:p>
          <a:p>
            <a:pPr lvl="1"/>
            <a:endParaRPr lang="en-US" sz="1350" dirty="0"/>
          </a:p>
        </p:txBody>
      </p:sp>
      <p:sp>
        <p:nvSpPr>
          <p:cNvPr id="3" name="제목 2"/>
          <p:cNvSpPr>
            <a:spLocks noGrp="1"/>
          </p:cNvSpPr>
          <p:nvPr>
            <p:ph type="title"/>
          </p:nvPr>
        </p:nvSpPr>
        <p:spPr>
          <a:xfrm>
            <a:off x="549275" y="386080"/>
            <a:ext cx="7273290" cy="1143000"/>
          </a:xfrm>
        </p:spPr>
        <p:txBody>
          <a:bodyPr/>
          <a:lstStyle/>
          <a:p>
            <a:r>
              <a:rPr lang="en-US" altLang="en-US" dirty="0"/>
              <a:t>Experience for GTW Usage in f2f meeting</a:t>
            </a:r>
            <a:endParaRPr lang="en-US" dirty="0"/>
          </a:p>
        </p:txBody>
      </p:sp>
    </p:spTree>
  </p:cSld>
  <p:clrMapOvr>
    <a:masterClrMapping/>
  </p:clrMapOvr>
</p:sld>
</file>

<file path=ppt/tags/tag1.xml><?xml version="1.0" encoding="utf-8"?>
<p:tagLst xmlns:p="http://schemas.openxmlformats.org/presentationml/2006/main">
  <p:tag name="TABLE_ENDDRAG_ORIGIN_RECT" val="407*75"/>
  <p:tag name="TABLE_ENDDRAG_RECT" val="118*54*407*75"/>
</p:tagLst>
</file>

<file path=ppt/theme/_rels/theme1.xml.rels><?xml version="1.0" encoding="UTF-8" standalone="yes"?>
<Relationships xmlns="http://schemas.openxmlformats.org/package/2006/relationships"><Relationship Id="rId1" Type="http://schemas.openxmlformats.org/officeDocument/2006/relationships/image" Target="../media/image5.jpeg"/></Relationships>
</file>

<file path=ppt/theme/_rels/theme2.xml.rels><?xml version="1.0" encoding="UTF-8" standalone="yes"?>
<Relationships xmlns="http://schemas.openxmlformats.org/package/2006/relationships"><Relationship Id="rId1" Type="http://schemas.openxmlformats.org/officeDocument/2006/relationships/image" Target="../media/image5.jpeg"/></Relationships>
</file>

<file path=ppt/theme/_rels/theme3.xml.rels><?xml version="1.0" encoding="UTF-8" standalone="yes"?>
<Relationships xmlns="http://schemas.openxmlformats.org/package/2006/relationships"><Relationship Id="rId1" Type="http://schemas.openxmlformats.org/officeDocument/2006/relationships/image" Target="../media/image5.jpeg"/></Relationships>
</file>

<file path=ppt/theme/_rels/theme4.xml.rels><?xml version="1.0" encoding="UTF-8" standalone="yes"?>
<Relationships xmlns="http://schemas.openxmlformats.org/package/2006/relationships"><Relationship Id="rId1" Type="http://schemas.openxmlformats.org/officeDocument/2006/relationships/image" Target="../media/image5.jpeg"/></Relationships>
</file>

<file path=ppt/theme/_rels/theme5.xml.rels><?xml version="1.0" encoding="UTF-8" standalone="yes"?>
<Relationships xmlns="http://schemas.openxmlformats.org/package/2006/relationships"><Relationship Id="rId1" Type="http://schemas.openxmlformats.org/officeDocument/2006/relationships/image" Target="../media/image5.jpeg"/></Relationships>
</file>

<file path=ppt/theme/_rels/theme6.xml.rels><?xml version="1.0" encoding="UTF-8" standalone="yes"?>
<Relationships xmlns="http://schemas.openxmlformats.org/package/2006/relationships"><Relationship Id="rId1" Type="http://schemas.openxmlformats.org/officeDocument/2006/relationships/image" Target="../media/image5.jpeg"/></Relationships>
</file>

<file path=ppt/theme/_rels/theme7.xml.rels><?xml version="1.0" encoding="UTF-8" standalone="yes"?>
<Relationships xmlns="http://schemas.openxmlformats.org/package/2006/relationships"><Relationship Id="rId1" Type="http://schemas.openxmlformats.org/officeDocument/2006/relationships/image" Target="../media/image5.jpeg"/></Relationships>
</file>

<file path=ppt/theme/_rels/theme8.xml.rels><?xml version="1.0" encoding="UTF-8" standalone="yes"?>
<Relationships xmlns="http://schemas.openxmlformats.org/package/2006/relationships"><Relationship Id="rId1" Type="http://schemas.openxmlformats.org/officeDocument/2006/relationships/image" Target="../media/image5.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8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0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2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5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23247</Words>
  <Application>WPS 演示</Application>
  <PresentationFormat>全屏显示(4:3)</PresentationFormat>
  <Paragraphs>816</Paragraphs>
  <Slides>28</Slides>
  <Notes>25</Notes>
  <HiddenSlides>0</HiddenSlides>
  <MMClips>0</MMClips>
  <ScaleCrop>false</ScaleCrop>
  <HeadingPairs>
    <vt:vector size="8" baseType="variant">
      <vt:variant>
        <vt:lpstr>已用的字体</vt:lpstr>
      </vt:variant>
      <vt:variant>
        <vt:i4>8</vt:i4>
      </vt:variant>
      <vt:variant>
        <vt:lpstr>主题</vt:lpstr>
      </vt:variant>
      <vt:variant>
        <vt:i4>8</vt:i4>
      </vt:variant>
      <vt:variant>
        <vt:lpstr>嵌入 OLE 服务器</vt:lpstr>
      </vt:variant>
      <vt:variant>
        <vt:i4>1</vt:i4>
      </vt:variant>
      <vt:variant>
        <vt:lpstr>幻灯片标题</vt:lpstr>
      </vt:variant>
      <vt:variant>
        <vt:i4>28</vt:i4>
      </vt:variant>
    </vt:vector>
  </HeadingPairs>
  <TitlesOfParts>
    <vt:vector size="45" baseType="lpstr">
      <vt:lpstr>Arial</vt:lpstr>
      <vt:lpstr>宋体</vt:lpstr>
      <vt:lpstr>Wingdings</vt:lpstr>
      <vt:lpstr>Calibri</vt:lpstr>
      <vt:lpstr>MS PGothic</vt:lpstr>
      <vt:lpstr>Times New Roman</vt:lpstr>
      <vt:lpstr>微软雅黑</vt:lpstr>
      <vt:lpstr>Arial Unicode MS</vt:lpstr>
      <vt:lpstr>3gpp</vt:lpstr>
      <vt:lpstr>1_3gpp</vt:lpstr>
      <vt:lpstr>3_3gpp</vt:lpstr>
      <vt:lpstr>4_3gpp</vt:lpstr>
      <vt:lpstr>8_3gpp</vt:lpstr>
      <vt:lpstr>10_3gpp</vt:lpstr>
      <vt:lpstr>2_3gpp</vt:lpstr>
      <vt:lpstr>5_3gpp</vt:lpstr>
      <vt:lpstr>Paint.Picture</vt:lpstr>
      <vt:lpstr>  </vt:lpstr>
      <vt:lpstr>Executive Summary</vt:lpstr>
      <vt:lpstr>Tdoc submitted to RAN3</vt:lpstr>
      <vt:lpstr>Tdocs for each Topic</vt:lpstr>
      <vt:lpstr>Tdocs for each Topic</vt:lpstr>
      <vt:lpstr>Overview of RAN3-led Rel-19 NR SI/WIs</vt:lpstr>
      <vt:lpstr>RAN3 CRs to RAN</vt:lpstr>
      <vt:lpstr>TEI 18 – RAN3 Only CRs</vt:lpstr>
      <vt:lpstr>Experience for GTW Usage in f2f meeting</vt:lpstr>
      <vt:lpstr>R19 SON/MDT WI</vt:lpstr>
      <vt:lpstr>R19 SON/MDT WI</vt:lpstr>
      <vt:lpstr>R19 AI RAN WI</vt:lpstr>
      <vt:lpstr>R19 AI RAN WI</vt:lpstr>
      <vt:lpstr>                    R19 Topological Enhancement WI</vt:lpstr>
      <vt:lpstr>R19 Mobility Enh WI</vt:lpstr>
      <vt:lpstr>R19 NR NTN WI</vt:lpstr>
      <vt:lpstr>R19 IoT NTN WI</vt:lpstr>
      <vt:lpstr>   R19 Ambient IoT SI </vt:lpstr>
      <vt:lpstr>PowerPoint 演示文稿</vt:lpstr>
      <vt:lpstr>PowerPoint 演示文稿</vt:lpstr>
      <vt:lpstr>R19 Duplex WI</vt:lpstr>
      <vt:lpstr>R19 AI PHY WI</vt:lpstr>
      <vt:lpstr>TEI Corrections</vt:lpstr>
      <vt:lpstr>TEI Corrections</vt:lpstr>
      <vt:lpstr>TEI Corrections</vt:lpstr>
      <vt:lpstr>My Heartfelt Thanks To:</vt:lpstr>
      <vt:lpstr>RAN3 Social Events in Heifei and Orlando           </vt:lpstr>
      <vt:lpstr>RAN3vsRAN2 Basketball Match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Gao Yin RAN3 Chair</dc:creator>
  <cp:lastModifiedBy>RAN3 Chair</cp:lastModifiedBy>
  <cp:revision>1253</cp:revision>
  <cp:lastPrinted>2018-03-14T16:55:00Z</cp:lastPrinted>
  <dcterms:created xsi:type="dcterms:W3CDTF">2009-11-27T05:15:00Z</dcterms:created>
  <dcterms:modified xsi:type="dcterms:W3CDTF">2024-12-02T14:17:02Z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0x010100EB28163D68FE8E4D9361964FDD814FC4</vt:lpwstr>
  </property>
  <property fmtid="{D5CDD505-2E9C-101B-9397-08002B2CF9AE}" pid="3" name="KSOProductBuildVer">
    <vt:lpwstr>2052-11.8.2.12085</vt:lpwstr>
  </property>
  <property fmtid="{D5CDD505-2E9C-101B-9397-08002B2CF9AE}" pid="4" name="ICV">
    <vt:lpwstr>1870F2375D204457B9F137A4B0AFFC79</vt:lpwstr>
  </property>
</Properties>
</file>