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7" r:id="rId8"/>
    <p:sldId id="366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3GPP#120bis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Orlando US – November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C6-240630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Excel_Worksheet1.xls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hyperlink" Target="http://portal.3gpp.org/ngppapp/DownloadTDoc.aspx?contributionUid=C6-100069" TargetMode="External"/><Relationship Id="rId7" Type="http://schemas.openxmlformats.org/officeDocument/2006/relationships/package" Target="../embeddings/Microsoft_Excel_Worksheet2.xlsx"/><Relationship Id="rId2" Type="http://schemas.openxmlformats.org/officeDocument/2006/relationships/hyperlink" Target="http://portal.3gpp.org/ngppapp/DownloadTDoc.aspx?contributionUid=C6-10011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ngppapp/DownloadTDoc.aspx?contributionUid=C6-200607" TargetMode="External"/><Relationship Id="rId5" Type="http://schemas.openxmlformats.org/officeDocument/2006/relationships/hyperlink" Target="http://portal.3gpp.org/ngppapp/DownloadTDoc.aspx?contributionUid=C6-200606" TargetMode="External"/><Relationship Id="rId4" Type="http://schemas.openxmlformats.org/officeDocument/2006/relationships/hyperlink" Target="http://portal.3gpp.org/ngppapp/DownloadTDoc.aspx?contributionUid=C6-100070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281573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TS 31.213 Inconsistencies 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Hervé COLLET, Alain RAGUENET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3GPP CT6 delegate, Thales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After </a:t>
            </a:r>
            <a:r>
              <a:rPr lang="en-US" altLang="en-US" sz="2400" dirty="0" err="1"/>
              <a:t>Idemia’s</a:t>
            </a:r>
            <a:r>
              <a:rPr lang="en-US" altLang="en-US" sz="2400" dirty="0"/>
              <a:t> remark on inconsistency on TS 31.130 versions (Rel-6 specified as reference when some test cases are covering Rel-7 features) Thales performed deeper document analysis, see details in next slides</a:t>
            </a:r>
          </a:p>
          <a:p>
            <a:r>
              <a:rPr lang="en-US" altLang="en-US" sz="2400" dirty="0"/>
              <a:t>Unfortunately, some past CRs were incomplete even if they received CT6 agreement</a:t>
            </a:r>
          </a:p>
          <a:p>
            <a:pPr marL="0" indent="0" algn="ctr">
              <a:buNone/>
            </a:pPr>
            <a:endParaRPr lang="fr-FR" altLang="en-US" sz="2400" b="1" dirty="0"/>
          </a:p>
          <a:p>
            <a:pPr marL="0" indent="0" algn="ctr">
              <a:buNone/>
            </a:pPr>
            <a:r>
              <a:rPr lang="fr-FR" altLang="en-US" sz="2400" b="1" dirty="0" err="1"/>
              <a:t>Since</a:t>
            </a:r>
            <a:r>
              <a:rPr lang="fr-FR" altLang="en-US" sz="2400" b="1" dirty="0"/>
              <a:t> Release 7 the </a:t>
            </a:r>
            <a:r>
              <a:rPr lang="fr-FR" altLang="en-US" sz="2400" b="1" dirty="0" err="1"/>
              <a:t>wrong</a:t>
            </a:r>
            <a:r>
              <a:rPr lang="fr-FR" altLang="en-US" sz="2400" b="1" dirty="0"/>
              <a:t> TS 31.130 version </a:t>
            </a:r>
            <a:r>
              <a:rPr lang="fr-FR" altLang="en-US" sz="2400" b="1" dirty="0" err="1"/>
              <a:t>is</a:t>
            </a:r>
            <a:r>
              <a:rPr lang="fr-FR" altLang="en-US" sz="2400" b="1" dirty="0"/>
              <a:t> </a:t>
            </a:r>
            <a:r>
              <a:rPr lang="fr-FR" altLang="en-US" sz="2400" b="1" dirty="0" err="1"/>
              <a:t>referenced</a:t>
            </a:r>
            <a:r>
              <a:rPr lang="fr-FR" altLang="en-US" sz="2400" b="1" dirty="0"/>
              <a:t> (</a:t>
            </a:r>
            <a:r>
              <a:rPr lang="fr-FR" altLang="en-US" sz="2400" b="1" dirty="0" err="1"/>
              <a:t>still</a:t>
            </a:r>
            <a:r>
              <a:rPr lang="fr-FR" altLang="en-US" sz="2400" b="1" dirty="0"/>
              <a:t> Rel-6)</a:t>
            </a:r>
          </a:p>
          <a:p>
            <a:pPr marL="0" indent="0" algn="ctr">
              <a:buNone/>
            </a:pPr>
            <a:r>
              <a:rPr lang="fr-FR" altLang="en-US" sz="2400" b="1" dirty="0"/>
              <a:t>TS 31.213 </a:t>
            </a:r>
            <a:r>
              <a:rPr lang="fr-FR" altLang="en-US" sz="2400" b="1" dirty="0" err="1"/>
              <a:t>word</a:t>
            </a:r>
            <a:r>
              <a:rPr lang="fr-FR" altLang="en-US" sz="2400" b="1" dirty="0"/>
              <a:t> document </a:t>
            </a:r>
            <a:r>
              <a:rPr lang="fr-FR" altLang="en-US" sz="2400" b="1" dirty="0" err="1"/>
              <a:t>is</a:t>
            </a:r>
            <a:r>
              <a:rPr lang="fr-FR" altLang="en-US" sz="2400" b="1" dirty="0"/>
              <a:t> </a:t>
            </a:r>
            <a:r>
              <a:rPr lang="fr-FR" altLang="en-US" sz="2400" b="1" dirty="0" err="1"/>
              <a:t>inconsistent</a:t>
            </a:r>
            <a:r>
              <a:rPr lang="fr-FR" altLang="en-US" sz="2400" b="1" dirty="0"/>
              <a:t> </a:t>
            </a:r>
            <a:r>
              <a:rPr lang="fr-FR" altLang="en-US" sz="2400" b="1" dirty="0" err="1"/>
              <a:t>with</a:t>
            </a:r>
            <a:r>
              <a:rPr lang="fr-FR" altLang="en-US" sz="2400" b="1" dirty="0"/>
              <a:t> source code </a:t>
            </a:r>
            <a:r>
              <a:rPr lang="fr-FR" altLang="en-US" sz="2400" b="1" dirty="0" err="1"/>
              <a:t>provided</a:t>
            </a:r>
            <a:endParaRPr lang="fr-FR" altLang="en-US" sz="2400" b="1" dirty="0"/>
          </a:p>
          <a:p>
            <a:pPr marL="0" indent="0" algn="ctr">
              <a:buNone/>
            </a:pPr>
            <a:r>
              <a:rPr lang="fr-FR" altLang="en-US" sz="800" dirty="0"/>
              <a:t>v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TS 31.213 </a:t>
            </a:r>
            <a:r>
              <a:rPr lang="fr-FR" altLang="en-US" dirty="0" err="1"/>
              <a:t>history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All CRs issued on TS 31.213 are listed in attached Excel file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7CC9E08-C4CF-EBE5-889B-F00E15177F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352890"/>
              </p:ext>
            </p:extLst>
          </p:nvPr>
        </p:nvGraphicFramePr>
        <p:xfrm>
          <a:off x="9723438" y="2149475"/>
          <a:ext cx="949325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48600" imgH="799200" progId="Excel.Sheet.12">
                  <p:embed/>
                </p:oleObj>
              </mc:Choice>
              <mc:Fallback>
                <p:oleObj name="Worksheet" showAsIcon="1" r:id="rId2" imgW="948600" imgH="799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23438" y="2149475"/>
                        <a:ext cx="949325" cy="798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Inconsistency with source code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Some files referenced in word document is inconsistent with source code provided in Annexes, see details in attached Excel</a:t>
            </a:r>
          </a:p>
          <a:p>
            <a:pPr lvl="1"/>
            <a:r>
              <a:rPr lang="en-US" altLang="en-US" u="sng" dirty="0"/>
              <a:t>Warning</a:t>
            </a:r>
            <a:r>
              <a:rPr lang="en-US" altLang="en-US" dirty="0"/>
              <a:t>: Consistency between code and test cases was not checked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37358B7-EDB9-FB0C-BE35-09AF2C1BE9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557253"/>
              </p:ext>
            </p:extLst>
          </p:nvPr>
        </p:nvGraphicFramePr>
        <p:xfrm>
          <a:off x="9871763" y="3332931"/>
          <a:ext cx="949325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48600" imgH="799200" progId="Excel.Sheet.12">
                  <p:embed/>
                </p:oleObj>
              </mc:Choice>
              <mc:Fallback>
                <p:oleObj name="Worksheet" showAsIcon="1" r:id="rId2" imgW="948600" imgH="799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71763" y="3332931"/>
                        <a:ext cx="949325" cy="798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356142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 err="1"/>
              <a:t>CRs</a:t>
            </a:r>
            <a:r>
              <a:rPr lang="fr-FR" altLang="en-US" dirty="0"/>
              <a:t> </a:t>
            </a:r>
            <a:r>
              <a:rPr lang="fr-FR" altLang="en-US" dirty="0" err="1"/>
              <a:t>details</a:t>
            </a:r>
            <a:r>
              <a:rPr lang="fr-FR" altLang="en-US" dirty="0"/>
              <a:t> and </a:t>
            </a:r>
            <a:r>
              <a:rPr lang="fr-FR" altLang="en-US" dirty="0" err="1"/>
              <a:t>identified</a:t>
            </a:r>
            <a:r>
              <a:rPr lang="fr-FR" altLang="en-US" dirty="0"/>
              <a:t> issues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CRs details and identified issues are listed in attached Excel</a:t>
            </a:r>
          </a:p>
          <a:p>
            <a:endParaRPr lang="en-US" altLang="en-US" dirty="0"/>
          </a:p>
          <a:p>
            <a:r>
              <a:rPr lang="en-US" altLang="en-US" dirty="0"/>
              <a:t>Below CRs were historically incorrectly managed</a:t>
            </a:r>
          </a:p>
          <a:p>
            <a:pPr lvl="1"/>
            <a:r>
              <a:rPr lang="en-US" altLang="en-US" dirty="0">
                <a:hlinkClick r:id="rId2"/>
              </a:rPr>
              <a:t>C6-100116</a:t>
            </a:r>
            <a:r>
              <a:rPr lang="en-US" altLang="en-US" dirty="0"/>
              <a:t> (Rel-7) / </a:t>
            </a:r>
            <a:r>
              <a:rPr lang="en-US" altLang="en-US" dirty="0">
                <a:hlinkClick r:id="rId3"/>
              </a:rPr>
              <a:t>C6-100069</a:t>
            </a:r>
            <a:r>
              <a:rPr lang="en-US" altLang="en-US" dirty="0"/>
              <a:t> (mirror Rel-8)</a:t>
            </a:r>
            <a:r>
              <a:rPr lang="fr-DZ" altLang="en-US" dirty="0"/>
              <a:t> / </a:t>
            </a:r>
            <a:r>
              <a:rPr lang="en-US" altLang="en-US" dirty="0">
                <a:hlinkClick r:id="rId4"/>
              </a:rPr>
              <a:t>C6-1000</a:t>
            </a:r>
            <a:r>
              <a:rPr lang="fr-DZ" altLang="en-US" dirty="0">
                <a:hlinkClick r:id="rId4"/>
              </a:rPr>
              <a:t>70</a:t>
            </a:r>
            <a:r>
              <a:rPr lang="en-US" altLang="en-US" dirty="0"/>
              <a:t> (mirror Rel-</a:t>
            </a:r>
            <a:r>
              <a:rPr lang="fr-DZ" altLang="en-US" dirty="0"/>
              <a:t>9</a:t>
            </a:r>
            <a:r>
              <a:rPr lang="en-US" altLang="en-US" dirty="0"/>
              <a:t>)</a:t>
            </a:r>
          </a:p>
          <a:p>
            <a:pPr lvl="2"/>
            <a:r>
              <a:rPr lang="en-US" altLang="en-US" dirty="0"/>
              <a:t>New test cases added without source code</a:t>
            </a:r>
          </a:p>
          <a:p>
            <a:pPr lvl="2"/>
            <a:r>
              <a:rPr lang="en-US" altLang="en-US" dirty="0"/>
              <a:t>TS 31.130 reference not updated to Rel-7 when test cases cover Rel-7 features</a:t>
            </a:r>
          </a:p>
          <a:p>
            <a:pPr lvl="1"/>
            <a:r>
              <a:rPr lang="en-US" altLang="en-US" dirty="0">
                <a:hlinkClick r:id="rId5"/>
              </a:rPr>
              <a:t>C6-200606</a:t>
            </a:r>
            <a:r>
              <a:rPr lang="en-US" altLang="en-US" dirty="0"/>
              <a:t> (Rel-16) / </a:t>
            </a:r>
            <a:r>
              <a:rPr lang="en-US" altLang="en-US" dirty="0">
                <a:hlinkClick r:id="rId6"/>
              </a:rPr>
              <a:t>C6-200607</a:t>
            </a:r>
            <a:r>
              <a:rPr lang="en-US" altLang="en-US" dirty="0"/>
              <a:t> (mirror Rel-17)</a:t>
            </a:r>
          </a:p>
          <a:p>
            <a:pPr lvl="2"/>
            <a:r>
              <a:rPr lang="en-US" altLang="en-US" dirty="0"/>
              <a:t>Test cases corrected but updated source code not delivered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5C08D9C-D641-A8EC-F5EC-2D0397FF3F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034693"/>
              </p:ext>
            </p:extLst>
          </p:nvPr>
        </p:nvGraphicFramePr>
        <p:xfrm>
          <a:off x="9875838" y="2101850"/>
          <a:ext cx="949325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7" imgW="948600" imgH="799200" progId="Excel.Sheet.12">
                  <p:embed/>
                </p:oleObj>
              </mc:Choice>
              <mc:Fallback>
                <p:oleObj name="Worksheet" showAsIcon="1" r:id="rId7" imgW="948600" imgH="799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75838" y="2101850"/>
                        <a:ext cx="949325" cy="798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209285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TS 31.213 shall be corrected to solve inconsistencies</a:t>
            </a:r>
          </a:p>
          <a:p>
            <a:pPr lvl="1"/>
            <a:r>
              <a:rPr lang="en-US" altLang="en-US" dirty="0"/>
              <a:t>Correct word on source file name to be aligned with files delivered in Annexes</a:t>
            </a:r>
          </a:p>
          <a:p>
            <a:pPr lvl="1"/>
            <a:r>
              <a:rPr lang="en-US" altLang="en-US" dirty="0"/>
              <a:t>New source code to rewrite for missing test cases and included in Annexes</a:t>
            </a:r>
          </a:p>
          <a:p>
            <a:pPr lvl="1"/>
            <a:r>
              <a:rPr lang="en-US" altLang="en-US" dirty="0"/>
              <a:t>Source code to correct for updated test cases</a:t>
            </a:r>
          </a:p>
          <a:p>
            <a:r>
              <a:rPr lang="en-US" altLang="en-US" dirty="0"/>
              <a:t>Proposal</a:t>
            </a:r>
          </a:p>
          <a:p>
            <a:pPr lvl="1"/>
            <a:r>
              <a:rPr lang="en-US" altLang="en-US" dirty="0"/>
              <a:t>CRs to manage in coming CT6 meetings</a:t>
            </a:r>
          </a:p>
          <a:p>
            <a:pPr lvl="2"/>
            <a:r>
              <a:rPr lang="en-US" altLang="en-US" dirty="0"/>
              <a:t>Log actions into CT6 action list (C6-240606)</a:t>
            </a:r>
          </a:p>
          <a:p>
            <a:pPr lvl="2"/>
            <a:r>
              <a:rPr lang="en-US" altLang="en-US" dirty="0"/>
              <a:t>Each company issuing the initial CR to prepare CR</a:t>
            </a:r>
          </a:p>
          <a:p>
            <a:pPr lvl="1"/>
            <a:r>
              <a:rPr lang="en-US" altLang="en-US" dirty="0"/>
              <a:t>Is it mandate to maintain since Rel-7 ?</a:t>
            </a:r>
          </a:p>
          <a:p>
            <a:pPr lvl="2"/>
            <a:r>
              <a:rPr lang="en-US" altLang="en-US" dirty="0"/>
              <a:t>TS 31.213 shall be maintained in Rel-18 to include GBA_U API test cases (cf. 1</a:t>
            </a:r>
            <a:r>
              <a:rPr lang="en-US" altLang="en-US" baseline="30000" dirty="0"/>
              <a:t>st</a:t>
            </a:r>
            <a:r>
              <a:rPr lang="en-US" altLang="en-US" dirty="0"/>
              <a:t> CRs C6-240628 and C6-240633)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316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Worksheet</vt:lpstr>
      <vt:lpstr>TS 31.213 Inconsistencies </vt:lpstr>
      <vt:lpstr>Outline</vt:lpstr>
      <vt:lpstr>TS 31.213 history</vt:lpstr>
      <vt:lpstr>Inconsistency with source code</vt:lpstr>
      <vt:lpstr>CRs details and identified issues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COLLET Herve</cp:lastModifiedBy>
  <cp:revision>601</cp:revision>
  <dcterms:created xsi:type="dcterms:W3CDTF">2010-02-05T13:52:04Z</dcterms:created>
  <dcterms:modified xsi:type="dcterms:W3CDTF">2024-11-18T08:40:24Z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cf20372f-9ab3-4551-9149-9f9b12e2c27e_Enabled">
    <vt:lpwstr>true</vt:lpwstr>
  </property>
  <property fmtid="{D5CDD505-2E9C-101B-9397-08002B2CF9AE}" pid="4" name="MSIP_Label_cf20372f-9ab3-4551-9149-9f9b12e2c27e_SetDate">
    <vt:lpwstr>2024-11-07T10:38:53Z</vt:lpwstr>
  </property>
  <property fmtid="{D5CDD505-2E9C-101B-9397-08002B2CF9AE}" pid="5" name="MSIP_Label_cf20372f-9ab3-4551-9149-9f9b12e2c27e_Method">
    <vt:lpwstr>Privileged</vt:lpwstr>
  </property>
  <property fmtid="{D5CDD505-2E9C-101B-9397-08002B2CF9AE}" pid="6" name="MSIP_Label_cf20372f-9ab3-4551-9149-9f9b12e2c27e_Name">
    <vt:lpwstr>DIS OPEN</vt:lpwstr>
  </property>
  <property fmtid="{D5CDD505-2E9C-101B-9397-08002B2CF9AE}" pid="7" name="MSIP_Label_cf20372f-9ab3-4551-9149-9f9b12e2c27e_SiteId">
    <vt:lpwstr>6e603289-5e46-4e26-ac7c-03a85420a9a5</vt:lpwstr>
  </property>
  <property fmtid="{D5CDD505-2E9C-101B-9397-08002B2CF9AE}" pid="8" name="MSIP_Label_cf20372f-9ab3-4551-9149-9f9b12e2c27e_ActionId">
    <vt:lpwstr>b9005248-2adf-48f1-a62e-982ae61b5332</vt:lpwstr>
  </property>
  <property fmtid="{D5CDD505-2E9C-101B-9397-08002B2CF9AE}" pid="9" name="MSIP_Label_cf20372f-9ab3-4551-9149-9f9b12e2c27e_ContentBits">
    <vt:lpwstr>0</vt:lpwstr>
  </property>
</Properties>
</file>