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4"/>
  </p:notesMasterIdLst>
  <p:handoutMasterIdLst>
    <p:handoutMasterId r:id="rId25"/>
  </p:handoutMasterIdLst>
  <p:sldIdLst>
    <p:sldId id="341" r:id="rId5"/>
    <p:sldId id="363" r:id="rId6"/>
    <p:sldId id="366" r:id="rId7"/>
    <p:sldId id="377" r:id="rId8"/>
    <p:sldId id="368" r:id="rId9"/>
    <p:sldId id="389" r:id="rId10"/>
    <p:sldId id="387" r:id="rId11"/>
    <p:sldId id="390" r:id="rId12"/>
    <p:sldId id="392" r:id="rId13"/>
    <p:sldId id="380" r:id="rId14"/>
    <p:sldId id="370" r:id="rId15"/>
    <p:sldId id="391" r:id="rId16"/>
    <p:sldId id="381" r:id="rId17"/>
    <p:sldId id="371" r:id="rId18"/>
    <p:sldId id="372" r:id="rId19"/>
    <p:sldId id="374" r:id="rId20"/>
    <p:sldId id="375" r:id="rId21"/>
    <p:sldId id="365" r:id="rId22"/>
    <p:sldId id="379" r:id="rId2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FF00"/>
    <a:srgbClr val="2A6EA8"/>
    <a:srgbClr val="00FF99"/>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9616B8-3AA6-4379-B3BF-D5CE963D7CA5}" v="59" dt="2024-08-27T08:32:08.4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73" autoAdjust="0"/>
    <p:restoredTop sz="96652" autoAdjust="0"/>
  </p:normalViewPr>
  <p:slideViewPr>
    <p:cSldViewPr snapToGrid="0">
      <p:cViewPr varScale="1">
        <p:scale>
          <a:sx n="111" d="100"/>
          <a:sy n="111" d="100"/>
        </p:scale>
        <p:origin x="756" y="96"/>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‹Nr.›</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‹Nr.›</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‹Nr.›</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CT WG6 Meeting #120bis</a:t>
            </a:r>
          </a:p>
          <a:p>
            <a:pPr eaLnBrk="1" hangingPunct="1">
              <a:defRPr/>
            </a:pPr>
            <a:r>
              <a:rPr lang="sv-SE" altLang="en-US" sz="1200" b="1" dirty="0">
                <a:latin typeface="Arial "/>
              </a:rPr>
              <a:t>Orlando, US, 19-22 November 2024</a:t>
            </a:r>
          </a:p>
        </p:txBody>
      </p:sp>
      <p:sp>
        <p:nvSpPr>
          <p:cNvPr id="13" name="Text Box 14"/>
          <p:cNvSpPr txBox="1">
            <a:spLocks noChangeArrowheads="1"/>
          </p:cNvSpPr>
          <p:nvPr userDrawn="1"/>
        </p:nvSpPr>
        <p:spPr bwMode="auto">
          <a:xfrm>
            <a:off x="9523562" y="72380"/>
            <a:ext cx="25350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C6-240613   </a:t>
            </a:r>
          </a:p>
          <a:p>
            <a:pPr algn="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hyperlink" Target="mailto:heiko.kruse@idemia.co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Status Report </a:t>
            </a:r>
            <a:br>
              <a:rPr lang="en-US" altLang="en-US" dirty="0"/>
            </a:br>
            <a:r>
              <a:rPr lang="en-US" altLang="en-US" dirty="0"/>
              <a:t>from TSG CT#105</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Heiko Kruse</a:t>
            </a:r>
          </a:p>
          <a:p>
            <a:pPr marL="0" indent="0" eaLnBrk="1" hangingPunct="1">
              <a:buFontTx/>
              <a:buNone/>
            </a:pPr>
            <a:r>
              <a:rPr lang="en-GB" altLang="en-US" dirty="0"/>
              <a:t>CT6 chair, IDEMIA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Exception</a:t>
            </a:r>
            <a:r>
              <a:rPr lang="de-DE" dirty="0"/>
              <a:t> </a:t>
            </a:r>
            <a:r>
              <a:rPr lang="de-DE" dirty="0" err="1"/>
              <a:t>sheets</a:t>
            </a:r>
            <a:endParaRPr lang="de-DE" dirty="0"/>
          </a:p>
        </p:txBody>
      </p:sp>
      <p:graphicFrame>
        <p:nvGraphicFramePr>
          <p:cNvPr id="9" name="Tableau 3"/>
          <p:cNvGraphicFramePr>
            <a:graphicFrameLocks noGrp="1"/>
          </p:cNvGraphicFramePr>
          <p:nvPr>
            <p:extLst>
              <p:ext uri="{D42A27DB-BD31-4B8C-83A1-F6EECF244321}">
                <p14:modId xmlns:p14="http://schemas.microsoft.com/office/powerpoint/2010/main" val="350714642"/>
              </p:ext>
            </p:extLst>
          </p:nvPr>
        </p:nvGraphicFramePr>
        <p:xfrm>
          <a:off x="224631" y="2288981"/>
          <a:ext cx="11742738" cy="2653047"/>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Rapporteur</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algn="l" defTabSz="914400" rtl="0" eaLnBrk="1" latinLnBrk="0" hangingPunct="0">
                        <a:spcAft>
                          <a:spcPts val="0"/>
                        </a:spcAft>
                        <a:buFont typeface="Arial" panose="020B0604020202020204" pitchFamily="34" charset="0"/>
                        <a:buChar char="•"/>
                      </a:pPr>
                      <a:endParaRPr lang="en-GB"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69933872"/>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2387755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8630761"/>
                  </a:ext>
                </a:extLst>
              </a:tr>
            </a:tbl>
          </a:graphicData>
        </a:graphic>
      </p:graphicFrame>
    </p:spTree>
    <p:extLst>
      <p:ext uri="{BB962C8B-B14F-4D97-AF65-F5344CB8AC3E}">
        <p14:creationId xmlns:p14="http://schemas.microsoft.com/office/powerpoint/2010/main" val="80271627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162773720"/>
              </p:ext>
            </p:extLst>
          </p:nvPr>
        </p:nvGraphicFramePr>
        <p:xfrm>
          <a:off x="809898" y="1999343"/>
          <a:ext cx="10411095" cy="1074113"/>
        </p:xfrm>
        <a:graphic>
          <a:graphicData uri="http://schemas.openxmlformats.org/drawingml/2006/table">
            <a:tbl>
              <a:tblPr firstRow="1" firstCol="1" bandRow="1"/>
              <a:tblGrid>
                <a:gridCol w="1217685">
                  <a:extLst>
                    <a:ext uri="{9D8B030D-6E8A-4147-A177-3AD203B41FA5}">
                      <a16:colId xmlns:a16="http://schemas.microsoft.com/office/drawing/2014/main" val="20000"/>
                    </a:ext>
                  </a:extLst>
                </a:gridCol>
                <a:gridCol w="4699788">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58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235216">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Status</a:t>
            </a:r>
          </a:p>
        </p:txBody>
      </p:sp>
      <p:sp>
        <p:nvSpPr>
          <p:cNvPr id="3" name="Espace réservé du contenu 2"/>
          <p:cNvSpPr>
            <a:spLocks noGrp="1"/>
          </p:cNvSpPr>
          <p:nvPr>
            <p:ph idx="1"/>
          </p:nvPr>
        </p:nvSpPr>
        <p:spPr/>
        <p:txBody>
          <a:bodyPr/>
          <a:lstStyle/>
          <a:p>
            <a:r>
              <a:rPr lang="en-US" dirty="0"/>
              <a:t>All work items 100% </a:t>
            </a:r>
          </a:p>
          <a:p>
            <a:endParaRPr lang="en-US" dirty="0"/>
          </a:p>
          <a:p>
            <a:endParaRPr lang="en-US" dirty="0"/>
          </a:p>
        </p:txBody>
      </p:sp>
    </p:spTree>
    <p:extLst>
      <p:ext uri="{BB962C8B-B14F-4D97-AF65-F5344CB8AC3E}">
        <p14:creationId xmlns:p14="http://schemas.microsoft.com/office/powerpoint/2010/main" val="175341630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p>
        </p:txBody>
      </p:sp>
      <p:sp>
        <p:nvSpPr>
          <p:cNvPr id="3" name="Espace réservé du contenu 2"/>
          <p:cNvSpPr>
            <a:spLocks noGrp="1"/>
          </p:cNvSpPr>
          <p:nvPr>
            <p:ph idx="1"/>
          </p:nvPr>
        </p:nvSpPr>
        <p:spPr/>
        <p:txBody>
          <a:bodyPr/>
          <a:lstStyle/>
          <a:p>
            <a:r>
              <a:rPr lang="en-US" dirty="0"/>
              <a:t>all work items completed.</a:t>
            </a:r>
          </a:p>
          <a:p>
            <a:r>
              <a:rPr lang="en-US" sz="2400" dirty="0"/>
              <a:t>Only outstanding is test work on </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aspects</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on UICC-terminal interface </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testing</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for</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UEs </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with</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non-</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removable</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UICCs </a:t>
            </a:r>
            <a:r>
              <a:rPr lang="de-DE" sz="24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which</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is at </a:t>
            </a:r>
            <a:r>
              <a:rPr lang="de-DE" sz="2400" dirty="0">
                <a:latin typeface="Arial" panose="020B0604020202020204" pitchFamily="34" charset="0"/>
                <a:ea typeface="Calibri" panose="020F0502020204030204" pitchFamily="34" charset="0"/>
                <a:cs typeface="Arial" panose="020B0604020202020204" pitchFamily="34" charset="0"/>
              </a:rPr>
              <a:t>95</a:t>
            </a:r>
            <a:r>
              <a:rPr lang="de-DE" sz="24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en-US" sz="2400" dirty="0"/>
          </a:p>
          <a:p>
            <a:endParaRPr lang="en-GB" dirty="0"/>
          </a:p>
          <a:p>
            <a:endParaRPr lang="en-GB" dirty="0"/>
          </a:p>
          <a:p>
            <a:endParaRPr lang="en-US" dirty="0"/>
          </a:p>
          <a:p>
            <a:endParaRPr lang="en-US" dirty="0"/>
          </a:p>
        </p:txBody>
      </p:sp>
    </p:spTree>
    <p:extLst>
      <p:ext uri="{BB962C8B-B14F-4D97-AF65-F5344CB8AC3E}">
        <p14:creationId xmlns:p14="http://schemas.microsoft.com/office/powerpoint/2010/main" val="15282427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dirty="0"/>
              <a:t>one CR </a:t>
            </a: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r>
              <a:rPr lang="en-US" dirty="0"/>
              <a:t>No CRs</a:t>
            </a:r>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a:t>
            </a:r>
          </a:p>
        </p:txBody>
      </p:sp>
      <p:sp>
        <p:nvSpPr>
          <p:cNvPr id="3" name="Espace réservé du contenu 2"/>
          <p:cNvSpPr>
            <a:spLocks noGrp="1"/>
          </p:cNvSpPr>
          <p:nvPr>
            <p:ph idx="1"/>
          </p:nvPr>
        </p:nvSpPr>
        <p:spPr/>
        <p:txBody>
          <a:bodyPr>
            <a:normAutofit/>
          </a:bodyPr>
          <a:lstStyle/>
          <a:p>
            <a:endParaRPr lang="en-US" dirty="0"/>
          </a:p>
          <a:p>
            <a:endParaRPr lang="en-US" dirty="0"/>
          </a:p>
        </p:txBody>
      </p:sp>
      <p:sp>
        <p:nvSpPr>
          <p:cNvPr id="4" name="Espace réservé du contenu 2"/>
          <p:cNvSpPr txBox="1">
            <a:spLocks/>
          </p:cNvSpPr>
          <p:nvPr/>
        </p:nvSpPr>
        <p:spPr bwMode="auto">
          <a:xfrm>
            <a:off x="990600" y="19780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hangingPunct="1">
              <a:spcAft>
                <a:spcPts val="0"/>
              </a:spcAft>
            </a:pPr>
            <a:endParaRPr lang="en-GB" dirty="0"/>
          </a:p>
          <a:p>
            <a:pPr fontAlgn="auto" hangingPunct="1">
              <a:spcAft>
                <a:spcPts val="0"/>
              </a:spcAft>
            </a:pPr>
            <a:r>
              <a:rPr lang="en-GB" dirty="0"/>
              <a:t>For WID on 5GC/EPC enhancement for satellite access Phase 2 (5GSAT_Ph2), Approval of CR#1052r2 to TS 31.102 in document C6-240527 in CR-pack CP-242092 depends on approval of CR#0077 to TS 24.368 from CT1</a:t>
            </a:r>
          </a:p>
          <a:p>
            <a:pPr lvl="1" fontAlgn="auto" hangingPunct="1">
              <a:spcAft>
                <a:spcPts val="0"/>
              </a:spcAft>
            </a:pPr>
            <a:r>
              <a:rPr lang="en-GB" dirty="0"/>
              <a:t>The author of the CR (Google) reported after the closure of CT6 meeting, that CT1 decided to postpone the CR to TS 24.368. In that case the CR to TS 31.102 in C6-240527 shall not be approved</a:t>
            </a:r>
          </a:p>
          <a:p>
            <a:pPr fontAlgn="auto" hangingPunct="1">
              <a:spcAft>
                <a:spcPts val="0"/>
              </a:spcAft>
            </a:pPr>
            <a:r>
              <a:rPr lang="en-GB" dirty="0">
                <a:highlight>
                  <a:srgbClr val="FFFF00"/>
                </a:highlight>
              </a:rPr>
              <a:t>CT decided to postpone CR in C6-240527</a:t>
            </a:r>
          </a:p>
          <a:p>
            <a:pPr lvl="1"/>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none</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2000" dirty="0">
                <a:ea typeface="MS PGothic" panose="020B0600070205080204" pitchFamily="34" charset="-128"/>
              </a:rPr>
              <a:t>The chairman would like  to thank:</a:t>
            </a:r>
          </a:p>
          <a:p>
            <a:pPr lvl="1"/>
            <a:r>
              <a:rPr lang="en-US" altLang="ja-JP" sz="1800" dirty="0">
                <a:ea typeface="MS PGothic" panose="020B0600070205080204" pitchFamily="34" charset="-128"/>
              </a:rPr>
              <a:t>The vice-chair Mr. Ly </a:t>
            </a:r>
            <a:r>
              <a:rPr lang="en-US" altLang="ja-JP" sz="1800" dirty="0" err="1">
                <a:ea typeface="MS PGothic" panose="020B0600070205080204" pitchFamily="34" charset="-128"/>
              </a:rPr>
              <a:t>Thanh</a:t>
            </a:r>
            <a:r>
              <a:rPr lang="en-US" altLang="ja-JP" sz="1800" dirty="0">
                <a:ea typeface="MS PGothic" panose="020B0600070205080204" pitchFamily="34" charset="-128"/>
              </a:rPr>
              <a:t> Phan for his support </a:t>
            </a:r>
          </a:p>
          <a:p>
            <a:pPr lvl="1"/>
            <a:r>
              <a:rPr lang="en-US" altLang="ja-JP" sz="1800" dirty="0">
                <a:ea typeface="MS PGothic" panose="020B0600070205080204" pitchFamily="34" charset="-128"/>
              </a:rPr>
              <a:t>Kimmo Kymalainen for his support before, during and after the meeting.</a:t>
            </a:r>
          </a:p>
          <a:p>
            <a:pPr lvl="1"/>
            <a:r>
              <a:rPr lang="en-US" altLang="ja-JP" sz="1800" dirty="0">
                <a:ea typeface="MS PGothic" panose="020B0600070205080204" pitchFamily="34" charset="-128"/>
              </a:rPr>
              <a:t>All CT6 delegates for their work, contributions and constructive discussions on all technical issues. </a:t>
            </a:r>
            <a:endParaRPr lang="en-US" altLang="ja-JP" sz="1600" dirty="0">
              <a:ea typeface="MS PGothic" panose="020B0600070205080204" pitchFamily="34" charset="-128"/>
            </a:endParaRPr>
          </a:p>
          <a:p>
            <a:pPr marL="0" indent="0">
              <a:buNone/>
            </a:pPr>
            <a:endParaRPr lang="en-US" altLang="en-US"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Heiko Kruse</a:t>
            </a:r>
          </a:p>
          <a:p>
            <a:pPr algn="ctr">
              <a:spcBef>
                <a:spcPct val="0"/>
              </a:spcBef>
              <a:buFontTx/>
              <a:buNone/>
            </a:pPr>
            <a:r>
              <a:rPr lang="fi-FI" altLang="en-US" sz="1400" dirty="0">
                <a:latin typeface="Arial" pitchFamily="34" charset="0"/>
                <a:cs typeface="Arial" pitchFamily="34" charset="0"/>
              </a:rPr>
              <a:t>3GPP TSG CT WG6 Chair</a:t>
            </a:r>
          </a:p>
          <a:p>
            <a:pPr algn="ctr">
              <a:spcBef>
                <a:spcPct val="0"/>
              </a:spcBef>
              <a:buFontTx/>
              <a:buNone/>
            </a:pPr>
            <a:r>
              <a:rPr lang="fi-FI" altLang="en-US" sz="1400" dirty="0">
                <a:solidFill>
                  <a:srgbClr val="7F7F7F"/>
                </a:solidFill>
                <a:latin typeface="Arial" pitchFamily="34" charset="0"/>
              </a:rPr>
              <a:t>h</a:t>
            </a:r>
            <a:r>
              <a:rPr lang="fi-FI" altLang="en-US" sz="1400" dirty="0">
                <a:solidFill>
                  <a:srgbClr val="7F7F7F"/>
                </a:solidFill>
                <a:latin typeface="Arial" pitchFamily="34" charset="0"/>
                <a:cs typeface="Arial" pitchFamily="34" charset="0"/>
              </a:rPr>
              <a:t>eiko.kruse@idemia.com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WG6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a:t>
            </a:r>
            <a:r>
              <a:rPr lang="fr-FR" altLang="en-US" sz="1800" dirty="0" err="1"/>
              <a:t>Kruse</a:t>
            </a:r>
            <a:endParaRPr lang="fr-FR" altLang="en-US" sz="1800" dirty="0"/>
          </a:p>
          <a:p>
            <a:pPr>
              <a:lnSpc>
                <a:spcPct val="100000"/>
              </a:lnSpc>
              <a:spcBef>
                <a:spcPct val="0"/>
              </a:spcBef>
              <a:buFontTx/>
              <a:buNone/>
            </a:pPr>
            <a:r>
              <a:rPr lang="fr-FR" altLang="en-US" sz="1800" dirty="0"/>
              <a:t>TSG CT WG6 Chair</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err="1"/>
              <a:t>Re-elected</a:t>
            </a:r>
            <a:r>
              <a:rPr lang="fr-FR" altLang="en-US" sz="1800" dirty="0"/>
              <a:t> at CT6#106-e</a:t>
            </a:r>
          </a:p>
          <a:p>
            <a:pPr>
              <a:lnSpc>
                <a:spcPct val="100000"/>
              </a:lnSpc>
              <a:spcBef>
                <a:spcPct val="0"/>
              </a:spcBef>
              <a:buNone/>
            </a:pPr>
            <a:r>
              <a:rPr lang="fr-FR" altLang="en-US" sz="1800" dirty="0" err="1"/>
              <a:t>Re-elected</a:t>
            </a:r>
            <a:r>
              <a:rPr lang="fr-FR" altLang="en-US" sz="1800" dirty="0"/>
              <a:t> at CT6#115</a:t>
            </a:r>
          </a:p>
          <a:p>
            <a:pPr>
              <a:lnSpc>
                <a:spcPct val="100000"/>
              </a:lnSpc>
              <a:spcBef>
                <a:spcPct val="0"/>
              </a:spcBef>
              <a:buFontTx/>
              <a:buNone/>
            </a:pPr>
            <a:r>
              <a:rPr lang="en-US" altLang="en-US" sz="1800" dirty="0">
                <a:hlinkClick r:id="rId4"/>
              </a:rPr>
              <a:t>heiko.kruse@idemia.com</a:t>
            </a:r>
            <a:endParaRPr lang="en-U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Ly </a:t>
            </a:r>
            <a:r>
              <a:rPr lang="fr-FR" altLang="en-US" sz="1800" dirty="0" err="1"/>
              <a:t>Thanh</a:t>
            </a:r>
            <a:r>
              <a:rPr lang="fr-FR" altLang="en-US" sz="1800" dirty="0"/>
              <a:t> Phan</a:t>
            </a:r>
          </a:p>
          <a:p>
            <a:pPr>
              <a:lnSpc>
                <a:spcPct val="100000"/>
              </a:lnSpc>
              <a:spcBef>
                <a:spcPct val="0"/>
              </a:spcBef>
              <a:buFontTx/>
              <a:buNone/>
            </a:pPr>
            <a:r>
              <a:rPr lang="fr-FR" altLang="en-US" sz="1800" dirty="0"/>
              <a:t>TSG CT WG6 Vice-chair</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Re-</a:t>
            </a:r>
            <a:r>
              <a:rPr lang="fr-FR" altLang="en-US" sz="1800" dirty="0" err="1"/>
              <a:t>elected</a:t>
            </a:r>
            <a:r>
              <a:rPr lang="fr-FR" altLang="en-US" sz="1800" dirty="0"/>
              <a:t> at CT6#117</a:t>
            </a:r>
            <a:br>
              <a:rPr lang="fr-FR" altLang="en-US" sz="1800" dirty="0"/>
            </a:br>
            <a:r>
              <a:rPr lang="en-US" altLang="en-US" sz="1800" dirty="0"/>
              <a:t>ly-thanh.phan@thalesgroup.com</a:t>
            </a:r>
            <a:endParaRPr lang="fr-FR" altLang="en-US" sz="1800" dirty="0"/>
          </a:p>
          <a:p>
            <a:pPr>
              <a:buFontTx/>
              <a:buNone/>
            </a:pP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918075"/>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a:stretch>
            <a:fillRect/>
          </a:stretch>
        </p:blipFill>
        <p:spPr>
          <a:xfrm>
            <a:off x="5796823" y="1973263"/>
            <a:ext cx="1540098" cy="1540098"/>
          </a:xfrm>
          <a:prstGeom prst="rect">
            <a:avLst/>
          </a:prstGeom>
        </p:spPr>
      </p:pic>
      <p:pic>
        <p:nvPicPr>
          <p:cNvPr id="3" name="Picture 2"/>
          <p:cNvPicPr>
            <a:picLocks noChangeAspect="1"/>
          </p:cNvPicPr>
          <p:nvPr/>
        </p:nvPicPr>
        <p:blipFill>
          <a:blip r:embed="rId7"/>
          <a:stretch>
            <a:fillRect/>
          </a:stretch>
        </p:blipFill>
        <p:spPr>
          <a:xfrm flipH="1">
            <a:off x="660642" y="1777291"/>
            <a:ext cx="1195509" cy="1555694"/>
          </a:xfrm>
          <a:prstGeom prst="rect">
            <a:avLst/>
          </a:prstGeom>
        </p:spPr>
      </p:pic>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a:t>Meeting Calendar</a:t>
            </a:r>
          </a:p>
        </p:txBody>
      </p:sp>
      <p:sp>
        <p:nvSpPr>
          <p:cNvPr id="5123" name="Espace réservé du contenu 3"/>
          <p:cNvSpPr>
            <a:spLocks noGrp="1"/>
          </p:cNvSpPr>
          <p:nvPr>
            <p:ph idx="1"/>
          </p:nvPr>
        </p:nvSpPr>
        <p:spPr>
          <a:xfrm>
            <a:off x="838200" y="1825625"/>
            <a:ext cx="4947716" cy="4351338"/>
          </a:xfrm>
        </p:spPr>
        <p:txBody>
          <a:bodyPr/>
          <a:lstStyle/>
          <a:p>
            <a:r>
              <a:rPr lang="en-US" altLang="fr-FR" dirty="0"/>
              <a:t>Since the last CT plenary</a:t>
            </a:r>
          </a:p>
          <a:p>
            <a:pPr lvl="1"/>
            <a:r>
              <a:rPr lang="en-US" altLang="fr-FR" dirty="0"/>
              <a:t>Ordinary:</a:t>
            </a:r>
          </a:p>
          <a:p>
            <a:pPr lvl="2"/>
            <a:r>
              <a:rPr lang="en-US" altLang="fr-FR" dirty="0"/>
              <a:t>CT6#119bis</a:t>
            </a:r>
          </a:p>
          <a:p>
            <a:pPr lvl="3"/>
            <a:r>
              <a:rPr lang="en-US" altLang="fr-FR" dirty="0"/>
              <a:t>(20 August – 23 August 2024, Maastricht, Netherlands )</a:t>
            </a:r>
          </a:p>
        </p:txBody>
      </p:sp>
      <p:sp>
        <p:nvSpPr>
          <p:cNvPr id="5124" name="Espace réservé du contenu 3"/>
          <p:cNvSpPr txBox="1">
            <a:spLocks/>
          </p:cNvSpPr>
          <p:nvPr/>
        </p:nvSpPr>
        <p:spPr bwMode="auto">
          <a:xfrm>
            <a:off x="6593702" y="1825626"/>
            <a:ext cx="4947716"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CT6#120bis</a:t>
            </a:r>
          </a:p>
          <a:p>
            <a:pPr lvl="3"/>
            <a:r>
              <a:rPr lang="en-US" altLang="fr-FR" dirty="0"/>
              <a:t>(19  – 22 November 2024, Orlando, US)</a:t>
            </a:r>
          </a:p>
          <a:p>
            <a:pPr lvl="1"/>
            <a:r>
              <a:rPr lang="en-US" altLang="fr-FR" dirty="0"/>
              <a:t>Ad-hoc:</a:t>
            </a:r>
          </a:p>
          <a:p>
            <a:pPr lvl="2"/>
            <a:r>
              <a:rPr lang="en-US" altLang="fr-FR" dirty="0"/>
              <a:t>None</a:t>
            </a:r>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CT6 Statistics</a:t>
            </a:r>
          </a:p>
        </p:txBody>
      </p:sp>
      <p:sp>
        <p:nvSpPr>
          <p:cNvPr id="3" name="Espace réservé du contenu 2"/>
          <p:cNvSpPr>
            <a:spLocks noGrp="1"/>
          </p:cNvSpPr>
          <p:nvPr>
            <p:ph idx="1"/>
          </p:nvPr>
        </p:nvSpPr>
        <p:spPr>
          <a:xfrm>
            <a:off x="447675" y="1833309"/>
            <a:ext cx="5915025" cy="4351338"/>
          </a:xfrm>
        </p:spPr>
        <p:txBody>
          <a:bodyPr>
            <a:normAutofit fontScale="92500" lnSpcReduction="20000"/>
          </a:bodyPr>
          <a:lstStyle/>
          <a:p>
            <a:r>
              <a:rPr lang="en-US" dirty="0"/>
              <a:t>Number of handled documents</a:t>
            </a:r>
          </a:p>
          <a:p>
            <a:pPr lvl="1"/>
            <a:r>
              <a:rPr lang="en-US" dirty="0"/>
              <a:t>133</a:t>
            </a:r>
          </a:p>
          <a:p>
            <a:pPr marL="457200" lvl="1" indent="0">
              <a:buNone/>
            </a:pPr>
            <a:r>
              <a:rPr lang="en-US" dirty="0"/>
              <a:t>Agreed CRs </a:t>
            </a:r>
          </a:p>
          <a:p>
            <a:pPr lvl="1"/>
            <a:r>
              <a:rPr lang="en-US" dirty="0"/>
              <a:t>42</a:t>
            </a:r>
          </a:p>
          <a:p>
            <a:pPr lvl="1"/>
            <a:r>
              <a:rPr lang="en-US" dirty="0"/>
              <a:t>Cat A(5)/B (17)/C (0)/F (12)/D (8) </a:t>
            </a:r>
          </a:p>
          <a:p>
            <a:pPr lvl="1"/>
            <a:r>
              <a:rPr lang="en-US" dirty="0"/>
              <a:t>Rel-15(0) / Rel-16(1) / Re-17(22) / Rel-18 (19)</a:t>
            </a:r>
          </a:p>
          <a:p>
            <a:pPr lvl="1"/>
            <a:r>
              <a:rPr lang="en-US" dirty="0"/>
              <a:t>Postponed: </a:t>
            </a:r>
          </a:p>
          <a:p>
            <a:pPr lvl="2"/>
            <a:r>
              <a:rPr lang="en-GB" dirty="0"/>
              <a:t>3 CRs </a:t>
            </a:r>
            <a:endParaRPr lang="en-US" dirty="0"/>
          </a:p>
          <a:p>
            <a:r>
              <a:rPr lang="en-US" dirty="0"/>
              <a:t>Agreed </a:t>
            </a:r>
            <a:r>
              <a:rPr lang="en-US" dirty="0" err="1"/>
              <a:t>pCRs</a:t>
            </a:r>
            <a:endParaRPr lang="en-US" dirty="0"/>
          </a:p>
          <a:p>
            <a:pPr lvl="1"/>
            <a:r>
              <a:rPr lang="en-US" dirty="0"/>
              <a:t>none</a:t>
            </a:r>
          </a:p>
          <a:p>
            <a:r>
              <a:rPr lang="en-US" dirty="0"/>
              <a:t>Attendances</a:t>
            </a:r>
          </a:p>
          <a:p>
            <a:pPr lvl="2"/>
            <a:r>
              <a:rPr lang="en-US" altLang="fr-FR" dirty="0"/>
              <a:t>CT6#119: 97 registered (8 online), </a:t>
            </a:r>
          </a:p>
          <a:p>
            <a:pPr lvl="2"/>
            <a:r>
              <a:rPr lang="en-US" altLang="fr-FR" dirty="0"/>
              <a:t>78 attended</a:t>
            </a:r>
          </a:p>
        </p:txBody>
      </p:sp>
      <p:sp>
        <p:nvSpPr>
          <p:cNvPr id="4" name="Espace réservé du contenu 2"/>
          <p:cNvSpPr txBox="1">
            <a:spLocks/>
          </p:cNvSpPr>
          <p:nvPr/>
        </p:nvSpPr>
        <p:spPr bwMode="auto">
          <a:xfrm>
            <a:off x="6698673" y="1830129"/>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(if needed)</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Agreed New CT6 Work Items</a:t>
            </a:r>
          </a:p>
        </p:txBody>
      </p:sp>
      <p:graphicFrame>
        <p:nvGraphicFramePr>
          <p:cNvPr id="4" name="Tableau 3"/>
          <p:cNvGraphicFramePr>
            <a:graphicFrameLocks noGrp="1"/>
          </p:cNvGraphicFramePr>
          <p:nvPr>
            <p:extLst>
              <p:ext uri="{D42A27DB-BD31-4B8C-83A1-F6EECF244321}">
                <p14:modId xmlns:p14="http://schemas.microsoft.com/office/powerpoint/2010/main" val="3591238394"/>
              </p:ext>
            </p:extLst>
          </p:nvPr>
        </p:nvGraphicFramePr>
        <p:xfrm>
          <a:off x="213610" y="2282825"/>
          <a:ext cx="11738678" cy="2791283"/>
        </p:xfrm>
        <a:graphic>
          <a:graphicData uri="http://schemas.openxmlformats.org/drawingml/2006/table">
            <a:tbl>
              <a:tblPr firstRow="1" firstCol="1" bandRow="1"/>
              <a:tblGrid>
                <a:gridCol w="144896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en-GB" sz="1600" b="1" u="sng" kern="1200" dirty="0">
                          <a:solidFill>
                            <a:schemeClr val="tx1"/>
                          </a:solidFill>
                          <a:effectLst/>
                          <a:latin typeface="+mn-lt"/>
                          <a:ea typeface="+mn-ea"/>
                          <a:cs typeface="+mn-cs"/>
                        </a:rPr>
                        <a:t>C6-240515</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600" kern="1200" dirty="0">
                          <a:solidFill>
                            <a:schemeClr val="tx1"/>
                          </a:solidFill>
                          <a:effectLst/>
                          <a:latin typeface="+mn-lt"/>
                          <a:ea typeface="+mn-ea"/>
                          <a:cs typeface="+mn-cs"/>
                        </a:rPr>
                        <a:t>New WID on UE conformance test for NB-IoT/</a:t>
                      </a:r>
                      <a:r>
                        <a:rPr lang="en-US" sz="1600" kern="1200" dirty="0" err="1">
                          <a:solidFill>
                            <a:schemeClr val="tx1"/>
                          </a:solidFill>
                          <a:effectLst/>
                          <a:latin typeface="+mn-lt"/>
                          <a:ea typeface="+mn-ea"/>
                          <a:cs typeface="+mn-cs"/>
                        </a:rPr>
                        <a:t>eMTC</a:t>
                      </a:r>
                      <a:r>
                        <a:rPr lang="en-US" sz="1600" kern="1200" dirty="0">
                          <a:solidFill>
                            <a:schemeClr val="tx1"/>
                          </a:solidFill>
                          <a:effectLst/>
                          <a:latin typeface="+mn-lt"/>
                          <a:ea typeface="+mn-ea"/>
                          <a:cs typeface="+mn-cs"/>
                        </a:rPr>
                        <a:t> Non-Terrestrial Networks in EPS</a:t>
                      </a:r>
                    </a:p>
                    <a:p>
                      <a:pPr>
                        <a:spcAft>
                          <a:spcPts val="0"/>
                        </a:spcAft>
                      </a:pPr>
                      <a:r>
                        <a:rPr lang="en-US" sz="1600" b="0" u="none" kern="1200" dirty="0">
                          <a:solidFill>
                            <a:schemeClr val="tx1"/>
                          </a:solidFill>
                          <a:effectLst/>
                          <a:latin typeface="+mn-lt"/>
                          <a:ea typeface="+mn-ea"/>
                          <a:cs typeface="+mn-cs"/>
                        </a:rPr>
                        <a:t>UID: 1050016</a:t>
                      </a:r>
                    </a:p>
                    <a:p>
                      <a:pPr>
                        <a:spcAft>
                          <a:spcPts val="0"/>
                        </a:spcAft>
                      </a:pPr>
                      <a:r>
                        <a:rPr lang="en-US" sz="1600" b="0" u="none" kern="1200" dirty="0">
                          <a:solidFill>
                            <a:schemeClr val="tx1"/>
                          </a:solidFill>
                          <a:effectLst/>
                          <a:latin typeface="+mn-lt"/>
                          <a:ea typeface="+mn-ea"/>
                          <a:cs typeface="+mn-cs"/>
                        </a:rPr>
                        <a:t>Rel-18</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err="1">
                          <a:solidFill>
                            <a:srgbClr val="000000"/>
                          </a:solidFill>
                          <a:effectLst/>
                          <a:latin typeface="+mn-lt"/>
                          <a:ea typeface="Times New Roman"/>
                        </a:rPr>
                        <a:t>MediaTek</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US" sz="1200" kern="1200" dirty="0">
                          <a:solidFill>
                            <a:schemeClr val="tx1"/>
                          </a:solidFill>
                          <a:effectLst/>
                          <a:latin typeface="+mn-lt"/>
                          <a:ea typeface="+mn-ea"/>
                          <a:cs typeface="Arial" panose="020B0604020202020204" pitchFamily="34" charset="0"/>
                        </a:rPr>
                        <a:t>The technical objective of this work item is to provide ME USIM/USAT conformance test cases for NB-IoT/</a:t>
                      </a:r>
                      <a:r>
                        <a:rPr lang="en-US" sz="1200" kern="1200" dirty="0" err="1">
                          <a:solidFill>
                            <a:schemeClr val="tx1"/>
                          </a:solidFill>
                          <a:effectLst/>
                          <a:latin typeface="+mn-lt"/>
                          <a:ea typeface="+mn-ea"/>
                          <a:cs typeface="Arial" panose="020B0604020202020204" pitchFamily="34" charset="0"/>
                        </a:rPr>
                        <a:t>eMTC</a:t>
                      </a:r>
                      <a:r>
                        <a:rPr lang="en-US" sz="1200" kern="1200" dirty="0">
                          <a:solidFill>
                            <a:schemeClr val="tx1"/>
                          </a:solidFill>
                          <a:effectLst/>
                          <a:latin typeface="+mn-lt"/>
                          <a:ea typeface="+mn-ea"/>
                          <a:cs typeface="Arial" panose="020B0604020202020204" pitchFamily="34" charset="0"/>
                        </a:rPr>
                        <a:t> Non-Terrestrial Networks in EPS</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b="1" u="sng" kern="1200" dirty="0">
                          <a:solidFill>
                            <a:schemeClr val="tx1"/>
                          </a:solidFill>
                          <a:effectLst/>
                          <a:latin typeface="+mn-lt"/>
                          <a:ea typeface="+mn-ea"/>
                          <a:cs typeface="+mn-cs"/>
                        </a:rPr>
                        <a:t>C6-240525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New WID on Test method of GBA_U Based APIs</a:t>
                      </a:r>
                    </a:p>
                    <a:p>
                      <a:pPr>
                        <a:spcAft>
                          <a:spcPts val="0"/>
                        </a:spcAft>
                      </a:pPr>
                      <a:r>
                        <a:rPr lang="en-US" sz="1600" b="0" u="none" kern="1200" dirty="0">
                          <a:solidFill>
                            <a:schemeClr val="tx1"/>
                          </a:solidFill>
                          <a:effectLst/>
                          <a:latin typeface="+mn-lt"/>
                          <a:ea typeface="+mn-ea"/>
                          <a:cs typeface="+mn-cs"/>
                        </a:rPr>
                        <a:t>UID: 1050008</a:t>
                      </a:r>
                    </a:p>
                    <a:p>
                      <a:pPr>
                        <a:spcAft>
                          <a:spcPts val="0"/>
                        </a:spcAft>
                      </a:pPr>
                      <a:r>
                        <a:rPr lang="en-US" sz="1600" b="0" u="none" kern="1200" dirty="0">
                          <a:solidFill>
                            <a:schemeClr val="tx1"/>
                          </a:solidFill>
                          <a:effectLst/>
                          <a:latin typeface="+mn-lt"/>
                          <a:ea typeface="+mn-ea"/>
                          <a:cs typeface="+mn-cs"/>
                        </a:rPr>
                        <a:t>Rel-18</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200" i="0" kern="1200" dirty="0">
                          <a:solidFill>
                            <a:schemeClr val="tx1"/>
                          </a:solidFill>
                          <a:effectLst/>
                          <a:latin typeface="+mn-lt"/>
                          <a:ea typeface="+mn-ea"/>
                          <a:cs typeface="+mn-cs"/>
                        </a:rPr>
                        <a:t>The test package of </a:t>
                      </a:r>
                      <a:r>
                        <a:rPr lang="en-GB" sz="1200" i="0" kern="1200" dirty="0">
                          <a:solidFill>
                            <a:schemeClr val="tx1"/>
                          </a:solidFill>
                          <a:effectLst/>
                          <a:latin typeface="+mn-lt"/>
                          <a:ea typeface="+mn-ea"/>
                          <a:cs typeface="+mn-cs"/>
                        </a:rPr>
                        <a:t>GBA_U_API</a:t>
                      </a:r>
                      <a:r>
                        <a:rPr lang="en-US" sz="1200" i="0" kern="1200" dirty="0">
                          <a:solidFill>
                            <a:schemeClr val="tx1"/>
                          </a:solidFill>
                          <a:effectLst/>
                          <a:latin typeface="+mn-lt"/>
                          <a:ea typeface="+mn-ea"/>
                          <a:cs typeface="+mn-cs"/>
                        </a:rPr>
                        <a:t>s.</a:t>
                      </a:r>
                      <a:endParaRPr lang="de-DE" sz="1200" i="1" kern="1200" dirty="0">
                        <a:solidFill>
                          <a:schemeClr val="tx1"/>
                        </a:solidFill>
                        <a:effectLst/>
                        <a:latin typeface="+mn-lt"/>
                        <a:ea typeface="+mn-ea"/>
                        <a:cs typeface="+mn-cs"/>
                      </a:endParaRPr>
                    </a:p>
                    <a:p>
                      <a:pPr lvl="0" hangingPunct="0"/>
                      <a:r>
                        <a:rPr lang="en-US" sz="1200" i="0" kern="1200" dirty="0">
                          <a:solidFill>
                            <a:schemeClr val="tx1"/>
                          </a:solidFill>
                          <a:effectLst/>
                          <a:latin typeface="+mn-lt"/>
                          <a:ea typeface="+mn-ea"/>
                          <a:cs typeface="+mn-cs"/>
                        </a:rPr>
                        <a:t>Test procedure of </a:t>
                      </a:r>
                      <a:r>
                        <a:rPr lang="en-GB" sz="1200" i="0" kern="1200" dirty="0">
                          <a:solidFill>
                            <a:schemeClr val="tx1"/>
                          </a:solidFill>
                          <a:effectLst/>
                          <a:latin typeface="+mn-lt"/>
                          <a:ea typeface="+mn-ea"/>
                          <a:cs typeface="+mn-cs"/>
                        </a:rPr>
                        <a:t>GBA_U_API</a:t>
                      </a:r>
                      <a:r>
                        <a:rPr lang="en-US" sz="1200" i="0" kern="1200" dirty="0">
                          <a:solidFill>
                            <a:schemeClr val="tx1"/>
                          </a:solidFill>
                          <a:effectLst/>
                          <a:latin typeface="+mn-lt"/>
                          <a:ea typeface="+mn-ea"/>
                          <a:cs typeface="+mn-cs"/>
                        </a:rPr>
                        <a:t>s.</a:t>
                      </a:r>
                      <a:endParaRPr lang="de-DE" sz="1200" i="1"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pPr>
                        <a:lnSpc>
                          <a:spcPct val="107000"/>
                        </a:lnSpc>
                      </a:pPr>
                      <a:endParaRPr lang="de-DE" sz="1800" kern="10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20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20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de-DE" sz="2000" kern="100" dirty="0">
                        <a:solidFill>
                          <a:srgbClr val="000000"/>
                        </a:solidFill>
                        <a:effectLst/>
                        <a:latin typeface="Arial Narrow" panose="020B0606020202030204" pitchFamily="34" charset="0"/>
                        <a:ea typeface="+mn-ea"/>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8930731"/>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pPr marL="571500" indent="-571500">
              <a:buFont typeface="Arial" panose="020B0604020202020204" pitchFamily="34" charset="0"/>
              <a:buChar char="•"/>
            </a:pPr>
            <a:r>
              <a:rPr lang="en-US" altLang="fr-FR" sz="3600" dirty="0"/>
              <a:t>Endorsed Work Items</a:t>
            </a:r>
          </a:p>
        </p:txBody>
      </p:sp>
      <p:graphicFrame>
        <p:nvGraphicFramePr>
          <p:cNvPr id="4" name="Tableau 3"/>
          <p:cNvGraphicFramePr>
            <a:graphicFrameLocks noGrp="1"/>
          </p:cNvGraphicFramePr>
          <p:nvPr>
            <p:extLst>
              <p:ext uri="{D42A27DB-BD31-4B8C-83A1-F6EECF244321}">
                <p14:modId xmlns:p14="http://schemas.microsoft.com/office/powerpoint/2010/main" val="4187716894"/>
              </p:ext>
            </p:extLst>
          </p:nvPr>
        </p:nvGraphicFramePr>
        <p:xfrm>
          <a:off x="173255" y="1917065"/>
          <a:ext cx="11779033" cy="2760590"/>
        </p:xfrm>
        <a:graphic>
          <a:graphicData uri="http://schemas.openxmlformats.org/drawingml/2006/table">
            <a:tbl>
              <a:tblPr firstRow="1" firstCol="1" bandRow="1"/>
              <a:tblGrid>
                <a:gridCol w="1489317">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C6-240526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New WID on Next Generation Real time Communication services Phase 2</a:t>
                      </a:r>
                    </a:p>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Rel-19</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fontAlgn="base" hangingPunct="0"/>
                      <a:r>
                        <a:rPr lang="en-US" sz="1200" kern="1200" dirty="0">
                          <a:solidFill>
                            <a:schemeClr val="tx1"/>
                          </a:solidFill>
                          <a:effectLst/>
                          <a:latin typeface="+mn-lt"/>
                          <a:ea typeface="+mn-ea"/>
                          <a:cs typeface="+mn-cs"/>
                        </a:rPr>
                        <a:t>Extension of UICC configuration to support 3GPP PS data off exemption for service over IMS data channel.</a:t>
                      </a:r>
                      <a:endParaRPr lang="de-DE" sz="1200" kern="1200" dirty="0">
                        <a:solidFill>
                          <a:schemeClr val="tx1"/>
                        </a:solidFill>
                        <a:effectLst/>
                        <a:latin typeface="+mn-lt"/>
                        <a:ea typeface="+mn-ea"/>
                        <a:cs typeface="+mn-cs"/>
                      </a:endParaRPr>
                    </a:p>
                    <a:p>
                      <a:pPr lvl="0" fontAlgn="base" hangingPunct="0"/>
                      <a:r>
                        <a:rPr lang="en-US" sz="1200" kern="1200" dirty="0">
                          <a:solidFill>
                            <a:schemeClr val="tx1"/>
                          </a:solidFill>
                          <a:effectLst/>
                          <a:latin typeface="+mn-lt"/>
                          <a:ea typeface="+mn-ea"/>
                          <a:cs typeface="+mn-cs"/>
                        </a:rPr>
                        <a:t>Potential extension of UICC configuration to support standalone data channel.</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C6-240505</a:t>
                      </a:r>
                    </a:p>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New WID on CT aspects of Proximity-based Services in 5GS Phase 3</a:t>
                      </a:r>
                    </a:p>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Rel-19</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CATT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200" kern="1200" dirty="0">
                          <a:solidFill>
                            <a:schemeClr val="tx1"/>
                          </a:solidFill>
                          <a:effectLst/>
                          <a:latin typeface="+mn-lt"/>
                          <a:ea typeface="+mn-ea"/>
                          <a:cs typeface="+mn-cs"/>
                        </a:rPr>
                        <a:t>Potential update to support of Proximity-based Services in 5GS Phase 3 by means of using the USIM, e.g. configuration for 5G </a:t>
                      </a:r>
                      <a:r>
                        <a:rPr lang="en-US" sz="1200" kern="1200" dirty="0" err="1">
                          <a:solidFill>
                            <a:schemeClr val="tx1"/>
                          </a:solidFill>
                          <a:effectLst/>
                          <a:latin typeface="+mn-lt"/>
                          <a:ea typeface="+mn-ea"/>
                          <a:cs typeface="+mn-cs"/>
                        </a:rPr>
                        <a:t>ProSe</a:t>
                      </a:r>
                      <a:r>
                        <a:rPr lang="en-US" sz="1200" kern="1200" dirty="0">
                          <a:solidFill>
                            <a:schemeClr val="tx1"/>
                          </a:solidFill>
                          <a:effectLst/>
                          <a:latin typeface="+mn-lt"/>
                          <a:ea typeface="+mn-ea"/>
                          <a:cs typeface="+mn-cs"/>
                        </a:rPr>
                        <a:t> multi-hop UE-to-network relay and multi-hop UE-to-UE relay</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7992530"/>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C6-240506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New WID on CT aspects of </a:t>
                      </a:r>
                      <a:r>
                        <a:rPr lang="en-US" sz="1600" b="0" u="none" kern="1200" dirty="0" err="1">
                          <a:solidFill>
                            <a:schemeClr val="tx1"/>
                          </a:solidFill>
                          <a:effectLst/>
                          <a:latin typeface="+mn-lt"/>
                          <a:ea typeface="Times New Roman" panose="02020603050405020304" pitchFamily="18" charset="0"/>
                          <a:cs typeface="Arial" panose="020B0604020202020204" pitchFamily="34" charset="0"/>
                        </a:rPr>
                        <a:t>ProSe</a:t>
                      </a:r>
                      <a:r>
                        <a:rPr lang="en-US" sz="1600" b="0" u="none" kern="1200" dirty="0">
                          <a:solidFill>
                            <a:schemeClr val="tx1"/>
                          </a:solidFill>
                          <a:effectLst/>
                          <a:latin typeface="+mn-lt"/>
                          <a:ea typeface="Times New Roman" panose="02020603050405020304" pitchFamily="18" charset="0"/>
                          <a:cs typeface="Arial" panose="020B0604020202020204" pitchFamily="34" charset="0"/>
                        </a:rPr>
                        <a:t> support in NPN</a:t>
                      </a:r>
                    </a:p>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Rel-19</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China Telecom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200" kern="1200" dirty="0">
                          <a:solidFill>
                            <a:schemeClr val="tx1"/>
                          </a:solidFill>
                          <a:effectLst/>
                          <a:latin typeface="+mn-lt"/>
                          <a:ea typeface="+mn-ea"/>
                          <a:cs typeface="+mn-cs"/>
                        </a:rPr>
                        <a:t>Potential update to support of </a:t>
                      </a:r>
                      <a:r>
                        <a:rPr lang="en-US" sz="1200" kern="1200" dirty="0" err="1">
                          <a:solidFill>
                            <a:schemeClr val="tx1"/>
                          </a:solidFill>
                          <a:effectLst/>
                          <a:latin typeface="+mn-lt"/>
                          <a:ea typeface="+mn-ea"/>
                          <a:cs typeface="+mn-cs"/>
                        </a:rPr>
                        <a:t>ProSe</a:t>
                      </a:r>
                      <a:r>
                        <a:rPr lang="en-US" sz="1200" kern="1200" dirty="0">
                          <a:solidFill>
                            <a:schemeClr val="tx1"/>
                          </a:solidFill>
                          <a:effectLst/>
                          <a:latin typeface="+mn-lt"/>
                          <a:ea typeface="+mn-ea"/>
                          <a:cs typeface="+mn-cs"/>
                        </a:rPr>
                        <a:t> in NPN by means of using the USIM, e.g. configuration to support 5G </a:t>
                      </a:r>
                      <a:r>
                        <a:rPr lang="en-US" sz="1200" kern="1200" dirty="0" err="1">
                          <a:solidFill>
                            <a:schemeClr val="tx1"/>
                          </a:solidFill>
                          <a:effectLst/>
                          <a:latin typeface="+mn-lt"/>
                          <a:ea typeface="+mn-ea"/>
                          <a:cs typeface="+mn-cs"/>
                        </a:rPr>
                        <a:t>ProSe</a:t>
                      </a:r>
                      <a:r>
                        <a:rPr lang="en-US" sz="1200" kern="1200" dirty="0">
                          <a:solidFill>
                            <a:schemeClr val="tx1"/>
                          </a:solidFill>
                          <a:effectLst/>
                          <a:latin typeface="+mn-lt"/>
                          <a:ea typeface="+mn-ea"/>
                          <a:cs typeface="+mn-cs"/>
                        </a:rPr>
                        <a:t> in NPN</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4080975"/>
                  </a:ext>
                </a:extLst>
              </a:tr>
            </a:tbl>
          </a:graphicData>
        </a:graphic>
      </p:graphicFrame>
    </p:spTree>
    <p:extLst>
      <p:ext uri="{BB962C8B-B14F-4D97-AF65-F5344CB8AC3E}">
        <p14:creationId xmlns:p14="http://schemas.microsoft.com/office/powerpoint/2010/main" val="31229986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Rel-16, Rel-17 </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201631536"/>
              </p:ext>
            </p:extLst>
          </p:nvPr>
        </p:nvGraphicFramePr>
        <p:xfrm>
          <a:off x="662530" y="1855068"/>
          <a:ext cx="10691270" cy="3331436"/>
        </p:xfrm>
        <a:graphic>
          <a:graphicData uri="http://schemas.openxmlformats.org/drawingml/2006/table">
            <a:tbl>
              <a:tblPr firstRow="1" firstCol="1" bandRow="1"/>
              <a:tblGrid>
                <a:gridCol w="697952">
                  <a:extLst>
                    <a:ext uri="{9D8B030D-6E8A-4147-A177-3AD203B41FA5}">
                      <a16:colId xmlns:a16="http://schemas.microsoft.com/office/drawing/2014/main" val="20000"/>
                    </a:ext>
                  </a:extLst>
                </a:gridCol>
                <a:gridCol w="4140668">
                  <a:extLst>
                    <a:ext uri="{9D8B030D-6E8A-4147-A177-3AD203B41FA5}">
                      <a16:colId xmlns:a16="http://schemas.microsoft.com/office/drawing/2014/main" val="20001"/>
                    </a:ext>
                  </a:extLst>
                </a:gridCol>
                <a:gridCol w="1358007">
                  <a:extLst>
                    <a:ext uri="{9D8B030D-6E8A-4147-A177-3AD203B41FA5}">
                      <a16:colId xmlns:a16="http://schemas.microsoft.com/office/drawing/2014/main" val="20002"/>
                    </a:ext>
                  </a:extLst>
                </a:gridCol>
                <a:gridCol w="639888">
                  <a:extLst>
                    <a:ext uri="{9D8B030D-6E8A-4147-A177-3AD203B41FA5}">
                      <a16:colId xmlns:a16="http://schemas.microsoft.com/office/drawing/2014/main" val="20003"/>
                    </a:ext>
                  </a:extLst>
                </a:gridCol>
                <a:gridCol w="587711">
                  <a:extLst>
                    <a:ext uri="{9D8B030D-6E8A-4147-A177-3AD203B41FA5}">
                      <a16:colId xmlns:a16="http://schemas.microsoft.com/office/drawing/2014/main" val="20004"/>
                    </a:ext>
                  </a:extLst>
                </a:gridCol>
                <a:gridCol w="847673">
                  <a:extLst>
                    <a:ext uri="{9D8B030D-6E8A-4147-A177-3AD203B41FA5}">
                      <a16:colId xmlns:a16="http://schemas.microsoft.com/office/drawing/2014/main" val="20005"/>
                    </a:ext>
                  </a:extLst>
                </a:gridCol>
                <a:gridCol w="747956">
                  <a:extLst>
                    <a:ext uri="{9D8B030D-6E8A-4147-A177-3AD203B41FA5}">
                      <a16:colId xmlns:a16="http://schemas.microsoft.com/office/drawing/2014/main" val="20006"/>
                    </a:ext>
                  </a:extLst>
                </a:gridCol>
                <a:gridCol w="796639">
                  <a:extLst>
                    <a:ext uri="{9D8B030D-6E8A-4147-A177-3AD203B41FA5}">
                      <a16:colId xmlns:a16="http://schemas.microsoft.com/office/drawing/2014/main" val="20007"/>
                    </a:ext>
                  </a:extLst>
                </a:gridCol>
                <a:gridCol w="874776">
                  <a:extLst>
                    <a:ext uri="{9D8B030D-6E8A-4147-A177-3AD203B41FA5}">
                      <a16:colId xmlns:a16="http://schemas.microsoft.com/office/drawing/2014/main" val="2000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44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910008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 on CT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aspects</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on UICC-terminal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interface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testing</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for</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UEs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with</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non-</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removable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UICCs</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r>
                        <a:rPr lang="en-GB"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nrUICC_UEConTest</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effectLst/>
                          <a:latin typeface="Arial" panose="020B0604020202020204" pitchFamily="34" charset="0"/>
                          <a:ea typeface="Calibri" panose="020F0502020204030204" pitchFamily="34" charset="0"/>
                          <a:cs typeface="Arial" panose="020B0604020202020204" pitchFamily="34" charset="0"/>
                        </a:rPr>
                        <a:t>Rel-16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hangingPunct="0">
                        <a:spcAft>
                          <a:spcPts val="1200"/>
                        </a:spcAft>
                      </a:pPr>
                      <a:r>
                        <a:rPr lang="fr-FR" sz="900" i="1" dirty="0">
                          <a:solidFill>
                            <a:schemeClr val="tx1"/>
                          </a:solidFill>
                          <a:effectLst/>
                          <a:latin typeface="Arial" panose="020B0604020202020204" pitchFamily="34" charset="0"/>
                          <a:ea typeface="Times New Roman"/>
                          <a:cs typeface="Arial" panose="020B0604020202020204" pitchFamily="34" charset="0"/>
                        </a:rPr>
                        <a:t>CP-210086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126797461"/>
                  </a:ext>
                </a:extLst>
              </a:tr>
              <a:tr h="371889">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920061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Enhancement for the 5G Control Plane Steering of Roaming for UE in CONNECTED mode</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i="1" dirty="0">
                          <a:solidFill>
                            <a:schemeClr val="tx1"/>
                          </a:solidFill>
                          <a:effectLst/>
                          <a:latin typeface="Arial" panose="020B0604020202020204" pitchFamily="34" charset="0"/>
                          <a:ea typeface="Times New Roman"/>
                          <a:cs typeface="Arial" panose="020B0604020202020204" pitchFamily="34" charset="0"/>
                        </a:rPr>
                        <a:t>CP-210148</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97629308"/>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920081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Enhancement for Proximity based Services in 5GS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r>
                        <a:rPr lang="fr-FR" sz="900" b="0" i="1" dirty="0">
                          <a:solidFill>
                            <a:schemeClr val="tx1"/>
                          </a:solidFill>
                          <a:effectLst/>
                          <a:latin typeface="Arial" panose="020B0604020202020204" pitchFamily="34" charset="0"/>
                          <a:ea typeface="Times New Roman"/>
                          <a:cs typeface="Arial" panose="020B0604020202020204" pitchFamily="34" charset="0"/>
                        </a:rPr>
                        <a:t>CP-212105</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24449067"/>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930044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CT6 aspects of 5GC architecture for satellite networks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CP-210149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998072"/>
                  </a:ext>
                </a:extLst>
              </a:tr>
              <a:tr h="0">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920048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architecture enhancements for 3GPP support of advanced V2X services - Phase 2</a:t>
                      </a:r>
                      <a:endPar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eV2XARC_Ph2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CP-211116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546718485"/>
                  </a:ext>
                </a:extLst>
              </a:tr>
              <a:tr h="22625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CT4 aspects on CT aspects of Support for Minimization of service Interruption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CP-212166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82242697"/>
                  </a:ext>
                </a:extLst>
              </a:tr>
              <a:tr h="36343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en-GB" sz="900" kern="1200" dirty="0">
                          <a:solidFill>
                            <a:schemeClr val="tx1"/>
                          </a:solidFill>
                          <a:effectLst/>
                          <a:latin typeface="Arial" panose="020B0604020202020204" pitchFamily="34" charset="0"/>
                          <a:ea typeface="+mn-ea"/>
                          <a:cs typeface="Arial" panose="020B0604020202020204" pitchFamily="34" charset="0"/>
                        </a:rPr>
                        <a:t>IMS voice service support and network usability guarantee for UE’s E-UTRA capability disabled scenario in 5GS</a:t>
                      </a:r>
                      <a:endParaRPr lang="fr-FR"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600"/>
                        </a:spcAft>
                        <a:buClrTx/>
                        <a:buSzTx/>
                        <a:buFontTx/>
                        <a:buNone/>
                        <a:tabLst/>
                        <a:defRPr/>
                      </a:pPr>
                      <a:r>
                        <a:rPr lang="de-DE" sz="900" kern="1200" dirty="0">
                          <a:solidFill>
                            <a:schemeClr val="tx1"/>
                          </a:solidFill>
                          <a:effectLst/>
                          <a:latin typeface="Arial" panose="020B0604020202020204" pitchFamily="34" charset="0"/>
                          <a:ea typeface="+mn-ea"/>
                          <a:cs typeface="Arial" panose="020B0604020202020204" pitchFamily="34" charset="0"/>
                        </a:rPr>
                        <a:t>ING_5GS</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CP-212231</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203713616"/>
                  </a:ext>
                </a:extLst>
              </a:tr>
              <a:tr h="374388">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spcAft>
                          <a:spcPts val="0"/>
                        </a:spcAft>
                      </a:pPr>
                      <a:r>
                        <a:rPr lang="en-GB" sz="900" kern="1200" dirty="0">
                          <a:solidFill>
                            <a:schemeClr val="tx1"/>
                          </a:solidFill>
                          <a:effectLst/>
                          <a:latin typeface="Arial" panose="020B0604020202020204" pitchFamily="34" charset="0"/>
                          <a:ea typeface="+mn-ea"/>
                          <a:cs typeface="Arial" panose="020B0604020202020204" pitchFamily="34" charset="0"/>
                        </a:rPr>
                        <a:t>CT aspects of NB-</a:t>
                      </a:r>
                      <a:r>
                        <a:rPr lang="en-GB" sz="900" kern="1200" dirty="0" err="1">
                          <a:solidFill>
                            <a:schemeClr val="tx1"/>
                          </a:solidFill>
                          <a:effectLst/>
                          <a:latin typeface="Arial" panose="020B0604020202020204" pitchFamily="34" charset="0"/>
                          <a:ea typeface="+mn-ea"/>
                          <a:cs typeface="Arial" panose="020B0604020202020204" pitchFamily="34" charset="0"/>
                        </a:rPr>
                        <a:t>IoT</a:t>
                      </a:r>
                      <a:r>
                        <a:rPr lang="en-GB" sz="900" kern="1200" dirty="0">
                          <a:solidFill>
                            <a:schemeClr val="tx1"/>
                          </a:solidFill>
                          <a:effectLst/>
                          <a:latin typeface="Arial" panose="020B0604020202020204" pitchFamily="34" charset="0"/>
                          <a:ea typeface="+mn-ea"/>
                          <a:cs typeface="Arial" panose="020B0604020202020204" pitchFamily="34" charset="0"/>
                        </a:rPr>
                        <a:t>/</a:t>
                      </a:r>
                      <a:r>
                        <a:rPr lang="en-GB" sz="900" kern="1200" dirty="0" err="1">
                          <a:solidFill>
                            <a:schemeClr val="tx1"/>
                          </a:solidFill>
                          <a:effectLst/>
                          <a:latin typeface="Arial" panose="020B0604020202020204" pitchFamily="34" charset="0"/>
                          <a:ea typeface="+mn-ea"/>
                          <a:cs typeface="Arial" panose="020B0604020202020204" pitchFamily="34" charset="0"/>
                        </a:rPr>
                        <a:t>eMTC</a:t>
                      </a:r>
                      <a:r>
                        <a:rPr lang="en-GB" sz="900" kern="1200" dirty="0">
                          <a:solidFill>
                            <a:schemeClr val="tx1"/>
                          </a:solidFill>
                          <a:effectLst/>
                          <a:latin typeface="Arial" panose="020B0604020202020204" pitchFamily="34" charset="0"/>
                          <a:ea typeface="+mn-ea"/>
                          <a:cs typeface="Arial" panose="020B0604020202020204" pitchFamily="34" charset="0"/>
                        </a:rPr>
                        <a:t> Non-Terrestrial Networks in EPS</a:t>
                      </a:r>
                      <a:endParaRPr lang="de-DE"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600"/>
                        </a:spcAft>
                      </a:pPr>
                      <a:r>
                        <a:rPr lang="en-GB" sz="900" kern="1200" dirty="0" err="1">
                          <a:solidFill>
                            <a:schemeClr val="tx1"/>
                          </a:solidFill>
                          <a:effectLst/>
                          <a:latin typeface="Arial" panose="020B0604020202020204" pitchFamily="34" charset="0"/>
                          <a:ea typeface="+mn-ea"/>
                          <a:cs typeface="Arial" panose="020B0604020202020204" pitchFamily="34" charset="0"/>
                        </a:rPr>
                        <a:t>IoT_SAT_ARCH_EPS</a:t>
                      </a:r>
                      <a:endParaRPr lang="en-GB" sz="900" kern="1200" dirty="0">
                        <a:solidFill>
                          <a:schemeClr val="tx1"/>
                        </a:solidFill>
                        <a:effectLst/>
                        <a:latin typeface="Arial" panose="020B0604020202020204" pitchFamily="34" charset="0"/>
                        <a:ea typeface="+mn-ea"/>
                        <a:cs typeface="Arial" panose="020B0604020202020204" pitchFamily="34" charset="0"/>
                      </a:endParaRPr>
                    </a:p>
                  </a:txBody>
                  <a:tcPr marL="67945" marR="67945"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CP-213079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44651999"/>
                  </a:ext>
                </a:extLst>
              </a:tr>
              <a:tr h="37188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CT6 aspects of Architecture Enhancement for NR Reduced Capability Devices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ARCH_NR_REDCAP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CP-213210</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1528">
                <a:tc>
                  <a:txBody>
                    <a:bodyPr/>
                    <a:lstStyle/>
                    <a:p>
                      <a:pPr algn="ctr" fontAlgn="t"/>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Non-Seamless WLAN offload authentication in 5GS</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NSWO_5G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tx1"/>
                          </a:solidFill>
                          <a:effectLst/>
                          <a:latin typeface="Arial" panose="020B0604020202020204" pitchFamily="34" charset="0"/>
                          <a:ea typeface="Times New Roman"/>
                          <a:cs typeface="Arial" panose="020B0604020202020204" pitchFamily="34" charset="0"/>
                        </a:rPr>
                        <a:t>CP-220095</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6490599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4150880799"/>
              </p:ext>
            </p:extLst>
          </p:nvPr>
        </p:nvGraphicFramePr>
        <p:xfrm>
          <a:off x="838200" y="1816481"/>
          <a:ext cx="10691270" cy="3222801"/>
        </p:xfrm>
        <a:graphic>
          <a:graphicData uri="http://schemas.openxmlformats.org/drawingml/2006/table">
            <a:tbl>
              <a:tblPr firstRow="1" firstCol="1" bandRow="1"/>
              <a:tblGrid>
                <a:gridCol w="697952">
                  <a:extLst>
                    <a:ext uri="{9D8B030D-6E8A-4147-A177-3AD203B41FA5}">
                      <a16:colId xmlns:a16="http://schemas.microsoft.com/office/drawing/2014/main" val="2709131011"/>
                    </a:ext>
                  </a:extLst>
                </a:gridCol>
                <a:gridCol w="4140668">
                  <a:extLst>
                    <a:ext uri="{9D8B030D-6E8A-4147-A177-3AD203B41FA5}">
                      <a16:colId xmlns:a16="http://schemas.microsoft.com/office/drawing/2014/main" val="1703260332"/>
                    </a:ext>
                  </a:extLst>
                </a:gridCol>
                <a:gridCol w="1358007">
                  <a:extLst>
                    <a:ext uri="{9D8B030D-6E8A-4147-A177-3AD203B41FA5}">
                      <a16:colId xmlns:a16="http://schemas.microsoft.com/office/drawing/2014/main" val="1825188702"/>
                    </a:ext>
                  </a:extLst>
                </a:gridCol>
                <a:gridCol w="639888">
                  <a:extLst>
                    <a:ext uri="{9D8B030D-6E8A-4147-A177-3AD203B41FA5}">
                      <a16:colId xmlns:a16="http://schemas.microsoft.com/office/drawing/2014/main" val="243529429"/>
                    </a:ext>
                  </a:extLst>
                </a:gridCol>
                <a:gridCol w="587711">
                  <a:extLst>
                    <a:ext uri="{9D8B030D-6E8A-4147-A177-3AD203B41FA5}">
                      <a16:colId xmlns:a16="http://schemas.microsoft.com/office/drawing/2014/main" val="3992609077"/>
                    </a:ext>
                  </a:extLst>
                </a:gridCol>
                <a:gridCol w="847673">
                  <a:extLst>
                    <a:ext uri="{9D8B030D-6E8A-4147-A177-3AD203B41FA5}">
                      <a16:colId xmlns:a16="http://schemas.microsoft.com/office/drawing/2014/main" val="1608724548"/>
                    </a:ext>
                  </a:extLst>
                </a:gridCol>
                <a:gridCol w="747956">
                  <a:extLst>
                    <a:ext uri="{9D8B030D-6E8A-4147-A177-3AD203B41FA5}">
                      <a16:colId xmlns:a16="http://schemas.microsoft.com/office/drawing/2014/main" val="1789861045"/>
                    </a:ext>
                  </a:extLst>
                </a:gridCol>
                <a:gridCol w="796639">
                  <a:extLst>
                    <a:ext uri="{9D8B030D-6E8A-4147-A177-3AD203B41FA5}">
                      <a16:colId xmlns:a16="http://schemas.microsoft.com/office/drawing/2014/main" val="1025468436"/>
                    </a:ext>
                  </a:extLst>
                </a:gridCol>
                <a:gridCol w="874776">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231528">
                <a:tc>
                  <a:txBody>
                    <a:bodyPr/>
                    <a:lstStyle/>
                    <a:p>
                      <a:pPr algn="ctr">
                        <a:spcAft>
                          <a:spcPts val="1200"/>
                        </a:spcAft>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960004</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New SID on 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FS_GBA_U_API</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effectLst/>
                          <a:latin typeface="Arial" panose="020B0604020202020204" pitchFamily="34" charset="0"/>
                          <a:ea typeface="Times New Roman" panose="02020603050405020304" pitchFamily="18" charset="0"/>
                          <a:cs typeface="Times New Roman" panose="02020603050405020304" pitchFamily="18" charset="0"/>
                        </a:rPr>
                        <a:t>CP-2201185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ctr">
                        <a:spcAft>
                          <a:spcPts val="1200"/>
                        </a:spcAft>
                      </a:pP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960005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Study on new UICC application for NSSAA</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FS_NS_Slice</a:t>
                      </a: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-USIM</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CP-2201186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970057</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aspects of Signal level Enhanced Network SElection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SENSE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C1 / 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CP-222237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12770091"/>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980063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aspects of proximity based services in 5GS Phase 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5G_ProSe_Ph2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CT-wide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CP-223110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788096555"/>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990062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 of Further Architecture Enhancement for UAV and UAM</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UAS_Ph2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CT-wide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CP-230191</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990004</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Rel-17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UEConTest_R17</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04/24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CP-230022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990079</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 pre-configuration for 5MBS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UEConfig5MBS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CP-230201</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06710353"/>
                  </a:ext>
                </a:extLst>
              </a:tr>
              <a:tr h="231528">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1000022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MBS support for V2X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TEI18_MBS4V2X</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C1 / 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CP-231290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559734105"/>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1000002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Enhancement of Network Slicing UICC application for network slice-specific authentication and authorization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err="1">
                          <a:effectLst/>
                          <a:latin typeface="Arial" panose="020B0604020202020204" pitchFamily="34" charset="0"/>
                          <a:ea typeface="Times New Roman" panose="02020603050405020304" pitchFamily="18" charset="0"/>
                          <a:cs typeface="Times New Roman" panose="02020603050405020304" pitchFamily="18" charset="0"/>
                        </a:rPr>
                        <a:t>eNS_UICC</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CP-231351</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272362978"/>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1000003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New WID on 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GBA_U_APIs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CP-231107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040917219"/>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990023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NG_RTC</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CP-233211</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70938556"/>
                  </a:ext>
                </a:extLst>
              </a:tr>
              <a:tr h="231528">
                <a:tc>
                  <a:txBody>
                    <a:bodyPr/>
                    <a:lstStyle/>
                    <a:p>
                      <a:pPr algn="just">
                        <a:spcAft>
                          <a:spcPts val="1200"/>
                        </a:spcAft>
                      </a:pPr>
                      <a:r>
                        <a:rPr lang="de-DE" sz="1000"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1000021</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MPS_WLAN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MPS_WLAN</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06/24</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CP-240299</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06635253"/>
                  </a:ext>
                </a:extLst>
              </a:tr>
            </a:tbl>
          </a:graphicData>
        </a:graphic>
      </p:graphicFrame>
    </p:spTree>
    <p:extLst>
      <p:ext uri="{BB962C8B-B14F-4D97-AF65-F5344CB8AC3E}">
        <p14:creationId xmlns:p14="http://schemas.microsoft.com/office/powerpoint/2010/main" val="238773988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Rel-19</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1141793352"/>
              </p:ext>
            </p:extLst>
          </p:nvPr>
        </p:nvGraphicFramePr>
        <p:xfrm>
          <a:off x="838200" y="1816481"/>
          <a:ext cx="10691270" cy="1986033"/>
        </p:xfrm>
        <a:graphic>
          <a:graphicData uri="http://schemas.openxmlformats.org/drawingml/2006/table">
            <a:tbl>
              <a:tblPr firstRow="1" firstCol="1" bandRow="1"/>
              <a:tblGrid>
                <a:gridCol w="697952">
                  <a:extLst>
                    <a:ext uri="{9D8B030D-6E8A-4147-A177-3AD203B41FA5}">
                      <a16:colId xmlns:a16="http://schemas.microsoft.com/office/drawing/2014/main" val="2709131011"/>
                    </a:ext>
                  </a:extLst>
                </a:gridCol>
                <a:gridCol w="4140668">
                  <a:extLst>
                    <a:ext uri="{9D8B030D-6E8A-4147-A177-3AD203B41FA5}">
                      <a16:colId xmlns:a16="http://schemas.microsoft.com/office/drawing/2014/main" val="1703260332"/>
                    </a:ext>
                  </a:extLst>
                </a:gridCol>
                <a:gridCol w="1358007">
                  <a:extLst>
                    <a:ext uri="{9D8B030D-6E8A-4147-A177-3AD203B41FA5}">
                      <a16:colId xmlns:a16="http://schemas.microsoft.com/office/drawing/2014/main" val="1825188702"/>
                    </a:ext>
                  </a:extLst>
                </a:gridCol>
                <a:gridCol w="639888">
                  <a:extLst>
                    <a:ext uri="{9D8B030D-6E8A-4147-A177-3AD203B41FA5}">
                      <a16:colId xmlns:a16="http://schemas.microsoft.com/office/drawing/2014/main" val="243529429"/>
                    </a:ext>
                  </a:extLst>
                </a:gridCol>
                <a:gridCol w="587711">
                  <a:extLst>
                    <a:ext uri="{9D8B030D-6E8A-4147-A177-3AD203B41FA5}">
                      <a16:colId xmlns:a16="http://schemas.microsoft.com/office/drawing/2014/main" val="3992609077"/>
                    </a:ext>
                  </a:extLst>
                </a:gridCol>
                <a:gridCol w="847673">
                  <a:extLst>
                    <a:ext uri="{9D8B030D-6E8A-4147-A177-3AD203B41FA5}">
                      <a16:colId xmlns:a16="http://schemas.microsoft.com/office/drawing/2014/main" val="1608724548"/>
                    </a:ext>
                  </a:extLst>
                </a:gridCol>
                <a:gridCol w="747956">
                  <a:extLst>
                    <a:ext uri="{9D8B030D-6E8A-4147-A177-3AD203B41FA5}">
                      <a16:colId xmlns:a16="http://schemas.microsoft.com/office/drawing/2014/main" val="1789861045"/>
                    </a:ext>
                  </a:extLst>
                </a:gridCol>
                <a:gridCol w="796639">
                  <a:extLst>
                    <a:ext uri="{9D8B030D-6E8A-4147-A177-3AD203B41FA5}">
                      <a16:colId xmlns:a16="http://schemas.microsoft.com/office/drawing/2014/main" val="1025468436"/>
                    </a:ext>
                  </a:extLst>
                </a:gridCol>
                <a:gridCol w="874776">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231528">
                <a:tc>
                  <a:txBody>
                    <a:bodyPr/>
                    <a:lstStyle/>
                    <a:p>
                      <a:pPr algn="just">
                        <a:spcAft>
                          <a:spcPts val="1200"/>
                        </a:spcAft>
                      </a:pPr>
                      <a:r>
                        <a:rPr lang="en-GB"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1040002</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Rel-18</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UEConTest_R18</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rgbClr val="000000"/>
                          </a:solidFill>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5%</a:t>
                      </a:r>
                      <a:endParaRPr lang="de-DE" sz="10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CP-241022</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1050008</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Test method</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 of </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GBA_U Based APIs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TEST_</a:t>
                      </a:r>
                      <a:r>
                        <a:rPr lang="en-GB" sz="1000">
                          <a:effectLst/>
                          <a:latin typeface="Arial" panose="020B0604020202020204" pitchFamily="34" charset="0"/>
                          <a:ea typeface="Times New Roman" panose="02020603050405020304" pitchFamily="18" charset="0"/>
                          <a:cs typeface="Times New Roman" panose="02020603050405020304" pitchFamily="18" charset="0"/>
                        </a:rPr>
                        <a:t>GBA_U_API</a:t>
                      </a:r>
                      <a:r>
                        <a:rPr lang="en-US" sz="1000">
                          <a:effectLst/>
                          <a:latin typeface="Arial" panose="020B0604020202020204" pitchFamily="34" charset="0"/>
                          <a:ea typeface="Times New Roman" panose="02020603050405020304" pitchFamily="18" charset="0"/>
                          <a:cs typeface="Times New Roman" panose="02020603050405020304" pitchFamily="18" charset="0"/>
                        </a:rPr>
                        <a:t>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CP-242028</a:t>
                      </a: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56797538"/>
                  </a:ext>
                </a:extLst>
              </a:tr>
              <a:tr h="231528">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1050016</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UE conformance test for NB-IoT/eMTC Non-Terrestrial Networks in EPS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IoT_SAT_UEConTest</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CP-242075</a:t>
                      </a: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105xxx</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Proximity-based Services in 5GS Phase 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5G_ProSe_Ph3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CT-</a:t>
                      </a:r>
                      <a:r>
                        <a:rPr lang="de-DE" sz="1000" dirty="0" err="1">
                          <a:effectLst/>
                          <a:latin typeface="Arial" panose="020B0604020202020204" pitchFamily="34" charset="0"/>
                          <a:ea typeface="Times New Roman" panose="02020603050405020304" pitchFamily="18" charset="0"/>
                          <a:cs typeface="Times New Roman" panose="02020603050405020304" pitchFamily="18" charset="0"/>
                        </a:rPr>
                        <a:t>wide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105xxx</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CT aspects of </a:t>
                      </a:r>
                      <a:r>
                        <a:rPr lang="en-GB" sz="1000"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 support in NPN</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TEI19_ProSe_NPN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C1, C4, 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31528">
                <a:tc>
                  <a:txBody>
                    <a:bodyPr/>
                    <a:lstStyle/>
                    <a:p>
                      <a:pPr algn="just">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105xxx</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NG_RTC_Ph2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CT-</a:t>
                      </a:r>
                      <a:r>
                        <a:rPr lang="de-DE" sz="1000" dirty="0" err="1">
                          <a:effectLst/>
                          <a:latin typeface="Arial" panose="020B0604020202020204" pitchFamily="34" charset="0"/>
                          <a:ea typeface="Times New Roman" panose="02020603050405020304" pitchFamily="18" charset="0"/>
                          <a:cs typeface="Times New Roman" panose="02020603050405020304" pitchFamily="18" charset="0"/>
                        </a:rPr>
                        <a:t>wide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918504549"/>
                  </a:ext>
                </a:extLst>
              </a:tr>
            </a:tbl>
          </a:graphicData>
        </a:graphic>
      </p:graphicFrame>
    </p:spTree>
    <p:extLst>
      <p:ext uri="{BB962C8B-B14F-4D97-AF65-F5344CB8AC3E}">
        <p14:creationId xmlns:p14="http://schemas.microsoft.com/office/powerpoint/2010/main" val="234892616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33B36D-6A2D-443D-93E6-64C898FCAB74}">
  <ds:schemaRefs>
    <ds:schemaRef ds:uri="http://purl.org/dc/elements/1.1/"/>
    <ds:schemaRef ds:uri="http://schemas.microsoft.com/office/2006/metadata/properties"/>
    <ds:schemaRef ds:uri="34d3e54b-d462-4f51-83b6-6cd7f4b454d5"/>
    <ds:schemaRef ds:uri="http://purl.org/dc/terms/"/>
    <ds:schemaRef ds:uri="http://schemas.openxmlformats.org/package/2006/metadata/core-properties"/>
    <ds:schemaRef ds:uri="http://schemas.microsoft.com/office/2006/documentManagement/types"/>
    <ds:schemaRef ds:uri="c9fe69cb-1d4b-461a-8155-8bb96486ee7c"/>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ACCEB695-5FB1-4EE1-B888-4F632DBDA493}">
  <ds:schemaRefs>
    <ds:schemaRef ds:uri="http://schemas.microsoft.com/sharepoint/v3/contenttype/forms"/>
  </ds:schemaRefs>
</ds:datastoreItem>
</file>

<file path=customXml/itemProps3.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1440</Words>
  <Application>Microsoft Office PowerPoint</Application>
  <PresentationFormat>Breitbild</PresentationFormat>
  <Paragraphs>410</Paragraphs>
  <Slides>19</Slides>
  <Notes>2</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19</vt:i4>
      </vt:variant>
    </vt:vector>
  </HeadingPairs>
  <TitlesOfParts>
    <vt:vector size="27" baseType="lpstr">
      <vt:lpstr>MS PGothic</vt:lpstr>
      <vt:lpstr>Arial</vt:lpstr>
      <vt:lpstr>Arial </vt:lpstr>
      <vt:lpstr>Arial Narrow</vt:lpstr>
      <vt:lpstr>Calibri</vt:lpstr>
      <vt:lpstr>Calibri Light</vt:lpstr>
      <vt:lpstr>Times New Roman</vt:lpstr>
      <vt:lpstr>Office Theme</vt:lpstr>
      <vt:lpstr>Status Report  from TSG CT#105</vt:lpstr>
      <vt:lpstr>TSG CT WG6 Officials</vt:lpstr>
      <vt:lpstr>Meeting Calendar</vt:lpstr>
      <vt:lpstr>TSG WG CT6 Statistics</vt:lpstr>
      <vt:lpstr>Agreed New CT6 Work Items</vt:lpstr>
      <vt:lpstr>Endorsed Work Items</vt:lpstr>
      <vt:lpstr>Work Plan Rel-16, Rel-17 </vt:lpstr>
      <vt:lpstr>Work Plan Rel-18</vt:lpstr>
      <vt:lpstr>Work Plan Rel-19</vt:lpstr>
      <vt:lpstr>Exception sheets</vt:lpstr>
      <vt:lpstr>TS/TR sent to CT plenary</vt:lpstr>
      <vt:lpstr>Release 18 Status</vt:lpstr>
      <vt:lpstr>Release 17 Status</vt:lpstr>
      <vt:lpstr>Release 16 Status</vt:lpstr>
      <vt:lpstr>Release 15 Status</vt:lpstr>
      <vt:lpstr>For Information to CT</vt:lpstr>
      <vt:lpstr>For Action to CT</vt:lpstr>
      <vt:lpstr>Acknowledgement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KRUSE Heiko</cp:lastModifiedBy>
  <cp:revision>671</cp:revision>
  <dcterms:created xsi:type="dcterms:W3CDTF">2010-02-05T13:52:04Z</dcterms:created>
  <dcterms:modified xsi:type="dcterms:W3CDTF">2024-11-13T12:28:20Z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