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5"/>
  </p:sldMasterIdLst>
  <p:notesMasterIdLst>
    <p:notesMasterId r:id="rId15"/>
  </p:notesMasterIdLst>
  <p:handoutMasterIdLst>
    <p:handoutMasterId r:id="rId16"/>
  </p:handoutMasterIdLst>
  <p:sldIdLst>
    <p:sldId id="341" r:id="rId6"/>
    <p:sldId id="363" r:id="rId7"/>
    <p:sldId id="364" r:id="rId8"/>
    <p:sldId id="366" r:id="rId9"/>
    <p:sldId id="368" r:id="rId10"/>
    <p:sldId id="369" r:id="rId11"/>
    <p:sldId id="370" r:id="rId12"/>
    <p:sldId id="367" r:id="rId13"/>
    <p:sldId id="365" r:id="rId1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1E3A62-0EE2-44CB-84A1-380DEAE07BCF}" v="8" dt="2024-10-04T13:11:34.37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84" d="100"/>
          <a:sy n="84" d="100"/>
        </p:scale>
        <p:origin x="279" y="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iferaw, Y.W. (Yonatan)" userId="acfa0e9d-31f9-4c73-bf47-23797842b926" providerId="ADAL" clId="{3B1E3A62-0EE2-44CB-84A1-380DEAE07BCF}"/>
    <pc:docChg chg="undo custSel modSld">
      <pc:chgData name="Shiferaw, Y.W. (Yonatan)" userId="acfa0e9d-31f9-4c73-bf47-23797842b926" providerId="ADAL" clId="{3B1E3A62-0EE2-44CB-84A1-380DEAE07BCF}" dt="2024-10-07T14:29:06.993" v="442" actId="1076"/>
      <pc:docMkLst>
        <pc:docMk/>
      </pc:docMkLst>
      <pc:sldChg chg="addSp delSp modSp mod">
        <pc:chgData name="Shiferaw, Y.W. (Yonatan)" userId="acfa0e9d-31f9-4c73-bf47-23797842b926" providerId="ADAL" clId="{3B1E3A62-0EE2-44CB-84A1-380DEAE07BCF}" dt="2024-10-07T14:29:06.993" v="442" actId="1076"/>
        <pc:sldMkLst>
          <pc:docMk/>
          <pc:sldMk cId="554067467" sldId="370"/>
        </pc:sldMkLst>
        <pc:spChg chg="add del mod">
          <ac:chgData name="Shiferaw, Y.W. (Yonatan)" userId="acfa0e9d-31f9-4c73-bf47-23797842b926" providerId="ADAL" clId="{3B1E3A62-0EE2-44CB-84A1-380DEAE07BCF}" dt="2024-10-07T14:25:35.182" v="432" actId="1076"/>
          <ac:spMkLst>
            <pc:docMk/>
            <pc:sldMk cId="554067467" sldId="370"/>
            <ac:spMk id="6" creationId="{CA44436D-4DFB-E1A2-FFF4-639025CB2D6E}"/>
          </ac:spMkLst>
        </pc:spChg>
        <pc:spChg chg="del">
          <ac:chgData name="Shiferaw, Y.W. (Yonatan)" userId="acfa0e9d-31f9-4c73-bf47-23797842b926" providerId="ADAL" clId="{3B1E3A62-0EE2-44CB-84A1-380DEAE07BCF}" dt="2024-10-03T17:20:22.005" v="0" actId="478"/>
          <ac:spMkLst>
            <pc:docMk/>
            <pc:sldMk cId="554067467" sldId="370"/>
            <ac:spMk id="7" creationId="{00000000-0000-0000-0000-000000000000}"/>
          </ac:spMkLst>
        </pc:spChg>
        <pc:spChg chg="add del mod">
          <ac:chgData name="Shiferaw, Y.W. (Yonatan)" userId="acfa0e9d-31f9-4c73-bf47-23797842b926" providerId="ADAL" clId="{3B1E3A62-0EE2-44CB-84A1-380DEAE07BCF}" dt="2024-10-07T14:25:35.182" v="432" actId="1076"/>
          <ac:spMkLst>
            <pc:docMk/>
            <pc:sldMk cId="554067467" sldId="370"/>
            <ac:spMk id="8" creationId="{481F545A-FE89-1F90-F2B5-E00556D7BADA}"/>
          </ac:spMkLst>
        </pc:spChg>
        <pc:spChg chg="add del mod">
          <ac:chgData name="Shiferaw, Y.W. (Yonatan)" userId="acfa0e9d-31f9-4c73-bf47-23797842b926" providerId="ADAL" clId="{3B1E3A62-0EE2-44CB-84A1-380DEAE07BCF}" dt="2024-10-03T17:30:53.196" v="134" actId="21"/>
          <ac:spMkLst>
            <pc:docMk/>
            <pc:sldMk cId="554067467" sldId="370"/>
            <ac:spMk id="9" creationId="{D4159A34-EC33-2BB0-A521-AEB12074EB57}"/>
          </ac:spMkLst>
        </pc:spChg>
        <pc:spChg chg="add mod">
          <ac:chgData name="Shiferaw, Y.W. (Yonatan)" userId="acfa0e9d-31f9-4c73-bf47-23797842b926" providerId="ADAL" clId="{3B1E3A62-0EE2-44CB-84A1-380DEAE07BCF}" dt="2024-10-04T13:36:30.541" v="431" actId="1076"/>
          <ac:spMkLst>
            <pc:docMk/>
            <pc:sldMk cId="554067467" sldId="370"/>
            <ac:spMk id="10" creationId="{D4159A34-EC33-2BB0-A521-AEB12074EB57}"/>
          </ac:spMkLst>
        </pc:spChg>
        <pc:spChg chg="add mod">
          <ac:chgData name="Shiferaw, Y.W. (Yonatan)" userId="acfa0e9d-31f9-4c73-bf47-23797842b926" providerId="ADAL" clId="{3B1E3A62-0EE2-44CB-84A1-380DEAE07BCF}" dt="2024-10-04T13:36:30.541" v="431" actId="1076"/>
          <ac:spMkLst>
            <pc:docMk/>
            <pc:sldMk cId="554067467" sldId="370"/>
            <ac:spMk id="11" creationId="{EB62FBCB-8BD4-AACE-2D54-FBEBCC73213B}"/>
          </ac:spMkLst>
        </pc:spChg>
        <pc:spChg chg="add del">
          <ac:chgData name="Shiferaw, Y.W. (Yonatan)" userId="acfa0e9d-31f9-4c73-bf47-23797842b926" providerId="ADAL" clId="{3B1E3A62-0EE2-44CB-84A1-380DEAE07BCF}" dt="2024-10-03T17:37:13.734" v="400" actId="478"/>
          <ac:spMkLst>
            <pc:docMk/>
            <pc:sldMk cId="554067467" sldId="370"/>
            <ac:spMk id="19" creationId="{00D26CB4-5FAF-E2E2-13A3-D9ED6C85BAB8}"/>
          </ac:spMkLst>
        </pc:spChg>
        <pc:spChg chg="add del mod">
          <ac:chgData name="Shiferaw, Y.W. (Yonatan)" userId="acfa0e9d-31f9-4c73-bf47-23797842b926" providerId="ADAL" clId="{3B1E3A62-0EE2-44CB-84A1-380DEAE07BCF}" dt="2024-10-03T17:40:46.083" v="426" actId="47"/>
          <ac:spMkLst>
            <pc:docMk/>
            <pc:sldMk cId="554067467" sldId="370"/>
            <ac:spMk id="21" creationId="{3A8F8627-4551-28F9-EBC3-EC374F61DD2E}"/>
          </ac:spMkLst>
        </pc:spChg>
        <pc:spChg chg="mod">
          <ac:chgData name="Shiferaw, Y.W. (Yonatan)" userId="acfa0e9d-31f9-4c73-bf47-23797842b926" providerId="ADAL" clId="{3B1E3A62-0EE2-44CB-84A1-380DEAE07BCF}" dt="2024-10-03T17:35:22.918" v="396" actId="20577"/>
          <ac:spMkLst>
            <pc:docMk/>
            <pc:sldMk cId="554067467" sldId="370"/>
            <ac:spMk id="6147" creationId="{33CFEE74-7B51-47B2-8BC9-945D38E983E7}"/>
          </ac:spMkLst>
        </pc:spChg>
        <pc:picChg chg="add del mod">
          <ac:chgData name="Shiferaw, Y.W. (Yonatan)" userId="acfa0e9d-31f9-4c73-bf47-23797842b926" providerId="ADAL" clId="{3B1E3A62-0EE2-44CB-84A1-380DEAE07BCF}" dt="2024-10-07T14:28:58.688" v="438" actId="478"/>
          <ac:picMkLst>
            <pc:docMk/>
            <pc:sldMk cId="554067467" sldId="370"/>
            <ac:picMk id="2" creationId="{A8FFE00F-7279-C3EF-0695-AAF0D82FD9A2}"/>
          </ac:picMkLst>
        </pc:picChg>
        <pc:picChg chg="add del mod">
          <ac:chgData name="Shiferaw, Y.W. (Yonatan)" userId="acfa0e9d-31f9-4c73-bf47-23797842b926" providerId="ADAL" clId="{3B1E3A62-0EE2-44CB-84A1-380DEAE07BCF}" dt="2024-10-03T17:38:02.646" v="409" actId="478"/>
          <ac:picMkLst>
            <pc:docMk/>
            <pc:sldMk cId="554067467" sldId="370"/>
            <ac:picMk id="3" creationId="{CB30D93A-2E83-6B6C-32C1-5FC713C2DE6C}"/>
          </ac:picMkLst>
        </pc:picChg>
        <pc:picChg chg="add del mod">
          <ac:chgData name="Shiferaw, Y.W. (Yonatan)" userId="acfa0e9d-31f9-4c73-bf47-23797842b926" providerId="ADAL" clId="{3B1E3A62-0EE2-44CB-84A1-380DEAE07BCF}" dt="2024-10-04T13:35:52.605" v="430" actId="478"/>
          <ac:picMkLst>
            <pc:docMk/>
            <pc:sldMk cId="554067467" sldId="370"/>
            <ac:picMk id="3" creationId="{EA57302E-542A-8230-173C-9F255BD5481C}"/>
          </ac:picMkLst>
        </pc:picChg>
        <pc:picChg chg="add mod">
          <ac:chgData name="Shiferaw, Y.W. (Yonatan)" userId="acfa0e9d-31f9-4c73-bf47-23797842b926" providerId="ADAL" clId="{3B1E3A62-0EE2-44CB-84A1-380DEAE07BCF}" dt="2024-10-07T14:27:13.224" v="437" actId="1076"/>
          <ac:picMkLst>
            <pc:docMk/>
            <pc:sldMk cId="554067467" sldId="370"/>
            <ac:picMk id="4" creationId="{E92FF2E9-3E03-6489-3E39-0BFB139179D7}"/>
          </ac:picMkLst>
        </pc:picChg>
        <pc:picChg chg="add del mod">
          <ac:chgData name="Shiferaw, Y.W. (Yonatan)" userId="acfa0e9d-31f9-4c73-bf47-23797842b926" providerId="ADAL" clId="{3B1E3A62-0EE2-44CB-84A1-380DEAE07BCF}" dt="2024-10-07T14:27:04.929" v="433" actId="478"/>
          <ac:picMkLst>
            <pc:docMk/>
            <pc:sldMk cId="554067467" sldId="370"/>
            <ac:picMk id="5" creationId="{C9E4C053-839D-D755-5993-36FAC3205B4E}"/>
          </ac:picMkLst>
        </pc:picChg>
        <pc:picChg chg="add mod">
          <ac:chgData name="Shiferaw, Y.W. (Yonatan)" userId="acfa0e9d-31f9-4c73-bf47-23797842b926" providerId="ADAL" clId="{3B1E3A62-0EE2-44CB-84A1-380DEAE07BCF}" dt="2024-10-07T14:29:06.993" v="442" actId="1076"/>
          <ac:picMkLst>
            <pc:docMk/>
            <pc:sldMk cId="554067467" sldId="370"/>
            <ac:picMk id="9" creationId="{B2B5D963-A8D3-9E8F-B023-3FCE36BB691C}"/>
          </ac:picMkLst>
        </pc:picChg>
        <pc:cxnChg chg="add mod">
          <ac:chgData name="Shiferaw, Y.W. (Yonatan)" userId="acfa0e9d-31f9-4c73-bf47-23797842b926" providerId="ADAL" clId="{3B1E3A62-0EE2-44CB-84A1-380DEAE07BCF}" dt="2024-10-04T13:36:30.541" v="431" actId="1076"/>
          <ac:cxnSpMkLst>
            <pc:docMk/>
            <pc:sldMk cId="554067467" sldId="370"/>
            <ac:cxnSpMk id="13" creationId="{5E5DE677-93D2-2F60-59AF-EFB3FBADC0A2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#63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Hyderabad, India, 14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18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October 2024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S6-244320</a:t>
            </a:r>
            <a:r>
              <a:rPr lang="en-GB" altLang="en-US" sz="1200" dirty="0" smtClean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374" y="1709738"/>
            <a:ext cx="9848258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Documenting 5GSAT impacts to </a:t>
            </a:r>
            <a:r>
              <a:rPr lang="en-GB" altLang="en-US"/>
              <a:t>SA6 specifications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Basu </a:t>
            </a:r>
            <a:r>
              <a:rPr lang="en-GB" altLang="en-US" dirty="0" err="1"/>
              <a:t>Pattan</a:t>
            </a:r>
            <a:r>
              <a:rPr lang="en-GB" altLang="en-US" dirty="0"/>
              <a:t>,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Samsung, 5GSAT_Ph3_App Rapporteur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Background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/>
              <a:t>SA6 initiated FS_5GSAT_Ph3_App study to identify the impacts of considering Satellite Access for Application Enablement and Mission Critical Service</a:t>
            </a:r>
          </a:p>
          <a:p>
            <a:r>
              <a:rPr lang="en-US" altLang="en-US" sz="2400" dirty="0"/>
              <a:t>FS_5GSAT_Ph3_App study is completed and identified certain impacts to the specifications including:</a:t>
            </a:r>
          </a:p>
          <a:p>
            <a:pPr lvl="1"/>
            <a:r>
              <a:rPr lang="en-US" altLang="en-US" sz="2000" dirty="0"/>
              <a:t>EDGEAPP in TS 23.558</a:t>
            </a:r>
          </a:p>
          <a:p>
            <a:pPr lvl="1"/>
            <a:r>
              <a:rPr lang="en-US" altLang="en-US" sz="2000" dirty="0"/>
              <a:t>SEAL in TS 23.434</a:t>
            </a:r>
          </a:p>
          <a:p>
            <a:pPr lvl="1"/>
            <a:r>
              <a:rPr lang="en-US" altLang="en-US" sz="2000" dirty="0"/>
              <a:t>MSGin5G Service in TS 23.554</a:t>
            </a:r>
          </a:p>
          <a:p>
            <a:pPr lvl="1"/>
            <a:r>
              <a:rPr lang="en-US" altLang="en-US" sz="2000" dirty="0"/>
              <a:t>ADAES in TS 23.436</a:t>
            </a:r>
          </a:p>
          <a:p>
            <a:pPr lvl="1"/>
            <a:r>
              <a:rPr lang="en-US" altLang="en-US" sz="2000" dirty="0"/>
              <a:t>Mission Critical in TS 23.280, TS 23.289</a:t>
            </a:r>
          </a:p>
          <a:p>
            <a:r>
              <a:rPr lang="en-US" altLang="en-US" sz="2400" dirty="0"/>
              <a:t>This is only first version on Satellite Access study in SA6 and may have more studies in future releases</a:t>
            </a:r>
          </a:p>
          <a:p>
            <a:r>
              <a:rPr lang="en-US" altLang="en-US" sz="2400" b="1" dirty="0"/>
              <a:t>How to document impacts due to Satellite Access in respective specifications?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Examples of Satellite Access impacts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300" y="4574489"/>
            <a:ext cx="4241920" cy="1650245"/>
          </a:xfrm>
        </p:spPr>
        <p:txBody>
          <a:bodyPr/>
          <a:lstStyle/>
          <a:p>
            <a:r>
              <a:rPr lang="en-US" altLang="en-US" sz="1400" dirty="0"/>
              <a:t>ECS on ground whereas EES and EAS are onboard satellite</a:t>
            </a:r>
          </a:p>
          <a:p>
            <a:r>
              <a:rPr lang="en-US" altLang="en-US" sz="1400" dirty="0"/>
              <a:t>Impacts EAS profile, EES profile, EAS discovery filters, EDN configuration information, Service Provisioning, EAS Discovery, Service continuity </a:t>
            </a:r>
            <a:r>
              <a:rPr lang="en-US" altLang="en-US" sz="1400" dirty="0" err="1"/>
              <a:t>etc</a:t>
            </a:r>
            <a:r>
              <a:rPr lang="en-US" altLang="en-US" sz="1400" dirty="0"/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300" y="2046979"/>
            <a:ext cx="4344160" cy="24852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0654" y="2155342"/>
            <a:ext cx="3893936" cy="2298504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4356574" y="1862877"/>
            <a:ext cx="40261" cy="415860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8259864" y="1862877"/>
            <a:ext cx="40261" cy="415860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 txBox="1">
            <a:spLocks/>
          </p:cNvSpPr>
          <p:nvPr/>
        </p:nvSpPr>
        <p:spPr bwMode="auto">
          <a:xfrm>
            <a:off x="4407694" y="4580597"/>
            <a:ext cx="3893936" cy="161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4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1400" dirty="0"/>
              <a:t>UE is connected to a SEAL server via Satellite</a:t>
            </a:r>
          </a:p>
          <a:p>
            <a:r>
              <a:rPr lang="en-US" altLang="en-US" sz="1400" dirty="0"/>
              <a:t>Impacts SEAL NRM, SEALDD, SEAL Configuration Management, SEAL LMS, ADAE for supporting discontinuous coverage, Store and Forward, Analytics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 txBox="1">
            <a:spLocks/>
          </p:cNvSpPr>
          <p:nvPr/>
        </p:nvSpPr>
        <p:spPr bwMode="auto">
          <a:xfrm>
            <a:off x="8301630" y="4574489"/>
            <a:ext cx="3674601" cy="135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4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Dynamic data is known to the MC service server and provided when requested</a:t>
            </a:r>
          </a:p>
          <a:p>
            <a:r>
              <a:rPr lang="en-IN" sz="1400" dirty="0"/>
              <a:t>The dynamic data associated with a group can be enhanced to include whether the affiliated MC service IDs are connected via NTN.</a:t>
            </a:r>
          </a:p>
          <a:p>
            <a:endParaRPr lang="en-US" altLang="en-US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425963" y="6021484"/>
            <a:ext cx="11443905" cy="36933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N" b="1" dirty="0"/>
              <a:t>Note more impacts are expected to be identified in future studies.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259864" y="1664084"/>
            <a:ext cx="39111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Dynamic data associated with a MC group</a:t>
            </a:r>
            <a:endParaRPr lang="en-IN" sz="1600" b="1" dirty="0"/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5854945"/>
              </p:ext>
            </p:extLst>
          </p:nvPr>
        </p:nvGraphicFramePr>
        <p:xfrm>
          <a:off x="8343785" y="2001987"/>
          <a:ext cx="3590290" cy="2558415"/>
        </p:xfrm>
        <a:graphic>
          <a:graphicData uri="http://schemas.openxmlformats.org/drawingml/2006/table">
            <a:tbl>
              <a:tblPr firstRow="1" firstCol="1" bandRow="1"/>
              <a:tblGrid>
                <a:gridCol w="3590290">
                  <a:extLst>
                    <a:ext uri="{9D8B030D-6E8A-4147-A177-3AD203B41FA5}">
                      <a16:colId xmlns:a16="http://schemas.microsoft.com/office/drawing/2014/main" val="3732045680"/>
                    </a:ext>
                  </a:extLst>
                </a:gridCol>
              </a:tblGrid>
              <a:tr h="3422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Parameter description</a:t>
                      </a:r>
                      <a:endParaRPr lang="en-I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0788404"/>
                  </a:ext>
                </a:extLst>
              </a:tr>
              <a:tr h="2165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Status i.e. indication of potential emergency or in-peril status of the group, together with the identification of the user who has performed the last modification of this status.</a:t>
                      </a:r>
                      <a:endParaRPr lang="en-I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1325740"/>
                  </a:ext>
                </a:extLst>
              </a:tr>
              <a:tr h="2165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Affiliation status of each MC service ID of the group corresponding to the MC service and the Contact URI(s) from which the user affiliated.</a:t>
                      </a:r>
                      <a:endParaRPr lang="en-I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1493449"/>
                  </a:ext>
                </a:extLst>
              </a:tr>
              <a:tr h="2165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Contact URIs used for designation of the group e.g. aliases of group broadcast, group regroup group URIs.</a:t>
                      </a:r>
                      <a:endParaRPr lang="en-I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6470328"/>
                  </a:ext>
                </a:extLst>
              </a:tr>
              <a:tr h="2165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Media description for group media, including transport and multiplexing information.</a:t>
                      </a:r>
                      <a:endParaRPr lang="en-I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8655458"/>
                  </a:ext>
                </a:extLst>
              </a:tr>
              <a:tr h="2165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Group call ongoing.</a:t>
                      </a:r>
                      <a:endParaRPr lang="en-I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790869"/>
                  </a:ext>
                </a:extLst>
              </a:tr>
              <a:tr h="2165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Regroup status of group where regrouping using a preconfigured group is used, e.g. whether group is regrouped, MC service group identity of regroup group.</a:t>
                      </a:r>
                      <a:endParaRPr lang="en-I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126786"/>
                  </a:ext>
                </a:extLst>
              </a:tr>
              <a:tr h="2165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Functional alias binding information for each user within the group.</a:t>
                      </a:r>
                      <a:endParaRPr lang="en-I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495405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dirty="0"/>
              <a:t>Proposals to document Satellite Access Impacts (1/4)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333" y="1825625"/>
            <a:ext cx="11285173" cy="4351338"/>
          </a:xfrm>
        </p:spPr>
        <p:txBody>
          <a:bodyPr/>
          <a:lstStyle/>
          <a:p>
            <a:r>
              <a:rPr lang="en-US" altLang="en-US" sz="2400" dirty="0"/>
              <a:t>Proposal 1: Embed Satellite Access impacts in the existing (applicable) procedures</a:t>
            </a:r>
          </a:p>
          <a:p>
            <a:pPr lvl="1"/>
            <a:r>
              <a:rPr lang="en-US" altLang="en-US" sz="2000" dirty="0"/>
              <a:t>Example:</a:t>
            </a:r>
          </a:p>
          <a:p>
            <a:pPr lvl="1"/>
            <a:endParaRPr lang="en-US" altLang="en-US" sz="2000" dirty="0"/>
          </a:p>
          <a:p>
            <a:pPr lvl="1"/>
            <a:endParaRPr lang="en-US" altLang="en-US" sz="2000" dirty="0"/>
          </a:p>
          <a:p>
            <a:pPr lvl="1"/>
            <a:endParaRPr lang="en-US" altLang="en-US" sz="2000" dirty="0"/>
          </a:p>
          <a:p>
            <a:pPr lvl="1"/>
            <a:endParaRPr lang="en-US" altLang="en-US" sz="2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822712"/>
            <a:ext cx="4690561" cy="177768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4995" y="2223484"/>
            <a:ext cx="4228275" cy="453526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19286" y="5897803"/>
            <a:ext cx="49600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400" i="1" dirty="0">
                <a:solidFill>
                  <a:srgbClr val="FF0000"/>
                </a:solidFill>
              </a:rPr>
              <a:t>Note: For specifying new features/procedures, a new clause is created per feature/procedure.</a:t>
            </a:r>
          </a:p>
        </p:txBody>
      </p:sp>
    </p:spTree>
    <p:extLst>
      <p:ext uri="{BB962C8B-B14F-4D97-AF65-F5344CB8AC3E}">
        <p14:creationId xmlns:p14="http://schemas.microsoft.com/office/powerpoint/2010/main" val="275839786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dirty="0"/>
              <a:t>Proposals to document Satellite Access Impacts (2/4)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333" y="1825625"/>
            <a:ext cx="11285173" cy="4351338"/>
          </a:xfrm>
        </p:spPr>
        <p:txBody>
          <a:bodyPr/>
          <a:lstStyle/>
          <a:p>
            <a:r>
              <a:rPr lang="en-US" altLang="en-US" sz="2400" dirty="0"/>
              <a:t>Proposal 2: Create a dedicated clause/normative Annex, profiling the existing (applicable) procedures</a:t>
            </a:r>
          </a:p>
          <a:p>
            <a:pPr lvl="1"/>
            <a:r>
              <a:rPr lang="en-US" altLang="en-US" sz="2000" dirty="0"/>
              <a:t>Example:</a:t>
            </a:r>
          </a:p>
          <a:p>
            <a:pPr lvl="1"/>
            <a:endParaRPr lang="en-US" altLang="en-US" sz="2000" dirty="0"/>
          </a:p>
          <a:p>
            <a:pPr lvl="1"/>
            <a:endParaRPr lang="en-US" altLang="en-US" sz="2000" dirty="0"/>
          </a:p>
          <a:p>
            <a:pPr lvl="1"/>
            <a:endParaRPr lang="en-US" altLang="en-US" sz="2000" dirty="0"/>
          </a:p>
          <a:p>
            <a:pPr lvl="1"/>
            <a:endParaRPr lang="en-US" altLang="en-US" sz="2000" dirty="0"/>
          </a:p>
          <a:p>
            <a:pPr lvl="1"/>
            <a:endParaRPr lang="en-US" altLang="en-US" sz="2000" dirty="0"/>
          </a:p>
          <a:p>
            <a:pPr lvl="1"/>
            <a:endParaRPr lang="en-US" altLang="en-US" sz="2000" dirty="0"/>
          </a:p>
          <a:p>
            <a:pPr lvl="1"/>
            <a:endParaRPr lang="en-US" altLang="en-US" sz="2000" dirty="0"/>
          </a:p>
          <a:p>
            <a:pPr lvl="1"/>
            <a:endParaRPr lang="en-US" alt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871" y="2988826"/>
            <a:ext cx="6106668" cy="288036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09368" y="5916887"/>
            <a:ext cx="70832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400" i="1" dirty="0">
                <a:solidFill>
                  <a:srgbClr val="FF0000"/>
                </a:solidFill>
              </a:rPr>
              <a:t>Note: This proposal is applicable for specifying new procedures as well.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75698" y="2824480"/>
            <a:ext cx="3193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>
                <a:solidFill>
                  <a:srgbClr val="FF0000"/>
                </a:solidFill>
              </a:rPr>
              <a:t>Existing TS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6316010"/>
              </p:ext>
            </p:extLst>
          </p:nvPr>
        </p:nvGraphicFramePr>
        <p:xfrm>
          <a:off x="7582129" y="3274055"/>
          <a:ext cx="4426942" cy="2324100"/>
        </p:xfrm>
        <a:graphic>
          <a:graphicData uri="http://schemas.openxmlformats.org/drawingml/2006/table">
            <a:tbl>
              <a:tblPr firstRow="1" firstCol="1" bandRow="1"/>
              <a:tblGrid>
                <a:gridCol w="1070714">
                  <a:extLst>
                    <a:ext uri="{9D8B030D-6E8A-4147-A177-3AD203B41FA5}">
                      <a16:colId xmlns:a16="http://schemas.microsoft.com/office/drawing/2014/main" val="1160393347"/>
                    </a:ext>
                  </a:extLst>
                </a:gridCol>
                <a:gridCol w="447166">
                  <a:extLst>
                    <a:ext uri="{9D8B030D-6E8A-4147-A177-3AD203B41FA5}">
                      <a16:colId xmlns:a16="http://schemas.microsoft.com/office/drawing/2014/main" val="3983303949"/>
                    </a:ext>
                  </a:extLst>
                </a:gridCol>
                <a:gridCol w="2909062">
                  <a:extLst>
                    <a:ext uri="{9D8B030D-6E8A-4147-A177-3AD203B41FA5}">
                      <a16:colId xmlns:a16="http://schemas.microsoft.com/office/drawing/2014/main" val="3289130966"/>
                    </a:ext>
                  </a:extLst>
                </a:gridCol>
              </a:tblGrid>
              <a:tr h="2383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Information element</a:t>
                      </a:r>
                      <a:endParaRPr lang="en-I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Status</a:t>
                      </a:r>
                      <a:endParaRPr lang="en-I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Description</a:t>
                      </a:r>
                      <a:endParaRPr lang="en-I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497822"/>
                  </a:ext>
                </a:extLst>
              </a:tr>
              <a:tr h="1191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en-I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en-I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en-I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4163888"/>
                  </a:ext>
                </a:extLst>
              </a:tr>
              <a:tr h="4766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Dynamic service area indication</a:t>
                      </a:r>
                      <a:endParaRPr lang="en-I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I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Indicates if the service area is dynamic or not. The service area is dynamic in case of EES on board a MEO or LEO satellite and not dynamic in case of a GEO satellite.</a:t>
                      </a:r>
                      <a:endParaRPr lang="en-I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1666023"/>
                  </a:ext>
                </a:extLst>
              </a:tr>
              <a:tr h="1191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Satellite ID</a:t>
                      </a:r>
                      <a:endParaRPr lang="en-I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I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Satellite ID corresponding to the EAS.</a:t>
                      </a:r>
                      <a:endParaRPr lang="en-I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3564443"/>
                  </a:ext>
                </a:extLst>
              </a:tr>
              <a:tr h="2383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Trajectory ID (NOTE 2)</a:t>
                      </a:r>
                      <a:endParaRPr lang="en-I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I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For mobile EES, indicates the trajectory of the EES on board MEO and LEO satellites.</a:t>
                      </a:r>
                      <a:endParaRPr lang="en-I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9916561"/>
                  </a:ext>
                </a:extLst>
              </a:tr>
              <a:tr h="708352">
                <a:tc gridSpan="3"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 2:	The assignment of the trajectory ID for the EES can be done by the operator and/or the satellite service provider. The trajectory and position of the satellite can be calculated for example based on 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instantaneous/osculating ephemeris versus using TLE-based mean orbital ephemeris.</a:t>
                      </a:r>
                      <a:endParaRPr lang="en-I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2054894"/>
                  </a:ext>
                </a:extLst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8572406" y="2947591"/>
            <a:ext cx="241123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Table X.Y-1: EES Profile Enhancements</a:t>
            </a:r>
            <a:endParaRPr lang="en-IN" b="1" dirty="0"/>
          </a:p>
        </p:txBody>
      </p:sp>
      <p:sp>
        <p:nvSpPr>
          <p:cNvPr id="13" name="Left Brace 12">
            <a:extLst>
              <a:ext uri="{FF2B5EF4-FFF2-40B4-BE49-F238E27FC236}">
                <a16:creationId xmlns:a16="http://schemas.microsoft.com/office/drawing/2014/main" id="{D4159A34-EC33-2BB0-A521-AEB12074EB57}"/>
              </a:ext>
            </a:extLst>
          </p:cNvPr>
          <p:cNvSpPr/>
          <p:nvPr/>
        </p:nvSpPr>
        <p:spPr>
          <a:xfrm>
            <a:off x="4997523" y="3274055"/>
            <a:ext cx="2625736" cy="2365692"/>
          </a:xfrm>
          <a:custGeom>
            <a:avLst/>
            <a:gdLst>
              <a:gd name="connsiteX0" fmla="*/ 325534 w 325534"/>
              <a:gd name="connsiteY0" fmla="*/ 2365692 h 2365692"/>
              <a:gd name="connsiteX1" fmla="*/ 162767 w 325534"/>
              <a:gd name="connsiteY1" fmla="*/ 2355604 h 2365692"/>
              <a:gd name="connsiteX2" fmla="*/ 162767 w 325534"/>
              <a:gd name="connsiteY2" fmla="*/ 965757 h 2365692"/>
              <a:gd name="connsiteX3" fmla="*/ 0 w 325534"/>
              <a:gd name="connsiteY3" fmla="*/ 955669 h 2365692"/>
              <a:gd name="connsiteX4" fmla="*/ 162767 w 325534"/>
              <a:gd name="connsiteY4" fmla="*/ 945581 h 2365692"/>
              <a:gd name="connsiteX5" fmla="*/ 162767 w 325534"/>
              <a:gd name="connsiteY5" fmla="*/ 10088 h 2365692"/>
              <a:gd name="connsiteX6" fmla="*/ 325534 w 325534"/>
              <a:gd name="connsiteY6" fmla="*/ 0 h 2365692"/>
              <a:gd name="connsiteX7" fmla="*/ 325534 w 325534"/>
              <a:gd name="connsiteY7" fmla="*/ 2365692 h 2365692"/>
              <a:gd name="connsiteX0" fmla="*/ 325534 w 325534"/>
              <a:gd name="connsiteY0" fmla="*/ 2365692 h 2365692"/>
              <a:gd name="connsiteX1" fmla="*/ 162767 w 325534"/>
              <a:gd name="connsiteY1" fmla="*/ 2355604 h 2365692"/>
              <a:gd name="connsiteX2" fmla="*/ 162767 w 325534"/>
              <a:gd name="connsiteY2" fmla="*/ 965757 h 2365692"/>
              <a:gd name="connsiteX3" fmla="*/ 0 w 325534"/>
              <a:gd name="connsiteY3" fmla="*/ 955669 h 2365692"/>
              <a:gd name="connsiteX4" fmla="*/ 162767 w 325534"/>
              <a:gd name="connsiteY4" fmla="*/ 945581 h 2365692"/>
              <a:gd name="connsiteX5" fmla="*/ 162767 w 325534"/>
              <a:gd name="connsiteY5" fmla="*/ 10088 h 2365692"/>
              <a:gd name="connsiteX6" fmla="*/ 325534 w 325534"/>
              <a:gd name="connsiteY6" fmla="*/ 0 h 2365692"/>
              <a:gd name="connsiteX0" fmla="*/ 2625732 w 2625732"/>
              <a:gd name="connsiteY0" fmla="*/ 2365692 h 2365692"/>
              <a:gd name="connsiteX1" fmla="*/ 2462965 w 2625732"/>
              <a:gd name="connsiteY1" fmla="*/ 2355604 h 2365692"/>
              <a:gd name="connsiteX2" fmla="*/ 2462965 w 2625732"/>
              <a:gd name="connsiteY2" fmla="*/ 965757 h 2365692"/>
              <a:gd name="connsiteX3" fmla="*/ 2300198 w 2625732"/>
              <a:gd name="connsiteY3" fmla="*/ 955669 h 2365692"/>
              <a:gd name="connsiteX4" fmla="*/ 2462965 w 2625732"/>
              <a:gd name="connsiteY4" fmla="*/ 945581 h 2365692"/>
              <a:gd name="connsiteX5" fmla="*/ 2462965 w 2625732"/>
              <a:gd name="connsiteY5" fmla="*/ 10088 h 2365692"/>
              <a:gd name="connsiteX6" fmla="*/ 2625732 w 2625732"/>
              <a:gd name="connsiteY6" fmla="*/ 0 h 2365692"/>
              <a:gd name="connsiteX7" fmla="*/ 2625732 w 2625732"/>
              <a:gd name="connsiteY7" fmla="*/ 2365692 h 2365692"/>
              <a:gd name="connsiteX0" fmla="*/ 2625732 w 2625732"/>
              <a:gd name="connsiteY0" fmla="*/ 2365692 h 2365692"/>
              <a:gd name="connsiteX1" fmla="*/ 2462965 w 2625732"/>
              <a:gd name="connsiteY1" fmla="*/ 2355604 h 2365692"/>
              <a:gd name="connsiteX2" fmla="*/ 2462965 w 2625732"/>
              <a:gd name="connsiteY2" fmla="*/ 965757 h 2365692"/>
              <a:gd name="connsiteX3" fmla="*/ 0 w 2625732"/>
              <a:gd name="connsiteY3" fmla="*/ 989746 h 2365692"/>
              <a:gd name="connsiteX4" fmla="*/ 2462965 w 2625732"/>
              <a:gd name="connsiteY4" fmla="*/ 945581 h 2365692"/>
              <a:gd name="connsiteX5" fmla="*/ 2462965 w 2625732"/>
              <a:gd name="connsiteY5" fmla="*/ 10088 h 2365692"/>
              <a:gd name="connsiteX6" fmla="*/ 2625732 w 2625732"/>
              <a:gd name="connsiteY6" fmla="*/ 0 h 2365692"/>
              <a:gd name="connsiteX0" fmla="*/ 2625736 w 2625736"/>
              <a:gd name="connsiteY0" fmla="*/ 2365692 h 2365692"/>
              <a:gd name="connsiteX1" fmla="*/ 2462969 w 2625736"/>
              <a:gd name="connsiteY1" fmla="*/ 2355604 h 2365692"/>
              <a:gd name="connsiteX2" fmla="*/ 2462969 w 2625736"/>
              <a:gd name="connsiteY2" fmla="*/ 965757 h 2365692"/>
              <a:gd name="connsiteX3" fmla="*/ 2300202 w 2625736"/>
              <a:gd name="connsiteY3" fmla="*/ 955669 h 2365692"/>
              <a:gd name="connsiteX4" fmla="*/ 2462969 w 2625736"/>
              <a:gd name="connsiteY4" fmla="*/ 945581 h 2365692"/>
              <a:gd name="connsiteX5" fmla="*/ 2462969 w 2625736"/>
              <a:gd name="connsiteY5" fmla="*/ 10088 h 2365692"/>
              <a:gd name="connsiteX6" fmla="*/ 2625736 w 2625736"/>
              <a:gd name="connsiteY6" fmla="*/ 0 h 2365692"/>
              <a:gd name="connsiteX7" fmla="*/ 2625736 w 2625736"/>
              <a:gd name="connsiteY7" fmla="*/ 2365692 h 2365692"/>
              <a:gd name="connsiteX0" fmla="*/ 2625736 w 2625736"/>
              <a:gd name="connsiteY0" fmla="*/ 2365692 h 2365692"/>
              <a:gd name="connsiteX1" fmla="*/ 2462969 w 2625736"/>
              <a:gd name="connsiteY1" fmla="*/ 2355604 h 2365692"/>
              <a:gd name="connsiteX2" fmla="*/ 2462969 w 2625736"/>
              <a:gd name="connsiteY2" fmla="*/ 965757 h 2365692"/>
              <a:gd name="connsiteX3" fmla="*/ 4 w 2625736"/>
              <a:gd name="connsiteY3" fmla="*/ 989746 h 2365692"/>
              <a:gd name="connsiteX4" fmla="*/ 2440251 w 2625736"/>
              <a:gd name="connsiteY4" fmla="*/ 866068 h 2365692"/>
              <a:gd name="connsiteX5" fmla="*/ 2462969 w 2625736"/>
              <a:gd name="connsiteY5" fmla="*/ 10088 h 2365692"/>
              <a:gd name="connsiteX6" fmla="*/ 2625736 w 2625736"/>
              <a:gd name="connsiteY6" fmla="*/ 0 h 2365692"/>
              <a:gd name="connsiteX0" fmla="*/ 2625736 w 2625736"/>
              <a:gd name="connsiteY0" fmla="*/ 2365692 h 2365692"/>
              <a:gd name="connsiteX1" fmla="*/ 2462969 w 2625736"/>
              <a:gd name="connsiteY1" fmla="*/ 2355604 h 2365692"/>
              <a:gd name="connsiteX2" fmla="*/ 2462969 w 2625736"/>
              <a:gd name="connsiteY2" fmla="*/ 965757 h 2365692"/>
              <a:gd name="connsiteX3" fmla="*/ 2300202 w 2625736"/>
              <a:gd name="connsiteY3" fmla="*/ 955669 h 2365692"/>
              <a:gd name="connsiteX4" fmla="*/ 2462969 w 2625736"/>
              <a:gd name="connsiteY4" fmla="*/ 945581 h 2365692"/>
              <a:gd name="connsiteX5" fmla="*/ 2462969 w 2625736"/>
              <a:gd name="connsiteY5" fmla="*/ 10088 h 2365692"/>
              <a:gd name="connsiteX6" fmla="*/ 2625736 w 2625736"/>
              <a:gd name="connsiteY6" fmla="*/ 0 h 2365692"/>
              <a:gd name="connsiteX7" fmla="*/ 2625736 w 2625736"/>
              <a:gd name="connsiteY7" fmla="*/ 2365692 h 2365692"/>
              <a:gd name="connsiteX0" fmla="*/ 2625736 w 2625736"/>
              <a:gd name="connsiteY0" fmla="*/ 2365692 h 2365692"/>
              <a:gd name="connsiteX1" fmla="*/ 2462969 w 2625736"/>
              <a:gd name="connsiteY1" fmla="*/ 2355604 h 2365692"/>
              <a:gd name="connsiteX2" fmla="*/ 2462969 w 2625736"/>
              <a:gd name="connsiteY2" fmla="*/ 1090706 h 2365692"/>
              <a:gd name="connsiteX3" fmla="*/ 4 w 2625736"/>
              <a:gd name="connsiteY3" fmla="*/ 989746 h 2365692"/>
              <a:gd name="connsiteX4" fmla="*/ 2440251 w 2625736"/>
              <a:gd name="connsiteY4" fmla="*/ 866068 h 2365692"/>
              <a:gd name="connsiteX5" fmla="*/ 2462969 w 2625736"/>
              <a:gd name="connsiteY5" fmla="*/ 10088 h 2365692"/>
              <a:gd name="connsiteX6" fmla="*/ 2625736 w 2625736"/>
              <a:gd name="connsiteY6" fmla="*/ 0 h 2365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25736" h="2365692" stroke="0" extrusionOk="0">
                <a:moveTo>
                  <a:pt x="2625736" y="2365692"/>
                </a:moveTo>
                <a:cubicBezTo>
                  <a:pt x="2535842" y="2365692"/>
                  <a:pt x="2462969" y="2361175"/>
                  <a:pt x="2462969" y="2355604"/>
                </a:cubicBezTo>
                <a:lnTo>
                  <a:pt x="2462969" y="965757"/>
                </a:lnTo>
                <a:cubicBezTo>
                  <a:pt x="2462969" y="960186"/>
                  <a:pt x="2390096" y="955669"/>
                  <a:pt x="2300202" y="955669"/>
                </a:cubicBezTo>
                <a:cubicBezTo>
                  <a:pt x="2390096" y="955669"/>
                  <a:pt x="2462969" y="951152"/>
                  <a:pt x="2462969" y="945581"/>
                </a:cubicBezTo>
                <a:lnTo>
                  <a:pt x="2462969" y="10088"/>
                </a:lnTo>
                <a:cubicBezTo>
                  <a:pt x="2462969" y="4517"/>
                  <a:pt x="2535842" y="0"/>
                  <a:pt x="2625736" y="0"/>
                </a:cubicBezTo>
                <a:lnTo>
                  <a:pt x="2625736" y="2365692"/>
                </a:lnTo>
                <a:close/>
              </a:path>
              <a:path w="2625736" h="2365692" fill="none">
                <a:moveTo>
                  <a:pt x="2625736" y="2365692"/>
                </a:moveTo>
                <a:cubicBezTo>
                  <a:pt x="2535842" y="2365692"/>
                  <a:pt x="2462969" y="2361175"/>
                  <a:pt x="2462969" y="2355604"/>
                </a:cubicBezTo>
                <a:lnTo>
                  <a:pt x="2462969" y="1090706"/>
                </a:lnTo>
                <a:cubicBezTo>
                  <a:pt x="2462969" y="1085135"/>
                  <a:pt x="3790" y="1027186"/>
                  <a:pt x="4" y="989746"/>
                </a:cubicBezTo>
                <a:cubicBezTo>
                  <a:pt x="-3782" y="952306"/>
                  <a:pt x="2440251" y="871639"/>
                  <a:pt x="2440251" y="866068"/>
                </a:cubicBezTo>
                <a:lnTo>
                  <a:pt x="2462969" y="10088"/>
                </a:lnTo>
                <a:cubicBezTo>
                  <a:pt x="2462969" y="4517"/>
                  <a:pt x="2535842" y="0"/>
                  <a:pt x="2625736" y="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468517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dirty="0"/>
              <a:t>Proposals to document Satellite Access Impacts (3/4)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333" y="1825625"/>
            <a:ext cx="11285173" cy="4351338"/>
          </a:xfrm>
        </p:spPr>
        <p:txBody>
          <a:bodyPr/>
          <a:lstStyle/>
          <a:p>
            <a:r>
              <a:rPr lang="en-US" altLang="en-US" sz="2400" dirty="0"/>
              <a:t>Proposal 3: Create a dedicated specification, profiling the existing (applicable) procedures</a:t>
            </a:r>
          </a:p>
          <a:p>
            <a:pPr lvl="1"/>
            <a:r>
              <a:rPr lang="en-US" altLang="en-US" sz="2000" dirty="0"/>
              <a:t>Example:</a:t>
            </a:r>
          </a:p>
          <a:p>
            <a:pPr lvl="1"/>
            <a:endParaRPr lang="en-US" altLang="en-US" sz="2000" dirty="0"/>
          </a:p>
          <a:p>
            <a:pPr lvl="1"/>
            <a:endParaRPr lang="en-US" altLang="en-US" sz="2000" dirty="0"/>
          </a:p>
          <a:p>
            <a:pPr lvl="1"/>
            <a:endParaRPr lang="en-US" altLang="en-US" sz="2000" dirty="0"/>
          </a:p>
          <a:p>
            <a:pPr lvl="1"/>
            <a:endParaRPr lang="en-US" altLang="en-US" sz="2000" dirty="0"/>
          </a:p>
          <a:p>
            <a:pPr lvl="1"/>
            <a:endParaRPr lang="en-US" altLang="en-US" sz="2000" dirty="0"/>
          </a:p>
          <a:p>
            <a:pPr lvl="1"/>
            <a:endParaRPr lang="en-US" altLang="en-US" sz="2000" dirty="0"/>
          </a:p>
          <a:p>
            <a:pPr lvl="1"/>
            <a:endParaRPr lang="en-US" altLang="en-US" sz="2000" dirty="0"/>
          </a:p>
          <a:p>
            <a:pPr lvl="1"/>
            <a:endParaRPr lang="en-US" alt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896" y="2959381"/>
            <a:ext cx="6106668" cy="288036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15048" y="6063196"/>
            <a:ext cx="70832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400" i="1" dirty="0">
                <a:solidFill>
                  <a:srgbClr val="FF0000"/>
                </a:solidFill>
              </a:rPr>
              <a:t>Note: This proposal is applicable for specifying new procedures as well.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55896" y="2743229"/>
            <a:ext cx="3193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>
                <a:solidFill>
                  <a:srgbClr val="FF0000"/>
                </a:solidFill>
              </a:rPr>
              <a:t>New TS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175587"/>
              </p:ext>
            </p:extLst>
          </p:nvPr>
        </p:nvGraphicFramePr>
        <p:xfrm>
          <a:off x="7582129" y="3274055"/>
          <a:ext cx="4426942" cy="2324100"/>
        </p:xfrm>
        <a:graphic>
          <a:graphicData uri="http://schemas.openxmlformats.org/drawingml/2006/table">
            <a:tbl>
              <a:tblPr firstRow="1" firstCol="1" bandRow="1"/>
              <a:tblGrid>
                <a:gridCol w="1070714">
                  <a:extLst>
                    <a:ext uri="{9D8B030D-6E8A-4147-A177-3AD203B41FA5}">
                      <a16:colId xmlns:a16="http://schemas.microsoft.com/office/drawing/2014/main" val="1160393347"/>
                    </a:ext>
                  </a:extLst>
                </a:gridCol>
                <a:gridCol w="447166">
                  <a:extLst>
                    <a:ext uri="{9D8B030D-6E8A-4147-A177-3AD203B41FA5}">
                      <a16:colId xmlns:a16="http://schemas.microsoft.com/office/drawing/2014/main" val="3983303949"/>
                    </a:ext>
                  </a:extLst>
                </a:gridCol>
                <a:gridCol w="2909062">
                  <a:extLst>
                    <a:ext uri="{9D8B030D-6E8A-4147-A177-3AD203B41FA5}">
                      <a16:colId xmlns:a16="http://schemas.microsoft.com/office/drawing/2014/main" val="3289130966"/>
                    </a:ext>
                  </a:extLst>
                </a:gridCol>
              </a:tblGrid>
              <a:tr h="2383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Information element</a:t>
                      </a:r>
                      <a:endParaRPr lang="en-I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Status</a:t>
                      </a:r>
                      <a:endParaRPr lang="en-I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Description</a:t>
                      </a:r>
                      <a:endParaRPr lang="en-I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497822"/>
                  </a:ext>
                </a:extLst>
              </a:tr>
              <a:tr h="1191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en-I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en-I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en-I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4163888"/>
                  </a:ext>
                </a:extLst>
              </a:tr>
              <a:tr h="4766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Dynamic service area indication</a:t>
                      </a:r>
                      <a:endParaRPr lang="en-I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I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Indicates if the service area is dynamic or not. The service area is dynamic in case of EES on board a MEO or LEO satellite and not dynamic in case of a GEO satellite.</a:t>
                      </a:r>
                      <a:endParaRPr lang="en-I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1666023"/>
                  </a:ext>
                </a:extLst>
              </a:tr>
              <a:tr h="1191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Satellite ID</a:t>
                      </a:r>
                      <a:endParaRPr lang="en-I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I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Satellite ID corresponding to the EAS.</a:t>
                      </a:r>
                      <a:endParaRPr lang="en-I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3564443"/>
                  </a:ext>
                </a:extLst>
              </a:tr>
              <a:tr h="2383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Trajectory ID (NOTE 2)</a:t>
                      </a:r>
                      <a:endParaRPr lang="en-I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I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For mobile EES, indicates the trajectory of the EES on board MEO and LEO satellites.</a:t>
                      </a:r>
                      <a:endParaRPr lang="en-I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9916561"/>
                  </a:ext>
                </a:extLst>
              </a:tr>
              <a:tr h="708352">
                <a:tc gridSpan="3"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 2:	The assignment of the trajectory ID for the EES can be done by the operator and/or the satellite service provider. The trajectory and position of the satellite can be calculated for example based on 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instantaneous/osculating ephemeris versus using TLE-based mean orbital ephemeris.</a:t>
                      </a:r>
                      <a:endParaRPr lang="en-I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2054894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8572406" y="2947591"/>
            <a:ext cx="241123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Table X.Y-1: EES Profile Enhancements</a:t>
            </a:r>
            <a:endParaRPr lang="en-IN" b="1" dirty="0"/>
          </a:p>
        </p:txBody>
      </p:sp>
      <p:sp>
        <p:nvSpPr>
          <p:cNvPr id="10" name="Left Brace 12">
            <a:extLst>
              <a:ext uri="{FF2B5EF4-FFF2-40B4-BE49-F238E27FC236}">
                <a16:creationId xmlns:a16="http://schemas.microsoft.com/office/drawing/2014/main" id="{D4159A34-EC33-2BB0-A521-AEB12074EB57}"/>
              </a:ext>
            </a:extLst>
          </p:cNvPr>
          <p:cNvSpPr/>
          <p:nvPr/>
        </p:nvSpPr>
        <p:spPr>
          <a:xfrm>
            <a:off x="4997523" y="3274055"/>
            <a:ext cx="2625736" cy="2365692"/>
          </a:xfrm>
          <a:custGeom>
            <a:avLst/>
            <a:gdLst>
              <a:gd name="connsiteX0" fmla="*/ 325534 w 325534"/>
              <a:gd name="connsiteY0" fmla="*/ 2365692 h 2365692"/>
              <a:gd name="connsiteX1" fmla="*/ 162767 w 325534"/>
              <a:gd name="connsiteY1" fmla="*/ 2355604 h 2365692"/>
              <a:gd name="connsiteX2" fmla="*/ 162767 w 325534"/>
              <a:gd name="connsiteY2" fmla="*/ 965757 h 2365692"/>
              <a:gd name="connsiteX3" fmla="*/ 0 w 325534"/>
              <a:gd name="connsiteY3" fmla="*/ 955669 h 2365692"/>
              <a:gd name="connsiteX4" fmla="*/ 162767 w 325534"/>
              <a:gd name="connsiteY4" fmla="*/ 945581 h 2365692"/>
              <a:gd name="connsiteX5" fmla="*/ 162767 w 325534"/>
              <a:gd name="connsiteY5" fmla="*/ 10088 h 2365692"/>
              <a:gd name="connsiteX6" fmla="*/ 325534 w 325534"/>
              <a:gd name="connsiteY6" fmla="*/ 0 h 2365692"/>
              <a:gd name="connsiteX7" fmla="*/ 325534 w 325534"/>
              <a:gd name="connsiteY7" fmla="*/ 2365692 h 2365692"/>
              <a:gd name="connsiteX0" fmla="*/ 325534 w 325534"/>
              <a:gd name="connsiteY0" fmla="*/ 2365692 h 2365692"/>
              <a:gd name="connsiteX1" fmla="*/ 162767 w 325534"/>
              <a:gd name="connsiteY1" fmla="*/ 2355604 h 2365692"/>
              <a:gd name="connsiteX2" fmla="*/ 162767 w 325534"/>
              <a:gd name="connsiteY2" fmla="*/ 965757 h 2365692"/>
              <a:gd name="connsiteX3" fmla="*/ 0 w 325534"/>
              <a:gd name="connsiteY3" fmla="*/ 955669 h 2365692"/>
              <a:gd name="connsiteX4" fmla="*/ 162767 w 325534"/>
              <a:gd name="connsiteY4" fmla="*/ 945581 h 2365692"/>
              <a:gd name="connsiteX5" fmla="*/ 162767 w 325534"/>
              <a:gd name="connsiteY5" fmla="*/ 10088 h 2365692"/>
              <a:gd name="connsiteX6" fmla="*/ 325534 w 325534"/>
              <a:gd name="connsiteY6" fmla="*/ 0 h 2365692"/>
              <a:gd name="connsiteX0" fmla="*/ 2625732 w 2625732"/>
              <a:gd name="connsiteY0" fmla="*/ 2365692 h 2365692"/>
              <a:gd name="connsiteX1" fmla="*/ 2462965 w 2625732"/>
              <a:gd name="connsiteY1" fmla="*/ 2355604 h 2365692"/>
              <a:gd name="connsiteX2" fmla="*/ 2462965 w 2625732"/>
              <a:gd name="connsiteY2" fmla="*/ 965757 h 2365692"/>
              <a:gd name="connsiteX3" fmla="*/ 2300198 w 2625732"/>
              <a:gd name="connsiteY3" fmla="*/ 955669 h 2365692"/>
              <a:gd name="connsiteX4" fmla="*/ 2462965 w 2625732"/>
              <a:gd name="connsiteY4" fmla="*/ 945581 h 2365692"/>
              <a:gd name="connsiteX5" fmla="*/ 2462965 w 2625732"/>
              <a:gd name="connsiteY5" fmla="*/ 10088 h 2365692"/>
              <a:gd name="connsiteX6" fmla="*/ 2625732 w 2625732"/>
              <a:gd name="connsiteY6" fmla="*/ 0 h 2365692"/>
              <a:gd name="connsiteX7" fmla="*/ 2625732 w 2625732"/>
              <a:gd name="connsiteY7" fmla="*/ 2365692 h 2365692"/>
              <a:gd name="connsiteX0" fmla="*/ 2625732 w 2625732"/>
              <a:gd name="connsiteY0" fmla="*/ 2365692 h 2365692"/>
              <a:gd name="connsiteX1" fmla="*/ 2462965 w 2625732"/>
              <a:gd name="connsiteY1" fmla="*/ 2355604 h 2365692"/>
              <a:gd name="connsiteX2" fmla="*/ 2462965 w 2625732"/>
              <a:gd name="connsiteY2" fmla="*/ 965757 h 2365692"/>
              <a:gd name="connsiteX3" fmla="*/ 0 w 2625732"/>
              <a:gd name="connsiteY3" fmla="*/ 989746 h 2365692"/>
              <a:gd name="connsiteX4" fmla="*/ 2462965 w 2625732"/>
              <a:gd name="connsiteY4" fmla="*/ 945581 h 2365692"/>
              <a:gd name="connsiteX5" fmla="*/ 2462965 w 2625732"/>
              <a:gd name="connsiteY5" fmla="*/ 10088 h 2365692"/>
              <a:gd name="connsiteX6" fmla="*/ 2625732 w 2625732"/>
              <a:gd name="connsiteY6" fmla="*/ 0 h 2365692"/>
              <a:gd name="connsiteX0" fmla="*/ 2625736 w 2625736"/>
              <a:gd name="connsiteY0" fmla="*/ 2365692 h 2365692"/>
              <a:gd name="connsiteX1" fmla="*/ 2462969 w 2625736"/>
              <a:gd name="connsiteY1" fmla="*/ 2355604 h 2365692"/>
              <a:gd name="connsiteX2" fmla="*/ 2462969 w 2625736"/>
              <a:gd name="connsiteY2" fmla="*/ 965757 h 2365692"/>
              <a:gd name="connsiteX3" fmla="*/ 2300202 w 2625736"/>
              <a:gd name="connsiteY3" fmla="*/ 955669 h 2365692"/>
              <a:gd name="connsiteX4" fmla="*/ 2462969 w 2625736"/>
              <a:gd name="connsiteY4" fmla="*/ 945581 h 2365692"/>
              <a:gd name="connsiteX5" fmla="*/ 2462969 w 2625736"/>
              <a:gd name="connsiteY5" fmla="*/ 10088 h 2365692"/>
              <a:gd name="connsiteX6" fmla="*/ 2625736 w 2625736"/>
              <a:gd name="connsiteY6" fmla="*/ 0 h 2365692"/>
              <a:gd name="connsiteX7" fmla="*/ 2625736 w 2625736"/>
              <a:gd name="connsiteY7" fmla="*/ 2365692 h 2365692"/>
              <a:gd name="connsiteX0" fmla="*/ 2625736 w 2625736"/>
              <a:gd name="connsiteY0" fmla="*/ 2365692 h 2365692"/>
              <a:gd name="connsiteX1" fmla="*/ 2462969 w 2625736"/>
              <a:gd name="connsiteY1" fmla="*/ 2355604 h 2365692"/>
              <a:gd name="connsiteX2" fmla="*/ 2462969 w 2625736"/>
              <a:gd name="connsiteY2" fmla="*/ 965757 h 2365692"/>
              <a:gd name="connsiteX3" fmla="*/ 4 w 2625736"/>
              <a:gd name="connsiteY3" fmla="*/ 989746 h 2365692"/>
              <a:gd name="connsiteX4" fmla="*/ 2440251 w 2625736"/>
              <a:gd name="connsiteY4" fmla="*/ 866068 h 2365692"/>
              <a:gd name="connsiteX5" fmla="*/ 2462969 w 2625736"/>
              <a:gd name="connsiteY5" fmla="*/ 10088 h 2365692"/>
              <a:gd name="connsiteX6" fmla="*/ 2625736 w 2625736"/>
              <a:gd name="connsiteY6" fmla="*/ 0 h 2365692"/>
              <a:gd name="connsiteX0" fmla="*/ 2625736 w 2625736"/>
              <a:gd name="connsiteY0" fmla="*/ 2365692 h 2365692"/>
              <a:gd name="connsiteX1" fmla="*/ 2462969 w 2625736"/>
              <a:gd name="connsiteY1" fmla="*/ 2355604 h 2365692"/>
              <a:gd name="connsiteX2" fmla="*/ 2462969 w 2625736"/>
              <a:gd name="connsiteY2" fmla="*/ 965757 h 2365692"/>
              <a:gd name="connsiteX3" fmla="*/ 2300202 w 2625736"/>
              <a:gd name="connsiteY3" fmla="*/ 955669 h 2365692"/>
              <a:gd name="connsiteX4" fmla="*/ 2462969 w 2625736"/>
              <a:gd name="connsiteY4" fmla="*/ 945581 h 2365692"/>
              <a:gd name="connsiteX5" fmla="*/ 2462969 w 2625736"/>
              <a:gd name="connsiteY5" fmla="*/ 10088 h 2365692"/>
              <a:gd name="connsiteX6" fmla="*/ 2625736 w 2625736"/>
              <a:gd name="connsiteY6" fmla="*/ 0 h 2365692"/>
              <a:gd name="connsiteX7" fmla="*/ 2625736 w 2625736"/>
              <a:gd name="connsiteY7" fmla="*/ 2365692 h 2365692"/>
              <a:gd name="connsiteX0" fmla="*/ 2625736 w 2625736"/>
              <a:gd name="connsiteY0" fmla="*/ 2365692 h 2365692"/>
              <a:gd name="connsiteX1" fmla="*/ 2462969 w 2625736"/>
              <a:gd name="connsiteY1" fmla="*/ 2355604 h 2365692"/>
              <a:gd name="connsiteX2" fmla="*/ 2462969 w 2625736"/>
              <a:gd name="connsiteY2" fmla="*/ 1090706 h 2365692"/>
              <a:gd name="connsiteX3" fmla="*/ 4 w 2625736"/>
              <a:gd name="connsiteY3" fmla="*/ 989746 h 2365692"/>
              <a:gd name="connsiteX4" fmla="*/ 2440251 w 2625736"/>
              <a:gd name="connsiteY4" fmla="*/ 866068 h 2365692"/>
              <a:gd name="connsiteX5" fmla="*/ 2462969 w 2625736"/>
              <a:gd name="connsiteY5" fmla="*/ 10088 h 2365692"/>
              <a:gd name="connsiteX6" fmla="*/ 2625736 w 2625736"/>
              <a:gd name="connsiteY6" fmla="*/ 0 h 2365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25736" h="2365692" stroke="0" extrusionOk="0">
                <a:moveTo>
                  <a:pt x="2625736" y="2365692"/>
                </a:moveTo>
                <a:cubicBezTo>
                  <a:pt x="2535842" y="2365692"/>
                  <a:pt x="2462969" y="2361175"/>
                  <a:pt x="2462969" y="2355604"/>
                </a:cubicBezTo>
                <a:lnTo>
                  <a:pt x="2462969" y="965757"/>
                </a:lnTo>
                <a:cubicBezTo>
                  <a:pt x="2462969" y="960186"/>
                  <a:pt x="2390096" y="955669"/>
                  <a:pt x="2300202" y="955669"/>
                </a:cubicBezTo>
                <a:cubicBezTo>
                  <a:pt x="2390096" y="955669"/>
                  <a:pt x="2462969" y="951152"/>
                  <a:pt x="2462969" y="945581"/>
                </a:cubicBezTo>
                <a:lnTo>
                  <a:pt x="2462969" y="10088"/>
                </a:lnTo>
                <a:cubicBezTo>
                  <a:pt x="2462969" y="4517"/>
                  <a:pt x="2535842" y="0"/>
                  <a:pt x="2625736" y="0"/>
                </a:cubicBezTo>
                <a:lnTo>
                  <a:pt x="2625736" y="2365692"/>
                </a:lnTo>
                <a:close/>
              </a:path>
              <a:path w="2625736" h="2365692" fill="none">
                <a:moveTo>
                  <a:pt x="2625736" y="2365692"/>
                </a:moveTo>
                <a:cubicBezTo>
                  <a:pt x="2535842" y="2365692"/>
                  <a:pt x="2462969" y="2361175"/>
                  <a:pt x="2462969" y="2355604"/>
                </a:cubicBezTo>
                <a:lnTo>
                  <a:pt x="2462969" y="1090706"/>
                </a:lnTo>
                <a:cubicBezTo>
                  <a:pt x="2462969" y="1085135"/>
                  <a:pt x="3790" y="1027186"/>
                  <a:pt x="4" y="989746"/>
                </a:cubicBezTo>
                <a:cubicBezTo>
                  <a:pt x="-3782" y="952306"/>
                  <a:pt x="2440251" y="871639"/>
                  <a:pt x="2440251" y="866068"/>
                </a:cubicBezTo>
                <a:lnTo>
                  <a:pt x="2462969" y="10088"/>
                </a:lnTo>
                <a:cubicBezTo>
                  <a:pt x="2462969" y="4517"/>
                  <a:pt x="2535842" y="0"/>
                  <a:pt x="2625736" y="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99338359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dirty="0"/>
              <a:t>Proposals to document Satellite Access Impacts (4/4)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333" y="1825625"/>
            <a:ext cx="11285173" cy="4351338"/>
          </a:xfrm>
        </p:spPr>
        <p:txBody>
          <a:bodyPr/>
          <a:lstStyle/>
          <a:p>
            <a:r>
              <a:rPr lang="en-US" altLang="en-US" sz="2400" dirty="0"/>
              <a:t>Proposal 4: </a:t>
            </a:r>
            <a:r>
              <a:rPr lang="en-US" altLang="en-US" sz="2400" dirty="0" smtClean="0"/>
              <a:t>Extension of Proposal 2, additionally specify Satellite IEs merged into existing IE tables </a:t>
            </a:r>
            <a:endParaRPr lang="en-US" altLang="en-US" sz="2400" dirty="0"/>
          </a:p>
          <a:p>
            <a:pPr lvl="1"/>
            <a:r>
              <a:rPr lang="en-US" altLang="en-US" sz="2000" dirty="0"/>
              <a:t>Example:</a:t>
            </a:r>
          </a:p>
          <a:p>
            <a:pPr lvl="1"/>
            <a:endParaRPr lang="en-US" altLang="en-US" sz="2000" dirty="0"/>
          </a:p>
          <a:p>
            <a:pPr lvl="1"/>
            <a:endParaRPr lang="en-US" altLang="en-US" sz="2000" dirty="0"/>
          </a:p>
          <a:p>
            <a:pPr lvl="1"/>
            <a:endParaRPr lang="en-US" altLang="en-US" sz="2000" dirty="0"/>
          </a:p>
          <a:p>
            <a:pPr lvl="1"/>
            <a:endParaRPr lang="en-US" altLang="en-US" sz="2000" dirty="0"/>
          </a:p>
          <a:p>
            <a:pPr lvl="1"/>
            <a:endParaRPr lang="en-US" altLang="en-US" sz="2000" dirty="0"/>
          </a:p>
          <a:p>
            <a:pPr lvl="1"/>
            <a:endParaRPr lang="en-US" altLang="en-US" sz="2000" dirty="0"/>
          </a:p>
          <a:p>
            <a:pPr lvl="1"/>
            <a:endParaRPr lang="en-US" altLang="en-US" sz="2000" dirty="0"/>
          </a:p>
        </p:txBody>
      </p:sp>
      <p:grpSp>
        <p:nvGrpSpPr>
          <p:cNvPr id="2" name="Group 1"/>
          <p:cNvGrpSpPr/>
          <p:nvPr/>
        </p:nvGrpSpPr>
        <p:grpSpPr>
          <a:xfrm>
            <a:off x="6243958" y="2759463"/>
            <a:ext cx="5336548" cy="3364897"/>
            <a:chOff x="759452" y="2877535"/>
            <a:chExt cx="5336548" cy="3364897"/>
          </a:xfrm>
        </p:grpSpPr>
        <p:sp>
          <p:nvSpPr>
            <p:cNvPr id="10" name="Left Brace 9">
              <a:extLst>
                <a:ext uri="{FF2B5EF4-FFF2-40B4-BE49-F238E27FC236}">
                  <a16:creationId xmlns:a16="http://schemas.microsoft.com/office/drawing/2014/main" id="{D4159A34-EC33-2BB0-A521-AEB12074EB57}"/>
                </a:ext>
              </a:extLst>
            </p:cNvPr>
            <p:cNvSpPr/>
            <p:nvPr/>
          </p:nvSpPr>
          <p:spPr>
            <a:xfrm>
              <a:off x="976784" y="3839595"/>
              <a:ext cx="325534" cy="2045890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B62FBCB-8BD4-AACE-2D54-FBEBCC73213B}"/>
                </a:ext>
              </a:extLst>
            </p:cNvPr>
            <p:cNvSpPr txBox="1"/>
            <p:nvPr/>
          </p:nvSpPr>
          <p:spPr>
            <a:xfrm>
              <a:off x="759452" y="2877535"/>
              <a:ext cx="157941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/>
                <a:t>Details of the steps of the procedure in context of the satellite. </a:t>
              </a:r>
            </a:p>
          </p:txBody>
        </p:sp>
        <p:cxnSp>
          <p:nvCxnSpPr>
            <p:cNvPr id="13" name="Connector: Elbow 12">
              <a:extLst>
                <a:ext uri="{FF2B5EF4-FFF2-40B4-BE49-F238E27FC236}">
                  <a16:creationId xmlns:a16="http://schemas.microsoft.com/office/drawing/2014/main" id="{5E5DE677-93D2-2F60-59AF-EFB3FBADC0A2}"/>
                </a:ext>
              </a:extLst>
            </p:cNvPr>
            <p:cNvCxnSpPr>
              <a:cxnSpLocks/>
              <a:stCxn id="11" idx="1"/>
              <a:endCxn id="10" idx="1"/>
            </p:cNvCxnSpPr>
            <p:nvPr/>
          </p:nvCxnSpPr>
          <p:spPr>
            <a:xfrm rot="10800000" flipH="1" flipV="1">
              <a:off x="759452" y="3293034"/>
              <a:ext cx="217332" cy="1569506"/>
            </a:xfrm>
            <a:prstGeom prst="bentConnector3">
              <a:avLst>
                <a:gd name="adj1" fmla="val -1018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E92FF2E9-3E03-6489-3E39-0BFB139179D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05438" y="3708532"/>
              <a:ext cx="4690562" cy="2533900"/>
            </a:xfrm>
            <a:prstGeom prst="rect">
              <a:avLst/>
            </a:prstGeom>
          </p:spPr>
        </p:pic>
      </p:grpSp>
      <p:sp>
        <p:nvSpPr>
          <p:cNvPr id="6" name="Left Brace 5">
            <a:extLst>
              <a:ext uri="{FF2B5EF4-FFF2-40B4-BE49-F238E27FC236}">
                <a16:creationId xmlns:a16="http://schemas.microsoft.com/office/drawing/2014/main" id="{CA44436D-4DFB-E1A2-FFF4-639025CB2D6E}"/>
              </a:ext>
            </a:extLst>
          </p:cNvPr>
          <p:cNvSpPr/>
          <p:nvPr/>
        </p:nvSpPr>
        <p:spPr>
          <a:xfrm>
            <a:off x="1254703" y="3439496"/>
            <a:ext cx="325534" cy="177768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81F545A-FE89-1F90-F2B5-E00556D7BADA}"/>
              </a:ext>
            </a:extLst>
          </p:cNvPr>
          <p:cNvSpPr txBox="1"/>
          <p:nvPr/>
        </p:nvSpPr>
        <p:spPr>
          <a:xfrm>
            <a:off x="445576" y="3591919"/>
            <a:ext cx="9602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Only additions of the IE and procedure modified as a </a:t>
            </a:r>
            <a:r>
              <a:rPr lang="en-GB" sz="1000" dirty="0" smtClean="0"/>
              <a:t>result in Satellite dedicated clause</a:t>
            </a:r>
            <a:endParaRPr lang="en-GB" sz="100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3324" y="3227827"/>
            <a:ext cx="4645591" cy="216284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520930" y="6067778"/>
            <a:ext cx="77764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400" i="1" dirty="0">
                <a:solidFill>
                  <a:srgbClr val="FF0000"/>
                </a:solidFill>
              </a:rPr>
              <a:t>Note: </a:t>
            </a:r>
            <a:r>
              <a:rPr lang="en-IN" sz="1400" i="1" dirty="0" smtClean="0">
                <a:solidFill>
                  <a:srgbClr val="FF0000"/>
                </a:solidFill>
              </a:rPr>
              <a:t>If not modifying existing table then new IE table shall be added in the dedicated clause.</a:t>
            </a:r>
            <a:endParaRPr lang="en-IN" sz="1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067467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dirty="0"/>
              <a:t>Factors to consider for making decision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dirty="0"/>
              <a:t> Precedence of documenting in such scenarios</a:t>
            </a:r>
          </a:p>
          <a:p>
            <a:pPr lvl="1"/>
            <a:r>
              <a:rPr lang="en-US" altLang="en-US" sz="1600" dirty="0"/>
              <a:t>Proposal 1 (TS 23.501), Proposal 2 (TS 23.228), Proposal 3 (TS 23.289</a:t>
            </a:r>
            <a:r>
              <a:rPr lang="en-US" altLang="en-US" sz="1600" dirty="0" smtClean="0"/>
              <a:t>)</a:t>
            </a:r>
          </a:p>
          <a:p>
            <a:pPr lvl="1"/>
            <a:endParaRPr lang="en-US" altLang="en-US" sz="1200" dirty="0"/>
          </a:p>
          <a:p>
            <a:r>
              <a:rPr lang="en-US" altLang="en-US" sz="2000" dirty="0"/>
              <a:t> Readability of our specifications</a:t>
            </a:r>
          </a:p>
          <a:p>
            <a:pPr lvl="1"/>
            <a:r>
              <a:rPr lang="en-US" altLang="en-US" sz="1600" dirty="0"/>
              <a:t>Proposal 2 (those not interested in Satellite Access can skip the entire clause</a:t>
            </a:r>
            <a:r>
              <a:rPr lang="en-US" altLang="en-US" sz="1600" dirty="0" smtClean="0"/>
              <a:t>)</a:t>
            </a:r>
          </a:p>
          <a:p>
            <a:pPr lvl="1"/>
            <a:r>
              <a:rPr lang="en-US" altLang="en-US" sz="1600" dirty="0" smtClean="0"/>
              <a:t>Proposal 4 (IEs specified once and used by multiple solutions, usage of those new Satellite related IEs at one place)</a:t>
            </a:r>
            <a:endParaRPr lang="en-US" altLang="en-US" sz="1600" dirty="0"/>
          </a:p>
          <a:p>
            <a:pPr lvl="1"/>
            <a:endParaRPr lang="en-US" altLang="en-US" sz="1600" dirty="0"/>
          </a:p>
          <a:p>
            <a:r>
              <a:rPr lang="en-US" altLang="en-US" sz="2000" dirty="0"/>
              <a:t> Future Stage-2 updates to main procedure</a:t>
            </a:r>
          </a:p>
          <a:p>
            <a:pPr lvl="1"/>
            <a:r>
              <a:rPr lang="en-US" altLang="en-US" sz="1600" dirty="0"/>
              <a:t>Proposal 2 </a:t>
            </a:r>
            <a:r>
              <a:rPr lang="en-US" altLang="en-US" sz="1600" dirty="0" smtClean="0"/>
              <a:t>(satellite related enhancements will not be scattered across the whole TS)</a:t>
            </a:r>
          </a:p>
          <a:p>
            <a:pPr lvl="1"/>
            <a:r>
              <a:rPr lang="en-US" altLang="en-US" sz="1600" dirty="0" smtClean="0"/>
              <a:t>Proposal </a:t>
            </a:r>
            <a:r>
              <a:rPr lang="en-US" altLang="en-US" sz="1600" dirty="0"/>
              <a:t>4 (satellite related enhancements will not be scattered across the whole </a:t>
            </a:r>
            <a:r>
              <a:rPr lang="en-US" altLang="en-US" sz="1600" dirty="0" smtClean="0"/>
              <a:t>TS except for those new IEs)</a:t>
            </a:r>
            <a:endParaRPr lang="en-US" altLang="en-US" sz="1600" dirty="0"/>
          </a:p>
          <a:p>
            <a:pPr lvl="1"/>
            <a:endParaRPr lang="en-US" altLang="en-US" sz="1600" dirty="0"/>
          </a:p>
          <a:p>
            <a:r>
              <a:rPr lang="en-US" altLang="en-US" sz="2000" dirty="0"/>
              <a:t> Stage-3 convenience</a:t>
            </a:r>
          </a:p>
          <a:p>
            <a:pPr lvl="1"/>
            <a:r>
              <a:rPr lang="en-US" altLang="en-US" sz="1600" dirty="0"/>
              <a:t>Proposal 2 (specifying IE applicability becomes easier to Stage-3) </a:t>
            </a:r>
            <a:endParaRPr lang="en-US" altLang="en-US" sz="1600" dirty="0" smtClean="0"/>
          </a:p>
          <a:p>
            <a:pPr lvl="1"/>
            <a:r>
              <a:rPr lang="en-US" altLang="en-US" sz="1600" dirty="0" smtClean="0"/>
              <a:t>Proposal 4 (Listing </a:t>
            </a:r>
            <a:r>
              <a:rPr lang="en-US" altLang="en-US" sz="1600" dirty="0"/>
              <a:t>of </a:t>
            </a:r>
            <a:r>
              <a:rPr lang="en-US" altLang="en-US" sz="1600" dirty="0" smtClean="0"/>
              <a:t>all IEs including satellite </a:t>
            </a:r>
            <a:r>
              <a:rPr lang="en-US" altLang="en-US" sz="1600" dirty="0"/>
              <a:t>IEs in respective tables </a:t>
            </a:r>
            <a:r>
              <a:rPr lang="en-US" altLang="en-US" sz="1600" dirty="0" smtClean="0"/>
              <a:t>is easier to Stage-3 and also for IE applicability) </a:t>
            </a:r>
            <a:endParaRPr lang="en-US" altLang="en-US" sz="1600" dirty="0"/>
          </a:p>
        </p:txBody>
      </p:sp>
    </p:spTree>
    <p:extLst>
      <p:ext uri="{BB962C8B-B14F-4D97-AF65-F5344CB8AC3E}">
        <p14:creationId xmlns:p14="http://schemas.microsoft.com/office/powerpoint/2010/main" val="65710399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Summary and Conclusion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b="1" dirty="0"/>
              <a:t>Proposals:</a:t>
            </a:r>
          </a:p>
          <a:p>
            <a:pPr lvl="1"/>
            <a:r>
              <a:rPr lang="en-US" altLang="en-US" sz="1800" dirty="0"/>
              <a:t>Proposal 1: Embed Satellite Access impacts in the existing (applicable) procedures</a:t>
            </a:r>
          </a:p>
          <a:p>
            <a:pPr lvl="1"/>
            <a:r>
              <a:rPr lang="en-US" altLang="en-US" sz="1800" dirty="0"/>
              <a:t>Proposal 2: Create dedicated clause/normative Annex profiling the existing (applicable) or adding procedures</a:t>
            </a:r>
          </a:p>
          <a:p>
            <a:pPr lvl="1"/>
            <a:r>
              <a:rPr lang="en-US" altLang="en-US" sz="1800" dirty="0"/>
              <a:t>Proposal 3: Create dedicated Specification profiling the existing (applicable) or adding new </a:t>
            </a:r>
            <a:r>
              <a:rPr lang="en-US" altLang="en-US" sz="1800" dirty="0" smtClean="0"/>
              <a:t>procedures</a:t>
            </a:r>
          </a:p>
          <a:p>
            <a:pPr lvl="1"/>
            <a:r>
              <a:rPr lang="en-US" altLang="en-US" sz="1800" dirty="0" smtClean="0"/>
              <a:t>Proposal 4: Extension to Proposal 2 where </a:t>
            </a:r>
            <a:r>
              <a:rPr lang="en-US" altLang="en-US" sz="1800" dirty="0"/>
              <a:t>satellite IEs </a:t>
            </a:r>
            <a:r>
              <a:rPr lang="en-US" altLang="en-US" sz="1800" dirty="0" smtClean="0"/>
              <a:t>are merged into </a:t>
            </a:r>
            <a:r>
              <a:rPr lang="en-US" altLang="en-US" sz="1800" dirty="0"/>
              <a:t>respective </a:t>
            </a:r>
            <a:r>
              <a:rPr lang="en-US" altLang="en-US" sz="1800" dirty="0" smtClean="0"/>
              <a:t>existing tables </a:t>
            </a:r>
            <a:endParaRPr lang="en-US" altLang="en-US" sz="1800" dirty="0"/>
          </a:p>
          <a:p>
            <a:pPr lvl="1"/>
            <a:endParaRPr lang="en-US" altLang="en-US" sz="1800" dirty="0"/>
          </a:p>
          <a:p>
            <a:r>
              <a:rPr lang="en-US" altLang="en-US" sz="2000" b="1" dirty="0"/>
              <a:t>Conclusion:</a:t>
            </a:r>
          </a:p>
          <a:p>
            <a:pPr lvl="1"/>
            <a:r>
              <a:rPr lang="en-US" altLang="en-US" sz="1800" b="1" dirty="0"/>
              <a:t>Proposal </a:t>
            </a:r>
            <a:r>
              <a:rPr lang="en-US" altLang="en-US" sz="1800" b="1" dirty="0" smtClean="0"/>
              <a:t>2 </a:t>
            </a:r>
            <a:r>
              <a:rPr lang="en-US" altLang="en-US" sz="1800" b="1" dirty="0"/>
              <a:t>for documentation of Satellite Access impacts for all topics</a:t>
            </a:r>
          </a:p>
          <a:p>
            <a:pPr lvl="2"/>
            <a:r>
              <a:rPr lang="en-US" altLang="en-US" sz="1400" b="1" dirty="0"/>
              <a:t>Following proposal 2 create dedicated clause for profiling of existing impacted procedures or adding new procedures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NOC_ClusterName xmlns="2f6a910d-138e-42c1-8e8a-320c1b7cf3f7">LTR 5G for Verticals</TNOC_ClusterName>
    <bac4ab11065f4f6c809c820c57e320e5 xmlns="02243f52-d61c-4010-b34f-e1158c0d2013">
      <Terms xmlns="http://schemas.microsoft.com/office/infopath/2007/PartnerControls"/>
    </bac4ab11065f4f6c809c820c57e320e5>
    <TNOC_ClusterId xmlns="2f6a910d-138e-42c1-8e8a-320c1b7cf3f7">95393</TNOC_ClusterId>
    <TaxCatchAll xmlns="02243f52-d61c-4010-b34f-e1158c0d2013">
      <Value>5</Value>
      <Value>3</Value>
    </TaxCatchAll>
    <h15fbb78f4cb41d290e72f301ea2865f xmlns="02243f52-d61c-4010-b34f-e1158c0d2013">
      <Terms xmlns="http://schemas.microsoft.com/office/infopath/2007/PartnerControls">
        <TermInfo xmlns="http://schemas.microsoft.com/office/infopath/2007/PartnerControls">
          <TermName xmlns="http://schemas.microsoft.com/office/infopath/2007/PartnerControls">Team</TermName>
          <TermId xmlns="http://schemas.microsoft.com/office/infopath/2007/PartnerControls">c614ed86-6527-4042-aa9d-da80e2b69463</TermId>
        </TermInfo>
      </Terms>
    </h15fbb78f4cb41d290e72f301ea2865f>
    <cf581d8792c646118aad2c2c4ecdfa8c xmlns="02243f52-d61c-4010-b34f-e1158c0d2013">
      <Terms xmlns="http://schemas.microsoft.com/office/infopath/2007/PartnerControls"/>
    </cf581d8792c646118aad2c2c4ecdfa8c>
    <lcf76f155ced4ddcb4097134ff3c332f xmlns="e4881942-26a3-4bbb-a510-355e4f7654cb">
      <Terms xmlns="http://schemas.microsoft.com/office/infopath/2007/PartnerControls"/>
    </lcf76f155ced4ddcb4097134ff3c332f>
    <lca20d149a844688b6abf34073d5c21d xmlns="02243f52-d61c-4010-b34f-e1158c0d2013">
      <Terms xmlns="http://schemas.microsoft.com/office/infopath/2007/PartnerControls"/>
    </lca20d149a844688b6abf34073d5c21d>
    <n2a7a23bcc2241cb9261f9a914c7c1bb xmlns="02243f52-d61c-4010-b34f-e1158c0d2013">
      <Terms xmlns="http://schemas.microsoft.com/office/infopath/2007/PartnerControls">
        <TermInfo xmlns="http://schemas.microsoft.com/office/infopath/2007/PartnerControls">
          <TermName xmlns="http://schemas.microsoft.com/office/infopath/2007/PartnerControls">TNO Internal</TermName>
          <TermId xmlns="http://schemas.microsoft.com/office/infopath/2007/PartnerControls">1a23c89f-ef54-4907-86fd-8242403ff722</TermId>
        </TermInfo>
      </Terms>
    </n2a7a23bcc2241cb9261f9a914c7c1bb>
    <_dlc_DocId xmlns="02243f52-d61c-4010-b34f-e1158c0d2013">QKD4JZSEVWX3-916093280-21434</_dlc_DocId>
    <_dlc_DocIdUrl xmlns="02243f52-d61c-4010-b34f-e1158c0d2013">
      <Url>https://365tno.sharepoint.com/teams/T95393/_layouts/15/DocIdRedir.aspx?ID=QKD4JZSEVWX3-916093280-21434</Url>
      <Description>QKD4JZSEVWX3-916093280-21434</Description>
    </_dlc_DocIdUrl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Team Document" ma:contentTypeID="0x010100A35317DCC28344A7B82488658A034A5C010080B5B69589661949918B8F261F1D4FF3" ma:contentTypeVersion="18" ma:contentTypeDescription=" " ma:contentTypeScope="" ma:versionID="68470fb2cbbcdf904c9a97f8e44f2c90">
  <xsd:schema xmlns:xsd="http://www.w3.org/2001/XMLSchema" xmlns:xs="http://www.w3.org/2001/XMLSchema" xmlns:p="http://schemas.microsoft.com/office/2006/metadata/properties" xmlns:ns2="02243f52-d61c-4010-b34f-e1158c0d2013" xmlns:ns3="2f6a910d-138e-42c1-8e8a-320c1b7cf3f7" xmlns:ns5="e4881942-26a3-4bbb-a510-355e4f7654cb" targetNamespace="http://schemas.microsoft.com/office/2006/metadata/properties" ma:root="true" ma:fieldsID="452f561645469f24076d940011d3b80e" ns2:_="" ns3:_="" ns5:_="">
    <xsd:import namespace="02243f52-d61c-4010-b34f-e1158c0d2013"/>
    <xsd:import namespace="2f6a910d-138e-42c1-8e8a-320c1b7cf3f7"/>
    <xsd:import namespace="e4881942-26a3-4bbb-a510-355e4f7654c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TNOC_ClusterName" minOccurs="0"/>
                <xsd:element ref="ns3:TNOC_ClusterId" minOccurs="0"/>
                <xsd:element ref="ns2:h15fbb78f4cb41d290e72f301ea2865f" minOccurs="0"/>
                <xsd:element ref="ns2:TaxCatchAll" minOccurs="0"/>
                <xsd:element ref="ns2:TaxCatchAllLabel" minOccurs="0"/>
                <xsd:element ref="ns2:n2a7a23bcc2241cb9261f9a914c7c1bb" minOccurs="0"/>
                <xsd:element ref="ns2:lca20d149a844688b6abf34073d5c21d" minOccurs="0"/>
                <xsd:element ref="ns2:cf581d8792c646118aad2c2c4ecdfa8c" minOccurs="0"/>
                <xsd:element ref="ns2:bac4ab11065f4f6c809c820c57e320e5" minOccurs="0"/>
                <xsd:element ref="ns2:SharedWithUsers" minOccurs="0"/>
                <xsd:element ref="ns2:SharedWithDetails" minOccurs="0"/>
                <xsd:element ref="ns5:MediaServiceMetadata" minOccurs="0"/>
                <xsd:element ref="ns5:MediaServiceFastMetadata" minOccurs="0"/>
                <xsd:element ref="ns5:MediaServiceAutoKeyPoints" minOccurs="0"/>
                <xsd:element ref="ns5:MediaServiceKeyPoints" minOccurs="0"/>
                <xsd:element ref="ns5:MediaServiceDateTaken" minOccurs="0"/>
                <xsd:element ref="ns5:MediaServiceAutoTags" minOccurs="0"/>
                <xsd:element ref="ns5:MediaServiceGenerationTime" minOccurs="0"/>
                <xsd:element ref="ns5:MediaServiceEventHashCode" minOccurs="0"/>
                <xsd:element ref="ns5:MediaServiceOCR" minOccurs="0"/>
                <xsd:element ref="ns5:MediaServiceLocation" minOccurs="0"/>
                <xsd:element ref="ns5:lcf76f155ced4ddcb4097134ff3c332f" minOccurs="0"/>
                <xsd:element ref="ns5:MediaLengthInSeconds" minOccurs="0"/>
                <xsd:element ref="ns5:MediaServiceObjectDetectorVersions" minOccurs="0"/>
                <xsd:element ref="ns5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243f52-d61c-4010-b34f-e1158c0d2013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15fbb78f4cb41d290e72f301ea2865f" ma:index="13" nillable="true" ma:taxonomy="true" ma:internalName="h15fbb78f4cb41d290e72f301ea2865f" ma:taxonomyFieldName="TNOC_ClusterType" ma:displayName="Cluster type" ma:default="3;#Team|c614ed86-6527-4042-aa9d-da80e2b69463" ma:fieldId="{115fbb78-f4cb-41d2-90e7-2f301ea2865f}" ma:sspId="7378aa68-586f-4892-bb77-0985b40f41a6" ma:termSetId="e7feef8e-5ede-44cd-b7d5-7ed7dacef0b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4" nillable="true" ma:displayName="Taxonomy Catch All Column" ma:hidden="true" ma:list="{73dabb65-a609-4154-9c01-862ecb906fe1}" ma:internalName="TaxCatchAll" ma:showField="CatchAllData" ma:web="02243f52-d61c-4010-b34f-e1158c0d20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5" nillable="true" ma:displayName="Taxonomy Catch All Column1" ma:hidden="true" ma:list="{73dabb65-a609-4154-9c01-862ecb906fe1}" ma:internalName="TaxCatchAllLabel" ma:readOnly="true" ma:showField="CatchAllDataLabel" ma:web="02243f52-d61c-4010-b34f-e1158c0d20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n2a7a23bcc2241cb9261f9a914c7c1bb" ma:index="17" nillable="true" ma:taxonomy="true" ma:internalName="n2a7a23bcc2241cb9261f9a914c7c1bb" ma:taxonomyFieldName="TNOC_DocumentClassification" ma:displayName="Document classification" ma:default="5;#TNO Internal|1a23c89f-ef54-4907-86fd-8242403ff722" ma:fieldId="{72a7a23b-cc22-41cb-9261-f9a914c7c1bb}" ma:sspId="7378aa68-586f-4892-bb77-0985b40f41a6" ma:termSetId="ff8f31fd-7572-41dc-9fe4-bd4c6d280f39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lca20d149a844688b6abf34073d5c21d" ma:index="19" nillable="true" ma:taxonomy="true" ma:internalName="lca20d149a844688b6abf34073d5c21d" ma:taxonomyFieldName="TNOC_DocumentType" ma:displayName="Document type" ma:fieldId="{5ca20d14-9a84-4688-b6ab-f34073d5c21d}" ma:sspId="7378aa68-586f-4892-bb77-0985b40f41a6" ma:termSetId="e8a13a9e-c4f3-4184-b8d9-8210abad494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f581d8792c646118aad2c2c4ecdfa8c" ma:index="22" nillable="true" ma:taxonomy="true" ma:internalName="cf581d8792c646118aad2c2c4ecdfa8c" ma:taxonomyFieldName="TNOC_DocumentSetType" ma:displayName="Document set type" ma:readOnly="false" ma:fieldId="{cf581d87-92c6-4611-8aad-2c2c4ecdfa8c}" ma:sspId="7378aa68-586f-4892-bb77-0985b40f41a6" ma:termSetId="a8d4306b-62bf-468f-9587-ff078c86432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bac4ab11065f4f6c809c820c57e320e5" ma:index="24" nillable="true" ma:taxonomy="true" ma:internalName="bac4ab11065f4f6c809c820c57e320e5" ma:taxonomyFieldName="TNOC_DocumentCategory" ma:displayName="Document category" ma:fieldId="{bac4ab11-065f-4f6c-809c-820c57e320e5}" ma:sspId="7378aa68-586f-4892-bb77-0985b40f41a6" ma:termSetId="94d42b6a-4155-4fa6-95e9-087bc306ceb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6a910d-138e-42c1-8e8a-320c1b7cf3f7" elementFormDefault="qualified">
    <xsd:import namespace="http://schemas.microsoft.com/office/2006/documentManagement/types"/>
    <xsd:import namespace="http://schemas.microsoft.com/office/infopath/2007/PartnerControls"/>
    <xsd:element name="TNOC_ClusterName" ma:index="11" nillable="true" ma:displayName="Cluster name" ma:default="LTR 5G for Verticals" ma:internalName="TNOC_ClusterName">
      <xsd:simpleType>
        <xsd:restriction base="dms:Text">
          <xsd:maxLength value="255"/>
        </xsd:restriction>
      </xsd:simpleType>
    </xsd:element>
    <xsd:element name="TNOC_ClusterId" ma:index="12" nillable="true" ma:displayName="Cluster ID" ma:default="95393" ma:internalName="TNOC_ClusterId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881942-26a3-4bbb-a510-355e4f7654c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2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3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3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33" nillable="true" ma:displayName="Tags" ma:internalName="MediaServiceAutoTags" ma:readOnly="true">
      <xsd:simpleType>
        <xsd:restriction base="dms:Text"/>
      </xsd:simpleType>
    </xsd:element>
    <xsd:element name="MediaServiceGenerationTime" ma:index="3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3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3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39" nillable="true" ma:taxonomy="true" ma:internalName="lcf76f155ced4ddcb4097134ff3c332f" ma:taxonomyFieldName="MediaServiceImageTags" ma:displayName="Image Tags" ma:readOnly="false" ma:fieldId="{5cf76f15-5ced-4ddc-b409-7134ff3c332f}" ma:taxonomyMulti="true" ma:sspId="7378aa68-586f-4892-bb77-0985b40f41a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4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4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4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21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35CA3727-A4EB-4398-9783-D0148B061093}">
  <ds:schemaRefs>
    <ds:schemaRef ds:uri="e4881942-26a3-4bbb-a510-355e4f7654cb"/>
    <ds:schemaRef ds:uri="http://schemas.microsoft.com/office/infopath/2007/PartnerControls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2f6a910d-138e-42c1-8e8a-320c1b7cf3f7"/>
    <ds:schemaRef ds:uri="http://purl.org/dc/elements/1.1/"/>
    <ds:schemaRef ds:uri="02243f52-d61c-4010-b34f-e1158c0d2013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EF694C0-30B3-4F98-99C6-24462129287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2243f52-d61c-4010-b34f-e1158c0d2013"/>
    <ds:schemaRef ds:uri="2f6a910d-138e-42c1-8e8a-320c1b7cf3f7"/>
    <ds:schemaRef ds:uri="e4881942-26a3-4bbb-a510-355e4f7654c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77545ADF-11C7-4D87-98B9-169837967732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8915</TotalTime>
  <Words>1090</Words>
  <Application>Microsoft Office PowerPoint</Application>
  <PresentationFormat>Widescreen</PresentationFormat>
  <Paragraphs>130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 </vt:lpstr>
      <vt:lpstr>Arial</vt:lpstr>
      <vt:lpstr>Calibri</vt:lpstr>
      <vt:lpstr>Calibri Light</vt:lpstr>
      <vt:lpstr>Times New Roman</vt:lpstr>
      <vt:lpstr>Office Theme</vt:lpstr>
      <vt:lpstr>Documenting 5GSAT impacts to SA6 specifications</vt:lpstr>
      <vt:lpstr>Background</vt:lpstr>
      <vt:lpstr>Examples of Satellite Access impacts</vt:lpstr>
      <vt:lpstr>Proposals to document Satellite Access Impacts (1/4)</vt:lpstr>
      <vt:lpstr>Proposals to document Satellite Access Impacts (2/4)</vt:lpstr>
      <vt:lpstr>Proposals to document Satellite Access Impacts (3/4)</vt:lpstr>
      <vt:lpstr>Proposals to document Satellite Access Impacts (4/4)</vt:lpstr>
      <vt:lpstr>Factors to consider for making decision</vt:lpstr>
      <vt:lpstr>Summary and Conclusion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Samsung</cp:lastModifiedBy>
  <cp:revision>659</cp:revision>
  <dcterms:created xsi:type="dcterms:W3CDTF">2010-02-05T13:52:04Z</dcterms:created>
  <dcterms:modified xsi:type="dcterms:W3CDTF">2024-10-08T16:42:49Z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0x010100A35317DCC28344A7B82488658A034A5C010080B5B69589661949918B8F261F1D4FF3</vt:lpwstr>
  </property>
  <property fmtid="{D5CDD505-2E9C-101B-9397-08002B2CF9AE}" pid="3" name="MediaServiceImageTags">
    <vt:lpwstr/>
  </property>
  <property fmtid="{D5CDD505-2E9C-101B-9397-08002B2CF9AE}" pid="4" name="TNOC_DocumentType">
    <vt:lpwstr/>
  </property>
  <property fmtid="{D5CDD505-2E9C-101B-9397-08002B2CF9AE}" pid="5" name="_dlc_DocIdItemGuid">
    <vt:lpwstr>53e3e628-80b8-44ef-849c-df96cb1ad260</vt:lpwstr>
  </property>
  <property fmtid="{D5CDD505-2E9C-101B-9397-08002B2CF9AE}" pid="6" name="TNOC_DocumentCategory">
    <vt:lpwstr/>
  </property>
  <property fmtid="{D5CDD505-2E9C-101B-9397-08002B2CF9AE}" pid="7" name="TNOC_ClusterType">
    <vt:lpwstr>3;#Team|c614ed86-6527-4042-aa9d-da80e2b69463</vt:lpwstr>
  </property>
  <property fmtid="{D5CDD505-2E9C-101B-9397-08002B2CF9AE}" pid="8" name="TNOC_DocumentSetType">
    <vt:lpwstr/>
  </property>
  <property fmtid="{D5CDD505-2E9C-101B-9397-08002B2CF9AE}" pid="9" name="TNOC_DocumentClassification">
    <vt:lpwstr>5;#TNO Internal|1a23c89f-ef54-4907-86fd-8242403ff722</vt:lpwstr>
  </property>
</Properties>
</file>