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Lst>
  <p:notesMasterIdLst>
    <p:notesMasterId r:id="rId8"/>
  </p:notesMasterIdLst>
  <p:sldIdLst>
    <p:sldId id="260" r:id="rId3"/>
    <p:sldId id="273" r:id="rId4"/>
    <p:sldId id="274" r:id="rId5"/>
    <p:sldId id="278" r:id="rId6"/>
    <p:sldId id="279" r:id="rId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Huawei1" initials="g" lastIdx="1" clrIdx="0">
    <p:extLst>
      <p:ext uri="{19B8F6BF-5375-455C-9EA6-DF929625EA0E}">
        <p15:presenceInfo xmlns:p15="http://schemas.microsoft.com/office/powerpoint/2012/main" userId="Huawei1"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9966FF"/>
    <a:srgbClr val="CC99FF"/>
    <a:srgbClr val="FF99FF"/>
    <a:srgbClr val="FFCCFF"/>
    <a:srgbClr val="66FFFF"/>
    <a:srgbClr val="CCFFCC"/>
    <a:srgbClr val="5B9BD5"/>
    <a:srgbClr val="6699FF"/>
    <a:srgbClr val="FFCC00"/>
    <a:srgbClr val="FF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37" autoAdjust="0"/>
    <p:restoredTop sz="96678" autoAdjust="0"/>
  </p:normalViewPr>
  <p:slideViewPr>
    <p:cSldViewPr snapToGrid="0">
      <p:cViewPr varScale="1">
        <p:scale>
          <a:sx n="152" d="100"/>
          <a:sy n="152" d="100"/>
        </p:scale>
        <p:origin x="1020"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heme" Target="theme/theme1.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viewProps" Target="viewProps.xml"/><Relationship Id="rId5" Type="http://schemas.openxmlformats.org/officeDocument/2006/relationships/slide" Target="slides/slide3.xml"/><Relationship Id="rId10"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commentAuthors" Target="commentAuthor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3CEE623-322C-414C-AEEB-8DBCAE9F7BCC}" type="datetimeFigureOut">
              <a:rPr lang="zh-CN" altLang="en-US" smtClean="0"/>
              <a:t>2024/10/8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1723667-B621-429F-A5EC-BF6A8998342C}" type="slidenum">
              <a:rPr lang="zh-CN" altLang="en-US" smtClean="0"/>
              <a:t>‹#›</a:t>
            </a:fld>
            <a:endParaRPr lang="zh-CN" altLang="en-US"/>
          </a:p>
        </p:txBody>
      </p:sp>
    </p:spTree>
    <p:extLst>
      <p:ext uri="{BB962C8B-B14F-4D97-AF65-F5344CB8AC3E}">
        <p14:creationId xmlns:p14="http://schemas.microsoft.com/office/powerpoint/2010/main" val="396782654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CB452CC-48C9-4997-9257-C682E2A70ECE}" type="slidenum">
              <a:rPr kumimoji="0" lang="en-GB" altLang="en-US" sz="1200" b="0" i="0" u="none" strike="noStrike" kern="1200" cap="none" spc="0" normalizeH="0" baseline="0" noProof="0" smtClean="0">
                <a:ln>
                  <a:noFill/>
                </a:ln>
                <a:solidFill>
                  <a:srgbClr val="000000"/>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altLang="en-US" sz="1200" b="0" i="0" u="none" strike="noStrike" kern="1200" cap="none" spc="0" normalizeH="0" baseline="0" noProof="0" dirty="0">
              <a:ln>
                <a:noFill/>
              </a:ln>
              <a:solidFill>
                <a:srgbClr val="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90652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11723667-B621-429F-A5EC-BF6A8998342C}" type="slidenum">
              <a:rPr lang="zh-CN" altLang="en-US" smtClean="0"/>
              <a:t>2</a:t>
            </a:fld>
            <a:endParaRPr lang="zh-CN" altLang="en-US"/>
          </a:p>
        </p:txBody>
      </p:sp>
    </p:spTree>
    <p:extLst>
      <p:ext uri="{BB962C8B-B14F-4D97-AF65-F5344CB8AC3E}">
        <p14:creationId xmlns:p14="http://schemas.microsoft.com/office/powerpoint/2010/main" val="263612738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15915029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109052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27056456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GDDX">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430796" y="165107"/>
            <a:ext cx="11330432" cy="763808"/>
          </a:xfrm>
          <a:prstGeom prst="rect">
            <a:avLst/>
          </a:prstGeom>
        </p:spPr>
        <p:txBody>
          <a:bodyPr>
            <a:noAutofit/>
          </a:bodyPr>
          <a:lstStyle>
            <a:lvl1pPr marL="0" marR="0" indent="0" algn="l" defTabSz="1085405" rtl="0" eaLnBrk="1" fontAlgn="auto" latinLnBrk="0" hangingPunct="1">
              <a:lnSpc>
                <a:spcPct val="100000"/>
              </a:lnSpc>
              <a:spcBef>
                <a:spcPct val="0"/>
              </a:spcBef>
              <a:spcAft>
                <a:spcPts val="0"/>
              </a:spcAft>
              <a:buClrTx/>
              <a:buSzTx/>
              <a:buFontTx/>
              <a:buNone/>
              <a:tabLst/>
              <a:defRPr sz="2893" b="1">
                <a:solidFill>
                  <a:srgbClr val="C00000"/>
                </a:solidFill>
                <a:latin typeface="微软雅黑" panose="020B0503020204020204" pitchFamily="34" charset="-122"/>
                <a:ea typeface="微软雅黑" panose="020B0503020204020204" pitchFamily="34" charset="-122"/>
              </a:defRPr>
            </a:lvl1pPr>
          </a:lstStyle>
          <a:p>
            <a:r>
              <a:rPr lang="zh-CN" altLang="en-US" dirty="0"/>
              <a:t>请添加标题</a:t>
            </a:r>
            <a:endParaRPr lang="en-US" altLang="zh-CN" dirty="0"/>
          </a:p>
        </p:txBody>
      </p:sp>
    </p:spTree>
    <p:extLst>
      <p:ext uri="{BB962C8B-B14F-4D97-AF65-F5344CB8AC3E}">
        <p14:creationId xmlns:p14="http://schemas.microsoft.com/office/powerpoint/2010/main" val="257155262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806557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1846047042"/>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lang="zh-CN" altLang="en-US" dirty="0"/>
              <a:t>单击此处编辑母版标题样式</a:t>
            </a:r>
          </a:p>
        </p:txBody>
      </p:sp>
    </p:spTree>
    <p:extLst>
      <p:ext uri="{BB962C8B-B14F-4D97-AF65-F5344CB8AC3E}">
        <p14:creationId xmlns:p14="http://schemas.microsoft.com/office/powerpoint/2010/main" val="141314966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章节页">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D2A38214-5857-FC4E-B923-056100E16BCA}"/>
              </a:ext>
            </a:extLst>
          </p:cNvPr>
          <p:cNvSpPr>
            <a:spLocks noGrp="1"/>
          </p:cNvSpPr>
          <p:nvPr>
            <p:ph type="subTitle" idx="1" hasCustomPrompt="1"/>
          </p:nvPr>
        </p:nvSpPr>
        <p:spPr>
          <a:xfrm>
            <a:off x="728890" y="456134"/>
            <a:ext cx="10736446" cy="993400"/>
          </a:xfrm>
          <a:prstGeom prst="rect">
            <a:avLst/>
          </a:prstGeom>
        </p:spPr>
        <p:txBody>
          <a:bodyPr lIns="0" tIns="0" rIns="0" bIns="0" anchor="t">
            <a:normAutofit/>
          </a:bodyPr>
          <a:lstStyle>
            <a:lvl1pPr marL="0" indent="0" algn="l">
              <a:lnSpc>
                <a:spcPts val="3429"/>
              </a:lnSpc>
              <a:spcBef>
                <a:spcPts val="0"/>
              </a:spcBef>
              <a:buNone/>
              <a:defRPr sz="3199" baseline="0">
                <a:solidFill>
                  <a:schemeClr val="tx1"/>
                </a:solidFill>
                <a:latin typeface="Microsoft YaHei" panose="020B0503020204020204" pitchFamily="34" charset="-122"/>
                <a:ea typeface="Microsoft YaHei" panose="020B0503020204020204" pitchFamily="34" charset="-122"/>
              </a:defRPr>
            </a:lvl1pPr>
            <a:lvl2pPr marL="593662" indent="0" algn="ctr">
              <a:buNone/>
              <a:defRPr sz="2597"/>
            </a:lvl2pPr>
            <a:lvl3pPr marL="1187323" indent="0" algn="ctr">
              <a:buNone/>
              <a:defRPr sz="2337"/>
            </a:lvl3pPr>
            <a:lvl4pPr marL="1780986" indent="0" algn="ctr">
              <a:buNone/>
              <a:defRPr sz="2078"/>
            </a:lvl4pPr>
            <a:lvl5pPr marL="2374648" indent="0" algn="ctr">
              <a:buNone/>
              <a:defRPr sz="2078"/>
            </a:lvl5pPr>
            <a:lvl6pPr marL="2968309" indent="0" algn="ctr">
              <a:buNone/>
              <a:defRPr sz="2078"/>
            </a:lvl6pPr>
            <a:lvl7pPr marL="3561971" indent="0" algn="ctr">
              <a:buNone/>
              <a:defRPr sz="2078"/>
            </a:lvl7pPr>
            <a:lvl8pPr marL="4155634" indent="0" algn="ctr">
              <a:buNone/>
              <a:defRPr sz="2078"/>
            </a:lvl8pPr>
            <a:lvl9pPr marL="4749295" indent="0" algn="ctr">
              <a:buNone/>
              <a:defRPr sz="2078"/>
            </a:lvl9pPr>
          </a:lstStyle>
          <a:p>
            <a:r>
              <a:rPr lang="zh-CN" altLang="en-US" dirty="0"/>
              <a:t>单击此处添加标题</a:t>
            </a:r>
            <a:endParaRPr lang="en-US" dirty="0"/>
          </a:p>
        </p:txBody>
      </p:sp>
      <p:sp>
        <p:nvSpPr>
          <p:cNvPr id="5" name="Content Placeholder 2">
            <a:extLst>
              <a:ext uri="{FF2B5EF4-FFF2-40B4-BE49-F238E27FC236}">
                <a16:creationId xmlns:a16="http://schemas.microsoft.com/office/drawing/2014/main" id="{CA8B3F0C-616F-224A-B32F-9F9BF5EEE1BC}"/>
              </a:ext>
            </a:extLst>
          </p:cNvPr>
          <p:cNvSpPr>
            <a:spLocks noGrp="1"/>
          </p:cNvSpPr>
          <p:nvPr>
            <p:ph idx="12" hasCustomPrompt="1"/>
          </p:nvPr>
        </p:nvSpPr>
        <p:spPr>
          <a:xfrm>
            <a:off x="725738" y="1512876"/>
            <a:ext cx="10729365" cy="4690459"/>
          </a:xfrm>
          <a:prstGeom prst="rect">
            <a:avLst/>
          </a:prstGeom>
        </p:spPr>
        <p:txBody>
          <a:bodyPr lIns="0" tIns="0" rIns="0" bIns="0"/>
          <a:lstStyle>
            <a:lvl1pPr marL="179316" marR="0" indent="-168208" algn="l" defTabSz="1187323" rtl="0" eaLnBrk="1" fontAlgn="auto" latinLnBrk="0" hangingPunct="1">
              <a:lnSpc>
                <a:spcPct val="100000"/>
              </a:lnSpc>
              <a:spcBef>
                <a:spcPts val="0"/>
              </a:spcBef>
              <a:spcAft>
                <a:spcPts val="600"/>
              </a:spcAft>
              <a:buClr>
                <a:srgbClr val="000000"/>
              </a:buClr>
              <a:buSzTx/>
              <a:buFont typeface="Arial" panose="020B0604020202020204" pitchFamily="34" charset="0"/>
              <a:buChar char="•"/>
              <a:tabLst>
                <a:tab pos="1207605" algn="ctr"/>
              </a:tabLst>
              <a:defRPr sz="1799" baseline="0">
                <a:solidFill>
                  <a:schemeClr val="tx1"/>
                </a:solidFill>
                <a:latin typeface="Microsoft YaHei" panose="020B0503020204020204" pitchFamily="34" charset="-122"/>
                <a:ea typeface="Microsoft YaHei" panose="020B0503020204020204" pitchFamily="34" charset="-122"/>
                <a:cs typeface="Arial" panose="020B0604020202020204" pitchFamily="34" charset="0"/>
              </a:defRPr>
            </a:lvl1pPr>
            <a:lvl2pPr marL="328894" marR="0" indent="-168208" algn="l" defTabSz="1187323" rtl="0" eaLnBrk="1" fontAlgn="auto" latinLnBrk="0" hangingPunct="1">
              <a:lnSpc>
                <a:spcPct val="100000"/>
              </a:lnSpc>
              <a:spcBef>
                <a:spcPts val="0"/>
              </a:spcBef>
              <a:spcAft>
                <a:spcPts val="600"/>
              </a:spcAft>
              <a:buClr>
                <a:schemeClr val="tx1"/>
              </a:buClr>
              <a:buSzTx/>
              <a:buFont typeface=".AppleSystemUIFont"/>
              <a:buChar char="&gt;"/>
              <a:tabLst>
                <a:tab pos="1207605" algn="ctr"/>
              </a:tabLst>
              <a:defRPr sz="1599" baseline="0">
                <a:latin typeface="Microsoft YaHei" panose="020B0503020204020204" pitchFamily="34" charset="-122"/>
                <a:ea typeface="Microsoft YaHei" panose="020B0503020204020204" pitchFamily="34" charset="-122"/>
              </a:defRPr>
            </a:lvl2pPr>
            <a:lvl3pPr marL="1098136" marR="0" indent="-168208" algn="l" defTabSz="1187323" rtl="0" eaLnBrk="1" fontAlgn="auto" latinLnBrk="0" hangingPunct="1">
              <a:lnSpc>
                <a:spcPct val="100000"/>
              </a:lnSpc>
              <a:spcBef>
                <a:spcPts val="0"/>
              </a:spcBef>
              <a:spcAft>
                <a:spcPts val="600"/>
              </a:spcAft>
              <a:buClr>
                <a:schemeClr val="tx1"/>
              </a:buClr>
              <a:buSzTx/>
              <a:buFont typeface=".AppleSystemUIFont"/>
              <a:buChar char="-"/>
              <a:tabLst>
                <a:tab pos="1207605" algn="ctr"/>
              </a:tabLst>
              <a:defRPr sz="1298" baseline="0">
                <a:latin typeface="Microsoft YaHei" panose="020B0503020204020204" pitchFamily="34" charset="-122"/>
                <a:ea typeface="Microsoft YaHei" panose="020B0503020204020204" pitchFamily="34" charset="-122"/>
              </a:defRPr>
            </a:lvl3pPr>
            <a:lvl4pPr marL="525640" indent="-171091">
              <a:buFont typeface="Arial" panose="020B0604020202020204" pitchFamily="34" charset="0"/>
              <a:buChar char="•"/>
              <a:tabLst>
                <a:tab pos="1207937" algn="ctr"/>
              </a:tabLst>
              <a:defRPr sz="1298" baseline="0"/>
            </a:lvl4pPr>
            <a:lvl5pPr marL="525640" indent="-171091">
              <a:buFont typeface="Arial" panose="020B0604020202020204" pitchFamily="34" charset="0"/>
              <a:buChar char="•"/>
              <a:tabLst>
                <a:tab pos="1207937" algn="ctr"/>
              </a:tabLst>
              <a:defRPr sz="1298" baseline="0"/>
            </a:lvl5pPr>
          </a:lstStyle>
          <a:p>
            <a:pPr lvl="0"/>
            <a:r>
              <a:rPr lang="zh-CN" altLang="en-US" dirty="0"/>
              <a:t>单击此处添加文本</a:t>
            </a:r>
            <a:endParaRPr lang="en-US" dirty="0"/>
          </a:p>
          <a:p>
            <a:pPr marL="328894" marR="0" lvl="1"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r>
              <a:rPr lang="zh-CN" altLang="en-US" dirty="0"/>
              <a:t>单击此处添加文本</a:t>
            </a:r>
            <a:endParaRPr lang="en-US" dirty="0"/>
          </a:p>
          <a:p>
            <a:pPr marL="1098136" marR="0" lvl="2" indent="-168208" algn="l" defTabSz="1187323" rtl="0" eaLnBrk="1" fontAlgn="auto" latinLnBrk="0" hangingPunct="1">
              <a:lnSpc>
                <a:spcPct val="100000"/>
              </a:lnSpc>
              <a:spcBef>
                <a:spcPts val="0"/>
              </a:spcBef>
              <a:spcAft>
                <a:spcPts val="600"/>
              </a:spcAft>
              <a:buClr>
                <a:schemeClr val="tx1"/>
              </a:buClr>
              <a:buSzTx/>
              <a:buFont typeface="Arial" panose="020B0604020202020204" pitchFamily="34" charset="0"/>
              <a:buChar char="•"/>
              <a:tabLst>
                <a:tab pos="1207605" algn="ctr"/>
              </a:tabLst>
              <a:defRPr/>
            </a:pPr>
            <a:endParaRPr lang="en-US" altLang="zh-CN" dirty="0"/>
          </a:p>
        </p:txBody>
      </p:sp>
    </p:spTree>
    <p:extLst>
      <p:ext uri="{BB962C8B-B14F-4D97-AF65-F5344CB8AC3E}">
        <p14:creationId xmlns:p14="http://schemas.microsoft.com/office/powerpoint/2010/main" val="2657750626"/>
      </p:ext>
    </p:extLst>
  </p:cSld>
  <p:clrMapOvr>
    <a:masterClrMapping/>
  </p:clrMapOvr>
  <p:extLst mod="1">
    <p:ext uri="{DCECCB84-F9BA-43D5-87BE-67443E8EF086}">
      <p15:sldGuideLst xmlns:p15="http://schemas.microsoft.com/office/powerpoint/2012/main">
        <p15:guide id="1" pos="3842">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30729332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9015353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250745988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36841567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318509701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30057460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12121407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7C4D03CB-DF9F-4D83-A622-6B765A6782D0}" type="datetimeFigureOut">
              <a:rPr lang="en-US" smtClean="0"/>
              <a:t>10/8/2024</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022AFAF-A99E-458B-989E-DFFA80643D4C}" type="slidenum">
              <a:rPr lang="en-US" smtClean="0"/>
              <a:t>‹#›</a:t>
            </a:fld>
            <a:endParaRPr lang="en-US" dirty="0"/>
          </a:p>
        </p:txBody>
      </p:sp>
    </p:spTree>
    <p:extLst>
      <p:ext uri="{BB962C8B-B14F-4D97-AF65-F5344CB8AC3E}">
        <p14:creationId xmlns:p14="http://schemas.microsoft.com/office/powerpoint/2010/main" val="377849304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5.xml"/><Relationship Id="rId7" Type="http://schemas.openxmlformats.org/officeDocument/2006/relationships/image" Target="../media/image2.jpe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1.jpeg"/><Relationship Id="rId5" Type="http://schemas.openxmlformats.org/officeDocument/2006/relationships/theme" Target="../theme/theme2.xml"/><Relationship Id="rId4"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4D03CB-DF9F-4D83-A622-6B765A6782D0}" type="datetimeFigureOut">
              <a:rPr lang="en-US" smtClean="0"/>
              <a:t>10/8/2024</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022AFAF-A99E-458B-989E-DFFA80643D4C}" type="slidenum">
              <a:rPr lang="en-US" smtClean="0"/>
              <a:t>‹#›</a:t>
            </a:fld>
            <a:endParaRPr lang="en-US" dirty="0"/>
          </a:p>
        </p:txBody>
      </p:sp>
    </p:spTree>
    <p:extLst>
      <p:ext uri="{BB962C8B-B14F-4D97-AF65-F5344CB8AC3E}">
        <p14:creationId xmlns:p14="http://schemas.microsoft.com/office/powerpoint/2010/main" val="125911304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eaLnBrk="0" fontAlgn="base" hangingPunct="0">
              <a:spcBef>
                <a:spcPct val="0"/>
              </a:spcBef>
              <a:spcAft>
                <a:spcPct val="0"/>
              </a:spcAft>
              <a:defRPr/>
            </a:pPr>
            <a:endParaRPr lang="en-GB" dirty="0">
              <a:solidFill>
                <a:prstClr val="white"/>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106362" y="974711"/>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eaLnBrk="0" fontAlgn="base" hangingPunct="0">
              <a:spcBef>
                <a:spcPct val="0"/>
              </a:spcBef>
              <a:spcAft>
                <a:spcPct val="0"/>
              </a:spcAft>
              <a:defRPr/>
            </a:pPr>
            <a:endParaRPr lang="en-GB" dirty="0">
              <a:solidFill>
                <a:prstClr val="white"/>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GB" altLang="en-US" sz="800" dirty="0">
                <a:ln w="0"/>
                <a:solidFill>
                  <a:prstClr val="black"/>
                </a:solidFill>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cstate="print">
            <a:extLst>
              <a:ext uri="{28A0092B-C50C-407E-A947-70E740481C1C}">
                <a14:useLocalDpi xmlns:a14="http://schemas.microsoft.com/office/drawing/2010/main" val="0"/>
              </a:ext>
            </a:extLst>
          </a:blip>
          <a:srcRect/>
          <a:stretch>
            <a:fillRect/>
          </a:stretch>
        </p:blipFill>
        <p:spPr bwMode="auto">
          <a:xfrm>
            <a:off x="10568781" y="50534"/>
            <a:ext cx="1246188" cy="7249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0" fontAlgn="base" hangingPunct="0">
              <a:spcBef>
                <a:spcPct val="0"/>
              </a:spcBef>
              <a:spcAft>
                <a:spcPct val="0"/>
              </a:spcAft>
              <a:defRPr/>
            </a:pPr>
            <a:fld id="{5420701A-B243-422E-826E-78BD4E22F668}" type="slidenum">
              <a:rPr lang="en-GB" altLang="en-US" sz="1400" smtClean="0">
                <a:solidFill>
                  <a:prstClr val="black"/>
                </a:solidFill>
                <a:latin typeface="Calibri" panose="020F0502020204030204" pitchFamily="34" charset="0"/>
              </a:rPr>
              <a:pPr eaLnBrk="0" fontAlgn="base" hangingPunct="0">
                <a:spcBef>
                  <a:spcPct val="0"/>
                </a:spcBef>
                <a:spcAft>
                  <a:spcPct val="0"/>
                </a:spcAft>
                <a:defRPr/>
              </a:pPr>
              <a:t>‹#›</a:t>
            </a:fld>
            <a:endParaRPr lang="en-GB" altLang="en-US" sz="1400" dirty="0">
              <a:solidFill>
                <a:prstClr val="black"/>
              </a:solidFill>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50" y="73025"/>
            <a:ext cx="3486150" cy="407804"/>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US" altLang="zh-CN" sz="1050" b="0" dirty="0">
                <a:latin typeface="Calibri" panose="020F0502020204030204" pitchFamily="34" charset="0"/>
                <a:ea typeface="Calibri" panose="020F0502020204030204" pitchFamily="34" charset="0"/>
                <a:cs typeface="Calibri" panose="020F0502020204030204" pitchFamily="34" charset="0"/>
              </a:rPr>
              <a:t>3GPP TSG-SA WG6 Meeting #63</a:t>
            </a:r>
            <a:br>
              <a:rPr lang="en-US" altLang="zh-CN" sz="1050" b="0" dirty="0">
                <a:latin typeface="Calibri" panose="020F0502020204030204" pitchFamily="34" charset="0"/>
                <a:ea typeface="Calibri" panose="020F0502020204030204" pitchFamily="34" charset="0"/>
                <a:cs typeface="Calibri" panose="020F0502020204030204" pitchFamily="34" charset="0"/>
              </a:rPr>
            </a:br>
            <a:r>
              <a:rPr lang="en-GB" altLang="zh-CN" sz="1000" b="1" kern="1200" dirty="0">
                <a:solidFill>
                  <a:schemeClr val="tx1"/>
                </a:solidFill>
                <a:effectLst/>
                <a:latin typeface="Arial" panose="020B0604020202020204" pitchFamily="34" charset="0"/>
                <a:ea typeface="+mn-ea"/>
                <a:cs typeface="Arial" panose="020B0604020202020204" pitchFamily="34" charset="0"/>
              </a:rPr>
              <a:t>Hyderabad, India, 14</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 18</a:t>
            </a:r>
            <a:r>
              <a:rPr lang="en-GB" altLang="zh-CN" sz="1000" b="1" kern="1200" baseline="30000" dirty="0">
                <a:solidFill>
                  <a:schemeClr val="tx1"/>
                </a:solidFill>
                <a:effectLst/>
                <a:latin typeface="Arial" panose="020B0604020202020204" pitchFamily="34" charset="0"/>
                <a:ea typeface="+mn-ea"/>
                <a:cs typeface="Arial" panose="020B0604020202020204" pitchFamily="34" charset="0"/>
              </a:rPr>
              <a:t>th</a:t>
            </a:r>
            <a:r>
              <a:rPr lang="en-GB" altLang="zh-CN" sz="1000" b="1" kern="1200" dirty="0">
                <a:solidFill>
                  <a:schemeClr val="tx1"/>
                </a:solidFill>
                <a:effectLst/>
                <a:latin typeface="Arial" panose="020B0604020202020204" pitchFamily="34" charset="0"/>
                <a:ea typeface="+mn-ea"/>
                <a:cs typeface="Arial" panose="020B0604020202020204" pitchFamily="34" charset="0"/>
              </a:rPr>
              <a:t> October 2024</a:t>
            </a:r>
            <a:endParaRPr lang="sv-SE" altLang="en-US" sz="1050" b="0" dirty="0">
              <a:solidFill>
                <a:prstClr val="black"/>
              </a:solidFill>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12149935"/>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gecuii@huawei.com" TargetMode="External"/><Relationship Id="rId2" Type="http://schemas.openxmlformats.org/officeDocument/2006/relationships/notesSlide" Target="../notesSlides/notesSlide1.xml"/><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0DD4FDAD-F921-4B78-8057-23101B321CD0}"/>
              </a:ext>
            </a:extLst>
          </p:cNvPr>
          <p:cNvSpPr txBox="1"/>
          <p:nvPr/>
        </p:nvSpPr>
        <p:spPr>
          <a:xfrm>
            <a:off x="9289043" y="302698"/>
            <a:ext cx="1180131" cy="369332"/>
          </a:xfrm>
          <a:prstGeom prst="rect">
            <a:avLst/>
          </a:prstGeom>
          <a:noFill/>
        </p:spPr>
        <p:txBody>
          <a:bodyPr wrap="none" rtlCol="0">
            <a:spAutoFit/>
          </a:bodyPr>
          <a:lstStyle/>
          <a:p>
            <a:r>
              <a:rPr lang="en-US" altLang="zh-CN" dirty="0"/>
              <a:t>S6-244288</a:t>
            </a:r>
            <a:endParaRPr lang="zh-CN" altLang="en-US" dirty="0"/>
          </a:p>
        </p:txBody>
      </p:sp>
      <p:sp>
        <p:nvSpPr>
          <p:cNvPr id="7" name="标题 1">
            <a:extLst>
              <a:ext uri="{FF2B5EF4-FFF2-40B4-BE49-F238E27FC236}">
                <a16:creationId xmlns:a16="http://schemas.microsoft.com/office/drawing/2014/main" id="{1F815B35-6442-41C8-9D72-6D8B3BC17D9F}"/>
              </a:ext>
            </a:extLst>
          </p:cNvPr>
          <p:cNvSpPr txBox="1">
            <a:spLocks/>
          </p:cNvSpPr>
          <p:nvPr/>
        </p:nvSpPr>
        <p:spPr bwMode="auto">
          <a:xfrm>
            <a:off x="430784" y="2454494"/>
            <a:ext cx="11330432" cy="76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a:lstStyle>
          <a:p>
            <a:pPr algn="ctr"/>
            <a:r>
              <a:rPr lang="en-US" altLang="zh-CN"/>
              <a:t>Discussion on using SL/Ranging to determine the target UE status</a:t>
            </a:r>
            <a:endParaRPr lang="zh-CN" altLang="en-US" dirty="0"/>
          </a:p>
        </p:txBody>
      </p:sp>
      <p:sp>
        <p:nvSpPr>
          <p:cNvPr id="8" name="文本框 7">
            <a:extLst>
              <a:ext uri="{FF2B5EF4-FFF2-40B4-BE49-F238E27FC236}">
                <a16:creationId xmlns:a16="http://schemas.microsoft.com/office/drawing/2014/main" id="{18F129D6-9881-4745-8171-12404F885A58}"/>
              </a:ext>
            </a:extLst>
          </p:cNvPr>
          <p:cNvSpPr txBox="1"/>
          <p:nvPr/>
        </p:nvSpPr>
        <p:spPr>
          <a:xfrm>
            <a:off x="3411658" y="3916154"/>
            <a:ext cx="3022494" cy="646331"/>
          </a:xfrm>
          <a:prstGeom prst="rect">
            <a:avLst/>
          </a:prstGeom>
          <a:noFill/>
        </p:spPr>
        <p:txBody>
          <a:bodyPr wrap="none" rtlCol="0">
            <a:spAutoFit/>
          </a:bodyPr>
          <a:lstStyle/>
          <a:p>
            <a:r>
              <a:rPr lang="en-US" altLang="zh-CN" dirty="0"/>
              <a:t>Cuili Ge – </a:t>
            </a:r>
            <a:r>
              <a:rPr lang="en-US" altLang="zh-CN" dirty="0">
                <a:hlinkClick r:id="rId3"/>
              </a:rPr>
              <a:t>gecuii@huawei.com</a:t>
            </a:r>
            <a:endParaRPr lang="en-US" altLang="zh-CN" dirty="0"/>
          </a:p>
          <a:p>
            <a:r>
              <a:rPr lang="en-US" altLang="zh-CN" dirty="0"/>
              <a:t>Huawei</a:t>
            </a:r>
            <a:endParaRPr lang="zh-CN" altLang="en-US" dirty="0"/>
          </a:p>
        </p:txBody>
      </p:sp>
    </p:spTree>
    <p:extLst>
      <p:ext uri="{BB962C8B-B14F-4D97-AF65-F5344CB8AC3E}">
        <p14:creationId xmlns:p14="http://schemas.microsoft.com/office/powerpoint/2010/main" val="264703386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1241BBE-F703-4828-A55A-0963080D68DD}"/>
              </a:ext>
            </a:extLst>
          </p:cNvPr>
          <p:cNvSpPr txBox="1"/>
          <p:nvPr/>
        </p:nvSpPr>
        <p:spPr>
          <a:xfrm>
            <a:off x="355600" y="88812"/>
            <a:ext cx="4720651" cy="523220"/>
          </a:xfrm>
          <a:prstGeom prst="rect">
            <a:avLst/>
          </a:prstGeom>
          <a:noFill/>
        </p:spPr>
        <p:txBody>
          <a:bodyPr wrap="none" rtlCol="0">
            <a:spAutoFit/>
          </a:bodyPr>
          <a:lstStyle/>
          <a:p>
            <a:r>
              <a:rPr lang="en-US" altLang="zh-CN" sz="2800" b="1" dirty="0">
                <a:solidFill>
                  <a:srgbClr val="C00000"/>
                </a:solidFill>
              </a:rPr>
              <a:t>Problem &amp; scenario statement</a:t>
            </a:r>
            <a:endParaRPr lang="zh-CN" altLang="en-US" sz="2800" b="1" dirty="0">
              <a:solidFill>
                <a:srgbClr val="C00000"/>
              </a:solidFill>
            </a:endParaRPr>
          </a:p>
        </p:txBody>
      </p:sp>
      <p:sp>
        <p:nvSpPr>
          <p:cNvPr id="5" name="矩形 4">
            <a:extLst>
              <a:ext uri="{FF2B5EF4-FFF2-40B4-BE49-F238E27FC236}">
                <a16:creationId xmlns:a16="http://schemas.microsoft.com/office/drawing/2014/main" id="{69CA9A7B-C868-4F45-890F-BC5BCCB60B8A}"/>
              </a:ext>
            </a:extLst>
          </p:cNvPr>
          <p:cNvSpPr/>
          <p:nvPr/>
        </p:nvSpPr>
        <p:spPr>
          <a:xfrm>
            <a:off x="407830" y="887616"/>
            <a:ext cx="11859873" cy="823302"/>
          </a:xfrm>
          <a:prstGeom prst="rect">
            <a:avLst/>
          </a:prstGeom>
        </p:spPr>
        <p:txBody>
          <a:bodyPr wrap="square">
            <a:spAutoFit/>
          </a:bodyPr>
          <a:lstStyle/>
          <a:p>
            <a:pPr marL="720725" indent="-540385">
              <a:spcAft>
                <a:spcPts val="900"/>
              </a:spcAft>
            </a:pPr>
            <a:r>
              <a:rPr lang="en-US" altLang="zh-CN" sz="1000" dirty="0">
                <a:solidFill>
                  <a:srgbClr val="FF0000"/>
                </a:solidFill>
                <a:latin typeface="Times New Roman" panose="02020603050405020304" pitchFamily="18" charset="0"/>
              </a:rPr>
              <a:t>Editor's note:	Detailed handling for “loss of </a:t>
            </a:r>
            <a:r>
              <a:rPr lang="en-US" altLang="zh-CN" sz="1000" dirty="0" err="1">
                <a:solidFill>
                  <a:srgbClr val="FF0000"/>
                </a:solidFill>
                <a:latin typeface="Times New Roman" panose="02020603050405020304" pitchFamily="18" charset="0"/>
              </a:rPr>
              <a:t>connectity</a:t>
            </a:r>
            <a:r>
              <a:rPr lang="en-US" altLang="zh-CN" sz="1000" dirty="0">
                <a:solidFill>
                  <a:srgbClr val="FF0000"/>
                </a:solidFill>
                <a:latin typeface="Times New Roman" panose="02020603050405020304" pitchFamily="18" charset="0"/>
              </a:rPr>
              <a:t>” in LM server is FFS. For instance, whether to address the case when reference UE and target UE(s) both lose connectivity (e.g., using UE-only operation for SL/Ranging).</a:t>
            </a:r>
            <a:endParaRPr lang="en-GB" altLang="zh-CN" sz="1000" dirty="0">
              <a:solidFill>
                <a:srgbClr val="FF0000"/>
              </a:solidFill>
              <a:latin typeface="Times New Roman" panose="02020603050405020304" pitchFamily="18" charset="0"/>
            </a:endParaRPr>
          </a:p>
          <a:p>
            <a:pPr marL="720725" indent="-540385">
              <a:spcAft>
                <a:spcPts val="900"/>
              </a:spcAft>
            </a:pPr>
            <a:r>
              <a:rPr lang="en-GB" altLang="zh-CN" sz="1000" dirty="0">
                <a:solidFill>
                  <a:srgbClr val="FF0000"/>
                </a:solidFill>
                <a:latin typeface="Times New Roman" panose="02020603050405020304" pitchFamily="18" charset="0"/>
              </a:rPr>
              <a:t>Editor's note:	It is FFS whether to use SL/Ranging mechanism to further figure out the target UE(s) are present or absent in the proximity range of the reference UE when the reference UE (or target UE(s)) lost the connectivity with CN but the target UE(s) (or the reference UE) can still be reached via </a:t>
            </a:r>
            <a:r>
              <a:rPr lang="en-GB" altLang="zh-CN" sz="1000" dirty="0" err="1">
                <a:solidFill>
                  <a:srgbClr val="FF0000"/>
                </a:solidFill>
                <a:latin typeface="Times New Roman" panose="02020603050405020304" pitchFamily="18" charset="0"/>
              </a:rPr>
              <a:t>ProSe</a:t>
            </a:r>
            <a:r>
              <a:rPr lang="en-GB" altLang="zh-CN" sz="1000" dirty="0">
                <a:solidFill>
                  <a:srgbClr val="FF0000"/>
                </a:solidFill>
                <a:latin typeface="Times New Roman" panose="02020603050405020304" pitchFamily="18" charset="0"/>
              </a:rPr>
              <a:t>.</a:t>
            </a:r>
            <a:endParaRPr lang="zh-CN" altLang="zh-CN" sz="1000" dirty="0">
              <a:solidFill>
                <a:srgbClr val="FF0000"/>
              </a:solidFill>
              <a:latin typeface="Times New Roman" panose="02020603050405020304" pitchFamily="18" charset="0"/>
            </a:endParaRPr>
          </a:p>
        </p:txBody>
      </p:sp>
      <p:sp>
        <p:nvSpPr>
          <p:cNvPr id="7" name="矩形 6">
            <a:extLst>
              <a:ext uri="{FF2B5EF4-FFF2-40B4-BE49-F238E27FC236}">
                <a16:creationId xmlns:a16="http://schemas.microsoft.com/office/drawing/2014/main" id="{FE599B45-F772-47F7-B7B6-59BD37F0487B}"/>
              </a:ext>
            </a:extLst>
          </p:cNvPr>
          <p:cNvSpPr/>
          <p:nvPr/>
        </p:nvSpPr>
        <p:spPr>
          <a:xfrm>
            <a:off x="380560" y="575472"/>
            <a:ext cx="5391925" cy="369332"/>
          </a:xfrm>
          <a:prstGeom prst="rect">
            <a:avLst/>
          </a:prstGeom>
        </p:spPr>
        <p:txBody>
          <a:bodyPr wrap="none">
            <a:spAutoFit/>
          </a:bodyPr>
          <a:lstStyle/>
          <a:p>
            <a:r>
              <a:rPr lang="en-US" altLang="zh-CN" dirty="0"/>
              <a:t>There is one EN in </a:t>
            </a:r>
            <a:r>
              <a:rPr lang="en-US" altLang="zh-CN" dirty="0" err="1"/>
              <a:t>cluase</a:t>
            </a:r>
            <a:r>
              <a:rPr lang="en-US" altLang="zh-CN" dirty="0"/>
              <a:t> 9.3.11.2 needs to be resolved.</a:t>
            </a:r>
            <a:endParaRPr lang="zh-CN" altLang="en-US" dirty="0"/>
          </a:p>
        </p:txBody>
      </p:sp>
      <p:sp>
        <p:nvSpPr>
          <p:cNvPr id="364" name="文本框 363">
            <a:extLst>
              <a:ext uri="{FF2B5EF4-FFF2-40B4-BE49-F238E27FC236}">
                <a16:creationId xmlns:a16="http://schemas.microsoft.com/office/drawing/2014/main" id="{5B3A524A-E06B-4D41-99B9-0C7DAB68AF33}"/>
              </a:ext>
            </a:extLst>
          </p:cNvPr>
          <p:cNvSpPr txBox="1"/>
          <p:nvPr/>
        </p:nvSpPr>
        <p:spPr>
          <a:xfrm>
            <a:off x="2188703" y="2165446"/>
            <a:ext cx="2366353" cy="523220"/>
          </a:xfrm>
          <a:prstGeom prst="rect">
            <a:avLst/>
          </a:prstGeom>
          <a:solidFill>
            <a:srgbClr val="BBE0E3">
              <a:lumMod val="75000"/>
            </a:srgbClr>
          </a:solidFill>
        </p:spPr>
        <p:txBody>
          <a:bodyPr wrap="none" rtlCol="0">
            <a:spAutoFit/>
          </a:bodyPr>
          <a:lstStyle/>
          <a:p>
            <a:pPr marL="285750" marR="0" lvl="0" indent="-285750" defTabSz="91440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zh-CN" sz="1400" b="0" i="0" u="none" strike="noStrike" kern="0" cap="none" spc="0" normalizeH="0" baseline="0" noProof="0" dirty="0">
                <a:ln>
                  <a:noFill/>
                </a:ln>
                <a:solidFill>
                  <a:srgbClr val="000000"/>
                </a:solidFill>
                <a:effectLst/>
                <a:uLnTx/>
                <a:uFillTx/>
                <a:latin typeface="Arial" charset="0"/>
              </a:rPr>
              <a:t>Ref UE</a:t>
            </a:r>
            <a:r>
              <a:rPr kumimoji="0" lang="zh-CN" altLang="en-US" sz="1400" b="0" i="0" u="none" strike="noStrike" kern="0" cap="none" spc="0" normalizeH="0" baseline="0" noProof="0" dirty="0">
                <a:ln>
                  <a:noFill/>
                </a:ln>
                <a:solidFill>
                  <a:srgbClr val="000000"/>
                </a:solidFill>
                <a:effectLst/>
                <a:uLnTx/>
                <a:uFillTx/>
                <a:latin typeface="Arial" charset="0"/>
              </a:rPr>
              <a:t> </a:t>
            </a:r>
            <a:r>
              <a:rPr kumimoji="0" lang="en-US" altLang="zh-CN" sz="1400" b="0" i="0" u="none" strike="noStrike" kern="0" cap="none" spc="0" normalizeH="0" baseline="0" noProof="0" dirty="0">
                <a:ln>
                  <a:noFill/>
                </a:ln>
                <a:solidFill>
                  <a:srgbClr val="000000"/>
                </a:solidFill>
                <a:effectLst/>
                <a:uLnTx/>
                <a:uFillTx/>
                <a:latin typeface="Arial" charset="0"/>
              </a:rPr>
              <a:t>lost connectivity</a:t>
            </a:r>
          </a:p>
          <a:p>
            <a:pPr marL="285750" marR="0" lvl="0" indent="-285750" defTabSz="91440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altLang="zh-CN" sz="1400" kern="0" dirty="0" err="1">
                <a:solidFill>
                  <a:srgbClr val="000000"/>
                </a:solidFill>
                <a:latin typeface="Arial" charset="0"/>
              </a:rPr>
              <a:t>Tg</a:t>
            </a:r>
            <a:r>
              <a:rPr kumimoji="0" lang="en-US" altLang="zh-CN" sz="1400" b="0" i="0" u="none" strike="noStrike" kern="0" cap="none" spc="0" normalizeH="0" baseline="0" noProof="0" dirty="0">
                <a:ln>
                  <a:noFill/>
                </a:ln>
                <a:solidFill>
                  <a:srgbClr val="000000"/>
                </a:solidFill>
                <a:effectLst/>
                <a:uLnTx/>
                <a:uFillTx/>
                <a:latin typeface="Arial" charset="0"/>
              </a:rPr>
              <a:t>t UE has connectivity</a:t>
            </a:r>
          </a:p>
        </p:txBody>
      </p:sp>
      <p:sp>
        <p:nvSpPr>
          <p:cNvPr id="367" name="椭圆 366">
            <a:extLst>
              <a:ext uri="{FF2B5EF4-FFF2-40B4-BE49-F238E27FC236}">
                <a16:creationId xmlns:a16="http://schemas.microsoft.com/office/drawing/2014/main" id="{FB5FFC37-2B30-4442-A8A5-4C05DB39AD52}"/>
              </a:ext>
            </a:extLst>
          </p:cNvPr>
          <p:cNvSpPr/>
          <p:nvPr/>
        </p:nvSpPr>
        <p:spPr>
          <a:xfrm>
            <a:off x="2484731" y="2979392"/>
            <a:ext cx="1872208" cy="936104"/>
          </a:xfrm>
          <a:prstGeom prst="ellipse">
            <a:avLst/>
          </a:prstGeom>
          <a:noFill/>
          <a:ln w="25400" cap="flat" cmpd="sng" algn="ctr">
            <a:solidFill>
              <a:srgbClr val="BBE0E3">
                <a:shade val="50000"/>
              </a:srgbClr>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68" name="矩形: 圆角 367">
            <a:extLst>
              <a:ext uri="{FF2B5EF4-FFF2-40B4-BE49-F238E27FC236}">
                <a16:creationId xmlns:a16="http://schemas.microsoft.com/office/drawing/2014/main" id="{0E5822D0-A2DA-499E-90E1-F96DEB05F55F}"/>
              </a:ext>
            </a:extLst>
          </p:cNvPr>
          <p:cNvSpPr/>
          <p:nvPr/>
        </p:nvSpPr>
        <p:spPr>
          <a:xfrm>
            <a:off x="3103839" y="3263244"/>
            <a:ext cx="144016" cy="263659"/>
          </a:xfrm>
          <a:prstGeom prst="roundRect">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69" name="文本框 368">
            <a:extLst>
              <a:ext uri="{FF2B5EF4-FFF2-40B4-BE49-F238E27FC236}">
                <a16:creationId xmlns:a16="http://schemas.microsoft.com/office/drawing/2014/main" id="{40E08265-4A80-42DE-A4F5-5BCA15F9B2D8}"/>
              </a:ext>
            </a:extLst>
          </p:cNvPr>
          <p:cNvSpPr txBox="1"/>
          <p:nvPr/>
        </p:nvSpPr>
        <p:spPr>
          <a:xfrm>
            <a:off x="2887815" y="3538066"/>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370" name="矩形: 圆角 369">
            <a:extLst>
              <a:ext uri="{FF2B5EF4-FFF2-40B4-BE49-F238E27FC236}">
                <a16:creationId xmlns:a16="http://schemas.microsoft.com/office/drawing/2014/main" id="{8E7FE84B-736A-46A3-9B8D-B0B51C9AA232}"/>
              </a:ext>
            </a:extLst>
          </p:cNvPr>
          <p:cNvSpPr/>
          <p:nvPr/>
        </p:nvSpPr>
        <p:spPr>
          <a:xfrm>
            <a:off x="3683588" y="3183785"/>
            <a:ext cx="144016" cy="263659"/>
          </a:xfrm>
          <a:prstGeom prst="roundRect">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71" name="文本框 370">
            <a:extLst>
              <a:ext uri="{FF2B5EF4-FFF2-40B4-BE49-F238E27FC236}">
                <a16:creationId xmlns:a16="http://schemas.microsoft.com/office/drawing/2014/main" id="{FFBDA57C-DB11-4814-95B8-43B6E6BFF1CA}"/>
              </a:ext>
            </a:extLst>
          </p:cNvPr>
          <p:cNvSpPr txBox="1"/>
          <p:nvPr/>
        </p:nvSpPr>
        <p:spPr>
          <a:xfrm>
            <a:off x="3508901" y="3463300"/>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cxnSp>
        <p:nvCxnSpPr>
          <p:cNvPr id="372" name="直接箭头连接符 371">
            <a:extLst>
              <a:ext uri="{FF2B5EF4-FFF2-40B4-BE49-F238E27FC236}">
                <a16:creationId xmlns:a16="http://schemas.microsoft.com/office/drawing/2014/main" id="{DC22ECCA-9878-497F-A607-98198C74A546}"/>
              </a:ext>
            </a:extLst>
          </p:cNvPr>
          <p:cNvCxnSpPr>
            <a:cxnSpLocks/>
          </p:cNvCxnSpPr>
          <p:nvPr/>
        </p:nvCxnSpPr>
        <p:spPr>
          <a:xfrm flipH="1" flipV="1">
            <a:off x="2599783" y="3183785"/>
            <a:ext cx="432048" cy="310292"/>
          </a:xfrm>
          <a:prstGeom prst="straightConnector1">
            <a:avLst/>
          </a:prstGeom>
          <a:noFill/>
          <a:ln w="9525" cap="flat" cmpd="sng" algn="ctr">
            <a:solidFill>
              <a:srgbClr val="00B0F0"/>
            </a:solidFill>
            <a:prstDash val="solid"/>
            <a:tailEnd type="triangle"/>
          </a:ln>
          <a:effectLst/>
        </p:spPr>
      </p:cxnSp>
      <p:sp>
        <p:nvSpPr>
          <p:cNvPr id="373" name="矩形 372">
            <a:extLst>
              <a:ext uri="{FF2B5EF4-FFF2-40B4-BE49-F238E27FC236}">
                <a16:creationId xmlns:a16="http://schemas.microsoft.com/office/drawing/2014/main" id="{105B0566-808F-4754-93F9-3A008856E030}"/>
              </a:ext>
            </a:extLst>
          </p:cNvPr>
          <p:cNvSpPr/>
          <p:nvPr/>
        </p:nvSpPr>
        <p:spPr>
          <a:xfrm rot="2222477">
            <a:off x="2463029" y="3316640"/>
            <a:ext cx="545342" cy="261610"/>
          </a:xfrm>
          <a:prstGeom prst="rect">
            <a:avLst/>
          </a:prstGeom>
        </p:spPr>
        <p:txBody>
          <a:bodyPr wrap="none">
            <a:spAutoFit/>
          </a:bodyPr>
          <a:lstStyle/>
          <a:p>
            <a:pPr fontAlgn="base">
              <a:spcBef>
                <a:spcPct val="0"/>
              </a:spcBef>
              <a:spcAft>
                <a:spcPct val="0"/>
              </a:spcAft>
            </a:pPr>
            <a:r>
              <a:rPr lang="en-US" altLang="zh-CN" sz="1100" dirty="0">
                <a:solidFill>
                  <a:srgbClr val="000000"/>
                </a:solidFill>
                <a:latin typeface="Arial" charset="0"/>
              </a:rPr>
              <a:t>range</a:t>
            </a:r>
            <a:endParaRPr lang="zh-CN" altLang="en-US" sz="1100" dirty="0">
              <a:solidFill>
                <a:srgbClr val="000000"/>
              </a:solidFill>
              <a:latin typeface="Arial" charset="0"/>
            </a:endParaRPr>
          </a:p>
        </p:txBody>
      </p:sp>
      <p:sp>
        <p:nvSpPr>
          <p:cNvPr id="374" name="等腰三角形 373">
            <a:extLst>
              <a:ext uri="{FF2B5EF4-FFF2-40B4-BE49-F238E27FC236}">
                <a16:creationId xmlns:a16="http://schemas.microsoft.com/office/drawing/2014/main" id="{1C3C8805-A1F6-426A-B202-723E936E8077}"/>
              </a:ext>
            </a:extLst>
          </p:cNvPr>
          <p:cNvSpPr/>
          <p:nvPr/>
        </p:nvSpPr>
        <p:spPr>
          <a:xfrm flipV="1">
            <a:off x="3082245" y="3047730"/>
            <a:ext cx="144016" cy="199387"/>
          </a:xfrm>
          <a:prstGeom prst="triangle">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75" name="等腰三角形 374">
            <a:extLst>
              <a:ext uri="{FF2B5EF4-FFF2-40B4-BE49-F238E27FC236}">
                <a16:creationId xmlns:a16="http://schemas.microsoft.com/office/drawing/2014/main" id="{9A11BA81-C15F-4101-A6C2-3A17FCAEB447}"/>
              </a:ext>
            </a:extLst>
          </p:cNvPr>
          <p:cNvSpPr/>
          <p:nvPr/>
        </p:nvSpPr>
        <p:spPr>
          <a:xfrm flipV="1">
            <a:off x="3647584" y="2989285"/>
            <a:ext cx="144016" cy="199387"/>
          </a:xfrm>
          <a:prstGeom prst="triangle">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79" name="椭圆 378">
            <a:extLst>
              <a:ext uri="{FF2B5EF4-FFF2-40B4-BE49-F238E27FC236}">
                <a16:creationId xmlns:a16="http://schemas.microsoft.com/office/drawing/2014/main" id="{5D76EE02-D6D9-4DA4-AD43-65676EB062C2}"/>
              </a:ext>
            </a:extLst>
          </p:cNvPr>
          <p:cNvSpPr/>
          <p:nvPr/>
        </p:nvSpPr>
        <p:spPr>
          <a:xfrm>
            <a:off x="5848077" y="3019704"/>
            <a:ext cx="1872208" cy="936104"/>
          </a:xfrm>
          <a:prstGeom prst="ellipse">
            <a:avLst/>
          </a:prstGeom>
          <a:noFill/>
          <a:ln w="25400" cap="flat" cmpd="sng" algn="ctr">
            <a:solidFill>
              <a:srgbClr val="BBE0E3">
                <a:shade val="50000"/>
              </a:srgbClr>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80" name="矩形: 圆角 379">
            <a:extLst>
              <a:ext uri="{FF2B5EF4-FFF2-40B4-BE49-F238E27FC236}">
                <a16:creationId xmlns:a16="http://schemas.microsoft.com/office/drawing/2014/main" id="{7EF013F4-1D59-4718-B0DE-98E6BE504FB2}"/>
              </a:ext>
            </a:extLst>
          </p:cNvPr>
          <p:cNvSpPr/>
          <p:nvPr/>
        </p:nvSpPr>
        <p:spPr>
          <a:xfrm>
            <a:off x="6467185" y="3303556"/>
            <a:ext cx="144016" cy="263659"/>
          </a:xfrm>
          <a:prstGeom prst="roundRect">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81" name="文本框 380">
            <a:extLst>
              <a:ext uri="{FF2B5EF4-FFF2-40B4-BE49-F238E27FC236}">
                <a16:creationId xmlns:a16="http://schemas.microsoft.com/office/drawing/2014/main" id="{400F2F50-65C0-429F-8E62-F6DCEACCF967}"/>
              </a:ext>
            </a:extLst>
          </p:cNvPr>
          <p:cNvSpPr txBox="1"/>
          <p:nvPr/>
        </p:nvSpPr>
        <p:spPr>
          <a:xfrm>
            <a:off x="6251161" y="3578378"/>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382" name="矩形: 圆角 381">
            <a:extLst>
              <a:ext uri="{FF2B5EF4-FFF2-40B4-BE49-F238E27FC236}">
                <a16:creationId xmlns:a16="http://schemas.microsoft.com/office/drawing/2014/main" id="{C2AA2BC1-D509-47D3-8DAE-62F2C02E8AAC}"/>
              </a:ext>
            </a:extLst>
          </p:cNvPr>
          <p:cNvSpPr/>
          <p:nvPr/>
        </p:nvSpPr>
        <p:spPr>
          <a:xfrm>
            <a:off x="7187265" y="3228753"/>
            <a:ext cx="144016" cy="263659"/>
          </a:xfrm>
          <a:prstGeom prst="roundRect">
            <a:avLst/>
          </a:prstGeom>
          <a:solidFill>
            <a:srgbClr val="808080">
              <a:lumMod val="40000"/>
              <a:lumOff val="60000"/>
            </a:srgbClr>
          </a:solidFill>
          <a:ln w="19050" cap="flat" cmpd="sng" algn="ctr">
            <a:solidFill>
              <a:srgbClr val="00B05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83" name="文本框 382">
            <a:extLst>
              <a:ext uri="{FF2B5EF4-FFF2-40B4-BE49-F238E27FC236}">
                <a16:creationId xmlns:a16="http://schemas.microsoft.com/office/drawing/2014/main" id="{804DAD6E-B4B2-4789-8F84-BCF796C5C496}"/>
              </a:ext>
            </a:extLst>
          </p:cNvPr>
          <p:cNvSpPr txBox="1"/>
          <p:nvPr/>
        </p:nvSpPr>
        <p:spPr>
          <a:xfrm>
            <a:off x="6872247" y="3503612"/>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cxnSp>
        <p:nvCxnSpPr>
          <p:cNvPr id="384" name="直接箭头连接符 383">
            <a:extLst>
              <a:ext uri="{FF2B5EF4-FFF2-40B4-BE49-F238E27FC236}">
                <a16:creationId xmlns:a16="http://schemas.microsoft.com/office/drawing/2014/main" id="{DBBEC6AA-67ED-41C6-BBB3-D0808D77FCCB}"/>
              </a:ext>
            </a:extLst>
          </p:cNvPr>
          <p:cNvCxnSpPr/>
          <p:nvPr/>
        </p:nvCxnSpPr>
        <p:spPr>
          <a:xfrm flipH="1" flipV="1">
            <a:off x="5963129" y="3224097"/>
            <a:ext cx="432048" cy="310292"/>
          </a:xfrm>
          <a:prstGeom prst="straightConnector1">
            <a:avLst/>
          </a:prstGeom>
          <a:noFill/>
          <a:ln w="9525" cap="flat" cmpd="sng" algn="ctr">
            <a:solidFill>
              <a:srgbClr val="00B0F0"/>
            </a:solidFill>
            <a:prstDash val="solid"/>
            <a:tailEnd type="triangle"/>
          </a:ln>
          <a:effectLst/>
        </p:spPr>
      </p:cxnSp>
      <p:sp>
        <p:nvSpPr>
          <p:cNvPr id="385" name="矩形 384">
            <a:extLst>
              <a:ext uri="{FF2B5EF4-FFF2-40B4-BE49-F238E27FC236}">
                <a16:creationId xmlns:a16="http://schemas.microsoft.com/office/drawing/2014/main" id="{D2B4B7F9-54BF-412F-A59F-669F0074E8D0}"/>
              </a:ext>
            </a:extLst>
          </p:cNvPr>
          <p:cNvSpPr/>
          <p:nvPr/>
        </p:nvSpPr>
        <p:spPr>
          <a:xfrm rot="2222477">
            <a:off x="5826375" y="3356952"/>
            <a:ext cx="545342" cy="261610"/>
          </a:xfrm>
          <a:prstGeom prst="rect">
            <a:avLst/>
          </a:prstGeom>
        </p:spPr>
        <p:txBody>
          <a:bodyPr wrap="none">
            <a:spAutoFit/>
          </a:bodyPr>
          <a:lstStyle/>
          <a:p>
            <a:pPr fontAlgn="base">
              <a:spcBef>
                <a:spcPct val="0"/>
              </a:spcBef>
              <a:spcAft>
                <a:spcPct val="0"/>
              </a:spcAft>
            </a:pPr>
            <a:r>
              <a:rPr lang="en-US" altLang="zh-CN" sz="1100" dirty="0">
                <a:solidFill>
                  <a:srgbClr val="000000"/>
                </a:solidFill>
                <a:latin typeface="Arial" charset="0"/>
              </a:rPr>
              <a:t>range</a:t>
            </a:r>
            <a:endParaRPr lang="zh-CN" altLang="en-US" sz="1100" dirty="0">
              <a:solidFill>
                <a:srgbClr val="000000"/>
              </a:solidFill>
              <a:latin typeface="Arial" charset="0"/>
            </a:endParaRPr>
          </a:p>
        </p:txBody>
      </p:sp>
      <p:sp>
        <p:nvSpPr>
          <p:cNvPr id="386" name="等腰三角形 385">
            <a:extLst>
              <a:ext uri="{FF2B5EF4-FFF2-40B4-BE49-F238E27FC236}">
                <a16:creationId xmlns:a16="http://schemas.microsoft.com/office/drawing/2014/main" id="{45D6535A-A513-4133-A492-A2FE9D5B4B8B}"/>
              </a:ext>
            </a:extLst>
          </p:cNvPr>
          <p:cNvSpPr/>
          <p:nvPr/>
        </p:nvSpPr>
        <p:spPr>
          <a:xfrm flipV="1">
            <a:off x="6445591" y="3088042"/>
            <a:ext cx="144016" cy="199387"/>
          </a:xfrm>
          <a:prstGeom prst="triangle">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87" name="等腰三角形 386">
            <a:extLst>
              <a:ext uri="{FF2B5EF4-FFF2-40B4-BE49-F238E27FC236}">
                <a16:creationId xmlns:a16="http://schemas.microsoft.com/office/drawing/2014/main" id="{A28C9310-8C82-4982-851C-B58DB67F9F11}"/>
              </a:ext>
            </a:extLst>
          </p:cNvPr>
          <p:cNvSpPr/>
          <p:nvPr/>
        </p:nvSpPr>
        <p:spPr>
          <a:xfrm flipV="1">
            <a:off x="7151261" y="3034253"/>
            <a:ext cx="144016" cy="199387"/>
          </a:xfrm>
          <a:prstGeom prst="triangle">
            <a:avLst/>
          </a:prstGeom>
          <a:solidFill>
            <a:srgbClr val="808080">
              <a:lumMod val="40000"/>
              <a:lumOff val="60000"/>
            </a:srgbClr>
          </a:solidFill>
          <a:ln w="19050" cap="flat" cmpd="sng" algn="ctr">
            <a:solidFill>
              <a:srgbClr val="00B05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91" name="椭圆 390">
            <a:extLst>
              <a:ext uri="{FF2B5EF4-FFF2-40B4-BE49-F238E27FC236}">
                <a16:creationId xmlns:a16="http://schemas.microsoft.com/office/drawing/2014/main" id="{67CFBAB3-2D6D-46B7-BF78-F771ABB5AFE9}"/>
              </a:ext>
            </a:extLst>
          </p:cNvPr>
          <p:cNvSpPr/>
          <p:nvPr/>
        </p:nvSpPr>
        <p:spPr>
          <a:xfrm>
            <a:off x="9226153" y="3004294"/>
            <a:ext cx="1872208" cy="936104"/>
          </a:xfrm>
          <a:prstGeom prst="ellipse">
            <a:avLst/>
          </a:prstGeom>
          <a:noFill/>
          <a:ln w="25400" cap="flat" cmpd="sng" algn="ctr">
            <a:solidFill>
              <a:srgbClr val="BBE0E3">
                <a:shade val="50000"/>
              </a:srgbClr>
            </a:solidFill>
            <a:prstDash val="sysDot"/>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92" name="矩形: 圆角 391">
            <a:extLst>
              <a:ext uri="{FF2B5EF4-FFF2-40B4-BE49-F238E27FC236}">
                <a16:creationId xmlns:a16="http://schemas.microsoft.com/office/drawing/2014/main" id="{7B0CEB33-C02C-4910-A265-AB7B55D07621}"/>
              </a:ext>
            </a:extLst>
          </p:cNvPr>
          <p:cNvSpPr/>
          <p:nvPr/>
        </p:nvSpPr>
        <p:spPr>
          <a:xfrm>
            <a:off x="9845261" y="3288146"/>
            <a:ext cx="144016" cy="263659"/>
          </a:xfrm>
          <a:prstGeom prst="roundRect">
            <a:avLst/>
          </a:prstGeom>
          <a:solidFill>
            <a:srgbClr val="FFFFFF">
              <a:lumMod val="8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93" name="文本框 392">
            <a:extLst>
              <a:ext uri="{FF2B5EF4-FFF2-40B4-BE49-F238E27FC236}">
                <a16:creationId xmlns:a16="http://schemas.microsoft.com/office/drawing/2014/main" id="{0A8294AD-FCB3-44F0-BBDE-961163E57B25}"/>
              </a:ext>
            </a:extLst>
          </p:cNvPr>
          <p:cNvSpPr txBox="1"/>
          <p:nvPr/>
        </p:nvSpPr>
        <p:spPr>
          <a:xfrm>
            <a:off x="9629237" y="3562968"/>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394" name="矩形: 圆角 393">
            <a:extLst>
              <a:ext uri="{FF2B5EF4-FFF2-40B4-BE49-F238E27FC236}">
                <a16:creationId xmlns:a16="http://schemas.microsoft.com/office/drawing/2014/main" id="{DEA0999B-A1D5-48E1-94F6-F4B88A9C76D6}"/>
              </a:ext>
            </a:extLst>
          </p:cNvPr>
          <p:cNvSpPr/>
          <p:nvPr/>
        </p:nvSpPr>
        <p:spPr>
          <a:xfrm>
            <a:off x="10676875" y="3242749"/>
            <a:ext cx="144016" cy="263659"/>
          </a:xfrm>
          <a:prstGeom prst="roundRect">
            <a:avLst/>
          </a:prstGeom>
          <a:solidFill>
            <a:srgbClr val="808080">
              <a:lumMod val="40000"/>
              <a:lumOff val="60000"/>
            </a:srgbClr>
          </a:solidFill>
          <a:ln w="19050" cap="flat" cmpd="sng" algn="ctr">
            <a:solidFill>
              <a:srgbClr val="00B05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95" name="文本框 394">
            <a:extLst>
              <a:ext uri="{FF2B5EF4-FFF2-40B4-BE49-F238E27FC236}">
                <a16:creationId xmlns:a16="http://schemas.microsoft.com/office/drawing/2014/main" id="{0A0B2436-1F49-4003-BBF6-7BB3DE4023DE}"/>
              </a:ext>
            </a:extLst>
          </p:cNvPr>
          <p:cNvSpPr txBox="1"/>
          <p:nvPr/>
        </p:nvSpPr>
        <p:spPr>
          <a:xfrm>
            <a:off x="10502188" y="3522264"/>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cxnSp>
        <p:nvCxnSpPr>
          <p:cNvPr id="396" name="直接箭头连接符 395">
            <a:extLst>
              <a:ext uri="{FF2B5EF4-FFF2-40B4-BE49-F238E27FC236}">
                <a16:creationId xmlns:a16="http://schemas.microsoft.com/office/drawing/2014/main" id="{215585F8-0332-4EC4-B569-51C98F587C99}"/>
              </a:ext>
            </a:extLst>
          </p:cNvPr>
          <p:cNvCxnSpPr/>
          <p:nvPr/>
        </p:nvCxnSpPr>
        <p:spPr>
          <a:xfrm flipH="1" flipV="1">
            <a:off x="9341205" y="3208687"/>
            <a:ext cx="432048" cy="310292"/>
          </a:xfrm>
          <a:prstGeom prst="straightConnector1">
            <a:avLst/>
          </a:prstGeom>
          <a:noFill/>
          <a:ln w="9525" cap="flat" cmpd="sng" algn="ctr">
            <a:solidFill>
              <a:srgbClr val="00B0F0"/>
            </a:solidFill>
            <a:prstDash val="solid"/>
            <a:tailEnd type="triangle"/>
          </a:ln>
          <a:effectLst/>
        </p:spPr>
      </p:cxnSp>
      <p:sp>
        <p:nvSpPr>
          <p:cNvPr id="397" name="矩形 396">
            <a:extLst>
              <a:ext uri="{FF2B5EF4-FFF2-40B4-BE49-F238E27FC236}">
                <a16:creationId xmlns:a16="http://schemas.microsoft.com/office/drawing/2014/main" id="{7B71CF0B-379A-48F1-8A75-02292339C980}"/>
              </a:ext>
            </a:extLst>
          </p:cNvPr>
          <p:cNvSpPr/>
          <p:nvPr/>
        </p:nvSpPr>
        <p:spPr>
          <a:xfrm rot="2222477">
            <a:off x="9204451" y="3341542"/>
            <a:ext cx="545342" cy="261610"/>
          </a:xfrm>
          <a:prstGeom prst="rect">
            <a:avLst/>
          </a:prstGeom>
        </p:spPr>
        <p:txBody>
          <a:bodyPr wrap="none">
            <a:spAutoFit/>
          </a:bodyPr>
          <a:lstStyle/>
          <a:p>
            <a:pPr fontAlgn="base">
              <a:spcBef>
                <a:spcPct val="0"/>
              </a:spcBef>
              <a:spcAft>
                <a:spcPct val="0"/>
              </a:spcAft>
            </a:pPr>
            <a:r>
              <a:rPr lang="en-US" altLang="zh-CN" sz="1100" dirty="0">
                <a:solidFill>
                  <a:srgbClr val="000000"/>
                </a:solidFill>
                <a:latin typeface="Arial" charset="0"/>
              </a:rPr>
              <a:t>range</a:t>
            </a:r>
            <a:endParaRPr lang="zh-CN" altLang="en-US" sz="1100" dirty="0">
              <a:solidFill>
                <a:srgbClr val="000000"/>
              </a:solidFill>
              <a:latin typeface="Arial" charset="0"/>
            </a:endParaRPr>
          </a:p>
        </p:txBody>
      </p:sp>
      <p:sp>
        <p:nvSpPr>
          <p:cNvPr id="398" name="等腰三角形 397">
            <a:extLst>
              <a:ext uri="{FF2B5EF4-FFF2-40B4-BE49-F238E27FC236}">
                <a16:creationId xmlns:a16="http://schemas.microsoft.com/office/drawing/2014/main" id="{04856D0F-607E-4007-BDD9-E1552E13C9CE}"/>
              </a:ext>
            </a:extLst>
          </p:cNvPr>
          <p:cNvSpPr/>
          <p:nvPr/>
        </p:nvSpPr>
        <p:spPr>
          <a:xfrm flipV="1">
            <a:off x="9823667" y="3072632"/>
            <a:ext cx="144016" cy="199387"/>
          </a:xfrm>
          <a:prstGeom prst="triangle">
            <a:avLst/>
          </a:prstGeom>
          <a:solidFill>
            <a:srgbClr val="FFFFFF">
              <a:lumMod val="8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399" name="等腰三角形 398">
            <a:extLst>
              <a:ext uri="{FF2B5EF4-FFF2-40B4-BE49-F238E27FC236}">
                <a16:creationId xmlns:a16="http://schemas.microsoft.com/office/drawing/2014/main" id="{1C8352D6-D7E0-40B7-A19D-86C982956411}"/>
              </a:ext>
            </a:extLst>
          </p:cNvPr>
          <p:cNvSpPr/>
          <p:nvPr/>
        </p:nvSpPr>
        <p:spPr>
          <a:xfrm flipV="1">
            <a:off x="10640871" y="3048249"/>
            <a:ext cx="144016" cy="199387"/>
          </a:xfrm>
          <a:prstGeom prst="triangle">
            <a:avLst/>
          </a:prstGeom>
          <a:solidFill>
            <a:srgbClr val="808080">
              <a:lumMod val="40000"/>
              <a:lumOff val="60000"/>
            </a:srgbClr>
          </a:solidFill>
          <a:ln w="19050" cap="flat" cmpd="sng" algn="ctr">
            <a:solidFill>
              <a:srgbClr val="00B05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09" name="矩形 408">
            <a:extLst>
              <a:ext uri="{FF2B5EF4-FFF2-40B4-BE49-F238E27FC236}">
                <a16:creationId xmlns:a16="http://schemas.microsoft.com/office/drawing/2014/main" id="{F8E0CCD4-E742-44B0-8155-D9F5F4038769}"/>
              </a:ext>
            </a:extLst>
          </p:cNvPr>
          <p:cNvSpPr/>
          <p:nvPr/>
        </p:nvSpPr>
        <p:spPr>
          <a:xfrm>
            <a:off x="419136" y="1668455"/>
            <a:ext cx="11365034" cy="369332"/>
          </a:xfrm>
          <a:prstGeom prst="rect">
            <a:avLst/>
          </a:prstGeom>
        </p:spPr>
        <p:txBody>
          <a:bodyPr wrap="none">
            <a:spAutoFit/>
          </a:bodyPr>
          <a:lstStyle/>
          <a:p>
            <a:r>
              <a:rPr lang="en-US" altLang="zh-CN" b="1" dirty="0"/>
              <a:t>Several scenarios </a:t>
            </a:r>
            <a:r>
              <a:rPr lang="en-US" altLang="zh-CN" dirty="0"/>
              <a:t>when LM server is notified about the “loss of connectivity” event of Reference UE and/or</a:t>
            </a:r>
            <a:r>
              <a:rPr lang="zh-CN" altLang="en-US" dirty="0"/>
              <a:t> </a:t>
            </a:r>
            <a:r>
              <a:rPr lang="en-US" altLang="zh-CN" dirty="0"/>
              <a:t>Target</a:t>
            </a:r>
            <a:r>
              <a:rPr lang="zh-CN" altLang="en-US" dirty="0"/>
              <a:t> </a:t>
            </a:r>
            <a:r>
              <a:rPr lang="en-US" altLang="zh-CN" dirty="0"/>
              <a:t>UE (s)</a:t>
            </a:r>
            <a:endParaRPr lang="zh-CN" altLang="en-US" dirty="0"/>
          </a:p>
        </p:txBody>
      </p:sp>
      <p:sp>
        <p:nvSpPr>
          <p:cNvPr id="410" name="矩形 409">
            <a:extLst>
              <a:ext uri="{FF2B5EF4-FFF2-40B4-BE49-F238E27FC236}">
                <a16:creationId xmlns:a16="http://schemas.microsoft.com/office/drawing/2014/main" id="{262DEEC0-3FF8-4228-A126-4FCA7F7F1DF1}"/>
              </a:ext>
            </a:extLst>
          </p:cNvPr>
          <p:cNvSpPr/>
          <p:nvPr/>
        </p:nvSpPr>
        <p:spPr>
          <a:xfrm>
            <a:off x="7460550" y="5102965"/>
            <a:ext cx="4323620" cy="253916"/>
          </a:xfrm>
          <a:prstGeom prst="rect">
            <a:avLst/>
          </a:prstGeom>
        </p:spPr>
        <p:txBody>
          <a:bodyPr wrap="none">
            <a:spAutoFit/>
          </a:bodyPr>
          <a:lstStyle/>
          <a:p>
            <a:r>
              <a:rPr lang="en-US" altLang="zh-CN" sz="1050" i="1" dirty="0">
                <a:solidFill>
                  <a:schemeClr val="bg1">
                    <a:lumMod val="65000"/>
                  </a:schemeClr>
                </a:solidFill>
              </a:rPr>
              <a:t>There may be multiple Target UEs, in the figure only one target UE is shown.</a:t>
            </a:r>
            <a:endParaRPr lang="zh-CN" altLang="en-US" sz="1050" i="1" dirty="0">
              <a:solidFill>
                <a:schemeClr val="bg1">
                  <a:lumMod val="65000"/>
                </a:schemeClr>
              </a:solidFill>
            </a:endParaRPr>
          </a:p>
        </p:txBody>
      </p:sp>
      <p:pic>
        <p:nvPicPr>
          <p:cNvPr id="411" name="pic">
            <a:extLst>
              <a:ext uri="{FF2B5EF4-FFF2-40B4-BE49-F238E27FC236}">
                <a16:creationId xmlns:a16="http://schemas.microsoft.com/office/drawing/2014/main" id="{2D6AC48F-783E-44A2-86F5-0854B10AF282}"/>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246080" y="3243210"/>
            <a:ext cx="418479" cy="165552"/>
          </a:xfrm>
          <a:prstGeom prst="rect">
            <a:avLst/>
          </a:prstGeom>
        </p:spPr>
      </p:pic>
      <p:pic>
        <p:nvPicPr>
          <p:cNvPr id="412" name="pic">
            <a:extLst>
              <a:ext uri="{FF2B5EF4-FFF2-40B4-BE49-F238E27FC236}">
                <a16:creationId xmlns:a16="http://schemas.microsoft.com/office/drawing/2014/main" id="{D5E27FE9-6057-4719-B076-C56DB17F561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682897" y="3275512"/>
            <a:ext cx="418479" cy="165552"/>
          </a:xfrm>
          <a:prstGeom prst="rect">
            <a:avLst/>
          </a:prstGeom>
        </p:spPr>
      </p:pic>
      <p:pic>
        <p:nvPicPr>
          <p:cNvPr id="413" name="pic">
            <a:extLst>
              <a:ext uri="{FF2B5EF4-FFF2-40B4-BE49-F238E27FC236}">
                <a16:creationId xmlns:a16="http://schemas.microsoft.com/office/drawing/2014/main" id="{A7F45089-83CB-4447-92C4-53002C44BCFC}"/>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0136922" y="3300166"/>
            <a:ext cx="418479" cy="165552"/>
          </a:xfrm>
          <a:prstGeom prst="rect">
            <a:avLst/>
          </a:prstGeom>
        </p:spPr>
      </p:pic>
      <p:sp>
        <p:nvSpPr>
          <p:cNvPr id="414" name="文本框 413">
            <a:extLst>
              <a:ext uri="{FF2B5EF4-FFF2-40B4-BE49-F238E27FC236}">
                <a16:creationId xmlns:a16="http://schemas.microsoft.com/office/drawing/2014/main" id="{9BAEEFA6-2E17-4D6B-BB7D-E1A1715BCE60}"/>
              </a:ext>
            </a:extLst>
          </p:cNvPr>
          <p:cNvSpPr txBox="1"/>
          <p:nvPr/>
        </p:nvSpPr>
        <p:spPr>
          <a:xfrm>
            <a:off x="5474138" y="2159955"/>
            <a:ext cx="2375971" cy="523220"/>
          </a:xfrm>
          <a:prstGeom prst="rect">
            <a:avLst/>
          </a:prstGeom>
          <a:solidFill>
            <a:srgbClr val="BBE0E3">
              <a:lumMod val="75000"/>
            </a:srgbClr>
          </a:solidFill>
        </p:spPr>
        <p:txBody>
          <a:bodyPr wrap="none" rtlCol="0">
            <a:spAutoFit/>
          </a:bodyPr>
          <a:lstStyle/>
          <a:p>
            <a:pPr marL="285750" marR="0" lvl="0" indent="-285750" defTabSz="91440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zh-CN" sz="1400" b="0" i="0" u="none" strike="noStrike" kern="0" cap="none" spc="0" normalizeH="0" baseline="0" noProof="0" dirty="0">
                <a:ln>
                  <a:noFill/>
                </a:ln>
                <a:solidFill>
                  <a:srgbClr val="000000"/>
                </a:solidFill>
                <a:effectLst/>
                <a:uLnTx/>
                <a:uFillTx/>
                <a:latin typeface="Arial" charset="0"/>
              </a:rPr>
              <a:t>Ref UE</a:t>
            </a:r>
            <a:r>
              <a:rPr kumimoji="0" lang="zh-CN" altLang="en-US" sz="1400" b="0" i="0" u="none" strike="noStrike" kern="0" cap="none" spc="0" normalizeH="0" baseline="0" noProof="0" dirty="0">
                <a:ln>
                  <a:noFill/>
                </a:ln>
                <a:solidFill>
                  <a:srgbClr val="000000"/>
                </a:solidFill>
                <a:effectLst/>
                <a:uLnTx/>
                <a:uFillTx/>
                <a:latin typeface="Arial" charset="0"/>
              </a:rPr>
              <a:t> </a:t>
            </a:r>
            <a:r>
              <a:rPr kumimoji="0" lang="en-US" altLang="zh-CN" sz="1400" b="0" i="0" u="none" strike="noStrike" kern="0" cap="none" spc="0" normalizeH="0" baseline="0" noProof="0" dirty="0">
                <a:ln>
                  <a:noFill/>
                </a:ln>
                <a:solidFill>
                  <a:srgbClr val="000000"/>
                </a:solidFill>
                <a:effectLst/>
                <a:uLnTx/>
                <a:uFillTx/>
                <a:latin typeface="Arial" charset="0"/>
              </a:rPr>
              <a:t>has connectivity</a:t>
            </a:r>
          </a:p>
          <a:p>
            <a:pPr marL="285750" marR="0" lvl="0" indent="-285750" defTabSz="91440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altLang="zh-CN" sz="1400" kern="0" dirty="0" err="1">
                <a:solidFill>
                  <a:srgbClr val="000000"/>
                </a:solidFill>
                <a:latin typeface="Arial" charset="0"/>
              </a:rPr>
              <a:t>Tg</a:t>
            </a:r>
            <a:r>
              <a:rPr kumimoji="0" lang="en-US" altLang="zh-CN" sz="1400" b="0" i="0" u="none" strike="noStrike" kern="0" cap="none" spc="0" normalizeH="0" baseline="0" noProof="0" dirty="0">
                <a:ln>
                  <a:noFill/>
                </a:ln>
                <a:solidFill>
                  <a:srgbClr val="000000"/>
                </a:solidFill>
                <a:effectLst/>
                <a:uLnTx/>
                <a:uFillTx/>
                <a:latin typeface="Arial" charset="0"/>
              </a:rPr>
              <a:t>t UE lost connectivity</a:t>
            </a:r>
          </a:p>
        </p:txBody>
      </p:sp>
      <p:sp>
        <p:nvSpPr>
          <p:cNvPr id="415" name="文本框 414">
            <a:extLst>
              <a:ext uri="{FF2B5EF4-FFF2-40B4-BE49-F238E27FC236}">
                <a16:creationId xmlns:a16="http://schemas.microsoft.com/office/drawing/2014/main" id="{128EDFAC-8578-4297-90E6-353640ECB4BA}"/>
              </a:ext>
            </a:extLst>
          </p:cNvPr>
          <p:cNvSpPr txBox="1"/>
          <p:nvPr/>
        </p:nvSpPr>
        <p:spPr>
          <a:xfrm>
            <a:off x="8904306" y="2159955"/>
            <a:ext cx="2366353" cy="523220"/>
          </a:xfrm>
          <a:prstGeom prst="rect">
            <a:avLst/>
          </a:prstGeom>
          <a:solidFill>
            <a:srgbClr val="BBE0E3">
              <a:lumMod val="75000"/>
            </a:srgbClr>
          </a:solidFill>
        </p:spPr>
        <p:txBody>
          <a:bodyPr wrap="none" rtlCol="0">
            <a:spAutoFit/>
          </a:bodyPr>
          <a:lstStyle/>
          <a:p>
            <a:pPr marL="285750" marR="0" lvl="0" indent="-285750" defTabSz="914400" eaLnBrk="1" fontAlgn="base" latinLnBrk="0" hangingPunct="1">
              <a:lnSpc>
                <a:spcPct val="100000"/>
              </a:lnSpc>
              <a:spcBef>
                <a:spcPct val="0"/>
              </a:spcBef>
              <a:spcAft>
                <a:spcPct val="0"/>
              </a:spcAft>
              <a:buClrTx/>
              <a:buSzTx/>
              <a:buFont typeface="Arial" panose="020B0604020202020204" pitchFamily="34" charset="0"/>
              <a:buChar char="•"/>
              <a:tabLst/>
              <a:defRPr/>
            </a:pPr>
            <a:r>
              <a:rPr kumimoji="0" lang="en-US" altLang="zh-CN" sz="1400" b="0" i="0" u="none" strike="noStrike" kern="0" cap="none" spc="0" normalizeH="0" baseline="0" noProof="0" dirty="0">
                <a:ln>
                  <a:noFill/>
                </a:ln>
                <a:solidFill>
                  <a:srgbClr val="000000"/>
                </a:solidFill>
                <a:effectLst/>
                <a:uLnTx/>
                <a:uFillTx/>
                <a:latin typeface="Arial" charset="0"/>
              </a:rPr>
              <a:t>Ref UE</a:t>
            </a:r>
            <a:r>
              <a:rPr kumimoji="0" lang="zh-CN" altLang="en-US" sz="1400" b="0" i="0" u="none" strike="noStrike" kern="0" cap="none" spc="0" normalizeH="0" baseline="0" noProof="0" dirty="0">
                <a:ln>
                  <a:noFill/>
                </a:ln>
                <a:solidFill>
                  <a:srgbClr val="000000"/>
                </a:solidFill>
                <a:effectLst/>
                <a:uLnTx/>
                <a:uFillTx/>
                <a:latin typeface="Arial" charset="0"/>
              </a:rPr>
              <a:t> </a:t>
            </a:r>
            <a:r>
              <a:rPr kumimoji="0" lang="en-US" altLang="zh-CN" sz="1400" b="0" i="0" u="none" strike="noStrike" kern="0" cap="none" spc="0" normalizeH="0" baseline="0" noProof="0" dirty="0">
                <a:ln>
                  <a:noFill/>
                </a:ln>
                <a:solidFill>
                  <a:srgbClr val="000000"/>
                </a:solidFill>
                <a:effectLst/>
                <a:uLnTx/>
                <a:uFillTx/>
                <a:latin typeface="Arial" charset="0"/>
              </a:rPr>
              <a:t>lost connectivity</a:t>
            </a:r>
          </a:p>
          <a:p>
            <a:pPr marL="285750" marR="0" lvl="0" indent="-285750" defTabSz="914400" eaLnBrk="1" fontAlgn="base" latinLnBrk="0" hangingPunct="1">
              <a:lnSpc>
                <a:spcPct val="100000"/>
              </a:lnSpc>
              <a:spcBef>
                <a:spcPct val="0"/>
              </a:spcBef>
              <a:spcAft>
                <a:spcPct val="0"/>
              </a:spcAft>
              <a:buClrTx/>
              <a:buSzTx/>
              <a:buFont typeface="Arial" panose="020B0604020202020204" pitchFamily="34" charset="0"/>
              <a:buChar char="•"/>
              <a:tabLst/>
              <a:defRPr/>
            </a:pPr>
            <a:r>
              <a:rPr lang="en-US" altLang="zh-CN" sz="1400" kern="0" dirty="0" err="1">
                <a:solidFill>
                  <a:srgbClr val="000000"/>
                </a:solidFill>
                <a:latin typeface="Arial" charset="0"/>
              </a:rPr>
              <a:t>Tg</a:t>
            </a:r>
            <a:r>
              <a:rPr kumimoji="0" lang="en-US" altLang="zh-CN" sz="1400" b="0" i="0" u="none" strike="noStrike" kern="0" cap="none" spc="0" normalizeH="0" baseline="0" noProof="0" dirty="0">
                <a:ln>
                  <a:noFill/>
                </a:ln>
                <a:solidFill>
                  <a:srgbClr val="000000"/>
                </a:solidFill>
                <a:effectLst/>
                <a:uLnTx/>
                <a:uFillTx/>
                <a:latin typeface="Arial" charset="0"/>
              </a:rPr>
              <a:t>t UE lost connectivity</a:t>
            </a:r>
          </a:p>
        </p:txBody>
      </p:sp>
      <p:sp>
        <p:nvSpPr>
          <p:cNvPr id="9" name="矩形 8">
            <a:extLst>
              <a:ext uri="{FF2B5EF4-FFF2-40B4-BE49-F238E27FC236}">
                <a16:creationId xmlns:a16="http://schemas.microsoft.com/office/drawing/2014/main" id="{DB55897D-1296-460E-9E1D-5676316EB441}"/>
              </a:ext>
            </a:extLst>
          </p:cNvPr>
          <p:cNvSpPr/>
          <p:nvPr/>
        </p:nvSpPr>
        <p:spPr>
          <a:xfrm>
            <a:off x="183544" y="3059776"/>
            <a:ext cx="1725123" cy="461665"/>
          </a:xfrm>
          <a:prstGeom prst="rect">
            <a:avLst/>
          </a:prstGeom>
        </p:spPr>
        <p:txBody>
          <a:bodyPr wrap="square">
            <a:spAutoFit/>
          </a:bodyPr>
          <a:lstStyle/>
          <a:p>
            <a:r>
              <a:rPr lang="en-US" altLang="zh-CN" sz="1200" dirty="0"/>
              <a:t>Ref UE and </a:t>
            </a:r>
            <a:r>
              <a:rPr lang="en-US" altLang="zh-CN" sz="1200" dirty="0" err="1"/>
              <a:t>Tgt</a:t>
            </a:r>
            <a:r>
              <a:rPr lang="en-US" altLang="zh-CN" sz="1200" dirty="0"/>
              <a:t> UE </a:t>
            </a:r>
            <a:r>
              <a:rPr lang="en-US" altLang="zh-CN" sz="1200" kern="0" dirty="0">
                <a:solidFill>
                  <a:srgbClr val="000000"/>
                </a:solidFill>
                <a:latin typeface="Arial" charset="0"/>
              </a:rPr>
              <a:t>are within Proximity range</a:t>
            </a:r>
            <a:endParaRPr lang="en-US" altLang="zh-CN" sz="1200" dirty="0"/>
          </a:p>
        </p:txBody>
      </p:sp>
      <p:sp>
        <p:nvSpPr>
          <p:cNvPr id="416" name="矩形 415">
            <a:extLst>
              <a:ext uri="{FF2B5EF4-FFF2-40B4-BE49-F238E27FC236}">
                <a16:creationId xmlns:a16="http://schemas.microsoft.com/office/drawing/2014/main" id="{DB5447DB-9C16-4683-9895-256298E2FE71}"/>
              </a:ext>
            </a:extLst>
          </p:cNvPr>
          <p:cNvSpPr/>
          <p:nvPr/>
        </p:nvSpPr>
        <p:spPr>
          <a:xfrm>
            <a:off x="131407" y="4372095"/>
            <a:ext cx="1725123" cy="461665"/>
          </a:xfrm>
          <a:prstGeom prst="rect">
            <a:avLst/>
          </a:prstGeom>
        </p:spPr>
        <p:txBody>
          <a:bodyPr wrap="square">
            <a:spAutoFit/>
          </a:bodyPr>
          <a:lstStyle/>
          <a:p>
            <a:r>
              <a:rPr lang="en-US" altLang="zh-CN" sz="1200" dirty="0"/>
              <a:t>Ref UE and </a:t>
            </a:r>
            <a:r>
              <a:rPr lang="en-US" altLang="zh-CN" sz="1200" dirty="0" err="1"/>
              <a:t>Tgt</a:t>
            </a:r>
            <a:r>
              <a:rPr lang="en-US" altLang="zh-CN" sz="1200" dirty="0"/>
              <a:t> UE </a:t>
            </a:r>
            <a:r>
              <a:rPr lang="en-US" altLang="zh-CN" sz="1200" kern="0" dirty="0">
                <a:solidFill>
                  <a:srgbClr val="000000"/>
                </a:solidFill>
                <a:latin typeface="Arial" charset="0"/>
              </a:rPr>
              <a:t>are b Proximity range</a:t>
            </a:r>
            <a:endParaRPr lang="en-US" altLang="zh-CN" sz="1200" dirty="0"/>
          </a:p>
        </p:txBody>
      </p:sp>
      <p:sp>
        <p:nvSpPr>
          <p:cNvPr id="418" name="矩形: 圆角 417">
            <a:extLst>
              <a:ext uri="{FF2B5EF4-FFF2-40B4-BE49-F238E27FC236}">
                <a16:creationId xmlns:a16="http://schemas.microsoft.com/office/drawing/2014/main" id="{7792FC85-23A9-4182-92B8-BD31D8BE432A}"/>
              </a:ext>
            </a:extLst>
          </p:cNvPr>
          <p:cNvSpPr/>
          <p:nvPr/>
        </p:nvSpPr>
        <p:spPr>
          <a:xfrm>
            <a:off x="3098117" y="4483230"/>
            <a:ext cx="144016" cy="263659"/>
          </a:xfrm>
          <a:prstGeom prst="roundRect">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19" name="文本框 418">
            <a:extLst>
              <a:ext uri="{FF2B5EF4-FFF2-40B4-BE49-F238E27FC236}">
                <a16:creationId xmlns:a16="http://schemas.microsoft.com/office/drawing/2014/main" id="{5B4A290B-92CB-45EF-9BD8-FD17A34EBCC2}"/>
              </a:ext>
            </a:extLst>
          </p:cNvPr>
          <p:cNvSpPr txBox="1"/>
          <p:nvPr/>
        </p:nvSpPr>
        <p:spPr>
          <a:xfrm>
            <a:off x="2882093" y="4758052"/>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420" name="矩形: 圆角 419">
            <a:extLst>
              <a:ext uri="{FF2B5EF4-FFF2-40B4-BE49-F238E27FC236}">
                <a16:creationId xmlns:a16="http://schemas.microsoft.com/office/drawing/2014/main" id="{C35D1DA9-47C5-417A-8519-00CC495C02CF}"/>
              </a:ext>
            </a:extLst>
          </p:cNvPr>
          <p:cNvSpPr/>
          <p:nvPr/>
        </p:nvSpPr>
        <p:spPr>
          <a:xfrm>
            <a:off x="3745521" y="4467118"/>
            <a:ext cx="144016" cy="263659"/>
          </a:xfrm>
          <a:prstGeom prst="roundRect">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21" name="文本框 420">
            <a:extLst>
              <a:ext uri="{FF2B5EF4-FFF2-40B4-BE49-F238E27FC236}">
                <a16:creationId xmlns:a16="http://schemas.microsoft.com/office/drawing/2014/main" id="{A2E62D70-8E2E-437E-8EC9-348F7811289D}"/>
              </a:ext>
            </a:extLst>
          </p:cNvPr>
          <p:cNvSpPr txBox="1"/>
          <p:nvPr/>
        </p:nvSpPr>
        <p:spPr>
          <a:xfrm>
            <a:off x="3570834" y="4746633"/>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sp>
        <p:nvSpPr>
          <p:cNvPr id="424" name="等腰三角形 423">
            <a:extLst>
              <a:ext uri="{FF2B5EF4-FFF2-40B4-BE49-F238E27FC236}">
                <a16:creationId xmlns:a16="http://schemas.microsoft.com/office/drawing/2014/main" id="{D65B233E-7369-4240-9EEE-489784AAF09A}"/>
              </a:ext>
            </a:extLst>
          </p:cNvPr>
          <p:cNvSpPr/>
          <p:nvPr/>
        </p:nvSpPr>
        <p:spPr>
          <a:xfrm flipV="1">
            <a:off x="3076523" y="4267716"/>
            <a:ext cx="144016" cy="199387"/>
          </a:xfrm>
          <a:prstGeom prst="triangle">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25" name="等腰三角形 424">
            <a:extLst>
              <a:ext uri="{FF2B5EF4-FFF2-40B4-BE49-F238E27FC236}">
                <a16:creationId xmlns:a16="http://schemas.microsoft.com/office/drawing/2014/main" id="{3016EA28-A2F7-41E4-BED3-803465DE8EF1}"/>
              </a:ext>
            </a:extLst>
          </p:cNvPr>
          <p:cNvSpPr/>
          <p:nvPr/>
        </p:nvSpPr>
        <p:spPr>
          <a:xfrm flipV="1">
            <a:off x="3709517" y="4272618"/>
            <a:ext cx="144016" cy="199387"/>
          </a:xfrm>
          <a:prstGeom prst="triangle">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27" name="矩形: 圆角 426">
            <a:extLst>
              <a:ext uri="{FF2B5EF4-FFF2-40B4-BE49-F238E27FC236}">
                <a16:creationId xmlns:a16="http://schemas.microsoft.com/office/drawing/2014/main" id="{B0D6ADD2-C40A-474B-998B-1B591000D143}"/>
              </a:ext>
            </a:extLst>
          </p:cNvPr>
          <p:cNvSpPr/>
          <p:nvPr/>
        </p:nvSpPr>
        <p:spPr>
          <a:xfrm>
            <a:off x="6461463" y="4523542"/>
            <a:ext cx="144016" cy="263659"/>
          </a:xfrm>
          <a:prstGeom prst="roundRect">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28" name="文本框 427">
            <a:extLst>
              <a:ext uri="{FF2B5EF4-FFF2-40B4-BE49-F238E27FC236}">
                <a16:creationId xmlns:a16="http://schemas.microsoft.com/office/drawing/2014/main" id="{630D41D3-E1E6-480C-AAAC-35C2E929C416}"/>
              </a:ext>
            </a:extLst>
          </p:cNvPr>
          <p:cNvSpPr txBox="1"/>
          <p:nvPr/>
        </p:nvSpPr>
        <p:spPr>
          <a:xfrm>
            <a:off x="6245439" y="4798364"/>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429" name="矩形: 圆角 428">
            <a:extLst>
              <a:ext uri="{FF2B5EF4-FFF2-40B4-BE49-F238E27FC236}">
                <a16:creationId xmlns:a16="http://schemas.microsoft.com/office/drawing/2014/main" id="{5F484D59-3F01-4CEE-BE80-324DEDC98B85}"/>
              </a:ext>
            </a:extLst>
          </p:cNvPr>
          <p:cNvSpPr/>
          <p:nvPr/>
        </p:nvSpPr>
        <p:spPr>
          <a:xfrm>
            <a:off x="7212599" y="4523963"/>
            <a:ext cx="144016" cy="263659"/>
          </a:xfrm>
          <a:prstGeom prst="roundRect">
            <a:avLst/>
          </a:prstGeom>
          <a:solidFill>
            <a:srgbClr val="808080">
              <a:lumMod val="40000"/>
              <a:lumOff val="60000"/>
            </a:srgbClr>
          </a:solidFill>
          <a:ln w="19050" cap="flat" cmpd="sng" algn="ctr">
            <a:solidFill>
              <a:srgbClr val="00B05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30" name="文本框 429">
            <a:extLst>
              <a:ext uri="{FF2B5EF4-FFF2-40B4-BE49-F238E27FC236}">
                <a16:creationId xmlns:a16="http://schemas.microsoft.com/office/drawing/2014/main" id="{EDDDD7AD-270B-4059-ABAB-22A7FF28B89C}"/>
              </a:ext>
            </a:extLst>
          </p:cNvPr>
          <p:cNvSpPr txBox="1"/>
          <p:nvPr/>
        </p:nvSpPr>
        <p:spPr>
          <a:xfrm>
            <a:off x="6897581" y="4798822"/>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sp>
        <p:nvSpPr>
          <p:cNvPr id="433" name="等腰三角形 432">
            <a:extLst>
              <a:ext uri="{FF2B5EF4-FFF2-40B4-BE49-F238E27FC236}">
                <a16:creationId xmlns:a16="http://schemas.microsoft.com/office/drawing/2014/main" id="{65D60282-34B9-4F87-83C1-66A10038FA05}"/>
              </a:ext>
            </a:extLst>
          </p:cNvPr>
          <p:cNvSpPr/>
          <p:nvPr/>
        </p:nvSpPr>
        <p:spPr>
          <a:xfrm flipV="1">
            <a:off x="6439869" y="4308028"/>
            <a:ext cx="144016" cy="199387"/>
          </a:xfrm>
          <a:prstGeom prst="triangle">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34" name="等腰三角形 433">
            <a:extLst>
              <a:ext uri="{FF2B5EF4-FFF2-40B4-BE49-F238E27FC236}">
                <a16:creationId xmlns:a16="http://schemas.microsoft.com/office/drawing/2014/main" id="{1C4C1089-91D7-41AF-A512-851B59A366CD}"/>
              </a:ext>
            </a:extLst>
          </p:cNvPr>
          <p:cNvSpPr/>
          <p:nvPr/>
        </p:nvSpPr>
        <p:spPr>
          <a:xfrm flipV="1">
            <a:off x="7176595" y="4329463"/>
            <a:ext cx="144016" cy="199387"/>
          </a:xfrm>
          <a:prstGeom prst="triangle">
            <a:avLst/>
          </a:prstGeom>
          <a:solidFill>
            <a:srgbClr val="808080">
              <a:lumMod val="40000"/>
              <a:lumOff val="60000"/>
            </a:srgbClr>
          </a:solidFill>
          <a:ln w="19050" cap="flat" cmpd="sng" algn="ctr">
            <a:solidFill>
              <a:srgbClr val="00B05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36" name="矩形: 圆角 435">
            <a:extLst>
              <a:ext uri="{FF2B5EF4-FFF2-40B4-BE49-F238E27FC236}">
                <a16:creationId xmlns:a16="http://schemas.microsoft.com/office/drawing/2014/main" id="{137928F1-E8EA-4D10-BD55-39595EDE7A8D}"/>
              </a:ext>
            </a:extLst>
          </p:cNvPr>
          <p:cNvSpPr/>
          <p:nvPr/>
        </p:nvSpPr>
        <p:spPr>
          <a:xfrm>
            <a:off x="9839539" y="4508132"/>
            <a:ext cx="144016" cy="263659"/>
          </a:xfrm>
          <a:prstGeom prst="roundRect">
            <a:avLst/>
          </a:prstGeom>
          <a:solidFill>
            <a:srgbClr val="FFFFFF">
              <a:lumMod val="8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37" name="文本框 436">
            <a:extLst>
              <a:ext uri="{FF2B5EF4-FFF2-40B4-BE49-F238E27FC236}">
                <a16:creationId xmlns:a16="http://schemas.microsoft.com/office/drawing/2014/main" id="{D73FA6C5-4610-47CC-9D65-C1C0D35AD6A1}"/>
              </a:ext>
            </a:extLst>
          </p:cNvPr>
          <p:cNvSpPr txBox="1"/>
          <p:nvPr/>
        </p:nvSpPr>
        <p:spPr>
          <a:xfrm>
            <a:off x="9623515" y="4782954"/>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438" name="矩形: 圆角 437">
            <a:extLst>
              <a:ext uri="{FF2B5EF4-FFF2-40B4-BE49-F238E27FC236}">
                <a16:creationId xmlns:a16="http://schemas.microsoft.com/office/drawing/2014/main" id="{18D83CD7-21AD-4A47-8C10-A48A59273960}"/>
              </a:ext>
            </a:extLst>
          </p:cNvPr>
          <p:cNvSpPr/>
          <p:nvPr/>
        </p:nvSpPr>
        <p:spPr>
          <a:xfrm>
            <a:off x="10652258" y="4496918"/>
            <a:ext cx="144016" cy="263659"/>
          </a:xfrm>
          <a:prstGeom prst="roundRect">
            <a:avLst/>
          </a:prstGeom>
          <a:solidFill>
            <a:srgbClr val="808080">
              <a:lumMod val="40000"/>
              <a:lumOff val="60000"/>
            </a:srgbClr>
          </a:solidFill>
          <a:ln w="19050" cap="flat" cmpd="sng" algn="ctr">
            <a:solidFill>
              <a:srgbClr val="00B05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39" name="文本框 438">
            <a:extLst>
              <a:ext uri="{FF2B5EF4-FFF2-40B4-BE49-F238E27FC236}">
                <a16:creationId xmlns:a16="http://schemas.microsoft.com/office/drawing/2014/main" id="{F29B65D3-C543-41B3-BADC-EE416422814A}"/>
              </a:ext>
            </a:extLst>
          </p:cNvPr>
          <p:cNvSpPr txBox="1"/>
          <p:nvPr/>
        </p:nvSpPr>
        <p:spPr>
          <a:xfrm>
            <a:off x="10477571" y="4776433"/>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sp>
        <p:nvSpPr>
          <p:cNvPr id="442" name="等腰三角形 441">
            <a:extLst>
              <a:ext uri="{FF2B5EF4-FFF2-40B4-BE49-F238E27FC236}">
                <a16:creationId xmlns:a16="http://schemas.microsoft.com/office/drawing/2014/main" id="{865A93CA-6549-4EFC-8EB8-A3358870C777}"/>
              </a:ext>
            </a:extLst>
          </p:cNvPr>
          <p:cNvSpPr/>
          <p:nvPr/>
        </p:nvSpPr>
        <p:spPr>
          <a:xfrm flipV="1">
            <a:off x="9817945" y="4292618"/>
            <a:ext cx="144016" cy="199387"/>
          </a:xfrm>
          <a:prstGeom prst="triangle">
            <a:avLst/>
          </a:prstGeom>
          <a:solidFill>
            <a:srgbClr val="FFFFFF">
              <a:lumMod val="8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43" name="等腰三角形 442">
            <a:extLst>
              <a:ext uri="{FF2B5EF4-FFF2-40B4-BE49-F238E27FC236}">
                <a16:creationId xmlns:a16="http://schemas.microsoft.com/office/drawing/2014/main" id="{09946EBB-7C9F-41DF-B22D-C7165F264EDB}"/>
              </a:ext>
            </a:extLst>
          </p:cNvPr>
          <p:cNvSpPr/>
          <p:nvPr/>
        </p:nvSpPr>
        <p:spPr>
          <a:xfrm flipV="1">
            <a:off x="10616254" y="4302418"/>
            <a:ext cx="144016" cy="199387"/>
          </a:xfrm>
          <a:prstGeom prst="triangle">
            <a:avLst/>
          </a:prstGeom>
          <a:solidFill>
            <a:srgbClr val="808080">
              <a:lumMod val="40000"/>
              <a:lumOff val="60000"/>
            </a:srgbClr>
          </a:solidFill>
          <a:ln w="19050" cap="flat" cmpd="sng" algn="ctr">
            <a:solidFill>
              <a:srgbClr val="00B05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pic>
        <p:nvPicPr>
          <p:cNvPr id="444" name="pic">
            <a:extLst>
              <a:ext uri="{FF2B5EF4-FFF2-40B4-BE49-F238E27FC236}">
                <a16:creationId xmlns:a16="http://schemas.microsoft.com/office/drawing/2014/main" id="{3D647EAB-2EEA-4345-988B-66D42445815B}"/>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3240358" y="4463196"/>
            <a:ext cx="464872" cy="165552"/>
          </a:xfrm>
          <a:prstGeom prst="rect">
            <a:avLst/>
          </a:prstGeom>
        </p:spPr>
      </p:pic>
      <p:pic>
        <p:nvPicPr>
          <p:cNvPr id="445" name="pic">
            <a:extLst>
              <a:ext uri="{FF2B5EF4-FFF2-40B4-BE49-F238E27FC236}">
                <a16:creationId xmlns:a16="http://schemas.microsoft.com/office/drawing/2014/main" id="{A725C5B5-DC30-4925-8183-31727BAAD6CE}"/>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6677175" y="4495498"/>
            <a:ext cx="418479" cy="165552"/>
          </a:xfrm>
          <a:prstGeom prst="rect">
            <a:avLst/>
          </a:prstGeom>
        </p:spPr>
      </p:pic>
      <p:pic>
        <p:nvPicPr>
          <p:cNvPr id="446" name="pic">
            <a:extLst>
              <a:ext uri="{FF2B5EF4-FFF2-40B4-BE49-F238E27FC236}">
                <a16:creationId xmlns:a16="http://schemas.microsoft.com/office/drawing/2014/main" id="{5E09CD1C-FFD5-4634-87C7-38B4F8EC90F1}"/>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a:xfrm>
            <a:off x="10131200" y="4520152"/>
            <a:ext cx="418479" cy="165552"/>
          </a:xfrm>
          <a:prstGeom prst="rect">
            <a:avLst/>
          </a:prstGeom>
        </p:spPr>
      </p:pic>
      <p:pic>
        <p:nvPicPr>
          <p:cNvPr id="447" name="pic">
            <a:extLst>
              <a:ext uri="{FF2B5EF4-FFF2-40B4-BE49-F238E27FC236}">
                <a16:creationId xmlns:a16="http://schemas.microsoft.com/office/drawing/2014/main" id="{4366790E-1596-4B68-B92E-5A75707CE8E3}"/>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3343516" y="4435247"/>
            <a:ext cx="227074" cy="227074"/>
          </a:xfrm>
          <a:prstGeom prst="rect">
            <a:avLst/>
          </a:prstGeom>
        </p:spPr>
      </p:pic>
      <p:pic>
        <p:nvPicPr>
          <p:cNvPr id="448" name="pic">
            <a:extLst>
              <a:ext uri="{FF2B5EF4-FFF2-40B4-BE49-F238E27FC236}">
                <a16:creationId xmlns:a16="http://schemas.microsoft.com/office/drawing/2014/main" id="{1F56A7B6-3E83-45EF-8EDD-9FB2A6C41856}"/>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6781355" y="4458630"/>
            <a:ext cx="227074" cy="227074"/>
          </a:xfrm>
          <a:prstGeom prst="rect">
            <a:avLst/>
          </a:prstGeom>
        </p:spPr>
      </p:pic>
      <p:pic>
        <p:nvPicPr>
          <p:cNvPr id="449" name="pic">
            <a:extLst>
              <a:ext uri="{FF2B5EF4-FFF2-40B4-BE49-F238E27FC236}">
                <a16:creationId xmlns:a16="http://schemas.microsoft.com/office/drawing/2014/main" id="{2B6F04C8-D38E-4B47-AD36-D71ED82EEEB8}"/>
              </a:ext>
            </a:extLst>
          </p:cNvPr>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a:xfrm>
            <a:off x="10233779" y="4445380"/>
            <a:ext cx="227074" cy="227074"/>
          </a:xfrm>
          <a:prstGeom prst="rect">
            <a:avLst/>
          </a:prstGeom>
        </p:spPr>
      </p:pic>
      <p:graphicFrame>
        <p:nvGraphicFramePr>
          <p:cNvPr id="11" name="表格 10">
            <a:extLst>
              <a:ext uri="{FF2B5EF4-FFF2-40B4-BE49-F238E27FC236}">
                <a16:creationId xmlns:a16="http://schemas.microsoft.com/office/drawing/2014/main" id="{13B61B5C-2B7E-4A5A-AEB2-BC41E1DE9BD7}"/>
              </a:ext>
            </a:extLst>
          </p:cNvPr>
          <p:cNvGraphicFramePr>
            <a:graphicFrameLocks noGrp="1"/>
          </p:cNvGraphicFramePr>
          <p:nvPr>
            <p:extLst>
              <p:ext uri="{D42A27DB-BD31-4B8C-83A1-F6EECF244321}">
                <p14:modId xmlns:p14="http://schemas.microsoft.com/office/powerpoint/2010/main" val="230242268"/>
              </p:ext>
            </p:extLst>
          </p:nvPr>
        </p:nvGraphicFramePr>
        <p:xfrm>
          <a:off x="183544" y="2029119"/>
          <a:ext cx="11334764" cy="3030854"/>
        </p:xfrm>
        <a:graphic>
          <a:graphicData uri="http://schemas.openxmlformats.org/drawingml/2006/table">
            <a:tbl>
              <a:tblPr firstRow="1" bandRow="1">
                <a:tableStyleId>{5940675A-B579-460E-94D1-54222C63F5DA}</a:tableStyleId>
              </a:tblPr>
              <a:tblGrid>
                <a:gridCol w="1630038">
                  <a:extLst>
                    <a:ext uri="{9D8B030D-6E8A-4147-A177-3AD203B41FA5}">
                      <a16:colId xmlns:a16="http://schemas.microsoft.com/office/drawing/2014/main" val="481159790"/>
                    </a:ext>
                  </a:extLst>
                </a:gridCol>
                <a:gridCol w="3152903">
                  <a:extLst>
                    <a:ext uri="{9D8B030D-6E8A-4147-A177-3AD203B41FA5}">
                      <a16:colId xmlns:a16="http://schemas.microsoft.com/office/drawing/2014/main" val="3990850435"/>
                    </a:ext>
                  </a:extLst>
                </a:gridCol>
                <a:gridCol w="3718132">
                  <a:extLst>
                    <a:ext uri="{9D8B030D-6E8A-4147-A177-3AD203B41FA5}">
                      <a16:colId xmlns:a16="http://schemas.microsoft.com/office/drawing/2014/main" val="78230180"/>
                    </a:ext>
                  </a:extLst>
                </a:gridCol>
                <a:gridCol w="2833691">
                  <a:extLst>
                    <a:ext uri="{9D8B030D-6E8A-4147-A177-3AD203B41FA5}">
                      <a16:colId xmlns:a16="http://schemas.microsoft.com/office/drawing/2014/main" val="236930323"/>
                    </a:ext>
                  </a:extLst>
                </a:gridCol>
              </a:tblGrid>
              <a:tr h="855518">
                <a:tc>
                  <a:txBody>
                    <a:bodyPr/>
                    <a:lstStyle/>
                    <a:p>
                      <a:endParaRPr lang="zh-CN" altLang="en-US" dirty="0"/>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30339116"/>
                  </a:ext>
                </a:extLst>
              </a:tr>
              <a:tr h="1087668">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979739481"/>
                  </a:ext>
                </a:extLst>
              </a:tr>
              <a:tr h="1087668">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zh-CN" altLang="en-US"/>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tc>
                  <a:txBody>
                    <a:bodyPr/>
                    <a:lstStyle/>
                    <a:p>
                      <a:endParaRPr lang="zh-CN" altLang="en-US" dirty="0"/>
                    </a:p>
                  </a:txBody>
                  <a:tcPr>
                    <a:lnL w="3175" cap="flat" cmpd="sng" algn="ctr">
                      <a:solidFill>
                        <a:schemeClr val="tx1"/>
                      </a:solidFill>
                      <a:prstDash val="sysDot"/>
                      <a:round/>
                      <a:headEnd type="none" w="med" len="med"/>
                      <a:tailEnd type="none" w="med" len="med"/>
                    </a:lnL>
                    <a:lnR w="3175" cap="flat" cmpd="sng" algn="ctr">
                      <a:solidFill>
                        <a:schemeClr val="tx1"/>
                      </a:solidFill>
                      <a:prstDash val="sysDot"/>
                      <a:round/>
                      <a:headEnd type="none" w="med" len="med"/>
                      <a:tailEnd type="none" w="med" len="med"/>
                    </a:lnR>
                    <a:lnT w="3175" cap="flat" cmpd="sng" algn="ctr">
                      <a:solidFill>
                        <a:schemeClr val="tx1"/>
                      </a:solidFill>
                      <a:prstDash val="sysDot"/>
                      <a:round/>
                      <a:headEnd type="none" w="med" len="med"/>
                      <a:tailEnd type="none" w="med" len="med"/>
                    </a:lnT>
                    <a:lnB w="3175" cap="flat" cmpd="sng" algn="ctr">
                      <a:solidFill>
                        <a:schemeClr val="tx1"/>
                      </a:solidFill>
                      <a:prstDash val="sysDot"/>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87697210"/>
                  </a:ext>
                </a:extLst>
              </a:tr>
            </a:tbl>
          </a:graphicData>
        </a:graphic>
      </p:graphicFrame>
      <p:sp>
        <p:nvSpPr>
          <p:cNvPr id="12" name="文本框 11">
            <a:extLst>
              <a:ext uri="{FF2B5EF4-FFF2-40B4-BE49-F238E27FC236}">
                <a16:creationId xmlns:a16="http://schemas.microsoft.com/office/drawing/2014/main" id="{B7B61A99-C562-4862-94C6-34B17942A967}"/>
              </a:ext>
            </a:extLst>
          </p:cNvPr>
          <p:cNvSpPr txBox="1"/>
          <p:nvPr/>
        </p:nvSpPr>
        <p:spPr>
          <a:xfrm>
            <a:off x="4555056" y="3655765"/>
            <a:ext cx="317716" cy="369332"/>
          </a:xfrm>
          <a:prstGeom prst="rect">
            <a:avLst/>
          </a:prstGeom>
          <a:noFill/>
        </p:spPr>
        <p:txBody>
          <a:bodyPr wrap="none" rtlCol="0">
            <a:spAutoFit/>
          </a:bodyPr>
          <a:lstStyle/>
          <a:p>
            <a:r>
              <a:rPr lang="en-US" altLang="zh-CN" dirty="0"/>
              <a:t>A</a:t>
            </a:r>
            <a:endParaRPr lang="zh-CN" altLang="en-US" dirty="0"/>
          </a:p>
        </p:txBody>
      </p:sp>
      <p:sp>
        <p:nvSpPr>
          <p:cNvPr id="450" name="文本框 449">
            <a:extLst>
              <a:ext uri="{FF2B5EF4-FFF2-40B4-BE49-F238E27FC236}">
                <a16:creationId xmlns:a16="http://schemas.microsoft.com/office/drawing/2014/main" id="{33221185-6715-4DCB-8A89-431B09825BA8}"/>
              </a:ext>
            </a:extLst>
          </p:cNvPr>
          <p:cNvSpPr txBox="1"/>
          <p:nvPr/>
        </p:nvSpPr>
        <p:spPr>
          <a:xfrm>
            <a:off x="8192616" y="3638286"/>
            <a:ext cx="317716" cy="369332"/>
          </a:xfrm>
          <a:prstGeom prst="rect">
            <a:avLst/>
          </a:prstGeom>
          <a:noFill/>
        </p:spPr>
        <p:txBody>
          <a:bodyPr wrap="none" rtlCol="0">
            <a:spAutoFit/>
          </a:bodyPr>
          <a:lstStyle/>
          <a:p>
            <a:r>
              <a:rPr lang="en-US" altLang="zh-CN" dirty="0"/>
              <a:t>B</a:t>
            </a:r>
            <a:endParaRPr lang="zh-CN" altLang="en-US" dirty="0"/>
          </a:p>
        </p:txBody>
      </p:sp>
      <p:sp>
        <p:nvSpPr>
          <p:cNvPr id="451" name="文本框 450">
            <a:extLst>
              <a:ext uri="{FF2B5EF4-FFF2-40B4-BE49-F238E27FC236}">
                <a16:creationId xmlns:a16="http://schemas.microsoft.com/office/drawing/2014/main" id="{7C06C650-26D8-43E5-ACE6-7A50825A5C33}"/>
              </a:ext>
            </a:extLst>
          </p:cNvPr>
          <p:cNvSpPr txBox="1"/>
          <p:nvPr/>
        </p:nvSpPr>
        <p:spPr>
          <a:xfrm>
            <a:off x="11100453" y="3613010"/>
            <a:ext cx="317716" cy="369332"/>
          </a:xfrm>
          <a:prstGeom prst="rect">
            <a:avLst/>
          </a:prstGeom>
          <a:noFill/>
        </p:spPr>
        <p:txBody>
          <a:bodyPr wrap="none" rtlCol="0">
            <a:spAutoFit/>
          </a:bodyPr>
          <a:lstStyle/>
          <a:p>
            <a:r>
              <a:rPr lang="en-US" altLang="zh-CN" dirty="0"/>
              <a:t>C</a:t>
            </a:r>
            <a:endParaRPr lang="zh-CN" altLang="en-US" dirty="0"/>
          </a:p>
        </p:txBody>
      </p:sp>
      <p:sp>
        <p:nvSpPr>
          <p:cNvPr id="452" name="文本框 451">
            <a:extLst>
              <a:ext uri="{FF2B5EF4-FFF2-40B4-BE49-F238E27FC236}">
                <a16:creationId xmlns:a16="http://schemas.microsoft.com/office/drawing/2014/main" id="{B0F3177F-1E31-40AF-AED3-6AC561B53C5B}"/>
              </a:ext>
            </a:extLst>
          </p:cNvPr>
          <p:cNvSpPr txBox="1"/>
          <p:nvPr/>
        </p:nvSpPr>
        <p:spPr>
          <a:xfrm>
            <a:off x="4605916" y="4609668"/>
            <a:ext cx="327334" cy="369332"/>
          </a:xfrm>
          <a:prstGeom prst="rect">
            <a:avLst/>
          </a:prstGeom>
          <a:noFill/>
        </p:spPr>
        <p:txBody>
          <a:bodyPr wrap="none" rtlCol="0">
            <a:spAutoFit/>
          </a:bodyPr>
          <a:lstStyle/>
          <a:p>
            <a:r>
              <a:rPr lang="en-US" altLang="zh-CN" dirty="0"/>
              <a:t>D</a:t>
            </a:r>
            <a:endParaRPr lang="zh-CN" altLang="en-US" dirty="0"/>
          </a:p>
        </p:txBody>
      </p:sp>
      <p:sp>
        <p:nvSpPr>
          <p:cNvPr id="453" name="文本框 452">
            <a:extLst>
              <a:ext uri="{FF2B5EF4-FFF2-40B4-BE49-F238E27FC236}">
                <a16:creationId xmlns:a16="http://schemas.microsoft.com/office/drawing/2014/main" id="{90A80E31-4EFC-4567-9806-1BC13FB0CE96}"/>
              </a:ext>
            </a:extLst>
          </p:cNvPr>
          <p:cNvSpPr txBox="1"/>
          <p:nvPr/>
        </p:nvSpPr>
        <p:spPr>
          <a:xfrm>
            <a:off x="8212277" y="4587125"/>
            <a:ext cx="296876" cy="369332"/>
          </a:xfrm>
          <a:prstGeom prst="rect">
            <a:avLst/>
          </a:prstGeom>
          <a:noFill/>
        </p:spPr>
        <p:txBody>
          <a:bodyPr wrap="none" rtlCol="0">
            <a:spAutoFit/>
          </a:bodyPr>
          <a:lstStyle/>
          <a:p>
            <a:r>
              <a:rPr lang="en-US" altLang="zh-CN" dirty="0"/>
              <a:t>E</a:t>
            </a:r>
            <a:endParaRPr lang="zh-CN" altLang="en-US" dirty="0"/>
          </a:p>
        </p:txBody>
      </p:sp>
      <p:sp>
        <p:nvSpPr>
          <p:cNvPr id="454" name="文本框 453">
            <a:extLst>
              <a:ext uri="{FF2B5EF4-FFF2-40B4-BE49-F238E27FC236}">
                <a16:creationId xmlns:a16="http://schemas.microsoft.com/office/drawing/2014/main" id="{B918B33F-6ACC-4005-99F5-E806E3EF9D4B}"/>
              </a:ext>
            </a:extLst>
          </p:cNvPr>
          <p:cNvSpPr txBox="1"/>
          <p:nvPr/>
        </p:nvSpPr>
        <p:spPr>
          <a:xfrm>
            <a:off x="11137437" y="4635999"/>
            <a:ext cx="290464" cy="369332"/>
          </a:xfrm>
          <a:prstGeom prst="rect">
            <a:avLst/>
          </a:prstGeom>
          <a:noFill/>
        </p:spPr>
        <p:txBody>
          <a:bodyPr wrap="none" rtlCol="0">
            <a:spAutoFit/>
          </a:bodyPr>
          <a:lstStyle/>
          <a:p>
            <a:r>
              <a:rPr lang="en-US" altLang="zh-CN" dirty="0"/>
              <a:t>F</a:t>
            </a:r>
            <a:endParaRPr lang="zh-CN" altLang="en-US" dirty="0"/>
          </a:p>
        </p:txBody>
      </p:sp>
      <p:sp>
        <p:nvSpPr>
          <p:cNvPr id="13" name="文本框 12">
            <a:extLst>
              <a:ext uri="{FF2B5EF4-FFF2-40B4-BE49-F238E27FC236}">
                <a16:creationId xmlns:a16="http://schemas.microsoft.com/office/drawing/2014/main" id="{47138763-AC63-48F5-B07B-C858C5D3D820}"/>
              </a:ext>
            </a:extLst>
          </p:cNvPr>
          <p:cNvSpPr txBox="1"/>
          <p:nvPr/>
        </p:nvSpPr>
        <p:spPr>
          <a:xfrm>
            <a:off x="355600" y="5273611"/>
            <a:ext cx="11072301" cy="1569660"/>
          </a:xfrm>
          <a:prstGeom prst="rect">
            <a:avLst/>
          </a:prstGeom>
          <a:noFill/>
        </p:spPr>
        <p:txBody>
          <a:bodyPr wrap="square" rtlCol="0">
            <a:spAutoFit/>
          </a:bodyPr>
          <a:lstStyle/>
          <a:p>
            <a:pPr marL="285750" indent="-285750">
              <a:buFont typeface="Arial" panose="020B0604020202020204" pitchFamily="34" charset="0"/>
              <a:buChar char="•"/>
            </a:pPr>
            <a:r>
              <a:rPr lang="en-US" altLang="zh-CN" sz="1600" dirty="0">
                <a:solidFill>
                  <a:srgbClr val="C00000"/>
                </a:solidFill>
              </a:rPr>
              <a:t>For A,B,D, E the LM server still can determined the target UE(s) location status</a:t>
            </a:r>
            <a:r>
              <a:rPr lang="en-GB" altLang="zh-CN" sz="1600" dirty="0">
                <a:solidFill>
                  <a:srgbClr val="C00000"/>
                </a:solidFill>
              </a:rPr>
              <a:t> via the SL/Ranging mechanism </a:t>
            </a:r>
            <a:r>
              <a:rPr lang="en-GB" altLang="zh-CN" sz="1600" dirty="0">
                <a:solidFill>
                  <a:srgbClr val="C00000"/>
                </a:solidFill>
                <a:sym typeface="Wingdings" panose="05000000000000000000" pitchFamily="2" charset="2"/>
              </a:rPr>
              <a:t> presence or absence</a:t>
            </a:r>
            <a:endParaRPr lang="en-GB" altLang="zh-CN" sz="1600" dirty="0">
              <a:solidFill>
                <a:srgbClr val="C00000"/>
              </a:solidFill>
            </a:endParaRPr>
          </a:p>
          <a:p>
            <a:pPr marL="285750" indent="-285750">
              <a:buFont typeface="Arial" panose="020B0604020202020204" pitchFamily="34" charset="0"/>
              <a:buChar char="•"/>
            </a:pPr>
            <a:r>
              <a:rPr lang="en-GB" altLang="zh-CN" sz="1600" dirty="0">
                <a:solidFill>
                  <a:srgbClr val="C00000"/>
                </a:solidFill>
              </a:rPr>
              <a:t>For C, the target UE(s) location status only can be determined by </a:t>
            </a:r>
            <a:r>
              <a:rPr lang="en-US" altLang="zh-CN" sz="1600" dirty="0">
                <a:solidFill>
                  <a:srgbClr val="C00000"/>
                </a:solidFill>
              </a:rPr>
              <a:t>the other UE via the SL/Ranging in offline mode, but the history information can be reported to the LM server when connectivity is back </a:t>
            </a:r>
            <a:r>
              <a:rPr lang="en-US" altLang="zh-CN" sz="1600" dirty="0">
                <a:solidFill>
                  <a:srgbClr val="C00000"/>
                </a:solidFill>
                <a:sym typeface="Wingdings" panose="05000000000000000000" pitchFamily="2" charset="2"/>
              </a:rPr>
              <a:t> Only presence/absence history information, non-real time information.</a:t>
            </a:r>
          </a:p>
          <a:p>
            <a:pPr marL="285750" indent="-285750">
              <a:buFont typeface="Arial" panose="020B0604020202020204" pitchFamily="34" charset="0"/>
              <a:buChar char="•"/>
            </a:pPr>
            <a:r>
              <a:rPr lang="en-GB" altLang="zh-CN" sz="1600" dirty="0">
                <a:solidFill>
                  <a:srgbClr val="C00000"/>
                </a:solidFill>
              </a:rPr>
              <a:t>For F, no </a:t>
            </a:r>
            <a:r>
              <a:rPr lang="en-GB" altLang="zh-CN" sz="1600" dirty="0" err="1">
                <a:solidFill>
                  <a:srgbClr val="C00000"/>
                </a:solidFill>
              </a:rPr>
              <a:t>Uu</a:t>
            </a:r>
            <a:r>
              <a:rPr lang="en-GB" altLang="zh-CN" sz="1600" dirty="0">
                <a:solidFill>
                  <a:srgbClr val="C00000"/>
                </a:solidFill>
              </a:rPr>
              <a:t> connectivity, no Prose connectivity </a:t>
            </a:r>
            <a:r>
              <a:rPr lang="en-GB" altLang="zh-CN" sz="1600" dirty="0">
                <a:solidFill>
                  <a:srgbClr val="C00000"/>
                </a:solidFill>
                <a:sym typeface="Wingdings" panose="05000000000000000000" pitchFamily="2" charset="2"/>
              </a:rPr>
              <a:t> Unknown.</a:t>
            </a:r>
            <a:endParaRPr lang="zh-CN" altLang="en-US" sz="1600" dirty="0">
              <a:solidFill>
                <a:srgbClr val="C00000"/>
              </a:solidFill>
            </a:endParaRPr>
          </a:p>
        </p:txBody>
      </p:sp>
    </p:spTree>
    <p:extLst>
      <p:ext uri="{BB962C8B-B14F-4D97-AF65-F5344CB8AC3E}">
        <p14:creationId xmlns:p14="http://schemas.microsoft.com/office/powerpoint/2010/main" val="3264523695"/>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1241BBE-F703-4828-A55A-0963080D68DD}"/>
              </a:ext>
            </a:extLst>
          </p:cNvPr>
          <p:cNvSpPr txBox="1"/>
          <p:nvPr/>
        </p:nvSpPr>
        <p:spPr>
          <a:xfrm>
            <a:off x="355600" y="114470"/>
            <a:ext cx="5118196" cy="523220"/>
          </a:xfrm>
          <a:prstGeom prst="rect">
            <a:avLst/>
          </a:prstGeom>
          <a:noFill/>
        </p:spPr>
        <p:txBody>
          <a:bodyPr wrap="none" rtlCol="0">
            <a:spAutoFit/>
          </a:bodyPr>
          <a:lstStyle/>
          <a:p>
            <a:r>
              <a:rPr lang="en-US" altLang="zh-CN" sz="2800" b="1" dirty="0">
                <a:solidFill>
                  <a:srgbClr val="C00000"/>
                </a:solidFill>
              </a:rPr>
              <a:t>SL/Ranging for scenario A, B, D, E</a:t>
            </a:r>
            <a:endParaRPr lang="zh-CN" altLang="en-US" sz="2800" b="1" dirty="0">
              <a:solidFill>
                <a:srgbClr val="C00000"/>
              </a:solidFill>
            </a:endParaRPr>
          </a:p>
        </p:txBody>
      </p:sp>
      <p:sp>
        <p:nvSpPr>
          <p:cNvPr id="153" name="矩形: 圆角 152">
            <a:extLst>
              <a:ext uri="{FF2B5EF4-FFF2-40B4-BE49-F238E27FC236}">
                <a16:creationId xmlns:a16="http://schemas.microsoft.com/office/drawing/2014/main" id="{4BF49900-0162-461C-BD6D-6250AE0F0983}"/>
              </a:ext>
            </a:extLst>
          </p:cNvPr>
          <p:cNvSpPr/>
          <p:nvPr/>
        </p:nvSpPr>
        <p:spPr>
          <a:xfrm>
            <a:off x="1178556" y="4999302"/>
            <a:ext cx="144016" cy="263659"/>
          </a:xfrm>
          <a:prstGeom prst="roundRect">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156" name="文本框 155">
            <a:extLst>
              <a:ext uri="{FF2B5EF4-FFF2-40B4-BE49-F238E27FC236}">
                <a16:creationId xmlns:a16="http://schemas.microsoft.com/office/drawing/2014/main" id="{00460754-7AA9-4D41-803F-A9D7F72862AC}"/>
              </a:ext>
            </a:extLst>
          </p:cNvPr>
          <p:cNvSpPr txBox="1"/>
          <p:nvPr/>
        </p:nvSpPr>
        <p:spPr>
          <a:xfrm>
            <a:off x="962532" y="5274124"/>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157" name="矩形: 圆角 156">
            <a:extLst>
              <a:ext uri="{FF2B5EF4-FFF2-40B4-BE49-F238E27FC236}">
                <a16:creationId xmlns:a16="http://schemas.microsoft.com/office/drawing/2014/main" id="{6997BA92-0B61-4E6F-9052-FEE6DDE7373C}"/>
              </a:ext>
            </a:extLst>
          </p:cNvPr>
          <p:cNvSpPr/>
          <p:nvPr/>
        </p:nvSpPr>
        <p:spPr>
          <a:xfrm>
            <a:off x="2151611" y="4968336"/>
            <a:ext cx="144016" cy="263659"/>
          </a:xfrm>
          <a:prstGeom prst="roundRect">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158" name="文本框 157">
            <a:extLst>
              <a:ext uri="{FF2B5EF4-FFF2-40B4-BE49-F238E27FC236}">
                <a16:creationId xmlns:a16="http://schemas.microsoft.com/office/drawing/2014/main" id="{91ACCB6A-ED1A-4034-BACF-1341CF73F6CB}"/>
              </a:ext>
            </a:extLst>
          </p:cNvPr>
          <p:cNvSpPr txBox="1"/>
          <p:nvPr/>
        </p:nvSpPr>
        <p:spPr>
          <a:xfrm>
            <a:off x="1976924" y="5247851"/>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sp>
        <p:nvSpPr>
          <p:cNvPr id="162" name="等腰三角形 161">
            <a:extLst>
              <a:ext uri="{FF2B5EF4-FFF2-40B4-BE49-F238E27FC236}">
                <a16:creationId xmlns:a16="http://schemas.microsoft.com/office/drawing/2014/main" id="{AABCF162-E2BB-4721-AB2F-28F287FF8BE8}"/>
              </a:ext>
            </a:extLst>
          </p:cNvPr>
          <p:cNvSpPr/>
          <p:nvPr/>
        </p:nvSpPr>
        <p:spPr>
          <a:xfrm flipV="1">
            <a:off x="1156962" y="4783788"/>
            <a:ext cx="144016" cy="199387"/>
          </a:xfrm>
          <a:prstGeom prst="triangle">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184" name="等腰三角形 183">
            <a:extLst>
              <a:ext uri="{FF2B5EF4-FFF2-40B4-BE49-F238E27FC236}">
                <a16:creationId xmlns:a16="http://schemas.microsoft.com/office/drawing/2014/main" id="{D7CEEC33-C7F5-45B3-9D33-F619B4FF4FFA}"/>
              </a:ext>
            </a:extLst>
          </p:cNvPr>
          <p:cNvSpPr/>
          <p:nvPr/>
        </p:nvSpPr>
        <p:spPr>
          <a:xfrm flipV="1">
            <a:off x="2115607" y="4773836"/>
            <a:ext cx="144016" cy="199387"/>
          </a:xfrm>
          <a:prstGeom prst="triangle">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pic>
        <p:nvPicPr>
          <p:cNvPr id="185" name="pic">
            <a:extLst>
              <a:ext uri="{FF2B5EF4-FFF2-40B4-BE49-F238E27FC236}">
                <a16:creationId xmlns:a16="http://schemas.microsoft.com/office/drawing/2014/main" id="{7C8CF8A1-1964-45F9-B740-42965A828C1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1566210" y="5011545"/>
            <a:ext cx="418479" cy="165552"/>
          </a:xfrm>
          <a:prstGeom prst="rect">
            <a:avLst/>
          </a:prstGeom>
        </p:spPr>
      </p:pic>
      <p:sp>
        <p:nvSpPr>
          <p:cNvPr id="4" name="文本框 3">
            <a:extLst>
              <a:ext uri="{FF2B5EF4-FFF2-40B4-BE49-F238E27FC236}">
                <a16:creationId xmlns:a16="http://schemas.microsoft.com/office/drawing/2014/main" id="{2B1A05C4-74BF-4011-930D-561F1236315F}"/>
              </a:ext>
            </a:extLst>
          </p:cNvPr>
          <p:cNvSpPr txBox="1"/>
          <p:nvPr/>
        </p:nvSpPr>
        <p:spPr>
          <a:xfrm>
            <a:off x="706878" y="2997496"/>
            <a:ext cx="4322117" cy="1200329"/>
          </a:xfrm>
          <a:prstGeom prst="rect">
            <a:avLst/>
          </a:prstGeom>
        </p:spPr>
        <p:txBody>
          <a:bodyPr wrap="square" rtlCol="0">
            <a:spAutoFit/>
          </a:bodyPr>
          <a:lstStyle/>
          <a:p>
            <a:pPr marL="288000" indent="-288000"/>
            <a:r>
              <a:rPr lang="en-US" altLang="zh-CN" dirty="0"/>
              <a:t>1) LM server </a:t>
            </a:r>
            <a:r>
              <a:rPr lang="en-US" altLang="zh-CN" dirty="0">
                <a:solidFill>
                  <a:srgbClr val="C00000"/>
                </a:solidFill>
              </a:rPr>
              <a:t>request the UE </a:t>
            </a:r>
            <a:r>
              <a:rPr lang="en-US" altLang="zh-CN" dirty="0"/>
              <a:t>still has connectivity </a:t>
            </a:r>
            <a:r>
              <a:rPr lang="en-US" altLang="zh-CN" dirty="0">
                <a:solidFill>
                  <a:srgbClr val="C00000"/>
                </a:solidFill>
              </a:rPr>
              <a:t>to obtain </a:t>
            </a:r>
            <a:r>
              <a:rPr lang="en-US" altLang="zh-CN" dirty="0"/>
              <a:t>the target UE location information:</a:t>
            </a:r>
            <a:r>
              <a:rPr lang="zh-CN" altLang="en-US" dirty="0"/>
              <a:t> </a:t>
            </a:r>
            <a:r>
              <a:rPr lang="en-US" altLang="zh-CN" dirty="0"/>
              <a:t>relative</a:t>
            </a:r>
            <a:r>
              <a:rPr lang="zh-CN" altLang="en-US" dirty="0"/>
              <a:t> </a:t>
            </a:r>
            <a:r>
              <a:rPr lang="en-US" altLang="zh-CN" dirty="0"/>
              <a:t>location or absolute location</a:t>
            </a:r>
          </a:p>
        </p:txBody>
      </p:sp>
      <p:sp>
        <p:nvSpPr>
          <p:cNvPr id="7" name="矩形: 圆角 6">
            <a:extLst>
              <a:ext uri="{FF2B5EF4-FFF2-40B4-BE49-F238E27FC236}">
                <a16:creationId xmlns:a16="http://schemas.microsoft.com/office/drawing/2014/main" id="{7D7E5723-D6F8-4A4B-92A9-1C650C8C4811}"/>
              </a:ext>
            </a:extLst>
          </p:cNvPr>
          <p:cNvSpPr/>
          <p:nvPr/>
        </p:nvSpPr>
        <p:spPr>
          <a:xfrm>
            <a:off x="3000803" y="4737372"/>
            <a:ext cx="220717" cy="17950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7" name="文本框 186">
            <a:extLst>
              <a:ext uri="{FF2B5EF4-FFF2-40B4-BE49-F238E27FC236}">
                <a16:creationId xmlns:a16="http://schemas.microsoft.com/office/drawing/2014/main" id="{CA1B3040-3385-4D0E-B739-1DC765DBE56F}"/>
              </a:ext>
            </a:extLst>
          </p:cNvPr>
          <p:cNvSpPr txBox="1"/>
          <p:nvPr/>
        </p:nvSpPr>
        <p:spPr>
          <a:xfrm>
            <a:off x="2565979" y="6560036"/>
            <a:ext cx="1090363" cy="253916"/>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3GPP network</a:t>
            </a:r>
            <a:endParaRPr lang="zh-CN" altLang="en-US" sz="1050" dirty="0">
              <a:solidFill>
                <a:srgbClr val="000000"/>
              </a:solidFill>
              <a:latin typeface="Arial" charset="0"/>
            </a:endParaRPr>
          </a:p>
        </p:txBody>
      </p:sp>
      <p:sp>
        <p:nvSpPr>
          <p:cNvPr id="9" name="矩形: 圆角 8">
            <a:extLst>
              <a:ext uri="{FF2B5EF4-FFF2-40B4-BE49-F238E27FC236}">
                <a16:creationId xmlns:a16="http://schemas.microsoft.com/office/drawing/2014/main" id="{D331F4DB-AE39-4861-89AA-AAA6E602F0AD}"/>
              </a:ext>
            </a:extLst>
          </p:cNvPr>
          <p:cNvSpPr/>
          <p:nvPr/>
        </p:nvSpPr>
        <p:spPr>
          <a:xfrm>
            <a:off x="3873138" y="4733362"/>
            <a:ext cx="741180" cy="4650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文本框 187">
            <a:extLst>
              <a:ext uri="{FF2B5EF4-FFF2-40B4-BE49-F238E27FC236}">
                <a16:creationId xmlns:a16="http://schemas.microsoft.com/office/drawing/2014/main" id="{66765954-66D0-4948-8DB9-8E978B7DEBA2}"/>
              </a:ext>
            </a:extLst>
          </p:cNvPr>
          <p:cNvSpPr txBox="1"/>
          <p:nvPr/>
        </p:nvSpPr>
        <p:spPr>
          <a:xfrm>
            <a:off x="3901872" y="4783788"/>
            <a:ext cx="784189" cy="253916"/>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LM server</a:t>
            </a:r>
            <a:endParaRPr lang="zh-CN" altLang="en-US" sz="1050" dirty="0">
              <a:solidFill>
                <a:srgbClr val="000000"/>
              </a:solidFill>
              <a:latin typeface="Arial" charset="0"/>
            </a:endParaRPr>
          </a:p>
        </p:txBody>
      </p:sp>
      <p:cxnSp>
        <p:nvCxnSpPr>
          <p:cNvPr id="29" name="直接箭头连接符 28">
            <a:extLst>
              <a:ext uri="{FF2B5EF4-FFF2-40B4-BE49-F238E27FC236}">
                <a16:creationId xmlns:a16="http://schemas.microsoft.com/office/drawing/2014/main" id="{713A7F96-834C-47A4-AB86-C3BDFCE530E7}"/>
              </a:ext>
            </a:extLst>
          </p:cNvPr>
          <p:cNvCxnSpPr>
            <a:cxnSpLocks/>
          </p:cNvCxnSpPr>
          <p:nvPr/>
        </p:nvCxnSpPr>
        <p:spPr>
          <a:xfrm flipH="1">
            <a:off x="2374081" y="4803056"/>
            <a:ext cx="1499057"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AF95D75D-A0CF-4ED7-8DE6-F8FF90C0AA67}"/>
              </a:ext>
            </a:extLst>
          </p:cNvPr>
          <p:cNvSpPr txBox="1"/>
          <p:nvPr/>
        </p:nvSpPr>
        <p:spPr>
          <a:xfrm>
            <a:off x="2223619" y="4526018"/>
            <a:ext cx="2555508" cy="246221"/>
          </a:xfrm>
          <a:prstGeom prst="rect">
            <a:avLst/>
          </a:prstGeom>
          <a:noFill/>
        </p:spPr>
        <p:txBody>
          <a:bodyPr wrap="none" rtlCol="0">
            <a:spAutoFit/>
          </a:bodyPr>
          <a:lstStyle/>
          <a:p>
            <a:r>
              <a:rPr lang="en-US" altLang="zh-CN" sz="1000" dirty="0">
                <a:solidFill>
                  <a:srgbClr val="C00000"/>
                </a:solidFill>
              </a:rPr>
              <a:t>(1) UE loc req (Ref UE ID, SL/Ranging method)</a:t>
            </a:r>
            <a:endParaRPr lang="zh-CN" altLang="en-US" sz="1000" dirty="0">
              <a:solidFill>
                <a:srgbClr val="C00000"/>
              </a:solidFill>
            </a:endParaRPr>
          </a:p>
        </p:txBody>
      </p:sp>
      <p:sp>
        <p:nvSpPr>
          <p:cNvPr id="55" name="矩形 54">
            <a:extLst>
              <a:ext uri="{FF2B5EF4-FFF2-40B4-BE49-F238E27FC236}">
                <a16:creationId xmlns:a16="http://schemas.microsoft.com/office/drawing/2014/main" id="{9B30A0F1-67F9-4B1F-8C17-CEF1D373551A}"/>
              </a:ext>
            </a:extLst>
          </p:cNvPr>
          <p:cNvSpPr/>
          <p:nvPr/>
        </p:nvSpPr>
        <p:spPr>
          <a:xfrm>
            <a:off x="561835" y="5132029"/>
            <a:ext cx="2555508" cy="1031989"/>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文本框 188">
            <a:extLst>
              <a:ext uri="{FF2B5EF4-FFF2-40B4-BE49-F238E27FC236}">
                <a16:creationId xmlns:a16="http://schemas.microsoft.com/office/drawing/2014/main" id="{91FDD53D-599D-439C-B130-85F74A25B2DE}"/>
              </a:ext>
            </a:extLst>
          </p:cNvPr>
          <p:cNvSpPr txBox="1"/>
          <p:nvPr/>
        </p:nvSpPr>
        <p:spPr>
          <a:xfrm>
            <a:off x="561836" y="5563378"/>
            <a:ext cx="2334790" cy="553998"/>
          </a:xfrm>
          <a:prstGeom prst="rect">
            <a:avLst/>
          </a:prstGeom>
          <a:noFill/>
        </p:spPr>
        <p:txBody>
          <a:bodyPr wrap="square" rtlCol="0">
            <a:spAutoFit/>
          </a:bodyPr>
          <a:lstStyle/>
          <a:p>
            <a:r>
              <a:rPr lang="en-US" altLang="zh-CN" sz="1000" dirty="0">
                <a:solidFill>
                  <a:srgbClr val="C00000"/>
                </a:solidFill>
              </a:rPr>
              <a:t>(2) </a:t>
            </a:r>
            <a:r>
              <a:rPr lang="en-US" altLang="zh-CN" sz="1000" dirty="0" err="1">
                <a:solidFill>
                  <a:srgbClr val="C00000"/>
                </a:solidFill>
              </a:rPr>
              <a:t>Tgt</a:t>
            </a:r>
            <a:r>
              <a:rPr lang="en-US" altLang="zh-CN" sz="1000" dirty="0">
                <a:solidFill>
                  <a:srgbClr val="C00000"/>
                </a:solidFill>
              </a:rPr>
              <a:t> UE initiates the Ranging/SL based </a:t>
            </a:r>
            <a:r>
              <a:rPr lang="en-US" altLang="zh-CN" sz="1000" b="1" dirty="0">
                <a:solidFill>
                  <a:srgbClr val="C00000"/>
                </a:solidFill>
                <a:effectLst>
                  <a:outerShdw blurRad="38100" dist="38100" dir="2700000" algn="tl">
                    <a:srgbClr val="000000">
                      <a:alpha val="43137"/>
                    </a:srgbClr>
                  </a:outerShdw>
                </a:effectLst>
              </a:rPr>
              <a:t>MO-LR</a:t>
            </a:r>
            <a:r>
              <a:rPr lang="en-US" altLang="zh-CN" sz="1000" dirty="0">
                <a:solidFill>
                  <a:srgbClr val="C00000"/>
                </a:solidFill>
              </a:rPr>
              <a:t> procedure in clause 6.20 TS 23.273 to obtain the Ref UE location</a:t>
            </a:r>
            <a:endParaRPr lang="zh-CN" altLang="en-US" sz="1000" dirty="0">
              <a:solidFill>
                <a:srgbClr val="C00000"/>
              </a:solidFill>
            </a:endParaRPr>
          </a:p>
        </p:txBody>
      </p:sp>
      <p:cxnSp>
        <p:nvCxnSpPr>
          <p:cNvPr id="58" name="直接箭头连接符 57">
            <a:extLst>
              <a:ext uri="{FF2B5EF4-FFF2-40B4-BE49-F238E27FC236}">
                <a16:creationId xmlns:a16="http://schemas.microsoft.com/office/drawing/2014/main" id="{9C7FCABB-6ECC-4130-B45F-81F11DEDE3B9}"/>
              </a:ext>
            </a:extLst>
          </p:cNvPr>
          <p:cNvCxnSpPr>
            <a:cxnSpLocks/>
          </p:cNvCxnSpPr>
          <p:nvPr/>
        </p:nvCxnSpPr>
        <p:spPr>
          <a:xfrm>
            <a:off x="2295627" y="5067951"/>
            <a:ext cx="1577511"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90" name="文本框 189">
            <a:extLst>
              <a:ext uri="{FF2B5EF4-FFF2-40B4-BE49-F238E27FC236}">
                <a16:creationId xmlns:a16="http://schemas.microsoft.com/office/drawing/2014/main" id="{2E8BF719-D807-40FB-A8ED-2DFB85ECD4EE}"/>
              </a:ext>
            </a:extLst>
          </p:cNvPr>
          <p:cNvSpPr txBox="1"/>
          <p:nvPr/>
        </p:nvSpPr>
        <p:spPr>
          <a:xfrm>
            <a:off x="2579974" y="4878686"/>
            <a:ext cx="1159292" cy="246221"/>
          </a:xfrm>
          <a:prstGeom prst="rect">
            <a:avLst/>
          </a:prstGeom>
          <a:noFill/>
        </p:spPr>
        <p:txBody>
          <a:bodyPr wrap="none" rtlCol="0">
            <a:spAutoFit/>
          </a:bodyPr>
          <a:lstStyle/>
          <a:p>
            <a:r>
              <a:rPr lang="en-US" altLang="zh-CN" sz="1000" dirty="0">
                <a:solidFill>
                  <a:srgbClr val="C00000"/>
                </a:solidFill>
              </a:rPr>
              <a:t>(3) Return location</a:t>
            </a:r>
            <a:endParaRPr lang="zh-CN" altLang="en-US" sz="1000" dirty="0">
              <a:solidFill>
                <a:srgbClr val="C00000"/>
              </a:solidFill>
            </a:endParaRPr>
          </a:p>
        </p:txBody>
      </p:sp>
      <p:sp>
        <p:nvSpPr>
          <p:cNvPr id="191" name="文本框 190">
            <a:extLst>
              <a:ext uri="{FF2B5EF4-FFF2-40B4-BE49-F238E27FC236}">
                <a16:creationId xmlns:a16="http://schemas.microsoft.com/office/drawing/2014/main" id="{76348387-F214-4916-A45A-1888E4526DBE}"/>
              </a:ext>
            </a:extLst>
          </p:cNvPr>
          <p:cNvSpPr txBox="1"/>
          <p:nvPr/>
        </p:nvSpPr>
        <p:spPr>
          <a:xfrm>
            <a:off x="3848242" y="5274124"/>
            <a:ext cx="1487352" cy="1169551"/>
          </a:xfrm>
          <a:prstGeom prst="rect">
            <a:avLst/>
          </a:prstGeom>
          <a:noFill/>
        </p:spPr>
        <p:txBody>
          <a:bodyPr wrap="square" rtlCol="0">
            <a:spAutoFit/>
          </a:bodyPr>
          <a:lstStyle/>
          <a:p>
            <a:r>
              <a:rPr lang="en-US" altLang="zh-CN" sz="1000" dirty="0">
                <a:solidFill>
                  <a:srgbClr val="C00000"/>
                </a:solidFill>
              </a:rPr>
              <a:t>(4) Determine the target UE location statues based on the Ref UE location info: relative</a:t>
            </a:r>
            <a:r>
              <a:rPr lang="zh-CN" altLang="en-US" sz="1000" dirty="0">
                <a:solidFill>
                  <a:srgbClr val="C00000"/>
                </a:solidFill>
              </a:rPr>
              <a:t> </a:t>
            </a:r>
            <a:r>
              <a:rPr lang="en-US" altLang="zh-CN" sz="1000" dirty="0">
                <a:solidFill>
                  <a:srgbClr val="C00000"/>
                </a:solidFill>
              </a:rPr>
              <a:t>location or absolute location (distance and/or direction)</a:t>
            </a:r>
            <a:endParaRPr lang="zh-CN" altLang="en-US" sz="1000" dirty="0">
              <a:solidFill>
                <a:srgbClr val="C00000"/>
              </a:solidFill>
            </a:endParaRPr>
          </a:p>
        </p:txBody>
      </p:sp>
      <p:sp>
        <p:nvSpPr>
          <p:cNvPr id="192" name="文本框 191">
            <a:extLst>
              <a:ext uri="{FF2B5EF4-FFF2-40B4-BE49-F238E27FC236}">
                <a16:creationId xmlns:a16="http://schemas.microsoft.com/office/drawing/2014/main" id="{E9376EB4-DCD1-4C18-8BBF-E05406022629}"/>
              </a:ext>
            </a:extLst>
          </p:cNvPr>
          <p:cNvSpPr txBox="1"/>
          <p:nvPr/>
        </p:nvSpPr>
        <p:spPr>
          <a:xfrm>
            <a:off x="6858789" y="1021969"/>
            <a:ext cx="4322117" cy="923330"/>
          </a:xfrm>
          <a:prstGeom prst="rect">
            <a:avLst/>
          </a:prstGeom>
        </p:spPr>
        <p:txBody>
          <a:bodyPr wrap="square" rtlCol="0">
            <a:spAutoFit/>
          </a:bodyPr>
          <a:lstStyle/>
          <a:p>
            <a:pPr marL="288000" indent="-288000"/>
            <a:r>
              <a:rPr lang="en-US" altLang="zh-CN" dirty="0"/>
              <a:t>2) LM server </a:t>
            </a:r>
            <a:r>
              <a:rPr lang="en-US" altLang="zh-CN" dirty="0">
                <a:solidFill>
                  <a:srgbClr val="C00000"/>
                </a:solidFill>
              </a:rPr>
              <a:t>request the NEF to obtain </a:t>
            </a:r>
            <a:r>
              <a:rPr lang="en-US" altLang="zh-CN" dirty="0"/>
              <a:t>the target UE location information:</a:t>
            </a:r>
            <a:r>
              <a:rPr lang="zh-CN" altLang="en-US" dirty="0"/>
              <a:t> </a:t>
            </a:r>
            <a:r>
              <a:rPr lang="en-US" altLang="zh-CN" dirty="0"/>
              <a:t>relative</a:t>
            </a:r>
            <a:r>
              <a:rPr lang="zh-CN" altLang="en-US" dirty="0"/>
              <a:t> </a:t>
            </a:r>
            <a:r>
              <a:rPr lang="en-US" altLang="zh-CN" dirty="0"/>
              <a:t>location or absolute location</a:t>
            </a:r>
          </a:p>
        </p:txBody>
      </p:sp>
      <p:sp>
        <p:nvSpPr>
          <p:cNvPr id="193" name="矩形: 圆角 192">
            <a:extLst>
              <a:ext uri="{FF2B5EF4-FFF2-40B4-BE49-F238E27FC236}">
                <a16:creationId xmlns:a16="http://schemas.microsoft.com/office/drawing/2014/main" id="{615C93D8-CD69-4A12-A60E-F5ACC0FA4478}"/>
              </a:ext>
            </a:extLst>
          </p:cNvPr>
          <p:cNvSpPr/>
          <p:nvPr/>
        </p:nvSpPr>
        <p:spPr>
          <a:xfrm>
            <a:off x="7285282" y="2932787"/>
            <a:ext cx="144016" cy="263659"/>
          </a:xfrm>
          <a:prstGeom prst="roundRect">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194" name="文本框 193">
            <a:extLst>
              <a:ext uri="{FF2B5EF4-FFF2-40B4-BE49-F238E27FC236}">
                <a16:creationId xmlns:a16="http://schemas.microsoft.com/office/drawing/2014/main" id="{FF4AB11C-3A4A-4ACD-B21F-6366CF4A0DB0}"/>
              </a:ext>
            </a:extLst>
          </p:cNvPr>
          <p:cNvSpPr txBox="1"/>
          <p:nvPr/>
        </p:nvSpPr>
        <p:spPr>
          <a:xfrm>
            <a:off x="7069258" y="3207609"/>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195" name="矩形: 圆角 194">
            <a:extLst>
              <a:ext uri="{FF2B5EF4-FFF2-40B4-BE49-F238E27FC236}">
                <a16:creationId xmlns:a16="http://schemas.microsoft.com/office/drawing/2014/main" id="{99A84A67-2262-4CF0-9760-C6672E00F771}"/>
              </a:ext>
            </a:extLst>
          </p:cNvPr>
          <p:cNvSpPr/>
          <p:nvPr/>
        </p:nvSpPr>
        <p:spPr>
          <a:xfrm>
            <a:off x="8258337" y="2901821"/>
            <a:ext cx="144016" cy="263659"/>
          </a:xfrm>
          <a:prstGeom prst="roundRect">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196" name="文本框 195">
            <a:extLst>
              <a:ext uri="{FF2B5EF4-FFF2-40B4-BE49-F238E27FC236}">
                <a16:creationId xmlns:a16="http://schemas.microsoft.com/office/drawing/2014/main" id="{F16D77CE-5903-4E6D-9D88-FC1B14CD3523}"/>
              </a:ext>
            </a:extLst>
          </p:cNvPr>
          <p:cNvSpPr txBox="1"/>
          <p:nvPr/>
        </p:nvSpPr>
        <p:spPr>
          <a:xfrm>
            <a:off x="8083650" y="3181336"/>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sp>
        <p:nvSpPr>
          <p:cNvPr id="197" name="等腰三角形 196">
            <a:extLst>
              <a:ext uri="{FF2B5EF4-FFF2-40B4-BE49-F238E27FC236}">
                <a16:creationId xmlns:a16="http://schemas.microsoft.com/office/drawing/2014/main" id="{13BEEE87-D89B-4A1D-A1EC-9AA2A0E1C18A}"/>
              </a:ext>
            </a:extLst>
          </p:cNvPr>
          <p:cNvSpPr/>
          <p:nvPr/>
        </p:nvSpPr>
        <p:spPr>
          <a:xfrm flipV="1">
            <a:off x="7263688" y="2717273"/>
            <a:ext cx="144016" cy="199387"/>
          </a:xfrm>
          <a:prstGeom prst="triangle">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198" name="等腰三角形 197">
            <a:extLst>
              <a:ext uri="{FF2B5EF4-FFF2-40B4-BE49-F238E27FC236}">
                <a16:creationId xmlns:a16="http://schemas.microsoft.com/office/drawing/2014/main" id="{EE20514D-41A1-4CD3-BA84-85F42EE2696B}"/>
              </a:ext>
            </a:extLst>
          </p:cNvPr>
          <p:cNvSpPr/>
          <p:nvPr/>
        </p:nvSpPr>
        <p:spPr>
          <a:xfrm flipV="1">
            <a:off x="8222333" y="2707321"/>
            <a:ext cx="144016" cy="199387"/>
          </a:xfrm>
          <a:prstGeom prst="triangle">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pic>
        <p:nvPicPr>
          <p:cNvPr id="199" name="pic">
            <a:extLst>
              <a:ext uri="{FF2B5EF4-FFF2-40B4-BE49-F238E27FC236}">
                <a16:creationId xmlns:a16="http://schemas.microsoft.com/office/drawing/2014/main" id="{1B8DD6BA-F545-40C0-AA54-06E23E7AF44B}"/>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672936" y="2945030"/>
            <a:ext cx="418479" cy="165552"/>
          </a:xfrm>
          <a:prstGeom prst="rect">
            <a:avLst/>
          </a:prstGeom>
        </p:spPr>
      </p:pic>
      <p:sp>
        <p:nvSpPr>
          <p:cNvPr id="200" name="矩形: 圆角 199">
            <a:extLst>
              <a:ext uri="{FF2B5EF4-FFF2-40B4-BE49-F238E27FC236}">
                <a16:creationId xmlns:a16="http://schemas.microsoft.com/office/drawing/2014/main" id="{F92700D7-B2F8-430D-B4C2-20CF6CA78A7C}"/>
              </a:ext>
            </a:extLst>
          </p:cNvPr>
          <p:cNvSpPr/>
          <p:nvPr/>
        </p:nvSpPr>
        <p:spPr>
          <a:xfrm>
            <a:off x="9107529" y="2670857"/>
            <a:ext cx="220717" cy="1795020"/>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1" name="文本框 200">
            <a:extLst>
              <a:ext uri="{FF2B5EF4-FFF2-40B4-BE49-F238E27FC236}">
                <a16:creationId xmlns:a16="http://schemas.microsoft.com/office/drawing/2014/main" id="{F184571C-E1E5-449C-ACFA-06CAA8C63436}"/>
              </a:ext>
            </a:extLst>
          </p:cNvPr>
          <p:cNvSpPr txBox="1"/>
          <p:nvPr/>
        </p:nvSpPr>
        <p:spPr>
          <a:xfrm>
            <a:off x="8672705" y="4493521"/>
            <a:ext cx="1090363" cy="253916"/>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3GPP network</a:t>
            </a:r>
            <a:endParaRPr lang="zh-CN" altLang="en-US" sz="1050" dirty="0">
              <a:solidFill>
                <a:srgbClr val="000000"/>
              </a:solidFill>
              <a:latin typeface="Arial" charset="0"/>
            </a:endParaRPr>
          </a:p>
        </p:txBody>
      </p:sp>
      <p:sp>
        <p:nvSpPr>
          <p:cNvPr id="202" name="矩形: 圆角 201">
            <a:extLst>
              <a:ext uri="{FF2B5EF4-FFF2-40B4-BE49-F238E27FC236}">
                <a16:creationId xmlns:a16="http://schemas.microsoft.com/office/drawing/2014/main" id="{BE7ECEB7-34FA-45BA-A89C-812B3DFBC282}"/>
              </a:ext>
            </a:extLst>
          </p:cNvPr>
          <p:cNvSpPr/>
          <p:nvPr/>
        </p:nvSpPr>
        <p:spPr>
          <a:xfrm>
            <a:off x="9979864" y="2666847"/>
            <a:ext cx="741180" cy="4650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3" name="文本框 202">
            <a:extLst>
              <a:ext uri="{FF2B5EF4-FFF2-40B4-BE49-F238E27FC236}">
                <a16:creationId xmlns:a16="http://schemas.microsoft.com/office/drawing/2014/main" id="{0590D56F-8E77-4C12-8958-A2FB2152AB56}"/>
              </a:ext>
            </a:extLst>
          </p:cNvPr>
          <p:cNvSpPr txBox="1"/>
          <p:nvPr/>
        </p:nvSpPr>
        <p:spPr>
          <a:xfrm>
            <a:off x="10008598" y="2717273"/>
            <a:ext cx="784189" cy="253916"/>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LM server</a:t>
            </a:r>
            <a:endParaRPr lang="zh-CN" altLang="en-US" sz="1050" dirty="0">
              <a:solidFill>
                <a:srgbClr val="000000"/>
              </a:solidFill>
              <a:latin typeface="Arial" charset="0"/>
            </a:endParaRPr>
          </a:p>
        </p:txBody>
      </p:sp>
      <p:cxnSp>
        <p:nvCxnSpPr>
          <p:cNvPr id="204" name="直接箭头连接符 203">
            <a:extLst>
              <a:ext uri="{FF2B5EF4-FFF2-40B4-BE49-F238E27FC236}">
                <a16:creationId xmlns:a16="http://schemas.microsoft.com/office/drawing/2014/main" id="{FAC6D885-B261-4509-8E6C-223BA445EC12}"/>
              </a:ext>
            </a:extLst>
          </p:cNvPr>
          <p:cNvCxnSpPr>
            <a:cxnSpLocks/>
          </p:cNvCxnSpPr>
          <p:nvPr/>
        </p:nvCxnSpPr>
        <p:spPr>
          <a:xfrm flipH="1">
            <a:off x="9328246" y="2736541"/>
            <a:ext cx="651619"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5" name="文本框 204">
            <a:extLst>
              <a:ext uri="{FF2B5EF4-FFF2-40B4-BE49-F238E27FC236}">
                <a16:creationId xmlns:a16="http://schemas.microsoft.com/office/drawing/2014/main" id="{2A8B3CBA-9B52-4126-9416-664441FB3FDD}"/>
              </a:ext>
            </a:extLst>
          </p:cNvPr>
          <p:cNvSpPr txBox="1"/>
          <p:nvPr/>
        </p:nvSpPr>
        <p:spPr>
          <a:xfrm>
            <a:off x="8808145" y="2242594"/>
            <a:ext cx="2555508" cy="400110"/>
          </a:xfrm>
          <a:prstGeom prst="rect">
            <a:avLst/>
          </a:prstGeom>
          <a:noFill/>
        </p:spPr>
        <p:txBody>
          <a:bodyPr wrap="square" rtlCol="0">
            <a:spAutoFit/>
          </a:bodyPr>
          <a:lstStyle/>
          <a:p>
            <a:r>
              <a:rPr lang="en-US" altLang="zh-CN" sz="1000" dirty="0">
                <a:solidFill>
                  <a:srgbClr val="C00000"/>
                </a:solidFill>
              </a:rPr>
              <a:t>(1) UE loc req (Ref UE ID, </a:t>
            </a:r>
            <a:r>
              <a:rPr lang="en-US" altLang="zh-CN" sz="1000" dirty="0" err="1">
                <a:solidFill>
                  <a:srgbClr val="C00000"/>
                </a:solidFill>
              </a:rPr>
              <a:t>Tgt</a:t>
            </a:r>
            <a:r>
              <a:rPr lang="en-US" altLang="zh-CN" sz="1000" dirty="0">
                <a:solidFill>
                  <a:srgbClr val="C00000"/>
                </a:solidFill>
              </a:rPr>
              <a:t> UE ID, SL/Ranging method, requested location type )</a:t>
            </a:r>
            <a:endParaRPr lang="zh-CN" altLang="en-US" sz="1000" dirty="0">
              <a:solidFill>
                <a:srgbClr val="C00000"/>
              </a:solidFill>
            </a:endParaRPr>
          </a:p>
        </p:txBody>
      </p:sp>
      <p:sp>
        <p:nvSpPr>
          <p:cNvPr id="206" name="矩形 205">
            <a:extLst>
              <a:ext uri="{FF2B5EF4-FFF2-40B4-BE49-F238E27FC236}">
                <a16:creationId xmlns:a16="http://schemas.microsoft.com/office/drawing/2014/main" id="{35C657E1-3ADB-4197-90C0-6DA4EFC092F6}"/>
              </a:ext>
            </a:extLst>
          </p:cNvPr>
          <p:cNvSpPr/>
          <p:nvPr/>
        </p:nvSpPr>
        <p:spPr>
          <a:xfrm>
            <a:off x="6668561" y="3065514"/>
            <a:ext cx="2555508" cy="1031989"/>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7" name="文本框 206">
            <a:extLst>
              <a:ext uri="{FF2B5EF4-FFF2-40B4-BE49-F238E27FC236}">
                <a16:creationId xmlns:a16="http://schemas.microsoft.com/office/drawing/2014/main" id="{964A326F-FD16-42EF-BBCE-FAC8D995CD4F}"/>
              </a:ext>
            </a:extLst>
          </p:cNvPr>
          <p:cNvSpPr txBox="1"/>
          <p:nvPr/>
        </p:nvSpPr>
        <p:spPr>
          <a:xfrm>
            <a:off x="6662379" y="3439425"/>
            <a:ext cx="2555507" cy="707886"/>
          </a:xfrm>
          <a:prstGeom prst="rect">
            <a:avLst/>
          </a:prstGeom>
          <a:noFill/>
        </p:spPr>
        <p:txBody>
          <a:bodyPr wrap="square" rtlCol="0">
            <a:spAutoFit/>
          </a:bodyPr>
          <a:lstStyle/>
          <a:p>
            <a:r>
              <a:rPr lang="en-US" altLang="zh-CN" sz="1000" dirty="0">
                <a:solidFill>
                  <a:srgbClr val="C00000"/>
                </a:solidFill>
              </a:rPr>
              <a:t>(3) Triggers the Ranging/SL based </a:t>
            </a:r>
            <a:r>
              <a:rPr lang="en-US" altLang="zh-CN" sz="1000" b="1" dirty="0">
                <a:solidFill>
                  <a:srgbClr val="C00000"/>
                </a:solidFill>
                <a:effectLst>
                  <a:outerShdw blurRad="38100" dist="38100" dir="2700000" algn="tl">
                    <a:srgbClr val="000000">
                      <a:alpha val="43137"/>
                    </a:srgbClr>
                  </a:outerShdw>
                </a:effectLst>
              </a:rPr>
              <a:t>MT-LR</a:t>
            </a:r>
            <a:r>
              <a:rPr lang="en-US" altLang="zh-CN" sz="1000" dirty="0">
                <a:solidFill>
                  <a:srgbClr val="C00000"/>
                </a:solidFill>
              </a:rPr>
              <a:t> procedure in clause 6.20 TS 23.273 to obtain the Ref UE location. The </a:t>
            </a:r>
            <a:r>
              <a:rPr lang="en-US" altLang="zh-CN" sz="1000" dirty="0" err="1">
                <a:solidFill>
                  <a:srgbClr val="C00000"/>
                </a:solidFill>
              </a:rPr>
              <a:t>Ngmlc_Location</a:t>
            </a:r>
            <a:r>
              <a:rPr lang="en-US" altLang="zh-CN" sz="1000" dirty="0">
                <a:solidFill>
                  <a:srgbClr val="C00000"/>
                </a:solidFill>
              </a:rPr>
              <a:t> service is used.</a:t>
            </a:r>
            <a:endParaRPr lang="zh-CN" altLang="en-US" sz="1000" dirty="0">
              <a:solidFill>
                <a:srgbClr val="C00000"/>
              </a:solidFill>
            </a:endParaRPr>
          </a:p>
        </p:txBody>
      </p:sp>
      <p:cxnSp>
        <p:nvCxnSpPr>
          <p:cNvPr id="208" name="直接箭头连接符 207">
            <a:extLst>
              <a:ext uri="{FF2B5EF4-FFF2-40B4-BE49-F238E27FC236}">
                <a16:creationId xmlns:a16="http://schemas.microsoft.com/office/drawing/2014/main" id="{77D386AD-7B1B-4308-8E49-5B28CA6D559B}"/>
              </a:ext>
            </a:extLst>
          </p:cNvPr>
          <p:cNvCxnSpPr>
            <a:cxnSpLocks/>
          </p:cNvCxnSpPr>
          <p:nvPr/>
        </p:nvCxnSpPr>
        <p:spPr>
          <a:xfrm>
            <a:off x="9328246" y="3001436"/>
            <a:ext cx="651618"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09" name="文本框 208">
            <a:extLst>
              <a:ext uri="{FF2B5EF4-FFF2-40B4-BE49-F238E27FC236}">
                <a16:creationId xmlns:a16="http://schemas.microsoft.com/office/drawing/2014/main" id="{BBD080AB-188C-415B-B2FC-29054744E905}"/>
              </a:ext>
            </a:extLst>
          </p:cNvPr>
          <p:cNvSpPr txBox="1"/>
          <p:nvPr/>
        </p:nvSpPr>
        <p:spPr>
          <a:xfrm>
            <a:off x="8926607" y="2799537"/>
            <a:ext cx="1159292" cy="246221"/>
          </a:xfrm>
          <a:prstGeom prst="rect">
            <a:avLst/>
          </a:prstGeom>
          <a:noFill/>
        </p:spPr>
        <p:txBody>
          <a:bodyPr wrap="none" rtlCol="0">
            <a:spAutoFit/>
          </a:bodyPr>
          <a:lstStyle/>
          <a:p>
            <a:r>
              <a:rPr lang="en-US" altLang="zh-CN" sz="1000" dirty="0">
                <a:solidFill>
                  <a:srgbClr val="C00000"/>
                </a:solidFill>
              </a:rPr>
              <a:t>(3) Return location</a:t>
            </a:r>
            <a:endParaRPr lang="zh-CN" altLang="en-US" sz="1000" dirty="0">
              <a:solidFill>
                <a:srgbClr val="C00000"/>
              </a:solidFill>
            </a:endParaRPr>
          </a:p>
        </p:txBody>
      </p:sp>
      <p:sp>
        <p:nvSpPr>
          <p:cNvPr id="210" name="文本框 209">
            <a:extLst>
              <a:ext uri="{FF2B5EF4-FFF2-40B4-BE49-F238E27FC236}">
                <a16:creationId xmlns:a16="http://schemas.microsoft.com/office/drawing/2014/main" id="{56CEB150-337A-4943-B900-0D5F18585DED}"/>
              </a:ext>
            </a:extLst>
          </p:cNvPr>
          <p:cNvSpPr txBox="1"/>
          <p:nvPr/>
        </p:nvSpPr>
        <p:spPr>
          <a:xfrm>
            <a:off x="9954968" y="3207609"/>
            <a:ext cx="1487352" cy="1169551"/>
          </a:xfrm>
          <a:prstGeom prst="rect">
            <a:avLst/>
          </a:prstGeom>
          <a:noFill/>
        </p:spPr>
        <p:txBody>
          <a:bodyPr wrap="square" rtlCol="0">
            <a:spAutoFit/>
          </a:bodyPr>
          <a:lstStyle/>
          <a:p>
            <a:r>
              <a:rPr lang="en-US" altLang="zh-CN" sz="1000" dirty="0">
                <a:solidFill>
                  <a:srgbClr val="C00000"/>
                </a:solidFill>
              </a:rPr>
              <a:t>(4) Determine the target UE location statues based on the Ref UE location info: relative</a:t>
            </a:r>
            <a:r>
              <a:rPr lang="zh-CN" altLang="en-US" sz="1000" dirty="0">
                <a:solidFill>
                  <a:srgbClr val="C00000"/>
                </a:solidFill>
              </a:rPr>
              <a:t> </a:t>
            </a:r>
            <a:r>
              <a:rPr lang="en-US" altLang="zh-CN" sz="1000" dirty="0">
                <a:solidFill>
                  <a:srgbClr val="C00000"/>
                </a:solidFill>
              </a:rPr>
              <a:t>location or absolute location (distance and/or direction)</a:t>
            </a:r>
            <a:endParaRPr lang="zh-CN" altLang="en-US" sz="1000" dirty="0">
              <a:solidFill>
                <a:srgbClr val="C00000"/>
              </a:solidFill>
            </a:endParaRPr>
          </a:p>
        </p:txBody>
      </p:sp>
      <p:sp>
        <p:nvSpPr>
          <p:cNvPr id="65" name="矩形 64">
            <a:extLst>
              <a:ext uri="{FF2B5EF4-FFF2-40B4-BE49-F238E27FC236}">
                <a16:creationId xmlns:a16="http://schemas.microsoft.com/office/drawing/2014/main" id="{FE5222C5-47A0-49E5-A253-6D7B4A679DAB}"/>
              </a:ext>
            </a:extLst>
          </p:cNvPr>
          <p:cNvSpPr/>
          <p:nvPr/>
        </p:nvSpPr>
        <p:spPr>
          <a:xfrm>
            <a:off x="6560436" y="4743134"/>
            <a:ext cx="5207697" cy="1869743"/>
          </a:xfrm>
          <a:prstGeom prst="rect">
            <a:avLst/>
          </a:prstGeom>
        </p:spPr>
        <p:txBody>
          <a:bodyPr wrap="square">
            <a:spAutoFit/>
          </a:bodyPr>
          <a:lstStyle/>
          <a:p>
            <a:r>
              <a:rPr lang="en-GB" altLang="zh-CN" sz="1050" b="1" dirty="0" err="1"/>
              <a:t>Ngmlc_Location</a:t>
            </a:r>
            <a:r>
              <a:rPr lang="en-GB" altLang="zh-CN" sz="1050" b="1" dirty="0"/>
              <a:t> service in 23.273</a:t>
            </a:r>
            <a:endParaRPr lang="zh-CN" altLang="zh-CN" sz="1050" b="1" dirty="0"/>
          </a:p>
          <a:p>
            <a:r>
              <a:rPr lang="en-US" altLang="zh-CN" sz="1050" i="1" dirty="0"/>
              <a:t>8.4.2 </a:t>
            </a:r>
            <a:r>
              <a:rPr lang="en-US" altLang="zh-CN" sz="1050" i="1" dirty="0" err="1"/>
              <a:t>Ngmlc_Location</a:t>
            </a:r>
            <a:r>
              <a:rPr lang="en-US" altLang="zh-CN" sz="1050" i="1" dirty="0"/>
              <a:t> service</a:t>
            </a:r>
          </a:p>
          <a:p>
            <a:r>
              <a:rPr lang="en-US" altLang="zh-CN" sz="1050" b="1" i="1" dirty="0"/>
              <a:t>Input, Required: </a:t>
            </a:r>
            <a:r>
              <a:rPr lang="en-US" altLang="zh-CN" sz="1050" i="1" dirty="0"/>
              <a:t>UE identifier (GPSI, SUPI, Application layer ID of the UEs for Ranging/</a:t>
            </a:r>
            <a:r>
              <a:rPr lang="en-US" altLang="zh-CN" sz="1050" i="1" dirty="0" err="1"/>
              <a:t>Sidelink</a:t>
            </a:r>
            <a:r>
              <a:rPr lang="en-US" altLang="zh-CN" sz="1050" i="1" dirty="0"/>
              <a:t> positioning, Internal Group Identifier or External Group Identifier), Client Type.</a:t>
            </a:r>
          </a:p>
          <a:p>
            <a:r>
              <a:rPr lang="en-US" altLang="zh-CN" sz="1050" b="1" i="1" dirty="0"/>
              <a:t>Input, Optional: </a:t>
            </a:r>
            <a:r>
              <a:rPr lang="en-US" altLang="zh-CN" sz="1050" i="1" dirty="0"/>
              <a:t>……</a:t>
            </a:r>
          </a:p>
          <a:p>
            <a:r>
              <a:rPr lang="en-GB" altLang="zh-CN" sz="1050" i="1" dirty="0"/>
              <a:t>- For ranging and </a:t>
            </a:r>
            <a:r>
              <a:rPr lang="en-GB" altLang="zh-CN" sz="1050" i="1" dirty="0" err="1"/>
              <a:t>Sidelink</a:t>
            </a:r>
            <a:r>
              <a:rPr lang="en-GB" altLang="zh-CN" sz="1050" i="1" dirty="0"/>
              <a:t> positioning, input further includes related UE identifiers for Located UEs or SL Reference UEs (GPSI, Application layer ID), requested location type (absolute locations, relative locations or distances and/or directions related to the UEs, velocities and relative velocities), Local Co-ordinate or Global Co-ordinate, and Coordinate ID.</a:t>
            </a:r>
            <a:endParaRPr lang="zh-CN" altLang="zh-CN" sz="1050" i="1" dirty="0"/>
          </a:p>
          <a:p>
            <a:endParaRPr lang="zh-CN" altLang="en-US" sz="1050" i="1" dirty="0"/>
          </a:p>
        </p:txBody>
      </p:sp>
      <p:sp>
        <p:nvSpPr>
          <p:cNvPr id="5" name="矩形 4">
            <a:extLst>
              <a:ext uri="{FF2B5EF4-FFF2-40B4-BE49-F238E27FC236}">
                <a16:creationId xmlns:a16="http://schemas.microsoft.com/office/drawing/2014/main" id="{EFAE2633-21D0-4788-AC41-F41124DC09E4}"/>
              </a:ext>
            </a:extLst>
          </p:cNvPr>
          <p:cNvSpPr/>
          <p:nvPr/>
        </p:nvSpPr>
        <p:spPr>
          <a:xfrm>
            <a:off x="204473" y="1822234"/>
            <a:ext cx="6096000" cy="553998"/>
          </a:xfrm>
          <a:prstGeom prst="rect">
            <a:avLst/>
          </a:prstGeom>
        </p:spPr>
        <p:txBody>
          <a:bodyPr wrap="square">
            <a:spAutoFit/>
          </a:bodyPr>
          <a:lstStyle/>
          <a:p>
            <a:pPr marL="720725" indent="-540385">
              <a:spcAft>
                <a:spcPts val="900"/>
              </a:spcAft>
            </a:pPr>
            <a:r>
              <a:rPr lang="en-US" altLang="zh-CN" sz="1000" i="1" dirty="0">
                <a:solidFill>
                  <a:srgbClr val="FF0000"/>
                </a:solidFill>
                <a:highlight>
                  <a:srgbClr val="FFFF00"/>
                </a:highlight>
                <a:latin typeface="Times New Roman" panose="02020603050405020304" pitchFamily="18" charset="0"/>
              </a:rPr>
              <a:t>Editor's note:	It is FFS whether to use SL/Ranging mechanism to further figure out the target UE(s) are present or absent in the proximity range of the reference UE when the reference UE (or target UE(s)) lost the connectivity with CN but the target UE(s) (or the reference UE) can still be reached via </a:t>
            </a:r>
            <a:r>
              <a:rPr lang="en-US" altLang="zh-CN" sz="1000" i="1" dirty="0" err="1">
                <a:solidFill>
                  <a:srgbClr val="FF0000"/>
                </a:solidFill>
                <a:highlight>
                  <a:srgbClr val="FFFF00"/>
                </a:highlight>
                <a:latin typeface="Times New Roman" panose="02020603050405020304" pitchFamily="18" charset="0"/>
              </a:rPr>
              <a:t>ProSe</a:t>
            </a:r>
            <a:r>
              <a:rPr lang="en-US" altLang="zh-CN" sz="1000" i="1" dirty="0">
                <a:solidFill>
                  <a:srgbClr val="FF0000"/>
                </a:solidFill>
                <a:highlight>
                  <a:srgbClr val="FFFF00"/>
                </a:highlight>
                <a:latin typeface="Times New Roman" panose="02020603050405020304" pitchFamily="18" charset="0"/>
              </a:rPr>
              <a:t>.</a:t>
            </a:r>
          </a:p>
        </p:txBody>
      </p:sp>
      <p:sp>
        <p:nvSpPr>
          <p:cNvPr id="44" name="文本框 43">
            <a:extLst>
              <a:ext uri="{FF2B5EF4-FFF2-40B4-BE49-F238E27FC236}">
                <a16:creationId xmlns:a16="http://schemas.microsoft.com/office/drawing/2014/main" id="{E9EC436A-3A1F-4926-8034-A88E43323A47}"/>
              </a:ext>
            </a:extLst>
          </p:cNvPr>
          <p:cNvSpPr txBox="1"/>
          <p:nvPr/>
        </p:nvSpPr>
        <p:spPr>
          <a:xfrm>
            <a:off x="400883" y="939483"/>
            <a:ext cx="6261496" cy="923330"/>
          </a:xfrm>
          <a:prstGeom prst="rect">
            <a:avLst/>
          </a:prstGeom>
          <a:noFill/>
        </p:spPr>
        <p:txBody>
          <a:bodyPr wrap="square" rtlCol="0">
            <a:spAutoFit/>
          </a:bodyPr>
          <a:lstStyle/>
          <a:p>
            <a:r>
              <a:rPr lang="en-US" altLang="zh-CN" dirty="0"/>
              <a:t>For the 2</a:t>
            </a:r>
            <a:r>
              <a:rPr lang="en-US" altLang="zh-CN" baseline="30000" dirty="0"/>
              <a:t>nd</a:t>
            </a:r>
            <a:r>
              <a:rPr lang="en-US" altLang="zh-CN" dirty="0"/>
              <a:t> EN, The following options can be used by the LM server to obtain the target UE location status using Ranging/SL method</a:t>
            </a:r>
            <a:endParaRPr lang="zh-CN" altLang="en-US" dirty="0"/>
          </a:p>
        </p:txBody>
      </p:sp>
    </p:spTree>
    <p:extLst>
      <p:ext uri="{BB962C8B-B14F-4D97-AF65-F5344CB8AC3E}">
        <p14:creationId xmlns:p14="http://schemas.microsoft.com/office/powerpoint/2010/main" val="1481566231"/>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41241BBE-F703-4828-A55A-0963080D68DD}"/>
              </a:ext>
            </a:extLst>
          </p:cNvPr>
          <p:cNvSpPr txBox="1"/>
          <p:nvPr/>
        </p:nvSpPr>
        <p:spPr>
          <a:xfrm>
            <a:off x="355600" y="114470"/>
            <a:ext cx="3971921" cy="523220"/>
          </a:xfrm>
          <a:prstGeom prst="rect">
            <a:avLst/>
          </a:prstGeom>
          <a:noFill/>
        </p:spPr>
        <p:txBody>
          <a:bodyPr wrap="none" rtlCol="0">
            <a:spAutoFit/>
          </a:bodyPr>
          <a:lstStyle/>
          <a:p>
            <a:r>
              <a:rPr lang="en-US" altLang="zh-CN" sz="2800" b="1" dirty="0">
                <a:solidFill>
                  <a:srgbClr val="C00000"/>
                </a:solidFill>
              </a:rPr>
              <a:t>SL/Ranging for scenario C</a:t>
            </a:r>
            <a:endParaRPr lang="zh-CN" altLang="en-US" sz="2800" b="1" dirty="0">
              <a:solidFill>
                <a:srgbClr val="C00000"/>
              </a:solidFill>
            </a:endParaRPr>
          </a:p>
        </p:txBody>
      </p:sp>
      <p:sp>
        <p:nvSpPr>
          <p:cNvPr id="156" name="文本框 155">
            <a:extLst>
              <a:ext uri="{FF2B5EF4-FFF2-40B4-BE49-F238E27FC236}">
                <a16:creationId xmlns:a16="http://schemas.microsoft.com/office/drawing/2014/main" id="{00460754-7AA9-4D41-803F-A9D7F72862AC}"/>
              </a:ext>
            </a:extLst>
          </p:cNvPr>
          <p:cNvSpPr txBox="1"/>
          <p:nvPr/>
        </p:nvSpPr>
        <p:spPr>
          <a:xfrm>
            <a:off x="6825308" y="2199298"/>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158" name="文本框 157">
            <a:extLst>
              <a:ext uri="{FF2B5EF4-FFF2-40B4-BE49-F238E27FC236}">
                <a16:creationId xmlns:a16="http://schemas.microsoft.com/office/drawing/2014/main" id="{91ACCB6A-ED1A-4034-BACF-1341CF73F6CB}"/>
              </a:ext>
            </a:extLst>
          </p:cNvPr>
          <p:cNvSpPr txBox="1"/>
          <p:nvPr/>
        </p:nvSpPr>
        <p:spPr>
          <a:xfrm>
            <a:off x="7706905" y="2208782"/>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grpSp>
        <p:nvGrpSpPr>
          <p:cNvPr id="8" name="组合 7">
            <a:extLst>
              <a:ext uri="{FF2B5EF4-FFF2-40B4-BE49-F238E27FC236}">
                <a16:creationId xmlns:a16="http://schemas.microsoft.com/office/drawing/2014/main" id="{F0A88DB1-31B2-4310-955F-8F2903CD141E}"/>
              </a:ext>
            </a:extLst>
          </p:cNvPr>
          <p:cNvGrpSpPr/>
          <p:nvPr/>
        </p:nvGrpSpPr>
        <p:grpSpPr>
          <a:xfrm>
            <a:off x="6991199" y="2704489"/>
            <a:ext cx="165610" cy="479173"/>
            <a:chOff x="962256" y="4355468"/>
            <a:chExt cx="165610" cy="479173"/>
          </a:xfrm>
        </p:grpSpPr>
        <p:sp>
          <p:nvSpPr>
            <p:cNvPr id="153" name="矩形: 圆角 152">
              <a:extLst>
                <a:ext uri="{FF2B5EF4-FFF2-40B4-BE49-F238E27FC236}">
                  <a16:creationId xmlns:a16="http://schemas.microsoft.com/office/drawing/2014/main" id="{4BF49900-0162-461C-BD6D-6250AE0F0983}"/>
                </a:ext>
              </a:extLst>
            </p:cNvPr>
            <p:cNvSpPr/>
            <p:nvPr/>
          </p:nvSpPr>
          <p:spPr>
            <a:xfrm>
              <a:off x="983850" y="4570982"/>
              <a:ext cx="144016" cy="263659"/>
            </a:xfrm>
            <a:prstGeom prst="roundRect">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162" name="等腰三角形 161">
              <a:extLst>
                <a:ext uri="{FF2B5EF4-FFF2-40B4-BE49-F238E27FC236}">
                  <a16:creationId xmlns:a16="http://schemas.microsoft.com/office/drawing/2014/main" id="{AABCF162-E2BB-4721-AB2F-28F287FF8BE8}"/>
                </a:ext>
              </a:extLst>
            </p:cNvPr>
            <p:cNvSpPr/>
            <p:nvPr/>
          </p:nvSpPr>
          <p:spPr>
            <a:xfrm flipV="1">
              <a:off x="962256" y="4355468"/>
              <a:ext cx="144016" cy="199387"/>
            </a:xfrm>
            <a:prstGeom prst="triangle">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grpSp>
        <p:nvGrpSpPr>
          <p:cNvPr id="11" name="组合 10">
            <a:extLst>
              <a:ext uri="{FF2B5EF4-FFF2-40B4-BE49-F238E27FC236}">
                <a16:creationId xmlns:a16="http://schemas.microsoft.com/office/drawing/2014/main" id="{F8AF4D99-AC83-4C46-AF85-CEE26F212255}"/>
              </a:ext>
            </a:extLst>
          </p:cNvPr>
          <p:cNvGrpSpPr/>
          <p:nvPr/>
        </p:nvGrpSpPr>
        <p:grpSpPr>
          <a:xfrm>
            <a:off x="7830778" y="1778109"/>
            <a:ext cx="180020" cy="458159"/>
            <a:chOff x="1980229" y="2794525"/>
            <a:chExt cx="180020" cy="458159"/>
          </a:xfrm>
        </p:grpSpPr>
        <p:sp>
          <p:nvSpPr>
            <p:cNvPr id="157" name="矩形: 圆角 156">
              <a:extLst>
                <a:ext uri="{FF2B5EF4-FFF2-40B4-BE49-F238E27FC236}">
                  <a16:creationId xmlns:a16="http://schemas.microsoft.com/office/drawing/2014/main" id="{6997BA92-0B61-4E6F-9052-FEE6DDE7373C}"/>
                </a:ext>
              </a:extLst>
            </p:cNvPr>
            <p:cNvSpPr/>
            <p:nvPr/>
          </p:nvSpPr>
          <p:spPr>
            <a:xfrm>
              <a:off x="2016233" y="2989025"/>
              <a:ext cx="144016" cy="263659"/>
            </a:xfrm>
            <a:prstGeom prst="roundRect">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184" name="等腰三角形 183">
              <a:extLst>
                <a:ext uri="{FF2B5EF4-FFF2-40B4-BE49-F238E27FC236}">
                  <a16:creationId xmlns:a16="http://schemas.microsoft.com/office/drawing/2014/main" id="{D7CEEC33-C7F5-45B3-9D33-F619B4FF4FFA}"/>
                </a:ext>
              </a:extLst>
            </p:cNvPr>
            <p:cNvSpPr/>
            <p:nvPr/>
          </p:nvSpPr>
          <p:spPr>
            <a:xfrm flipV="1">
              <a:off x="1980229" y="2794525"/>
              <a:ext cx="144016" cy="199387"/>
            </a:xfrm>
            <a:prstGeom prst="triangle">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pic>
        <p:nvPicPr>
          <p:cNvPr id="185" name="pic">
            <a:extLst>
              <a:ext uri="{FF2B5EF4-FFF2-40B4-BE49-F238E27FC236}">
                <a16:creationId xmlns:a16="http://schemas.microsoft.com/office/drawing/2014/main" id="{7C8CF8A1-1964-45F9-B740-42965A828C1E}"/>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281381" y="2015818"/>
            <a:ext cx="418479" cy="165552"/>
          </a:xfrm>
          <a:prstGeom prst="rect">
            <a:avLst/>
          </a:prstGeom>
        </p:spPr>
      </p:pic>
      <p:sp>
        <p:nvSpPr>
          <p:cNvPr id="2" name="文本框 1">
            <a:extLst>
              <a:ext uri="{FF2B5EF4-FFF2-40B4-BE49-F238E27FC236}">
                <a16:creationId xmlns:a16="http://schemas.microsoft.com/office/drawing/2014/main" id="{87443B33-90DD-4F00-AEC8-CF327044CA25}"/>
              </a:ext>
            </a:extLst>
          </p:cNvPr>
          <p:cNvSpPr txBox="1"/>
          <p:nvPr/>
        </p:nvSpPr>
        <p:spPr>
          <a:xfrm>
            <a:off x="376606" y="799910"/>
            <a:ext cx="4928252" cy="5632311"/>
          </a:xfrm>
          <a:prstGeom prst="rect">
            <a:avLst/>
          </a:prstGeom>
          <a:noFill/>
        </p:spPr>
        <p:txBody>
          <a:bodyPr wrap="square" rtlCol="0">
            <a:spAutoFit/>
          </a:bodyPr>
          <a:lstStyle/>
          <a:p>
            <a:pPr marL="285750" indent="-285750">
              <a:buFont typeface="Arial" panose="020B0604020202020204" pitchFamily="34" charset="0"/>
              <a:buChar char="•"/>
            </a:pPr>
            <a:r>
              <a:rPr lang="en-US" altLang="zh-CN" dirty="0"/>
              <a:t>In this case, as captured in the 1</a:t>
            </a:r>
            <a:r>
              <a:rPr lang="en-US" altLang="zh-CN" baseline="30000" dirty="0"/>
              <a:t>st</a:t>
            </a:r>
            <a:r>
              <a:rPr lang="en-US" altLang="zh-CN" dirty="0"/>
              <a:t> EN, both Reference UE and the target UE lost the connectivity. But the missing target UE location are still interested by the vertical applications.</a:t>
            </a:r>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r>
              <a:rPr lang="en-US" altLang="zh-CN" dirty="0"/>
              <a:t>Solutions: The off-network UEs can initiate the UE-only Operation SL/Ranging, and cache the location</a:t>
            </a:r>
          </a:p>
          <a:p>
            <a:pPr marL="285750" indent="-285750">
              <a:buFont typeface="Arial" panose="020B0604020202020204" pitchFamily="34" charset="0"/>
              <a:buChar char="•"/>
            </a:pPr>
            <a:r>
              <a:rPr lang="en-US" altLang="zh-CN" dirty="0"/>
              <a:t>When the connectivity is back, the UE reports the history location to the LM server, the LM server can determine the target UE location status during the UE’s loss of connectivity</a:t>
            </a:r>
          </a:p>
          <a:p>
            <a:pPr marL="285750" indent="-285750">
              <a:buFont typeface="Arial" panose="020B0604020202020204" pitchFamily="34" charset="0"/>
              <a:buChar char="•"/>
            </a:pPr>
            <a:endParaRPr lang="en-US" altLang="zh-CN" dirty="0"/>
          </a:p>
          <a:p>
            <a:pPr marL="285750" indent="-285750">
              <a:buFont typeface="Arial" panose="020B0604020202020204" pitchFamily="34" charset="0"/>
              <a:buChar char="•"/>
            </a:pPr>
            <a:r>
              <a:rPr lang="en-US" altLang="zh-CN" dirty="0"/>
              <a:t>Proposals: New procedures are required:</a:t>
            </a:r>
          </a:p>
          <a:p>
            <a:pPr marL="742950" lvl="1" indent="-285750">
              <a:buFont typeface="Arial" panose="020B0604020202020204" pitchFamily="34" charset="0"/>
              <a:buChar char="•"/>
            </a:pPr>
            <a:r>
              <a:rPr lang="en-US" altLang="zh-CN" dirty="0"/>
              <a:t>The LM server to provision the off-network SL/Ranging policy to the UE</a:t>
            </a:r>
          </a:p>
          <a:p>
            <a:pPr marL="742950" lvl="1" indent="-285750">
              <a:buFont typeface="Arial" panose="020B0604020202020204" pitchFamily="34" charset="0"/>
              <a:buChar char="•"/>
            </a:pPr>
            <a:r>
              <a:rPr lang="en-US" altLang="zh-CN" dirty="0"/>
              <a:t>The UE report the cached history information to the LM server</a:t>
            </a:r>
            <a:endParaRPr lang="zh-CN" altLang="en-US" dirty="0"/>
          </a:p>
        </p:txBody>
      </p:sp>
      <p:sp>
        <p:nvSpPr>
          <p:cNvPr id="7" name="矩形: 圆角 6">
            <a:extLst>
              <a:ext uri="{FF2B5EF4-FFF2-40B4-BE49-F238E27FC236}">
                <a16:creationId xmlns:a16="http://schemas.microsoft.com/office/drawing/2014/main" id="{7D7E5723-D6F8-4A4B-92A9-1C650C8C4811}"/>
              </a:ext>
            </a:extLst>
          </p:cNvPr>
          <p:cNvSpPr/>
          <p:nvPr/>
        </p:nvSpPr>
        <p:spPr>
          <a:xfrm>
            <a:off x="8715974" y="1741644"/>
            <a:ext cx="269152" cy="4490459"/>
          </a:xfrm>
          <a:prstGeom prst="roundRect">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D331F4DB-AE39-4861-89AA-AAA6E602F0AD}"/>
              </a:ext>
            </a:extLst>
          </p:cNvPr>
          <p:cNvSpPr/>
          <p:nvPr/>
        </p:nvSpPr>
        <p:spPr>
          <a:xfrm>
            <a:off x="9588309" y="1737635"/>
            <a:ext cx="741180" cy="44904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8" name="文本框 187">
            <a:extLst>
              <a:ext uri="{FF2B5EF4-FFF2-40B4-BE49-F238E27FC236}">
                <a16:creationId xmlns:a16="http://schemas.microsoft.com/office/drawing/2014/main" id="{66765954-66D0-4948-8DB9-8E978B7DEBA2}"/>
              </a:ext>
            </a:extLst>
          </p:cNvPr>
          <p:cNvSpPr txBox="1"/>
          <p:nvPr/>
        </p:nvSpPr>
        <p:spPr>
          <a:xfrm>
            <a:off x="9617043" y="1788061"/>
            <a:ext cx="784189" cy="253916"/>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LM server</a:t>
            </a:r>
            <a:endParaRPr lang="zh-CN" altLang="en-US" sz="1050" dirty="0">
              <a:solidFill>
                <a:srgbClr val="000000"/>
              </a:solidFill>
              <a:latin typeface="Arial" charset="0"/>
            </a:endParaRPr>
          </a:p>
        </p:txBody>
      </p:sp>
      <p:cxnSp>
        <p:nvCxnSpPr>
          <p:cNvPr id="29" name="直接箭头连接符 28">
            <a:extLst>
              <a:ext uri="{FF2B5EF4-FFF2-40B4-BE49-F238E27FC236}">
                <a16:creationId xmlns:a16="http://schemas.microsoft.com/office/drawing/2014/main" id="{713A7F96-834C-47A4-AB86-C3BDFCE530E7}"/>
              </a:ext>
            </a:extLst>
          </p:cNvPr>
          <p:cNvCxnSpPr>
            <a:cxnSpLocks/>
          </p:cNvCxnSpPr>
          <p:nvPr/>
        </p:nvCxnSpPr>
        <p:spPr>
          <a:xfrm flipH="1">
            <a:off x="8089252" y="1807329"/>
            <a:ext cx="1499057"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9" name="文本框 48">
            <a:extLst>
              <a:ext uri="{FF2B5EF4-FFF2-40B4-BE49-F238E27FC236}">
                <a16:creationId xmlns:a16="http://schemas.microsoft.com/office/drawing/2014/main" id="{AF95D75D-A0CF-4ED7-8DE6-F8FF90C0AA67}"/>
              </a:ext>
            </a:extLst>
          </p:cNvPr>
          <p:cNvSpPr txBox="1"/>
          <p:nvPr/>
        </p:nvSpPr>
        <p:spPr>
          <a:xfrm>
            <a:off x="7650180" y="1530302"/>
            <a:ext cx="2470548" cy="246221"/>
          </a:xfrm>
          <a:prstGeom prst="rect">
            <a:avLst/>
          </a:prstGeom>
          <a:noFill/>
        </p:spPr>
        <p:txBody>
          <a:bodyPr wrap="none" rtlCol="0">
            <a:spAutoFit/>
          </a:bodyPr>
          <a:lstStyle/>
          <a:p>
            <a:r>
              <a:rPr lang="en-US" altLang="zh-CN" sz="1000" dirty="0">
                <a:solidFill>
                  <a:srgbClr val="C00000"/>
                </a:solidFill>
              </a:rPr>
              <a:t>(1) Config the </a:t>
            </a:r>
            <a:r>
              <a:rPr lang="en-US" altLang="zh-CN" sz="1000" dirty="0" err="1">
                <a:solidFill>
                  <a:srgbClr val="C00000"/>
                </a:solidFill>
              </a:rPr>
              <a:t>offnetwork</a:t>
            </a:r>
            <a:r>
              <a:rPr lang="en-US" altLang="zh-CN" sz="1000" dirty="0">
                <a:solidFill>
                  <a:srgbClr val="C00000"/>
                </a:solidFill>
              </a:rPr>
              <a:t> SL/Ranging policy </a:t>
            </a:r>
            <a:endParaRPr lang="zh-CN" altLang="en-US" sz="1000" dirty="0">
              <a:solidFill>
                <a:srgbClr val="C00000"/>
              </a:solidFill>
            </a:endParaRPr>
          </a:p>
        </p:txBody>
      </p:sp>
      <p:sp>
        <p:nvSpPr>
          <p:cNvPr id="55" name="矩形 54">
            <a:extLst>
              <a:ext uri="{FF2B5EF4-FFF2-40B4-BE49-F238E27FC236}">
                <a16:creationId xmlns:a16="http://schemas.microsoft.com/office/drawing/2014/main" id="{9B30A0F1-67F9-4B1F-8C17-CEF1D373551A}"/>
              </a:ext>
            </a:extLst>
          </p:cNvPr>
          <p:cNvSpPr/>
          <p:nvPr/>
        </p:nvSpPr>
        <p:spPr>
          <a:xfrm>
            <a:off x="6280594" y="3081088"/>
            <a:ext cx="2325020" cy="721742"/>
          </a:xfrm>
          <a:prstGeom prst="rect">
            <a:avLst/>
          </a:prstGeom>
          <a:no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9" name="文本框 188">
            <a:extLst>
              <a:ext uri="{FF2B5EF4-FFF2-40B4-BE49-F238E27FC236}">
                <a16:creationId xmlns:a16="http://schemas.microsoft.com/office/drawing/2014/main" id="{91FDD53D-599D-439C-B130-85F74A25B2DE}"/>
              </a:ext>
            </a:extLst>
          </p:cNvPr>
          <p:cNvSpPr txBox="1"/>
          <p:nvPr/>
        </p:nvSpPr>
        <p:spPr>
          <a:xfrm>
            <a:off x="6325164" y="3272709"/>
            <a:ext cx="2359776" cy="400110"/>
          </a:xfrm>
          <a:prstGeom prst="rect">
            <a:avLst/>
          </a:prstGeom>
          <a:noFill/>
        </p:spPr>
        <p:txBody>
          <a:bodyPr wrap="square" rtlCol="0">
            <a:spAutoFit/>
          </a:bodyPr>
          <a:lstStyle/>
          <a:p>
            <a:r>
              <a:rPr lang="en-US" altLang="zh-CN" sz="1000" dirty="0">
                <a:solidFill>
                  <a:srgbClr val="C00000"/>
                </a:solidFill>
              </a:rPr>
              <a:t>(2) can initiate the UE-only Operation SL/Ranging, and cache the location</a:t>
            </a:r>
            <a:endParaRPr lang="zh-CN" altLang="en-US" sz="1000" dirty="0">
              <a:solidFill>
                <a:srgbClr val="C00000"/>
              </a:solidFill>
            </a:endParaRPr>
          </a:p>
        </p:txBody>
      </p:sp>
      <p:sp>
        <p:nvSpPr>
          <p:cNvPr id="191" name="文本框 190">
            <a:extLst>
              <a:ext uri="{FF2B5EF4-FFF2-40B4-BE49-F238E27FC236}">
                <a16:creationId xmlns:a16="http://schemas.microsoft.com/office/drawing/2014/main" id="{76348387-F214-4916-A45A-1888E4526DBE}"/>
              </a:ext>
            </a:extLst>
          </p:cNvPr>
          <p:cNvSpPr txBox="1"/>
          <p:nvPr/>
        </p:nvSpPr>
        <p:spPr>
          <a:xfrm>
            <a:off x="10328042" y="4755346"/>
            <a:ext cx="1487352" cy="707886"/>
          </a:xfrm>
          <a:prstGeom prst="rect">
            <a:avLst/>
          </a:prstGeom>
          <a:noFill/>
        </p:spPr>
        <p:txBody>
          <a:bodyPr wrap="square" rtlCol="0">
            <a:spAutoFit/>
          </a:bodyPr>
          <a:lstStyle/>
          <a:p>
            <a:r>
              <a:rPr lang="en-US" altLang="zh-CN" sz="1000" dirty="0">
                <a:solidFill>
                  <a:srgbClr val="C00000"/>
                </a:solidFill>
              </a:rPr>
              <a:t>(4) Determine the target UE location statues during the during the UE’s loss of connectivity</a:t>
            </a:r>
            <a:endParaRPr lang="zh-CN" altLang="en-US" sz="1000" dirty="0">
              <a:solidFill>
                <a:srgbClr val="C00000"/>
              </a:solidFill>
            </a:endParaRPr>
          </a:p>
        </p:txBody>
      </p:sp>
      <p:grpSp>
        <p:nvGrpSpPr>
          <p:cNvPr id="10" name="组合 9">
            <a:extLst>
              <a:ext uri="{FF2B5EF4-FFF2-40B4-BE49-F238E27FC236}">
                <a16:creationId xmlns:a16="http://schemas.microsoft.com/office/drawing/2014/main" id="{BE05DBF7-4CE8-42D6-A3F7-459CA0D42E34}"/>
              </a:ext>
            </a:extLst>
          </p:cNvPr>
          <p:cNvGrpSpPr/>
          <p:nvPr/>
        </p:nvGrpSpPr>
        <p:grpSpPr>
          <a:xfrm>
            <a:off x="7063207" y="1752582"/>
            <a:ext cx="165610" cy="479173"/>
            <a:chOff x="1212658" y="2768998"/>
            <a:chExt cx="165610" cy="479173"/>
          </a:xfrm>
        </p:grpSpPr>
        <p:sp>
          <p:nvSpPr>
            <p:cNvPr id="43" name="矩形: 圆角 42">
              <a:extLst>
                <a:ext uri="{FF2B5EF4-FFF2-40B4-BE49-F238E27FC236}">
                  <a16:creationId xmlns:a16="http://schemas.microsoft.com/office/drawing/2014/main" id="{EF14AFED-DE46-4EFF-BC99-AB62493E3DAB}"/>
                </a:ext>
              </a:extLst>
            </p:cNvPr>
            <p:cNvSpPr/>
            <p:nvPr/>
          </p:nvSpPr>
          <p:spPr>
            <a:xfrm>
              <a:off x="1234252" y="2984512"/>
              <a:ext cx="144016" cy="263659"/>
            </a:xfrm>
            <a:prstGeom prst="roundRect">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44" name="等腰三角形 43">
              <a:extLst>
                <a:ext uri="{FF2B5EF4-FFF2-40B4-BE49-F238E27FC236}">
                  <a16:creationId xmlns:a16="http://schemas.microsoft.com/office/drawing/2014/main" id="{B1AD4D70-62C1-4D33-8C6A-7345E92C8734}"/>
                </a:ext>
              </a:extLst>
            </p:cNvPr>
            <p:cNvSpPr/>
            <p:nvPr/>
          </p:nvSpPr>
          <p:spPr>
            <a:xfrm flipV="1">
              <a:off x="1212658" y="2768998"/>
              <a:ext cx="144016" cy="199387"/>
            </a:xfrm>
            <a:prstGeom prst="triangle">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cxnSp>
        <p:nvCxnSpPr>
          <p:cNvPr id="45" name="直接箭头连接符 44">
            <a:extLst>
              <a:ext uri="{FF2B5EF4-FFF2-40B4-BE49-F238E27FC236}">
                <a16:creationId xmlns:a16="http://schemas.microsoft.com/office/drawing/2014/main" id="{36E7A513-67AF-4629-B906-E69001FB06AB}"/>
              </a:ext>
            </a:extLst>
          </p:cNvPr>
          <p:cNvCxnSpPr>
            <a:cxnSpLocks/>
          </p:cNvCxnSpPr>
          <p:nvPr/>
        </p:nvCxnSpPr>
        <p:spPr>
          <a:xfrm flipH="1">
            <a:off x="7317623" y="1838146"/>
            <a:ext cx="2270686"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5" name="任意多边形: 形状 14">
            <a:extLst>
              <a:ext uri="{FF2B5EF4-FFF2-40B4-BE49-F238E27FC236}">
                <a16:creationId xmlns:a16="http://schemas.microsoft.com/office/drawing/2014/main" id="{0943BE52-12B3-45C2-91D1-E3116A8CFEE1}"/>
              </a:ext>
            </a:extLst>
          </p:cNvPr>
          <p:cNvSpPr/>
          <p:nvPr/>
        </p:nvSpPr>
        <p:spPr>
          <a:xfrm>
            <a:off x="6617811" y="2073625"/>
            <a:ext cx="424611" cy="681071"/>
          </a:xfrm>
          <a:custGeom>
            <a:avLst/>
            <a:gdLst>
              <a:gd name="connsiteX0" fmla="*/ 424611 w 424611"/>
              <a:gd name="connsiteY0" fmla="*/ 0 h 681071"/>
              <a:gd name="connsiteX1" fmla="*/ 2095 w 424611"/>
              <a:gd name="connsiteY1" fmla="*/ 182880 h 681071"/>
              <a:gd name="connsiteX2" fmla="*/ 292181 w 424611"/>
              <a:gd name="connsiteY2" fmla="*/ 681071 h 681071"/>
            </a:gdLst>
            <a:ahLst/>
            <a:cxnLst>
              <a:cxn ang="0">
                <a:pos x="connsiteX0" y="connsiteY0"/>
              </a:cxn>
              <a:cxn ang="0">
                <a:pos x="connsiteX1" y="connsiteY1"/>
              </a:cxn>
              <a:cxn ang="0">
                <a:pos x="connsiteX2" y="connsiteY2"/>
              </a:cxn>
            </a:cxnLst>
            <a:rect l="l" t="t" r="r" b="b"/>
            <a:pathLst>
              <a:path w="424611" h="681071">
                <a:moveTo>
                  <a:pt x="424611" y="0"/>
                </a:moveTo>
                <a:cubicBezTo>
                  <a:pt x="224389" y="34684"/>
                  <a:pt x="24167" y="69368"/>
                  <a:pt x="2095" y="182880"/>
                </a:cubicBezTo>
                <a:cubicBezTo>
                  <a:pt x="-19977" y="296392"/>
                  <a:pt x="136102" y="488731"/>
                  <a:pt x="292181" y="681071"/>
                </a:cubicBezTo>
              </a:path>
            </a:pathLst>
          </a:custGeom>
          <a:noFill/>
          <a:ln>
            <a:solidFill>
              <a:srgbClr val="C00000"/>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文本框 55">
            <a:extLst>
              <a:ext uri="{FF2B5EF4-FFF2-40B4-BE49-F238E27FC236}">
                <a16:creationId xmlns:a16="http://schemas.microsoft.com/office/drawing/2014/main" id="{DDCB1626-653D-4196-A218-95960C27A6F0}"/>
              </a:ext>
            </a:extLst>
          </p:cNvPr>
          <p:cNvSpPr txBox="1"/>
          <p:nvPr/>
        </p:nvSpPr>
        <p:spPr>
          <a:xfrm>
            <a:off x="6577340" y="2380339"/>
            <a:ext cx="1361270" cy="253916"/>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Loss of connectivity</a:t>
            </a:r>
            <a:endParaRPr lang="zh-CN" altLang="en-US" sz="1050" dirty="0">
              <a:solidFill>
                <a:srgbClr val="000000"/>
              </a:solidFill>
              <a:latin typeface="Arial" charset="0"/>
            </a:endParaRPr>
          </a:p>
        </p:txBody>
      </p:sp>
      <p:grpSp>
        <p:nvGrpSpPr>
          <p:cNvPr id="57" name="组合 56">
            <a:extLst>
              <a:ext uri="{FF2B5EF4-FFF2-40B4-BE49-F238E27FC236}">
                <a16:creationId xmlns:a16="http://schemas.microsoft.com/office/drawing/2014/main" id="{F305377B-1A5A-4F60-90A0-9F331E0C9550}"/>
              </a:ext>
            </a:extLst>
          </p:cNvPr>
          <p:cNvGrpSpPr/>
          <p:nvPr/>
        </p:nvGrpSpPr>
        <p:grpSpPr>
          <a:xfrm>
            <a:off x="7858735" y="2709002"/>
            <a:ext cx="165610" cy="479173"/>
            <a:chOff x="962256" y="4355468"/>
            <a:chExt cx="165610" cy="479173"/>
          </a:xfrm>
        </p:grpSpPr>
        <p:sp>
          <p:nvSpPr>
            <p:cNvPr id="59" name="矩形: 圆角 58">
              <a:extLst>
                <a:ext uri="{FF2B5EF4-FFF2-40B4-BE49-F238E27FC236}">
                  <a16:creationId xmlns:a16="http://schemas.microsoft.com/office/drawing/2014/main" id="{01CE0318-BE37-4171-BAA9-318B3F368F84}"/>
                </a:ext>
              </a:extLst>
            </p:cNvPr>
            <p:cNvSpPr/>
            <p:nvPr/>
          </p:nvSpPr>
          <p:spPr>
            <a:xfrm>
              <a:off x="983850" y="4570982"/>
              <a:ext cx="144016" cy="263659"/>
            </a:xfrm>
            <a:prstGeom prst="roundRect">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60" name="等腰三角形 59">
              <a:extLst>
                <a:ext uri="{FF2B5EF4-FFF2-40B4-BE49-F238E27FC236}">
                  <a16:creationId xmlns:a16="http://schemas.microsoft.com/office/drawing/2014/main" id="{9F655C67-0484-40A0-AC09-A96884A85934}"/>
                </a:ext>
              </a:extLst>
            </p:cNvPr>
            <p:cNvSpPr/>
            <p:nvPr/>
          </p:nvSpPr>
          <p:spPr>
            <a:xfrm flipV="1">
              <a:off x="962256" y="4355468"/>
              <a:ext cx="144016" cy="199387"/>
            </a:xfrm>
            <a:prstGeom prst="triangle">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pic>
        <p:nvPicPr>
          <p:cNvPr id="61" name="pic">
            <a:extLst>
              <a:ext uri="{FF2B5EF4-FFF2-40B4-BE49-F238E27FC236}">
                <a16:creationId xmlns:a16="http://schemas.microsoft.com/office/drawing/2014/main" id="{73556325-F0BE-41BB-A865-46883F2095E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314478" y="2886280"/>
            <a:ext cx="418479" cy="165552"/>
          </a:xfrm>
          <a:prstGeom prst="rect">
            <a:avLst/>
          </a:prstGeom>
        </p:spPr>
      </p:pic>
      <p:sp>
        <p:nvSpPr>
          <p:cNvPr id="64" name="文本框 63">
            <a:extLst>
              <a:ext uri="{FF2B5EF4-FFF2-40B4-BE49-F238E27FC236}">
                <a16:creationId xmlns:a16="http://schemas.microsoft.com/office/drawing/2014/main" id="{2127302B-F9DA-4F42-8DEC-C04EC6BD1C3D}"/>
              </a:ext>
            </a:extLst>
          </p:cNvPr>
          <p:cNvSpPr txBox="1"/>
          <p:nvPr/>
        </p:nvSpPr>
        <p:spPr>
          <a:xfrm>
            <a:off x="6814631" y="4690157"/>
            <a:ext cx="639919" cy="261610"/>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Ref UE</a:t>
            </a:r>
            <a:endParaRPr lang="zh-CN" altLang="en-US" sz="1050" dirty="0">
              <a:solidFill>
                <a:srgbClr val="000000"/>
              </a:solidFill>
              <a:latin typeface="Arial" charset="0"/>
            </a:endParaRPr>
          </a:p>
        </p:txBody>
      </p:sp>
      <p:sp>
        <p:nvSpPr>
          <p:cNvPr id="66" name="文本框 65">
            <a:extLst>
              <a:ext uri="{FF2B5EF4-FFF2-40B4-BE49-F238E27FC236}">
                <a16:creationId xmlns:a16="http://schemas.microsoft.com/office/drawing/2014/main" id="{44CC6367-B666-4140-916F-4C867F9E109D}"/>
              </a:ext>
            </a:extLst>
          </p:cNvPr>
          <p:cNvSpPr txBox="1"/>
          <p:nvPr/>
        </p:nvSpPr>
        <p:spPr>
          <a:xfrm>
            <a:off x="7696228" y="4699641"/>
            <a:ext cx="603050" cy="253916"/>
          </a:xfrm>
          <a:prstGeom prst="rect">
            <a:avLst/>
          </a:prstGeom>
          <a:noFill/>
        </p:spPr>
        <p:txBody>
          <a:bodyPr wrap="none" rtlCol="0">
            <a:spAutoFit/>
          </a:bodyPr>
          <a:lstStyle/>
          <a:p>
            <a:pPr fontAlgn="base">
              <a:spcBef>
                <a:spcPct val="0"/>
              </a:spcBef>
              <a:spcAft>
                <a:spcPct val="0"/>
              </a:spcAft>
            </a:pPr>
            <a:r>
              <a:rPr lang="en-US" altLang="zh-CN" sz="1050" dirty="0" err="1">
                <a:solidFill>
                  <a:srgbClr val="000000"/>
                </a:solidFill>
                <a:latin typeface="Arial" charset="0"/>
              </a:rPr>
              <a:t>Tgt</a:t>
            </a:r>
            <a:r>
              <a:rPr lang="en-US" altLang="zh-CN" sz="1050" dirty="0">
                <a:solidFill>
                  <a:srgbClr val="000000"/>
                </a:solidFill>
                <a:latin typeface="Arial" charset="0"/>
              </a:rPr>
              <a:t> UE</a:t>
            </a:r>
            <a:endParaRPr lang="zh-CN" altLang="en-US" sz="1050" dirty="0">
              <a:solidFill>
                <a:srgbClr val="000000"/>
              </a:solidFill>
              <a:latin typeface="Arial" charset="0"/>
            </a:endParaRPr>
          </a:p>
        </p:txBody>
      </p:sp>
      <p:grpSp>
        <p:nvGrpSpPr>
          <p:cNvPr id="67" name="组合 66">
            <a:extLst>
              <a:ext uri="{FF2B5EF4-FFF2-40B4-BE49-F238E27FC236}">
                <a16:creationId xmlns:a16="http://schemas.microsoft.com/office/drawing/2014/main" id="{C79DBD3F-2A2D-4D47-A324-2EFCECF5002D}"/>
              </a:ext>
            </a:extLst>
          </p:cNvPr>
          <p:cNvGrpSpPr/>
          <p:nvPr/>
        </p:nvGrpSpPr>
        <p:grpSpPr>
          <a:xfrm>
            <a:off x="7820101" y="4268968"/>
            <a:ext cx="180020" cy="458159"/>
            <a:chOff x="1980229" y="2794525"/>
            <a:chExt cx="180020" cy="458159"/>
          </a:xfrm>
        </p:grpSpPr>
        <p:sp>
          <p:nvSpPr>
            <p:cNvPr id="68" name="矩形: 圆角 67">
              <a:extLst>
                <a:ext uri="{FF2B5EF4-FFF2-40B4-BE49-F238E27FC236}">
                  <a16:creationId xmlns:a16="http://schemas.microsoft.com/office/drawing/2014/main" id="{87F808A0-754E-433A-AE55-250CB8AAE61C}"/>
                </a:ext>
              </a:extLst>
            </p:cNvPr>
            <p:cNvSpPr/>
            <p:nvPr/>
          </p:nvSpPr>
          <p:spPr>
            <a:xfrm>
              <a:off x="2016233" y="2989025"/>
              <a:ext cx="144016" cy="263659"/>
            </a:xfrm>
            <a:prstGeom prst="roundRect">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69" name="等腰三角形 68">
              <a:extLst>
                <a:ext uri="{FF2B5EF4-FFF2-40B4-BE49-F238E27FC236}">
                  <a16:creationId xmlns:a16="http://schemas.microsoft.com/office/drawing/2014/main" id="{03D3B57D-8CD3-44D8-9913-D40D4F5B532F}"/>
                </a:ext>
              </a:extLst>
            </p:cNvPr>
            <p:cNvSpPr/>
            <p:nvPr/>
          </p:nvSpPr>
          <p:spPr>
            <a:xfrm flipV="1">
              <a:off x="1980229" y="2794525"/>
              <a:ext cx="144016" cy="199387"/>
            </a:xfrm>
            <a:prstGeom prst="triangle">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pic>
        <p:nvPicPr>
          <p:cNvPr id="70" name="pic">
            <a:extLst>
              <a:ext uri="{FF2B5EF4-FFF2-40B4-BE49-F238E27FC236}">
                <a16:creationId xmlns:a16="http://schemas.microsoft.com/office/drawing/2014/main" id="{549ACAEF-8F8F-4BD6-99CE-A3BF10951515}"/>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327883" y="4486854"/>
            <a:ext cx="418479" cy="165552"/>
          </a:xfrm>
          <a:prstGeom prst="rect">
            <a:avLst/>
          </a:prstGeom>
        </p:spPr>
      </p:pic>
      <p:grpSp>
        <p:nvGrpSpPr>
          <p:cNvPr id="71" name="组合 70">
            <a:extLst>
              <a:ext uri="{FF2B5EF4-FFF2-40B4-BE49-F238E27FC236}">
                <a16:creationId xmlns:a16="http://schemas.microsoft.com/office/drawing/2014/main" id="{8B346747-CC93-4A16-B5C1-219183969192}"/>
              </a:ext>
            </a:extLst>
          </p:cNvPr>
          <p:cNvGrpSpPr/>
          <p:nvPr/>
        </p:nvGrpSpPr>
        <p:grpSpPr>
          <a:xfrm>
            <a:off x="7052530" y="4243441"/>
            <a:ext cx="165610" cy="479173"/>
            <a:chOff x="1212658" y="2768998"/>
            <a:chExt cx="165610" cy="479173"/>
          </a:xfrm>
        </p:grpSpPr>
        <p:sp>
          <p:nvSpPr>
            <p:cNvPr id="72" name="矩形: 圆角 71">
              <a:extLst>
                <a:ext uri="{FF2B5EF4-FFF2-40B4-BE49-F238E27FC236}">
                  <a16:creationId xmlns:a16="http://schemas.microsoft.com/office/drawing/2014/main" id="{A6D46558-3F4C-47E4-9EBC-4F6E2394754C}"/>
                </a:ext>
              </a:extLst>
            </p:cNvPr>
            <p:cNvSpPr/>
            <p:nvPr/>
          </p:nvSpPr>
          <p:spPr>
            <a:xfrm>
              <a:off x="1234252" y="2984512"/>
              <a:ext cx="144016" cy="263659"/>
            </a:xfrm>
            <a:prstGeom prst="roundRect">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73" name="等腰三角形 72">
              <a:extLst>
                <a:ext uri="{FF2B5EF4-FFF2-40B4-BE49-F238E27FC236}">
                  <a16:creationId xmlns:a16="http://schemas.microsoft.com/office/drawing/2014/main" id="{CC4B0099-2DE9-4B7F-8557-63870B98EEDA}"/>
                </a:ext>
              </a:extLst>
            </p:cNvPr>
            <p:cNvSpPr/>
            <p:nvPr/>
          </p:nvSpPr>
          <p:spPr>
            <a:xfrm flipV="1">
              <a:off x="1212658" y="2768998"/>
              <a:ext cx="144016" cy="199387"/>
            </a:xfrm>
            <a:prstGeom prst="triangle">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sp>
        <p:nvSpPr>
          <p:cNvPr id="74" name="任意多边形: 形状 73">
            <a:extLst>
              <a:ext uri="{FF2B5EF4-FFF2-40B4-BE49-F238E27FC236}">
                <a16:creationId xmlns:a16="http://schemas.microsoft.com/office/drawing/2014/main" id="{B5E17B90-B38D-44B1-AC91-B17A671CD54A}"/>
              </a:ext>
            </a:extLst>
          </p:cNvPr>
          <p:cNvSpPr/>
          <p:nvPr/>
        </p:nvSpPr>
        <p:spPr>
          <a:xfrm>
            <a:off x="7551630" y="2101873"/>
            <a:ext cx="424611" cy="681071"/>
          </a:xfrm>
          <a:custGeom>
            <a:avLst/>
            <a:gdLst>
              <a:gd name="connsiteX0" fmla="*/ 424611 w 424611"/>
              <a:gd name="connsiteY0" fmla="*/ 0 h 681071"/>
              <a:gd name="connsiteX1" fmla="*/ 2095 w 424611"/>
              <a:gd name="connsiteY1" fmla="*/ 182880 h 681071"/>
              <a:gd name="connsiteX2" fmla="*/ 292181 w 424611"/>
              <a:gd name="connsiteY2" fmla="*/ 681071 h 681071"/>
            </a:gdLst>
            <a:ahLst/>
            <a:cxnLst>
              <a:cxn ang="0">
                <a:pos x="connsiteX0" y="connsiteY0"/>
              </a:cxn>
              <a:cxn ang="0">
                <a:pos x="connsiteX1" y="connsiteY1"/>
              </a:cxn>
              <a:cxn ang="0">
                <a:pos x="connsiteX2" y="connsiteY2"/>
              </a:cxn>
            </a:cxnLst>
            <a:rect l="l" t="t" r="r" b="b"/>
            <a:pathLst>
              <a:path w="424611" h="681071">
                <a:moveTo>
                  <a:pt x="424611" y="0"/>
                </a:moveTo>
                <a:cubicBezTo>
                  <a:pt x="224389" y="34684"/>
                  <a:pt x="24167" y="69368"/>
                  <a:pt x="2095" y="182880"/>
                </a:cubicBezTo>
                <a:cubicBezTo>
                  <a:pt x="-19977" y="296392"/>
                  <a:pt x="136102" y="488731"/>
                  <a:pt x="292181" y="681071"/>
                </a:cubicBezTo>
              </a:path>
            </a:pathLst>
          </a:custGeom>
          <a:noFill/>
          <a:ln>
            <a:solidFill>
              <a:srgbClr val="C00000"/>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任意多边形: 形状 74">
            <a:extLst>
              <a:ext uri="{FF2B5EF4-FFF2-40B4-BE49-F238E27FC236}">
                <a16:creationId xmlns:a16="http://schemas.microsoft.com/office/drawing/2014/main" id="{5D1C7945-9BA6-4155-94FB-DA5CDBD1654B}"/>
              </a:ext>
            </a:extLst>
          </p:cNvPr>
          <p:cNvSpPr/>
          <p:nvPr/>
        </p:nvSpPr>
        <p:spPr>
          <a:xfrm>
            <a:off x="6709980" y="3465255"/>
            <a:ext cx="424611" cy="681071"/>
          </a:xfrm>
          <a:custGeom>
            <a:avLst/>
            <a:gdLst>
              <a:gd name="connsiteX0" fmla="*/ 424611 w 424611"/>
              <a:gd name="connsiteY0" fmla="*/ 0 h 681071"/>
              <a:gd name="connsiteX1" fmla="*/ 2095 w 424611"/>
              <a:gd name="connsiteY1" fmla="*/ 182880 h 681071"/>
              <a:gd name="connsiteX2" fmla="*/ 292181 w 424611"/>
              <a:gd name="connsiteY2" fmla="*/ 681071 h 681071"/>
            </a:gdLst>
            <a:ahLst/>
            <a:cxnLst>
              <a:cxn ang="0">
                <a:pos x="connsiteX0" y="connsiteY0"/>
              </a:cxn>
              <a:cxn ang="0">
                <a:pos x="connsiteX1" y="connsiteY1"/>
              </a:cxn>
              <a:cxn ang="0">
                <a:pos x="connsiteX2" y="connsiteY2"/>
              </a:cxn>
            </a:cxnLst>
            <a:rect l="l" t="t" r="r" b="b"/>
            <a:pathLst>
              <a:path w="424611" h="681071">
                <a:moveTo>
                  <a:pt x="424611" y="0"/>
                </a:moveTo>
                <a:cubicBezTo>
                  <a:pt x="224389" y="34684"/>
                  <a:pt x="24167" y="69368"/>
                  <a:pt x="2095" y="182880"/>
                </a:cubicBezTo>
                <a:cubicBezTo>
                  <a:pt x="-19977" y="296392"/>
                  <a:pt x="136102" y="488731"/>
                  <a:pt x="292181" y="681071"/>
                </a:cubicBezTo>
              </a:path>
            </a:pathLst>
          </a:custGeom>
          <a:noFill/>
          <a:ln>
            <a:solidFill>
              <a:srgbClr val="C00000"/>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文本框 75">
            <a:extLst>
              <a:ext uri="{FF2B5EF4-FFF2-40B4-BE49-F238E27FC236}">
                <a16:creationId xmlns:a16="http://schemas.microsoft.com/office/drawing/2014/main" id="{EB852334-EBC2-4577-927C-4BF19CBA8FA8}"/>
              </a:ext>
            </a:extLst>
          </p:cNvPr>
          <p:cNvSpPr txBox="1"/>
          <p:nvPr/>
        </p:nvSpPr>
        <p:spPr>
          <a:xfrm>
            <a:off x="6669509" y="3771969"/>
            <a:ext cx="1377300" cy="253916"/>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Connectivity is back</a:t>
            </a:r>
            <a:endParaRPr lang="zh-CN" altLang="en-US" sz="1050" dirty="0">
              <a:solidFill>
                <a:srgbClr val="000000"/>
              </a:solidFill>
              <a:latin typeface="Arial" charset="0"/>
            </a:endParaRPr>
          </a:p>
        </p:txBody>
      </p:sp>
      <p:sp>
        <p:nvSpPr>
          <p:cNvPr id="77" name="任意多边形: 形状 76">
            <a:extLst>
              <a:ext uri="{FF2B5EF4-FFF2-40B4-BE49-F238E27FC236}">
                <a16:creationId xmlns:a16="http://schemas.microsoft.com/office/drawing/2014/main" id="{A83AF9F4-4AA0-4847-A726-466DB76EB15D}"/>
              </a:ext>
            </a:extLst>
          </p:cNvPr>
          <p:cNvSpPr/>
          <p:nvPr/>
        </p:nvSpPr>
        <p:spPr>
          <a:xfrm>
            <a:off x="7643799" y="3493503"/>
            <a:ext cx="424611" cy="681071"/>
          </a:xfrm>
          <a:custGeom>
            <a:avLst/>
            <a:gdLst>
              <a:gd name="connsiteX0" fmla="*/ 424611 w 424611"/>
              <a:gd name="connsiteY0" fmla="*/ 0 h 681071"/>
              <a:gd name="connsiteX1" fmla="*/ 2095 w 424611"/>
              <a:gd name="connsiteY1" fmla="*/ 182880 h 681071"/>
              <a:gd name="connsiteX2" fmla="*/ 292181 w 424611"/>
              <a:gd name="connsiteY2" fmla="*/ 681071 h 681071"/>
            </a:gdLst>
            <a:ahLst/>
            <a:cxnLst>
              <a:cxn ang="0">
                <a:pos x="connsiteX0" y="connsiteY0"/>
              </a:cxn>
              <a:cxn ang="0">
                <a:pos x="connsiteX1" y="connsiteY1"/>
              </a:cxn>
              <a:cxn ang="0">
                <a:pos x="connsiteX2" y="connsiteY2"/>
              </a:cxn>
            </a:cxnLst>
            <a:rect l="l" t="t" r="r" b="b"/>
            <a:pathLst>
              <a:path w="424611" h="681071">
                <a:moveTo>
                  <a:pt x="424611" y="0"/>
                </a:moveTo>
                <a:cubicBezTo>
                  <a:pt x="224389" y="34684"/>
                  <a:pt x="24167" y="69368"/>
                  <a:pt x="2095" y="182880"/>
                </a:cubicBezTo>
                <a:cubicBezTo>
                  <a:pt x="-19977" y="296392"/>
                  <a:pt x="136102" y="488731"/>
                  <a:pt x="292181" y="681071"/>
                </a:cubicBezTo>
              </a:path>
            </a:pathLst>
          </a:custGeom>
          <a:noFill/>
          <a:ln>
            <a:solidFill>
              <a:srgbClr val="C00000"/>
            </a:solidFill>
            <a:prstDash val="sysDash"/>
            <a:headEnd type="none" w="med" len="med"/>
            <a:tailEnd type="arrow" w="med" len="me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左中括号 18">
            <a:extLst>
              <a:ext uri="{FF2B5EF4-FFF2-40B4-BE49-F238E27FC236}">
                <a16:creationId xmlns:a16="http://schemas.microsoft.com/office/drawing/2014/main" id="{32AD1F19-0C62-4BD0-B5AC-239801828336}"/>
              </a:ext>
            </a:extLst>
          </p:cNvPr>
          <p:cNvSpPr/>
          <p:nvPr/>
        </p:nvSpPr>
        <p:spPr>
          <a:xfrm>
            <a:off x="6529062" y="4189258"/>
            <a:ext cx="355307" cy="2172659"/>
          </a:xfrm>
          <a:prstGeom prst="leftBracket">
            <a:avLst>
              <a:gd name="adj" fmla="val 12628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78" name="左中括号 77">
            <a:extLst>
              <a:ext uri="{FF2B5EF4-FFF2-40B4-BE49-F238E27FC236}">
                <a16:creationId xmlns:a16="http://schemas.microsoft.com/office/drawing/2014/main" id="{B49BAE0B-B88F-4D2D-AD7E-AC887F464145}"/>
              </a:ext>
            </a:extLst>
          </p:cNvPr>
          <p:cNvSpPr/>
          <p:nvPr/>
        </p:nvSpPr>
        <p:spPr>
          <a:xfrm flipH="1">
            <a:off x="8073859" y="4189257"/>
            <a:ext cx="355307" cy="2172659"/>
          </a:xfrm>
          <a:prstGeom prst="leftBracket">
            <a:avLst>
              <a:gd name="adj" fmla="val 126287"/>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nvGrpSpPr>
          <p:cNvPr id="79" name="组合 78">
            <a:extLst>
              <a:ext uri="{FF2B5EF4-FFF2-40B4-BE49-F238E27FC236}">
                <a16:creationId xmlns:a16="http://schemas.microsoft.com/office/drawing/2014/main" id="{7A0B9E72-3DEF-4C52-B888-BD1CD099F47D}"/>
              </a:ext>
            </a:extLst>
          </p:cNvPr>
          <p:cNvGrpSpPr/>
          <p:nvPr/>
        </p:nvGrpSpPr>
        <p:grpSpPr>
          <a:xfrm>
            <a:off x="7012793" y="5045421"/>
            <a:ext cx="165610" cy="479173"/>
            <a:chOff x="1212658" y="2768998"/>
            <a:chExt cx="165610" cy="479173"/>
          </a:xfrm>
        </p:grpSpPr>
        <p:sp>
          <p:nvSpPr>
            <p:cNvPr id="80" name="矩形: 圆角 79">
              <a:extLst>
                <a:ext uri="{FF2B5EF4-FFF2-40B4-BE49-F238E27FC236}">
                  <a16:creationId xmlns:a16="http://schemas.microsoft.com/office/drawing/2014/main" id="{E6424078-38FE-4029-8C84-BB7B0F2F1ED1}"/>
                </a:ext>
              </a:extLst>
            </p:cNvPr>
            <p:cNvSpPr/>
            <p:nvPr/>
          </p:nvSpPr>
          <p:spPr>
            <a:xfrm>
              <a:off x="1234252" y="2984512"/>
              <a:ext cx="144016" cy="263659"/>
            </a:xfrm>
            <a:prstGeom prst="roundRect">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81" name="等腰三角形 80">
              <a:extLst>
                <a:ext uri="{FF2B5EF4-FFF2-40B4-BE49-F238E27FC236}">
                  <a16:creationId xmlns:a16="http://schemas.microsoft.com/office/drawing/2014/main" id="{0458AF3D-94E3-44C6-81A4-0CC625451FCF}"/>
                </a:ext>
              </a:extLst>
            </p:cNvPr>
            <p:cNvSpPr/>
            <p:nvPr/>
          </p:nvSpPr>
          <p:spPr>
            <a:xfrm flipV="1">
              <a:off x="1212658" y="2768998"/>
              <a:ext cx="144016" cy="199387"/>
            </a:xfrm>
            <a:prstGeom prst="triangle">
              <a:avLst/>
            </a:prstGeom>
            <a:solidFill>
              <a:srgbClr val="C00000"/>
            </a:solidFill>
            <a:ln w="19050" cap="flat" cmpd="sng" algn="ctr">
              <a:solidFill>
                <a:schemeClr val="tx1"/>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grpSp>
        <p:nvGrpSpPr>
          <p:cNvPr id="82" name="组合 81">
            <a:extLst>
              <a:ext uri="{FF2B5EF4-FFF2-40B4-BE49-F238E27FC236}">
                <a16:creationId xmlns:a16="http://schemas.microsoft.com/office/drawing/2014/main" id="{6CAAD4DD-C2D3-45F0-ACB9-E9C4C16889A4}"/>
              </a:ext>
            </a:extLst>
          </p:cNvPr>
          <p:cNvGrpSpPr/>
          <p:nvPr/>
        </p:nvGrpSpPr>
        <p:grpSpPr>
          <a:xfrm>
            <a:off x="7906749" y="5043048"/>
            <a:ext cx="165610" cy="479173"/>
            <a:chOff x="962256" y="4355468"/>
            <a:chExt cx="165610" cy="479173"/>
          </a:xfrm>
        </p:grpSpPr>
        <p:sp>
          <p:nvSpPr>
            <p:cNvPr id="83" name="矩形: 圆角 82">
              <a:extLst>
                <a:ext uri="{FF2B5EF4-FFF2-40B4-BE49-F238E27FC236}">
                  <a16:creationId xmlns:a16="http://schemas.microsoft.com/office/drawing/2014/main" id="{F30806A0-E092-4445-8AF7-FE5465EBC88E}"/>
                </a:ext>
              </a:extLst>
            </p:cNvPr>
            <p:cNvSpPr/>
            <p:nvPr/>
          </p:nvSpPr>
          <p:spPr>
            <a:xfrm>
              <a:off x="983850" y="4570982"/>
              <a:ext cx="144016" cy="263659"/>
            </a:xfrm>
            <a:prstGeom prst="roundRect">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84" name="等腰三角形 83">
              <a:extLst>
                <a:ext uri="{FF2B5EF4-FFF2-40B4-BE49-F238E27FC236}">
                  <a16:creationId xmlns:a16="http://schemas.microsoft.com/office/drawing/2014/main" id="{9B07EBAF-57AF-4D0E-A94D-C04CD453A5A2}"/>
                </a:ext>
              </a:extLst>
            </p:cNvPr>
            <p:cNvSpPr/>
            <p:nvPr/>
          </p:nvSpPr>
          <p:spPr>
            <a:xfrm flipV="1">
              <a:off x="962256" y="4355468"/>
              <a:ext cx="144016" cy="199387"/>
            </a:xfrm>
            <a:prstGeom prst="triangle">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grpSp>
        <p:nvGrpSpPr>
          <p:cNvPr id="85" name="组合 84">
            <a:extLst>
              <a:ext uri="{FF2B5EF4-FFF2-40B4-BE49-F238E27FC236}">
                <a16:creationId xmlns:a16="http://schemas.microsoft.com/office/drawing/2014/main" id="{E50BFD4B-AA33-4F67-8BB7-A8B7F365115F}"/>
              </a:ext>
            </a:extLst>
          </p:cNvPr>
          <p:cNvGrpSpPr/>
          <p:nvPr/>
        </p:nvGrpSpPr>
        <p:grpSpPr>
          <a:xfrm>
            <a:off x="7023590" y="5684535"/>
            <a:ext cx="165610" cy="479173"/>
            <a:chOff x="962256" y="4355468"/>
            <a:chExt cx="165610" cy="479173"/>
          </a:xfrm>
        </p:grpSpPr>
        <p:sp>
          <p:nvSpPr>
            <p:cNvPr id="86" name="矩形: 圆角 85">
              <a:extLst>
                <a:ext uri="{FF2B5EF4-FFF2-40B4-BE49-F238E27FC236}">
                  <a16:creationId xmlns:a16="http://schemas.microsoft.com/office/drawing/2014/main" id="{1327937B-6106-4156-A693-83CB3051F6B0}"/>
                </a:ext>
              </a:extLst>
            </p:cNvPr>
            <p:cNvSpPr/>
            <p:nvPr/>
          </p:nvSpPr>
          <p:spPr>
            <a:xfrm>
              <a:off x="983850" y="4570982"/>
              <a:ext cx="144016" cy="263659"/>
            </a:xfrm>
            <a:prstGeom prst="roundRect">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87" name="等腰三角形 86">
              <a:extLst>
                <a:ext uri="{FF2B5EF4-FFF2-40B4-BE49-F238E27FC236}">
                  <a16:creationId xmlns:a16="http://schemas.microsoft.com/office/drawing/2014/main" id="{0CD51D35-9881-43B0-BA87-C4643E556FFE}"/>
                </a:ext>
              </a:extLst>
            </p:cNvPr>
            <p:cNvSpPr/>
            <p:nvPr/>
          </p:nvSpPr>
          <p:spPr>
            <a:xfrm flipV="1">
              <a:off x="962256" y="4355468"/>
              <a:ext cx="144016" cy="199387"/>
            </a:xfrm>
            <a:prstGeom prst="triangle">
              <a:avLst/>
            </a:prstGeom>
            <a:solidFill>
              <a:srgbClr val="FFFFFF">
                <a:lumMod val="75000"/>
              </a:srgbClr>
            </a:solidFill>
            <a:ln w="19050" cap="flat" cmpd="sng" algn="ctr">
              <a:solidFill>
                <a:srgbClr val="C00000"/>
              </a:solidFill>
              <a:prstDash val="sysDash"/>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grpSp>
        <p:nvGrpSpPr>
          <p:cNvPr id="88" name="组合 87">
            <a:extLst>
              <a:ext uri="{FF2B5EF4-FFF2-40B4-BE49-F238E27FC236}">
                <a16:creationId xmlns:a16="http://schemas.microsoft.com/office/drawing/2014/main" id="{45D7758E-DD1C-49A1-9197-171B866137B2}"/>
              </a:ext>
            </a:extLst>
          </p:cNvPr>
          <p:cNvGrpSpPr/>
          <p:nvPr/>
        </p:nvGrpSpPr>
        <p:grpSpPr>
          <a:xfrm>
            <a:off x="7933316" y="5690529"/>
            <a:ext cx="180020" cy="458159"/>
            <a:chOff x="1980229" y="2794525"/>
            <a:chExt cx="180020" cy="458159"/>
          </a:xfrm>
        </p:grpSpPr>
        <p:sp>
          <p:nvSpPr>
            <p:cNvPr id="89" name="矩形: 圆角 88">
              <a:extLst>
                <a:ext uri="{FF2B5EF4-FFF2-40B4-BE49-F238E27FC236}">
                  <a16:creationId xmlns:a16="http://schemas.microsoft.com/office/drawing/2014/main" id="{C69B10CD-B2EC-42A9-9DF2-DA00458B8A9E}"/>
                </a:ext>
              </a:extLst>
            </p:cNvPr>
            <p:cNvSpPr/>
            <p:nvPr/>
          </p:nvSpPr>
          <p:spPr>
            <a:xfrm>
              <a:off x="2016233" y="2989025"/>
              <a:ext cx="144016" cy="263659"/>
            </a:xfrm>
            <a:prstGeom prst="roundRect">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sp>
          <p:nvSpPr>
            <p:cNvPr id="90" name="等腰三角形 89">
              <a:extLst>
                <a:ext uri="{FF2B5EF4-FFF2-40B4-BE49-F238E27FC236}">
                  <a16:creationId xmlns:a16="http://schemas.microsoft.com/office/drawing/2014/main" id="{44D0D56B-13CB-4598-A1E7-537449D64EE1}"/>
                </a:ext>
              </a:extLst>
            </p:cNvPr>
            <p:cNvSpPr/>
            <p:nvPr/>
          </p:nvSpPr>
          <p:spPr>
            <a:xfrm flipV="1">
              <a:off x="1980229" y="2794525"/>
              <a:ext cx="144016" cy="199387"/>
            </a:xfrm>
            <a:prstGeom prst="triangle">
              <a:avLst/>
            </a:prstGeom>
            <a:solidFill>
              <a:srgbClr val="00B050"/>
            </a:solidFill>
            <a:ln w="19050" cap="flat" cmpd="sng" algn="ctr">
              <a:solidFill>
                <a:srgbClr val="000000"/>
              </a:solidFill>
              <a:prstDash val="solid"/>
            </a:ln>
            <a:effectLst/>
          </p:spPr>
          <p:txBody>
            <a:bodyPr rtlCol="0" anchor="ctr"/>
            <a:lstStyle/>
            <a:p>
              <a:pPr marL="0" marR="0" lvl="0" indent="0" algn="ctr" defTabSz="914400" eaLnBrk="1" fontAlgn="base" latinLnBrk="0" hangingPunct="1">
                <a:lnSpc>
                  <a:spcPct val="100000"/>
                </a:lnSpc>
                <a:spcBef>
                  <a:spcPct val="0"/>
                </a:spcBef>
                <a:spcAft>
                  <a:spcPct val="0"/>
                </a:spcAft>
                <a:buClrTx/>
                <a:buSzTx/>
                <a:buFontTx/>
                <a:buNone/>
                <a:tabLst/>
                <a:defRPr/>
              </a:pPr>
              <a:endParaRPr kumimoji="0" lang="zh-CN" altLang="en-US" sz="2000" b="0" i="0" u="none" strike="noStrike" kern="0" cap="none" spc="0" normalizeH="0" baseline="0" noProof="0">
                <a:ln>
                  <a:noFill/>
                </a:ln>
                <a:solidFill>
                  <a:srgbClr val="FFFFFF"/>
                </a:solidFill>
                <a:effectLst/>
                <a:uLnTx/>
                <a:uFillTx/>
                <a:latin typeface="Arial"/>
                <a:ea typeface="宋体"/>
                <a:cs typeface="+mn-cs"/>
              </a:endParaRPr>
            </a:p>
          </p:txBody>
        </p:sp>
      </p:grpSp>
      <p:sp>
        <p:nvSpPr>
          <p:cNvPr id="91" name="文本框 90">
            <a:extLst>
              <a:ext uri="{FF2B5EF4-FFF2-40B4-BE49-F238E27FC236}">
                <a16:creationId xmlns:a16="http://schemas.microsoft.com/office/drawing/2014/main" id="{73CD99B5-4D6E-42C5-8F2C-F50452224C06}"/>
              </a:ext>
            </a:extLst>
          </p:cNvPr>
          <p:cNvSpPr txBox="1"/>
          <p:nvPr/>
        </p:nvSpPr>
        <p:spPr>
          <a:xfrm>
            <a:off x="8340272" y="6316637"/>
            <a:ext cx="1090363" cy="253916"/>
          </a:xfrm>
          <a:prstGeom prst="rect">
            <a:avLst/>
          </a:prstGeom>
          <a:noFill/>
        </p:spPr>
        <p:txBody>
          <a:bodyPr wrap="none" rtlCol="0">
            <a:spAutoFit/>
          </a:bodyPr>
          <a:lstStyle/>
          <a:p>
            <a:pPr fontAlgn="base">
              <a:spcBef>
                <a:spcPct val="0"/>
              </a:spcBef>
              <a:spcAft>
                <a:spcPct val="0"/>
              </a:spcAft>
            </a:pPr>
            <a:r>
              <a:rPr lang="en-US" altLang="zh-CN" sz="1050" dirty="0">
                <a:solidFill>
                  <a:srgbClr val="000000"/>
                </a:solidFill>
                <a:latin typeface="Arial" charset="0"/>
              </a:rPr>
              <a:t>3GPP network</a:t>
            </a:r>
            <a:endParaRPr lang="zh-CN" altLang="en-US" sz="1050" dirty="0">
              <a:solidFill>
                <a:srgbClr val="000000"/>
              </a:solidFill>
              <a:latin typeface="Arial" charset="0"/>
            </a:endParaRPr>
          </a:p>
        </p:txBody>
      </p:sp>
      <p:cxnSp>
        <p:nvCxnSpPr>
          <p:cNvPr id="21" name="直接箭头连接符 20">
            <a:extLst>
              <a:ext uri="{FF2B5EF4-FFF2-40B4-BE49-F238E27FC236}">
                <a16:creationId xmlns:a16="http://schemas.microsoft.com/office/drawing/2014/main" id="{FC2EF4FB-D245-4E1B-8AD0-7F9B61E0F678}"/>
              </a:ext>
            </a:extLst>
          </p:cNvPr>
          <p:cNvCxnSpPr>
            <a:cxnSpLocks/>
            <a:stCxn id="78" idx="1"/>
          </p:cNvCxnSpPr>
          <p:nvPr/>
        </p:nvCxnSpPr>
        <p:spPr>
          <a:xfrm>
            <a:off x="8429166" y="5275587"/>
            <a:ext cx="1159143" cy="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5" name="文本框 94">
            <a:extLst>
              <a:ext uri="{FF2B5EF4-FFF2-40B4-BE49-F238E27FC236}">
                <a16:creationId xmlns:a16="http://schemas.microsoft.com/office/drawing/2014/main" id="{98B52E20-901F-4772-9C98-400BD486133A}"/>
              </a:ext>
            </a:extLst>
          </p:cNvPr>
          <p:cNvSpPr txBox="1"/>
          <p:nvPr/>
        </p:nvSpPr>
        <p:spPr>
          <a:xfrm>
            <a:off x="8459612" y="4766049"/>
            <a:ext cx="1270253" cy="553998"/>
          </a:xfrm>
          <a:prstGeom prst="rect">
            <a:avLst/>
          </a:prstGeom>
          <a:noFill/>
        </p:spPr>
        <p:txBody>
          <a:bodyPr wrap="square" rtlCol="0">
            <a:spAutoFit/>
          </a:bodyPr>
          <a:lstStyle/>
          <a:p>
            <a:r>
              <a:rPr lang="en-US" altLang="zh-CN" sz="1000" dirty="0">
                <a:solidFill>
                  <a:srgbClr val="C00000"/>
                </a:solidFill>
              </a:rPr>
              <a:t>(3) Report the cached location information</a:t>
            </a:r>
            <a:endParaRPr lang="zh-CN" altLang="en-US" sz="1000" dirty="0">
              <a:solidFill>
                <a:srgbClr val="C00000"/>
              </a:solidFill>
            </a:endParaRPr>
          </a:p>
        </p:txBody>
      </p:sp>
      <p:sp>
        <p:nvSpPr>
          <p:cNvPr id="62" name="矩形 61">
            <a:extLst>
              <a:ext uri="{FF2B5EF4-FFF2-40B4-BE49-F238E27FC236}">
                <a16:creationId xmlns:a16="http://schemas.microsoft.com/office/drawing/2014/main" id="{CBE72551-4224-4B1E-A657-88934F959C35}"/>
              </a:ext>
            </a:extLst>
          </p:cNvPr>
          <p:cNvSpPr/>
          <p:nvPr/>
        </p:nvSpPr>
        <p:spPr>
          <a:xfrm>
            <a:off x="505059" y="1926369"/>
            <a:ext cx="4617845" cy="707886"/>
          </a:xfrm>
          <a:prstGeom prst="rect">
            <a:avLst/>
          </a:prstGeom>
        </p:spPr>
        <p:txBody>
          <a:bodyPr wrap="square">
            <a:spAutoFit/>
          </a:bodyPr>
          <a:lstStyle/>
          <a:p>
            <a:pPr marL="720725" indent="-540385">
              <a:spcAft>
                <a:spcPts val="900"/>
              </a:spcAft>
            </a:pPr>
            <a:r>
              <a:rPr lang="en-US" altLang="zh-CN" sz="1000" i="1" dirty="0">
                <a:solidFill>
                  <a:srgbClr val="FF0000"/>
                </a:solidFill>
                <a:highlight>
                  <a:srgbClr val="FFFF00"/>
                </a:highlight>
                <a:latin typeface="Times New Roman" panose="02020603050405020304" pitchFamily="18" charset="0"/>
              </a:rPr>
              <a:t>Editor's note:	Detailed handling for “loss of </a:t>
            </a:r>
            <a:r>
              <a:rPr lang="en-US" altLang="zh-CN" sz="1000" i="1" dirty="0" err="1">
                <a:solidFill>
                  <a:srgbClr val="FF0000"/>
                </a:solidFill>
                <a:highlight>
                  <a:srgbClr val="FFFF00"/>
                </a:highlight>
                <a:latin typeface="Times New Roman" panose="02020603050405020304" pitchFamily="18" charset="0"/>
              </a:rPr>
              <a:t>connectity</a:t>
            </a:r>
            <a:r>
              <a:rPr lang="en-US" altLang="zh-CN" sz="1000" i="1" dirty="0">
                <a:solidFill>
                  <a:srgbClr val="FF0000"/>
                </a:solidFill>
                <a:highlight>
                  <a:srgbClr val="FFFF00"/>
                </a:highlight>
                <a:latin typeface="Times New Roman" panose="02020603050405020304" pitchFamily="18" charset="0"/>
              </a:rPr>
              <a:t>” in LM server is FFS. For instance, whether to address the case when reference UE and target UE(s) both lose connectivity (e.g., using UE-only operation for SL/Ranging).</a:t>
            </a:r>
          </a:p>
        </p:txBody>
      </p:sp>
      <p:pic>
        <p:nvPicPr>
          <p:cNvPr id="63" name="pic">
            <a:extLst>
              <a:ext uri="{FF2B5EF4-FFF2-40B4-BE49-F238E27FC236}">
                <a16:creationId xmlns:a16="http://schemas.microsoft.com/office/drawing/2014/main" id="{9DB37E03-9560-4E41-AAC8-2682AF68582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358910" y="5258562"/>
            <a:ext cx="418479" cy="165552"/>
          </a:xfrm>
          <a:prstGeom prst="rect">
            <a:avLst/>
          </a:prstGeom>
        </p:spPr>
      </p:pic>
      <p:pic>
        <p:nvPicPr>
          <p:cNvPr id="65" name="pic">
            <a:extLst>
              <a:ext uri="{FF2B5EF4-FFF2-40B4-BE49-F238E27FC236}">
                <a16:creationId xmlns:a16="http://schemas.microsoft.com/office/drawing/2014/main" id="{3EADD805-9CDD-46F7-9760-B3B5BA3C18BF}"/>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a:xfrm>
            <a:off x="7375849" y="5899002"/>
            <a:ext cx="418479" cy="165552"/>
          </a:xfrm>
          <a:prstGeom prst="rect">
            <a:avLst/>
          </a:prstGeom>
        </p:spPr>
      </p:pic>
    </p:spTree>
    <p:extLst>
      <p:ext uri="{BB962C8B-B14F-4D97-AF65-F5344CB8AC3E}">
        <p14:creationId xmlns:p14="http://schemas.microsoft.com/office/powerpoint/2010/main" val="4239773520"/>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a:extLst>
              <a:ext uri="{FF2B5EF4-FFF2-40B4-BE49-F238E27FC236}">
                <a16:creationId xmlns:a16="http://schemas.microsoft.com/office/drawing/2014/main" id="{25E5B60B-9E9E-4F7B-A480-00CBC0097EB8}"/>
              </a:ext>
            </a:extLst>
          </p:cNvPr>
          <p:cNvSpPr txBox="1"/>
          <p:nvPr/>
        </p:nvSpPr>
        <p:spPr>
          <a:xfrm>
            <a:off x="330376" y="442393"/>
            <a:ext cx="4409156" cy="523220"/>
          </a:xfrm>
          <a:prstGeom prst="rect">
            <a:avLst/>
          </a:prstGeom>
          <a:noFill/>
        </p:spPr>
        <p:txBody>
          <a:bodyPr wrap="none" rtlCol="0">
            <a:spAutoFit/>
          </a:bodyPr>
          <a:lstStyle/>
          <a:p>
            <a:r>
              <a:rPr lang="en-US" altLang="zh-CN" sz="2800" b="1" dirty="0">
                <a:solidFill>
                  <a:srgbClr val="C00000"/>
                </a:solidFill>
              </a:rPr>
              <a:t>Conclusion and way forward</a:t>
            </a:r>
            <a:endParaRPr lang="zh-CN" altLang="en-US" sz="2800" b="1" dirty="0">
              <a:solidFill>
                <a:srgbClr val="C00000"/>
              </a:solidFill>
            </a:endParaRPr>
          </a:p>
        </p:txBody>
      </p:sp>
      <p:sp>
        <p:nvSpPr>
          <p:cNvPr id="4" name="文本框 3">
            <a:extLst>
              <a:ext uri="{FF2B5EF4-FFF2-40B4-BE49-F238E27FC236}">
                <a16:creationId xmlns:a16="http://schemas.microsoft.com/office/drawing/2014/main" id="{501C30B2-05CC-415A-AA91-BACE4F8FE383}"/>
              </a:ext>
            </a:extLst>
          </p:cNvPr>
          <p:cNvSpPr txBox="1"/>
          <p:nvPr/>
        </p:nvSpPr>
        <p:spPr>
          <a:xfrm>
            <a:off x="617797" y="1541235"/>
            <a:ext cx="10355004" cy="1200329"/>
          </a:xfrm>
          <a:prstGeom prst="rect">
            <a:avLst/>
          </a:prstGeom>
          <a:noFill/>
        </p:spPr>
        <p:txBody>
          <a:bodyPr wrap="square" rtlCol="0">
            <a:spAutoFit/>
          </a:bodyPr>
          <a:lstStyle/>
          <a:p>
            <a:r>
              <a:rPr lang="en-US" altLang="zh-CN" b="1" dirty="0"/>
              <a:t>Proposal:</a:t>
            </a:r>
          </a:p>
          <a:p>
            <a:endParaRPr lang="en-US" altLang="zh-CN" b="1" dirty="0"/>
          </a:p>
          <a:p>
            <a:r>
              <a:rPr lang="en-US" altLang="zh-CN" b="1" dirty="0"/>
              <a:t>Agree the corresponding CRs.</a:t>
            </a:r>
            <a:endParaRPr lang="en-US" altLang="zh-CN" dirty="0"/>
          </a:p>
          <a:p>
            <a:pPr marL="342900" indent="-342900">
              <a:buFont typeface="+mj-lt"/>
              <a:buAutoNum type="arabicPeriod"/>
            </a:pPr>
            <a:endParaRPr lang="zh-CN" altLang="en-US" dirty="0"/>
          </a:p>
        </p:txBody>
      </p:sp>
    </p:spTree>
    <p:extLst>
      <p:ext uri="{BB962C8B-B14F-4D97-AF65-F5344CB8AC3E}">
        <p14:creationId xmlns:p14="http://schemas.microsoft.com/office/powerpoint/2010/main" val="129127452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11500</TotalTime>
  <Words>1082</Words>
  <Application>Microsoft Office PowerPoint</Application>
  <PresentationFormat>宽屏</PresentationFormat>
  <Paragraphs>98</Paragraphs>
  <Slides>5</Slides>
  <Notes>2</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5</vt:i4>
      </vt:variant>
    </vt:vector>
  </HeadingPairs>
  <TitlesOfParts>
    <vt:vector size="17" baseType="lpstr">
      <vt:lpstr>.AppleSystemUIFont</vt:lpstr>
      <vt:lpstr>等线</vt:lpstr>
      <vt:lpstr>宋体</vt:lpstr>
      <vt:lpstr>微软雅黑</vt:lpstr>
      <vt:lpstr>微软雅黑</vt:lpstr>
      <vt:lpstr>Arial</vt:lpstr>
      <vt:lpstr>Calibri</vt:lpstr>
      <vt:lpstr>Calibri Light</vt:lpstr>
      <vt:lpstr>Times New Roman</vt:lpstr>
      <vt:lpstr>Wingdings</vt:lpstr>
      <vt:lpstr>Office Theme</vt:lpstr>
      <vt:lpstr>1_Office Theme</vt:lpstr>
      <vt:lpstr>PowerPoint 演示文稿</vt:lpstr>
      <vt:lpstr>PowerPoint 演示文稿</vt:lpstr>
      <vt:lpstr>PowerPoint 演示文稿</vt:lpstr>
      <vt:lpstr>PowerPoint 演示文稿</vt:lpstr>
      <vt:lpstr>PowerPoint 演示文稿</vt:lpstr>
    </vt:vector>
  </TitlesOfParts>
  <Company>Huawei Technologies Co.,Ltd.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Huawei</dc:creator>
  <cp:lastModifiedBy>Huawei</cp:lastModifiedBy>
  <cp:revision>159</cp:revision>
  <dcterms:created xsi:type="dcterms:W3CDTF">2023-04-12T09:11:55Z</dcterms:created>
  <dcterms:modified xsi:type="dcterms:W3CDTF">2024-10-08T14:53:33Z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1681290619</vt:lpwstr>
  </property>
  <property fmtid="{D5CDD505-2E9C-101B-9397-08002B2CF9AE}" pid="6" name="_2015_ms_pID_725343">
    <vt:lpwstr>(3)XlQILqDuYkX58hTSLvovH8ovlQpAuyh236LPOoNXb2+GgXLkvcMKx8+2unukTyQPLRVNKjWl
HACLzJ7V20WjIn+ew2kpgWB5hTV6lh0LuUgA4FBQQzc0HVEARy84NHnpzy0FwNXgEO+G3HOL
tMOZs5TvjAsMWfWhcjm8l6gFzuvFyVo3ooyVt5A0Snr7nXUlHdpvsESlQqdbshwt+vHH0iJy
ox361fDXpsnZFTXMs4</vt:lpwstr>
  </property>
  <property fmtid="{D5CDD505-2E9C-101B-9397-08002B2CF9AE}" pid="7" name="_2015_ms_pID_7253431">
    <vt:lpwstr>39PgwQuUpoy+T6+HmGG0nnLZPOQ7DRrob0fm6lTseWh+hgmFF3ScLA
Sa2fM+sssL3R6adhkfq9LncLu3OEppEn9z35F2QU91ETEAcgHXOMxm2IvBf+xnOIuoVQMHkX
5Apz5Onbhyh6TBR/YvumgVwOS9yLslM7OAY6MXpqfj0bhQY4arK8SRe8rMcTMivWpMFiKXR3
ObwLyn0V2s9eOKG+rw/xydApy0JHgZOa4ToI</vt:lpwstr>
  </property>
  <property fmtid="{D5CDD505-2E9C-101B-9397-08002B2CF9AE}" pid="8" name="_2015_ms_pID_7253432">
    <vt:lpwstr>rQ==</vt:lpwstr>
  </property>
</Properties>
</file>