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0"/>
  </p:notesMasterIdLst>
  <p:handoutMasterIdLst>
    <p:handoutMasterId r:id="rId11"/>
  </p:handoutMasterIdLst>
  <p:sldIdLst>
    <p:sldId id="341" r:id="rId5"/>
    <p:sldId id="366" r:id="rId6"/>
    <p:sldId id="364" r:id="rId7"/>
    <p:sldId id="363" r:id="rId8"/>
    <p:sldId id="365" r:id="rId9"/>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627" autoAdjust="0"/>
    <p:restoredTop sz="94679" autoAdjust="0"/>
  </p:normalViewPr>
  <p:slideViewPr>
    <p:cSldViewPr snapToGrid="0">
      <p:cViewPr varScale="1">
        <p:scale>
          <a:sx n="93" d="100"/>
          <a:sy n="93" d="100"/>
        </p:scale>
        <p:origin x="108" y="10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handoutMaster" Target="handoutMasters/handoutMaster1.xml"/><Relationship Id="rId5" Type="http://schemas.openxmlformats.org/officeDocument/2006/relationships/slide" Target="slides/slide1.xml"/><Relationship Id="rId15" Type="http://schemas.openxmlformats.org/officeDocument/2006/relationships/tableStyles" Target="tableStyles.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2024</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#63</a:t>
            </a:r>
          </a:p>
          <a:p>
            <a:pPr eaLnBrk="1" hangingPunct="1">
              <a:defRPr/>
            </a:pPr>
            <a:r>
              <a:rPr lang="en-GB" altLang="en-US" sz="1200" b="1" dirty="0">
                <a:latin typeface="Arial "/>
              </a:rPr>
              <a:t>Hyderabad India, 14</a:t>
            </a:r>
            <a:r>
              <a:rPr lang="en-GB" altLang="en-US" sz="1200" b="1" baseline="30000" dirty="0">
                <a:latin typeface="Arial "/>
              </a:rPr>
              <a:t>th</a:t>
            </a:r>
            <a:r>
              <a:rPr lang="en-GB" altLang="en-US" sz="1200" b="1" dirty="0">
                <a:latin typeface="Arial "/>
              </a:rPr>
              <a:t> - 19</a:t>
            </a:r>
            <a:r>
              <a:rPr lang="en-GB" altLang="en-US" sz="1200" b="1" baseline="30000" dirty="0">
                <a:latin typeface="Arial "/>
              </a:rPr>
              <a:t>th</a:t>
            </a:r>
            <a:r>
              <a:rPr lang="en-GB" altLang="en-US" sz="1200" b="1" dirty="0">
                <a:latin typeface="Arial "/>
              </a:rPr>
              <a:t> October 2024</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S6-244107</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8672512" cy="2852737"/>
          </a:xfrm>
        </p:spPr>
        <p:txBody>
          <a:bodyPr/>
          <a:lstStyle/>
          <a:p>
            <a:pPr eaLnBrk="1" hangingPunct="1"/>
            <a:r>
              <a:rPr lang="en-GB" altLang="en-US" b="1" dirty="0"/>
              <a:t>Ambient Listening - pause and resume operation</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buFontTx/>
              <a:buNone/>
            </a:pPr>
            <a:r>
              <a:rPr lang="en-GB" altLang="en-US" dirty="0"/>
              <a:t>Sivasubramaniam Ramanan &amp; Mythri Hunukumbure</a:t>
            </a:r>
          </a:p>
          <a:p>
            <a:pPr marL="0" indent="0" eaLnBrk="1" hangingPunct="1">
              <a:buFontTx/>
              <a:buNone/>
            </a:pPr>
            <a:r>
              <a:rPr lang="en-GB" altLang="en-US" dirty="0"/>
              <a:t>UK Home Office</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latin typeface="Daytona" panose="020B0604030500040204" pitchFamily="34" charset="0"/>
              </a:rPr>
              <a:t>Introduction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r>
              <a:rPr lang="en-US" altLang="en-US" sz="2000" dirty="0">
                <a:latin typeface="Daytona" panose="020B0604030500040204" pitchFamily="34" charset="0"/>
              </a:rPr>
              <a:t>Propose to introduce pause and resume option for ambient listening calls, if the ‘</a:t>
            </a:r>
            <a:r>
              <a:rPr lang="en-GB" altLang="en-US" sz="2000" dirty="0">
                <a:latin typeface="Daytona" panose="020B0604030500040204" pitchFamily="34" charset="0"/>
              </a:rPr>
              <a:t>MCPTT User being ambient listened to’ </a:t>
            </a:r>
            <a:r>
              <a:rPr lang="en-GB" sz="2000" dirty="0">
                <a:effectLst/>
                <a:latin typeface="Daytona" panose="020B0604030500040204" pitchFamily="34" charset="0"/>
                <a:ea typeface="Times New Roman" panose="02020603050405020304" pitchFamily="18" charset="0"/>
              </a:rPr>
              <a:t>starts an MCPTT Private Call or an MCPTT Group Call.</a:t>
            </a:r>
          </a:p>
          <a:p>
            <a:r>
              <a:rPr lang="en-GB" sz="2000" dirty="0">
                <a:latin typeface="Daytona" panose="020B0604030500040204" pitchFamily="34" charset="0"/>
                <a:ea typeface="Times New Roman" panose="02020603050405020304" pitchFamily="18" charset="0"/>
              </a:rPr>
              <a:t> Pause and resume is very useful in certain operational scenarios for emergency personnel (ambulance, police) and control rooms/dispatchers.</a:t>
            </a:r>
          </a:p>
          <a:p>
            <a:r>
              <a:rPr lang="en-GB" sz="2000" dirty="0">
                <a:latin typeface="Daytona" panose="020B0604030500040204" pitchFamily="34" charset="0"/>
                <a:ea typeface="Times New Roman" panose="02020603050405020304" pitchFamily="18" charset="0"/>
              </a:rPr>
              <a:t>The need to monitor the ‘ambient listened to user’ does not cease simply because they become involved in another call. Otherwise, the ‘ambient listener’ user has the overhead of having to restart the ambient listening call manually. Unless this is done automatically by the client as a locally initiated ambient listening call.</a:t>
            </a:r>
          </a:p>
          <a:p>
            <a:pPr marL="0" indent="0">
              <a:buNone/>
            </a:pPr>
            <a:endParaRPr lang="en-GB" sz="2000" dirty="0">
              <a:effectLst/>
              <a:latin typeface="Daytona" panose="020B0604030500040204" pitchFamily="34" charset="0"/>
              <a:ea typeface="Times New Roman" panose="02020603050405020304" pitchFamily="18" charset="0"/>
            </a:endParaRPr>
          </a:p>
          <a:p>
            <a:pPr marL="0" indent="0">
              <a:buNone/>
            </a:pPr>
            <a:endParaRPr lang="en-US" altLang="en-US" sz="2000" dirty="0">
              <a:latin typeface="Daytona" panose="020B0604030500040204" pitchFamily="34" charset="0"/>
            </a:endParaRPr>
          </a:p>
        </p:txBody>
      </p:sp>
    </p:spTree>
    <p:extLst>
      <p:ext uri="{BB962C8B-B14F-4D97-AF65-F5344CB8AC3E}">
        <p14:creationId xmlns:p14="http://schemas.microsoft.com/office/powerpoint/2010/main" val="2437036163"/>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latin typeface="Daytona" panose="020B0604030500040204" pitchFamily="34" charset="0"/>
              </a:rPr>
              <a:t>Ambient Listening termination (existing requirements)</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p:txBody>
          <a:bodyPr/>
          <a:lstStyle/>
          <a:p>
            <a:pPr marL="0" indent="0">
              <a:buNone/>
            </a:pPr>
            <a:r>
              <a:rPr lang="fr-FR" altLang="en-US" sz="1800" b="1" dirty="0">
                <a:latin typeface="Daytona" panose="020B0604030500040204" pitchFamily="34" charset="0"/>
              </a:rPr>
              <a:t>3GPP TS 22.280 on Ambient Listening</a:t>
            </a:r>
          </a:p>
          <a:p>
            <a:r>
              <a:rPr lang="en-GB" sz="1800" dirty="0">
                <a:effectLst/>
                <a:latin typeface="Daytona" panose="020B0604030500040204" pitchFamily="34" charset="0"/>
                <a:ea typeface="Times New Roman" panose="02020603050405020304" pitchFamily="18" charset="0"/>
              </a:rPr>
              <a:t>Remotely initiated ambient listening requirements</a:t>
            </a:r>
            <a:endParaRPr lang="fr-FR" altLang="en-US" sz="1800" dirty="0">
              <a:latin typeface="Daytona" panose="020B0604030500040204" pitchFamily="34" charset="0"/>
            </a:endParaRPr>
          </a:p>
          <a:p>
            <a:pPr>
              <a:buFont typeface="Arial" panose="020B0604020202020204" pitchFamily="34" charset="0"/>
              <a:buChar char="•"/>
            </a:pPr>
            <a:r>
              <a:rPr lang="en-GB" sz="1800" dirty="0">
                <a:effectLst/>
                <a:latin typeface="Daytona" panose="020B0604030500040204" pitchFamily="34" charset="0"/>
                <a:ea typeface="Times New Roman" panose="02020603050405020304" pitchFamily="18" charset="0"/>
              </a:rPr>
              <a:t>[R-6.15.2.2.2-002] The MCX Service shall ensure that Ambient Listening triggered remotely is terminated only by the remote authorized MCX User (e.g., a dispatcher).</a:t>
            </a:r>
          </a:p>
          <a:p>
            <a:r>
              <a:rPr lang="en-GB" sz="1800" dirty="0">
                <a:effectLst/>
                <a:latin typeface="Daytona" panose="020B0604030500040204" pitchFamily="34" charset="0"/>
                <a:ea typeface="Times New Roman" panose="02020603050405020304" pitchFamily="18" charset="0"/>
              </a:rPr>
              <a:t>Locally initiated ambient listening requirements</a:t>
            </a:r>
          </a:p>
          <a:p>
            <a:pPr>
              <a:buFont typeface="Arial" panose="020B0604020202020204" pitchFamily="34" charset="0"/>
              <a:buChar char="•"/>
            </a:pPr>
            <a:r>
              <a:rPr lang="en-GB" sz="1800" dirty="0">
                <a:effectLst/>
                <a:latin typeface="Daytona" panose="020B0604030500040204" pitchFamily="34" charset="0"/>
                <a:ea typeface="Times New Roman" panose="02020603050405020304" pitchFamily="18" charset="0"/>
              </a:rPr>
              <a:t>[R-6.15.2.2.3-002] The MCX Service shall ensure that Ambient Listening triggered locally can be terminated by the MCX User being listened to or by the remote MCX Service Administrator and/or authorized user, who was the listening Participant. </a:t>
            </a:r>
          </a:p>
          <a:p>
            <a:pPr marL="0" indent="0">
              <a:spcAft>
                <a:spcPts val="900"/>
              </a:spcAft>
              <a:buNone/>
            </a:pPr>
            <a:r>
              <a:rPr lang="en-GB" sz="1800" b="1" dirty="0">
                <a:effectLst/>
                <a:latin typeface="Daytona" panose="020B0604030500040204" pitchFamily="34" charset="0"/>
                <a:ea typeface="Times New Roman" panose="02020603050405020304" pitchFamily="18" charset="0"/>
              </a:rPr>
              <a:t>3GPP TS 22.179 on Ambient Listening</a:t>
            </a:r>
          </a:p>
          <a:p>
            <a:pPr hangingPunct="0">
              <a:spcAft>
                <a:spcPts val="900"/>
              </a:spcAft>
            </a:pPr>
            <a:r>
              <a:rPr lang="en-GB" sz="1800" dirty="0">
                <a:effectLst/>
                <a:latin typeface="Daytona" panose="020B0604030500040204" pitchFamily="34" charset="0"/>
                <a:ea typeface="Times New Roman" panose="02020603050405020304" pitchFamily="18" charset="0"/>
              </a:rPr>
              <a:t>[R-6.16.2.2.1-004] The MCPTT Service shall terminate Ambient Listening if the MCPTT User being listened to starts to transmit in an MCPTT Private Call or an MCPTT Group Call.</a:t>
            </a:r>
          </a:p>
          <a:p>
            <a:pPr marL="180340" indent="0" hangingPunct="0">
              <a:spcAft>
                <a:spcPts val="900"/>
              </a:spcAft>
              <a:buNone/>
            </a:pPr>
            <a:r>
              <a:rPr lang="en-GB" sz="1800" dirty="0">
                <a:effectLst/>
                <a:latin typeface="Daytona" panose="020B0604030500040204" pitchFamily="34" charset="0"/>
                <a:ea typeface="Times New Roman" panose="02020603050405020304" pitchFamily="18" charset="0"/>
              </a:rPr>
              <a:t>NOTE:	An authorized MCPTT User could initiate Discreet Listening at this point if needed.</a:t>
            </a:r>
          </a:p>
          <a:p>
            <a:endParaRPr lang="en-US" altLang="en-US" dirty="0"/>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sz="4000" dirty="0">
                <a:latin typeface="Daytona" panose="020B0604030500040204" pitchFamily="34" charset="0"/>
              </a:rPr>
              <a:t>Potential new useful </a:t>
            </a:r>
            <a:r>
              <a:rPr lang="en-GB" altLang="en-US" sz="4000" dirty="0" err="1">
                <a:latin typeface="Daytona" panose="020B0604030500040204" pitchFamily="34" charset="0"/>
              </a:rPr>
              <a:t>usecases</a:t>
            </a:r>
            <a:r>
              <a:rPr lang="en-GB" altLang="en-US" sz="4000" dirty="0">
                <a:latin typeface="Daytona" panose="020B0604030500040204" pitchFamily="34" charset="0"/>
              </a:rPr>
              <a:t> </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GB" altLang="en-US" sz="2000" dirty="0">
                <a:latin typeface="Daytona" panose="020B0604030500040204" pitchFamily="34" charset="0"/>
              </a:rPr>
              <a:t>An Ambient Listening call could </a:t>
            </a:r>
            <a:r>
              <a:rPr lang="en-GB" altLang="en-US" sz="2000" dirty="0">
                <a:highlight>
                  <a:srgbClr val="FFFF00"/>
                </a:highlight>
                <a:latin typeface="Daytona" panose="020B0604030500040204" pitchFamily="34" charset="0"/>
              </a:rPr>
              <a:t>pause instead of termination</a:t>
            </a:r>
            <a:r>
              <a:rPr lang="en-GB" altLang="en-US" sz="2000" dirty="0">
                <a:latin typeface="Daytona" panose="020B0604030500040204" pitchFamily="34" charset="0"/>
              </a:rPr>
              <a:t> if the ‘MCPTT User being ambient listened to’ initiates a call request for another call or receives an incoming call.</a:t>
            </a:r>
          </a:p>
          <a:p>
            <a:r>
              <a:rPr lang="en-GB" altLang="en-US" sz="2000" dirty="0">
                <a:latin typeface="Daytona" panose="020B0604030500040204" pitchFamily="34" charset="0"/>
              </a:rPr>
              <a:t>A successful call request for an ‘MCPTT User being ambient listened to’ should cause the Ambient Listening call to </a:t>
            </a:r>
            <a:r>
              <a:rPr lang="en-GB" altLang="en-US" sz="2000" dirty="0">
                <a:highlight>
                  <a:srgbClr val="FFFF00"/>
                </a:highlight>
                <a:latin typeface="Daytona" panose="020B0604030500040204" pitchFamily="34" charset="0"/>
              </a:rPr>
              <a:t>pause</a:t>
            </a:r>
            <a:r>
              <a:rPr lang="en-GB" altLang="en-US" sz="2000" dirty="0">
                <a:latin typeface="Daytona" panose="020B0604030500040204" pitchFamily="34" charset="0"/>
              </a:rPr>
              <a:t> until the requested call has completed at which point the Ambient Listening call could </a:t>
            </a:r>
            <a:r>
              <a:rPr lang="en-GB" altLang="en-US" sz="2000" dirty="0">
                <a:highlight>
                  <a:srgbClr val="FFFF00"/>
                </a:highlight>
                <a:latin typeface="Daytona" panose="020B0604030500040204" pitchFamily="34" charset="0"/>
              </a:rPr>
              <a:t>resume</a:t>
            </a:r>
            <a:r>
              <a:rPr lang="en-GB" altLang="en-US" sz="2000" dirty="0">
                <a:latin typeface="Daytona" panose="020B0604030500040204" pitchFamily="34" charset="0"/>
              </a:rPr>
              <a:t>.</a:t>
            </a:r>
          </a:p>
          <a:p>
            <a:r>
              <a:rPr lang="en-GB" altLang="en-US" sz="2000" dirty="0">
                <a:latin typeface="Daytona" panose="020B0604030500040204" pitchFamily="34" charset="0"/>
              </a:rPr>
              <a:t>Incoming or outgoing call requests for an ‘MCPTT User being ambient listened to’ should be treated the same way as if they were not involved in an Ambient Listening call and the calls should be setup as if Ambient Listening was not taking place.</a:t>
            </a:r>
          </a:p>
          <a:p>
            <a:endParaRPr lang="en-GB" altLang="en-US" sz="2000" dirty="0">
              <a:latin typeface="Daytona" panose="020B0604030500040204" pitchFamily="34" charset="0"/>
            </a:endParaRPr>
          </a:p>
          <a:p>
            <a:endParaRPr lang="en-US" altLang="en-US" dirty="0"/>
          </a:p>
        </p:txBody>
      </p:sp>
    </p:spTree>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latin typeface="Daytona" panose="020B0604030500040204" pitchFamily="34" charset="0"/>
              </a:rPr>
              <a:t>Next steps</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p:txBody>
          <a:bodyPr/>
          <a:lstStyle/>
          <a:p>
            <a:r>
              <a:rPr lang="en-US" altLang="en-US" dirty="0">
                <a:latin typeface="Daytona" panose="020B0604030500040204" pitchFamily="34" charset="0"/>
              </a:rPr>
              <a:t>Consider if the pause and resume option could be accommodated within the existing MCX architecture.</a:t>
            </a:r>
          </a:p>
          <a:p>
            <a:pPr marL="0" indent="0">
              <a:buNone/>
            </a:pPr>
            <a:endParaRPr lang="en-US" altLang="en-US" dirty="0">
              <a:latin typeface="Daytona" panose="020B0604030500040204" pitchFamily="34" charset="0"/>
            </a:endParaRPr>
          </a:p>
          <a:p>
            <a:endParaRPr lang="en-US" altLang="en-US" dirty="0">
              <a:latin typeface="Daytona" panose="020B0604030500040204" pitchFamily="34" charset="0"/>
            </a:endParaRPr>
          </a:p>
        </p:txBody>
      </p:sp>
    </p:spTree>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5CA3727-A4EB-4398-9783-D0148B061093}">
  <ds:schemaRefs>
    <ds:schemaRef ds:uri="http://schemas.microsoft.com/office/2006/documentManagement/types"/>
    <ds:schemaRef ds:uri="http://schemas.microsoft.com/office/2006/metadata/properties"/>
    <ds:schemaRef ds:uri="679a257e-872f-4c98-9e8a-0a9c104f72cd"/>
    <ds:schemaRef ds:uri="http://purl.org/dc/terms/"/>
    <ds:schemaRef ds:uri="http://schemas.openxmlformats.org/package/2006/metadata/core-properties"/>
    <ds:schemaRef ds:uri="http://purl.org/dc/dcmitype/"/>
    <ds:schemaRef ds:uri="http://schemas.microsoft.com/office/infopath/2007/PartnerControls"/>
    <ds:schemaRef ds:uri="280d8efa-eff2-4910-88d2-79ca146720c4"/>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emplate>Office Theme</Template>
  <TotalTime>6775</TotalTime>
  <Words>422</Words>
  <Application>Microsoft Office PowerPoint</Application>
  <PresentationFormat>Widescreen</PresentationFormat>
  <Paragraphs>22</Paragraphs>
  <Slides>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vt:i4>
      </vt:variant>
    </vt:vector>
  </HeadingPairs>
  <TitlesOfParts>
    <vt:vector size="12" baseType="lpstr">
      <vt:lpstr>Arial</vt:lpstr>
      <vt:lpstr>Arial </vt:lpstr>
      <vt:lpstr>Calibri</vt:lpstr>
      <vt:lpstr>Calibri Light</vt:lpstr>
      <vt:lpstr>Daytona</vt:lpstr>
      <vt:lpstr>Times New Roman</vt:lpstr>
      <vt:lpstr>Office Theme</vt:lpstr>
      <vt:lpstr>Ambient Listening - pause and resume operation</vt:lpstr>
      <vt:lpstr>Introduction</vt:lpstr>
      <vt:lpstr>Ambient Listening termination (existing requirements)</vt:lpstr>
      <vt:lpstr>Potential new useful usecases </vt:lpstr>
      <vt:lpstr>Next steps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Sivasubramaniam Ramanan</cp:lastModifiedBy>
  <cp:revision>627</cp:revision>
  <dcterms:created xsi:type="dcterms:W3CDTF">2010-02-05T13:52:04Z</dcterms:created>
  <dcterms:modified xsi:type="dcterms:W3CDTF">2024-10-08T14:09:00Z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