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3" r:id="rId5"/>
  </p:sldMasterIdLst>
  <p:notesMasterIdLst>
    <p:notesMasterId r:id="rId15"/>
  </p:notesMasterIdLst>
  <p:handoutMasterIdLst>
    <p:handoutMasterId r:id="rId16"/>
  </p:handoutMasterIdLst>
  <p:sldIdLst>
    <p:sldId id="279" r:id="rId6"/>
    <p:sldId id="1016" r:id="rId7"/>
    <p:sldId id="1017" r:id="rId8"/>
    <p:sldId id="1012" r:id="rId9"/>
    <p:sldId id="1013" r:id="rId10"/>
    <p:sldId id="1018" r:id="rId11"/>
    <p:sldId id="1015" r:id="rId12"/>
    <p:sldId id="1019" r:id="rId13"/>
    <p:sldId id="278" r:id="rId14"/>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00">
          <p15:clr>
            <a:srgbClr val="A4A3A4"/>
          </p15:clr>
        </p15:guide>
        <p15:guide id="2" pos="2886">
          <p15:clr>
            <a:srgbClr val="A4A3A4"/>
          </p15:clr>
        </p15:guide>
      </p15:sldGuideLst>
    </p:ext>
    <p:ext uri="{2D200454-40CA-4A62-9FC3-DE9A4176ACB9}">
      <p15:notesGuideLst xmlns:p15="http://schemas.microsoft.com/office/powerpoint/2012/main">
        <p15:guide id="1" orient="horz" pos="3104">
          <p15:clr>
            <a:srgbClr val="A4A3A4"/>
          </p15:clr>
        </p15:guide>
        <p15:guide id="2" pos="212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E12B52-F7DB-497D-A0CF-CED706CC839A}" v="2" dt="2024-05-30T10:12:13.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3883" autoAdjust="0"/>
  </p:normalViewPr>
  <p:slideViewPr>
    <p:cSldViewPr>
      <p:cViewPr>
        <p:scale>
          <a:sx n="106" d="100"/>
          <a:sy n="106" d="100"/>
        </p:scale>
        <p:origin x="1716" y="102"/>
      </p:cViewPr>
      <p:guideLst>
        <p:guide orient="horz" pos="700"/>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18" y="-96"/>
      </p:cViewPr>
      <p:guideLst>
        <p:guide orient="horz" pos="3104"/>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har Sadeghi" userId="feb73f29-8e2b-48bc-bb88-9c51c44d447e" providerId="ADAL" clId="{D895F897-B8FD-4345-A36C-FE5E08F68E66}"/>
    <pc:docChg chg="custSel modSld">
      <pc:chgData name="Bahar Sadeghi" userId="feb73f29-8e2b-48bc-bb88-9c51c44d447e" providerId="ADAL" clId="{D895F897-B8FD-4345-A36C-FE5E08F68E66}" dt="2024-05-30T10:12:13.117" v="606" actId="14100"/>
      <pc:docMkLst>
        <pc:docMk/>
      </pc:docMkLst>
      <pc:sldChg chg="modSp">
        <pc:chgData name="Bahar Sadeghi" userId="feb73f29-8e2b-48bc-bb88-9c51c44d447e" providerId="ADAL" clId="{D895F897-B8FD-4345-A36C-FE5E08F68E66}" dt="2024-05-30T10:12:13.117" v="606" actId="14100"/>
        <pc:sldMkLst>
          <pc:docMk/>
          <pc:sldMk cId="0" sldId="1017"/>
        </pc:sldMkLst>
        <pc:spChg chg="mod">
          <ac:chgData name="Bahar Sadeghi" userId="feb73f29-8e2b-48bc-bb88-9c51c44d447e" providerId="ADAL" clId="{D895F897-B8FD-4345-A36C-FE5E08F68E66}" dt="2024-05-30T10:12:13.117" v="606" actId="14100"/>
          <ac:spMkLst>
            <pc:docMk/>
            <pc:sldMk cId="0" sldId="1017"/>
            <ac:spMk id="3" creationId="{00000000-0000-0000-0000-000000000000}"/>
          </ac:spMkLst>
        </pc:spChg>
      </pc:sldChg>
      <pc:sldChg chg="modSp">
        <pc:chgData name="Bahar Sadeghi" userId="feb73f29-8e2b-48bc-bb88-9c51c44d447e" providerId="ADAL" clId="{D895F897-B8FD-4345-A36C-FE5E08F68E66}" dt="2024-05-30T10:10:47.012" v="587" actId="20577"/>
        <pc:sldMkLst>
          <pc:docMk/>
          <pc:sldMk cId="0" sldId="1019"/>
        </pc:sldMkLst>
        <pc:spChg chg="mod">
          <ac:chgData name="Bahar Sadeghi" userId="feb73f29-8e2b-48bc-bb88-9c51c44d447e" providerId="ADAL" clId="{D895F897-B8FD-4345-A36C-FE5E08F68E66}" dt="2024-05-30T10:10:47.012" v="587" actId="20577"/>
          <ac:spMkLst>
            <pc:docMk/>
            <pc:sldMk cId="0" sldId="1019"/>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lstStyle>
            <a:lvl1pPr algn="ctr" eaLnBrk="1" hangingPunct="1">
              <a:spcBef>
                <a:spcPct val="0"/>
              </a:spcBef>
              <a:spcAft>
                <a:spcPct val="0"/>
              </a:spcAft>
              <a:buFontTx/>
              <a:buNone/>
              <a:defRPr sz="1600" b="1">
                <a:solidFill>
                  <a:schemeClr val="accent2"/>
                </a:solidFill>
                <a:latin typeface="Bookman Old Style" panose="02050604050505020204"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eaLnBrk="1" hangingPunct="1">
              <a:spcBef>
                <a:spcPct val="0"/>
              </a:spcBef>
              <a:spcAft>
                <a:spcPct val="0"/>
              </a:spcAft>
              <a:buFontTx/>
              <a:buNone/>
              <a:defRPr sz="1000">
                <a:latin typeface="Arial" panose="020B0604020202020204" pitchFamily="34"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algn="r" eaLnBrk="1" hangingPunct="1">
              <a:defRPr sz="1000" smtClean="0"/>
            </a:lvl1pPr>
          </a:lstStyle>
          <a:p>
            <a:pPr>
              <a:defRPr/>
            </a:pPr>
            <a:fld id="{7DB5D46A-1FFB-4EF7-B761-839DEEF79F80}" type="slidenum">
              <a:rPr lang="en-GB"/>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655">
              <a:spcBef>
                <a:spcPct val="30000"/>
              </a:spcBef>
              <a:defRPr sz="1600">
                <a:solidFill>
                  <a:schemeClr val="tx1"/>
                </a:solidFill>
                <a:latin typeface="Times New Roman" panose="02020603050405020304" pitchFamily="18" charset="0"/>
              </a:defRPr>
            </a:lvl1pPr>
            <a:lvl2pPr marL="736600" indent="-283210" defTabSz="922655">
              <a:spcBef>
                <a:spcPct val="30000"/>
              </a:spcBef>
              <a:defRPr sz="1600">
                <a:solidFill>
                  <a:schemeClr val="tx1"/>
                </a:solidFill>
                <a:latin typeface="Times New Roman" panose="02020603050405020304" pitchFamily="18" charset="0"/>
              </a:defRPr>
            </a:lvl2pPr>
            <a:lvl3pPr marL="1133475" indent="-226695" defTabSz="922655">
              <a:spcBef>
                <a:spcPct val="30000"/>
              </a:spcBef>
              <a:defRPr sz="1600">
                <a:solidFill>
                  <a:schemeClr val="tx1"/>
                </a:solidFill>
                <a:latin typeface="Times New Roman" panose="02020603050405020304" pitchFamily="18" charset="0"/>
              </a:defRPr>
            </a:lvl3pPr>
            <a:lvl4pPr marL="1586865" indent="-226695" defTabSz="922655">
              <a:spcBef>
                <a:spcPct val="30000"/>
              </a:spcBef>
              <a:defRPr sz="1600">
                <a:solidFill>
                  <a:schemeClr val="tx1"/>
                </a:solidFill>
                <a:latin typeface="Times New Roman" panose="02020603050405020304" pitchFamily="18" charset="0"/>
              </a:defRPr>
            </a:lvl4pPr>
            <a:lvl5pPr marL="2040255" indent="-226695" defTabSz="922655">
              <a:spcBef>
                <a:spcPct val="30000"/>
              </a:spcBef>
              <a:defRPr sz="1600">
                <a:solidFill>
                  <a:schemeClr val="tx1"/>
                </a:solidFill>
                <a:latin typeface="Times New Roman" panose="02020603050405020304" pitchFamily="18" charset="0"/>
              </a:defRPr>
            </a:lvl5pPr>
            <a:lvl6pPr marL="2493645" indent="-226695" defTabSz="922655" eaLnBrk="0" fontAlgn="base" hangingPunct="0">
              <a:spcBef>
                <a:spcPct val="30000"/>
              </a:spcBef>
              <a:spcAft>
                <a:spcPct val="0"/>
              </a:spcAft>
              <a:defRPr sz="1600">
                <a:solidFill>
                  <a:schemeClr val="tx1"/>
                </a:solidFill>
                <a:latin typeface="Times New Roman" panose="02020603050405020304" pitchFamily="18" charset="0"/>
              </a:defRPr>
            </a:lvl6pPr>
            <a:lvl7pPr marL="2947035" indent="-226695" defTabSz="922655" eaLnBrk="0" fontAlgn="base" hangingPunct="0">
              <a:spcBef>
                <a:spcPct val="30000"/>
              </a:spcBef>
              <a:spcAft>
                <a:spcPct val="0"/>
              </a:spcAft>
              <a:defRPr sz="1600">
                <a:solidFill>
                  <a:schemeClr val="tx1"/>
                </a:solidFill>
                <a:latin typeface="Times New Roman" panose="02020603050405020304" pitchFamily="18" charset="0"/>
              </a:defRPr>
            </a:lvl7pPr>
            <a:lvl8pPr marL="3400425" indent="-226695" defTabSz="922655" eaLnBrk="0" fontAlgn="base" hangingPunct="0">
              <a:spcBef>
                <a:spcPct val="30000"/>
              </a:spcBef>
              <a:spcAft>
                <a:spcPct val="0"/>
              </a:spcAft>
              <a:defRPr sz="1600">
                <a:solidFill>
                  <a:schemeClr val="tx1"/>
                </a:solidFill>
                <a:latin typeface="Times New Roman" panose="02020603050405020304" pitchFamily="18" charset="0"/>
              </a:defRPr>
            </a:lvl8pPr>
            <a:lvl9pPr marL="3853815" indent="-226695" defTabSz="92265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p:spPr>
      </p:sp>
      <p:sp>
        <p:nvSpPr>
          <p:cNvPr id="7172" name="Rectangle 3"/>
          <p:cNvSpPr>
            <a:spLocks noGrp="1" noChangeArrowheads="1"/>
          </p:cNvSpPr>
          <p:nvPr>
            <p:ph type="body" idx="1"/>
          </p:nvPr>
        </p:nvSpPr>
        <p:spPr>
          <a:xfrm>
            <a:off x="896211" y="4683348"/>
            <a:ext cx="4940166" cy="44343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t>9</a:t>
            </a:fld>
            <a:endParaRPr lang="en-GB"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WG2 Meeting </a:t>
            </a:r>
            <a:r>
              <a:rPr lang="de-DE" sz="1200" b="1">
                <a:solidFill>
                  <a:prstClr val="black"/>
                </a:solidFill>
                <a:latin typeface="Calibri" panose="020F0502020204030204"/>
              </a:rPr>
              <a:t>#157</a:t>
            </a:r>
            <a:r>
              <a:rPr lang="en-US" sz="1200" b="1">
                <a:solidFill>
                  <a:prstClr val="black"/>
                </a:solidFill>
                <a:latin typeface="Calibri" panose="020F0502020204030204"/>
              </a:rPr>
              <a:t> emeeting</a:t>
            </a:r>
            <a:endParaRPr lang="de-DE" sz="1200" b="1" dirty="0">
              <a:solidFill>
                <a:prstClr val="black"/>
              </a:solidFill>
              <a:latin typeface="Calibri" panose="020F0502020204030204"/>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WG5 Meeting #15</a:t>
            </a:r>
            <a:r>
              <a:rPr lang="fr-FR" sz="1200" b="1" dirty="0">
                <a:solidFill>
                  <a:prstClr val="black"/>
                </a:solidFill>
                <a:latin typeface="Calibri" panose="020F0502020204030204"/>
              </a:rPr>
              <a:t>5</a:t>
            </a:r>
            <a:endParaRPr lang="de-DE" sz="1200" b="1" dirty="0">
              <a:solidFill>
                <a:prstClr val="black"/>
              </a:solidFill>
              <a:latin typeface="Calibri" panose="020F0502020204030204"/>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S5-243211</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portal.3gpp.org/desktopmodules/WorkItem/WorkItemDetails.aspx?workitemId=102001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59532" y="2420888"/>
            <a:ext cx="8424935" cy="1666678"/>
          </a:xfrm>
        </p:spPr>
        <p:txBody>
          <a:bodyPr>
            <a:noAutofit/>
          </a:bodyPr>
          <a:lstStyle/>
          <a:p>
            <a:pPr>
              <a:defRPr/>
            </a:pPr>
            <a:r>
              <a:rPr lang="en-US" i="1" dirty="0">
                <a:effectLst>
                  <a:outerShdw blurRad="38100" dist="38100" dir="2700000" algn="tl">
                    <a:srgbClr val="C0C0C0"/>
                  </a:outerShdw>
                </a:effectLst>
              </a:rPr>
              <a:t>Input to Joint SA5-NFV workshop on June 5, 2024:</a:t>
            </a:r>
            <a:br>
              <a:rPr lang="en-US" sz="3600" dirty="0">
                <a:effectLst>
                  <a:outerShdw blurRad="38100" dist="38100" dir="2700000" algn="tl">
                    <a:srgbClr val="C0C0C0"/>
                  </a:outerShdw>
                </a:effectLst>
              </a:rPr>
            </a:b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Information on Rel-18 and Rel-19 Study and Work Items relevant to management of containerized network functions and VNF generic OAM functions</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540346"/>
            <a:ext cx="6827838" cy="1143000"/>
          </a:xfrm>
        </p:spPr>
        <p:txBody>
          <a:bodyPr/>
          <a:lstStyle/>
          <a:p>
            <a:pPr algn="l"/>
            <a:r>
              <a:rPr lang="en-US" dirty="0"/>
              <a:t>Completed Rel-18 study and work items</a:t>
            </a:r>
          </a:p>
        </p:txBody>
      </p:sp>
      <p:sp>
        <p:nvSpPr>
          <p:cNvPr id="3" name="Content Placeholder 2"/>
          <p:cNvSpPr>
            <a:spLocks noGrp="1"/>
          </p:cNvSpPr>
          <p:nvPr>
            <p:ph idx="1"/>
          </p:nvPr>
        </p:nvSpPr>
        <p:spPr>
          <a:xfrm>
            <a:off x="485775" y="1486554"/>
            <a:ext cx="8388350" cy="4462725"/>
          </a:xfrm>
        </p:spPr>
        <p:txBody>
          <a:bodyPr/>
          <a:lstStyle/>
          <a:p>
            <a:r>
              <a:rPr lang="en-US" sz="2400" dirty="0"/>
              <a:t>Rel-18 study item on management of cloud-native Virtualized Network Functions (VNF)</a:t>
            </a:r>
          </a:p>
          <a:p>
            <a:pPr lvl="1"/>
            <a:r>
              <a:rPr lang="en-US" sz="2000" dirty="0"/>
              <a:t>Study captured in 3GPP TR 28.834 </a:t>
            </a:r>
            <a:r>
              <a:rPr lang="en-GB" sz="2000" dirty="0"/>
              <a:t>analysed use cases, requirements, and solutions related to the management of cloud-native virtualized network functions including support for containerized VNF</a:t>
            </a:r>
            <a:r>
              <a:rPr lang="en-US" altLang="en-GB" sz="2000" dirty="0"/>
              <a:t> and </a:t>
            </a:r>
            <a:r>
              <a:rPr lang="en-GB" altLang="en-GB" sz="2000" dirty="0"/>
              <a:t>use of</a:t>
            </a:r>
            <a:r>
              <a:rPr lang="en-GB" sz="2000" dirty="0"/>
              <a:t> VNF generic OAM functions</a:t>
            </a:r>
            <a:r>
              <a:rPr lang="en-US" altLang="en-GB" sz="2000" dirty="0"/>
              <a:t> </a:t>
            </a:r>
            <a:endParaRPr lang="en-GB" sz="2000" dirty="0"/>
          </a:p>
          <a:p>
            <a:pPr lvl="2"/>
            <a:r>
              <a:rPr lang="en-GB" sz="1600" dirty="0"/>
              <a:t>Refer to the next slide for the list of use cases and summary of the conclusions</a:t>
            </a:r>
          </a:p>
          <a:p>
            <a:r>
              <a:rPr lang="en-GB" sz="2400" dirty="0"/>
              <a:t>Rel-18 work item on management of cloud-native Virtualized  Network Functions (VNF)</a:t>
            </a:r>
          </a:p>
          <a:p>
            <a:pPr lvl="1"/>
            <a:r>
              <a:rPr lang="en-GB" sz="2000" dirty="0"/>
              <a:t>Based on the conclusions from the study TS 28.531 (provisioning) and TS 28.533 (architectural framework) were modified to refer to ETSI NFV release 4 specifications for management of cloud-native VNFs and TS 28.526 (LCM) was updated in alignment with NFV procedures.</a:t>
            </a:r>
            <a:endParaRPr lang="en-US" sz="20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316788" cy="1143000"/>
          </a:xfrm>
        </p:spPr>
        <p:txBody>
          <a:bodyPr/>
          <a:lstStyle/>
          <a:p>
            <a:r>
              <a:rPr lang="fr-FR" sz="2800" dirty="0"/>
              <a:t>Rel-18 </a:t>
            </a:r>
            <a:r>
              <a:rPr lang="fr-FR" sz="2800" dirty="0" err="1"/>
              <a:t>study</a:t>
            </a:r>
            <a:r>
              <a:rPr lang="fr-FR" sz="2800" dirty="0"/>
              <a:t> </a:t>
            </a:r>
            <a:r>
              <a:rPr lang="en-US" sz="2800" dirty="0"/>
              <a:t>on management of cloud-native Virtualized Network Functions (VNF)</a:t>
            </a:r>
            <a:br>
              <a:rPr lang="en-US" sz="2800" dirty="0"/>
            </a:br>
            <a:endParaRPr lang="en-US" sz="2800" dirty="0"/>
          </a:p>
        </p:txBody>
      </p:sp>
      <p:sp>
        <p:nvSpPr>
          <p:cNvPr id="3" name="Content Placeholder 2"/>
          <p:cNvSpPr>
            <a:spLocks noGrp="1"/>
          </p:cNvSpPr>
          <p:nvPr>
            <p:ph idx="1"/>
          </p:nvPr>
        </p:nvSpPr>
        <p:spPr>
          <a:xfrm>
            <a:off x="55244" y="1340262"/>
            <a:ext cx="9101456" cy="5112568"/>
          </a:xfrm>
        </p:spPr>
        <p:txBody>
          <a:bodyPr/>
          <a:lstStyle/>
          <a:p>
            <a:r>
              <a:rPr lang="en-US" sz="2000" dirty="0"/>
              <a:t>Studied use cases:</a:t>
            </a:r>
          </a:p>
          <a:p>
            <a:pPr lvl="1"/>
            <a:r>
              <a:rPr lang="en-US" sz="1600" dirty="0"/>
              <a:t>Use case# 1: Configuration of the cloud-native VNF using generic OAM functions</a:t>
            </a:r>
          </a:p>
          <a:p>
            <a:pPr lvl="1"/>
            <a:r>
              <a:rPr lang="en-US" sz="1600" dirty="0"/>
              <a:t>Use case# 2: Traffic management of the cloud-native VNF using generic OAM </a:t>
            </a:r>
          </a:p>
          <a:p>
            <a:pPr lvl="1"/>
            <a:r>
              <a:rPr lang="en-US" sz="1600" dirty="0"/>
              <a:t>Use case# 3: Performance monitoring of the cloud-native VNF using generic OAM </a:t>
            </a:r>
          </a:p>
          <a:p>
            <a:pPr lvl="1"/>
            <a:r>
              <a:rPr lang="en-US" sz="1600" dirty="0"/>
              <a:t>Use case# 4: Failure of VNFC within cloud-native VNF	</a:t>
            </a:r>
          </a:p>
          <a:p>
            <a:pPr lvl="1"/>
            <a:r>
              <a:rPr lang="en-US" sz="1600" dirty="0"/>
              <a:t>Use case# 5: NF creation as a cloud native VNF	</a:t>
            </a:r>
          </a:p>
          <a:p>
            <a:pPr lvl="1"/>
            <a:r>
              <a:rPr lang="en-US" sz="1600" dirty="0"/>
              <a:t>Use case# 6: Scaling of cloud-native VNF	</a:t>
            </a:r>
          </a:p>
          <a:p>
            <a:pPr lvl="1"/>
            <a:r>
              <a:rPr lang="en-US" sz="1600" dirty="0"/>
              <a:t>Use case# 7: Healing of cloud-native VNF	</a:t>
            </a:r>
          </a:p>
          <a:p>
            <a:pPr lvl="1"/>
            <a:r>
              <a:rPr lang="en-US" sz="1600" dirty="0"/>
              <a:t>Use case# 8: VNF package update of the cloud-native VNF	</a:t>
            </a:r>
          </a:p>
          <a:p>
            <a:pPr lvl="1"/>
            <a:r>
              <a:rPr lang="en-US" sz="1600" dirty="0"/>
              <a:t>Use case# 9: VNF package management of the cloud-native VNF</a:t>
            </a:r>
            <a:r>
              <a:rPr lang="en-US" sz="1800" dirty="0"/>
              <a:t>	</a:t>
            </a:r>
          </a:p>
          <a:p>
            <a:r>
              <a:rPr lang="en-US" sz="2000" dirty="0"/>
              <a:t>Conclusions and recommendations: </a:t>
            </a:r>
          </a:p>
          <a:p>
            <a:pPr lvl="1" algn="l">
              <a:buSzTx/>
              <a:buFont typeface="Arial" panose="020B0604020202020204" pitchFamily="34" charset="0"/>
              <a:buChar char="•"/>
            </a:pPr>
            <a:r>
              <a:rPr lang="en-US" sz="1600" dirty="0">
                <a:cs typeface="+mn-ea"/>
              </a:rPr>
              <a:t>There was no follow up normative work done for the use cases (1 to 3) related to VNF generic OAM functions since the corresponding ETSI GS NFV-IFA 049 spec was not published prior to the completion of the study. It was recommended that any further normative work should take into account the relevant progress in ETSI NFV.</a:t>
            </a:r>
          </a:p>
          <a:p>
            <a:pPr lvl="1"/>
            <a:r>
              <a:rPr lang="en-US" sz="1600" dirty="0">
                <a:cs typeface="+mn-ea"/>
                <a:sym typeface="+mn-ea"/>
              </a:rPr>
              <a:t>The use cases (4 to 7) related to containerized VNF resulted in normative work updating TS 28.531 (provisioning) and TS 28.533 (architectural framework) to refer to ETSI NFV release 4 specs.</a:t>
            </a:r>
            <a:endParaRPr lang="en-US" sz="1600" dirty="0">
              <a:cs typeface="+mn-ea"/>
            </a:endParaRPr>
          </a:p>
        </p:txBody>
      </p:sp>
      <p:sp>
        <p:nvSpPr>
          <p:cNvPr id="5" name="矩形 4"/>
          <p:cNvSpPr/>
          <p:nvPr/>
        </p:nvSpPr>
        <p:spPr>
          <a:xfrm>
            <a:off x="743585" y="1700530"/>
            <a:ext cx="6942455" cy="879475"/>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6" name="矩形 5"/>
          <p:cNvSpPr/>
          <p:nvPr/>
        </p:nvSpPr>
        <p:spPr>
          <a:xfrm>
            <a:off x="751840" y="2629535"/>
            <a:ext cx="6934200" cy="1725930"/>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7" name="文本框 6"/>
          <p:cNvSpPr txBox="1"/>
          <p:nvPr/>
        </p:nvSpPr>
        <p:spPr>
          <a:xfrm>
            <a:off x="7740650" y="1755661"/>
            <a:ext cx="1416050" cy="737235"/>
          </a:xfrm>
          <a:prstGeom prst="rect">
            <a:avLst/>
          </a:prstGeom>
          <a:noFill/>
        </p:spPr>
        <p:txBody>
          <a:bodyPr wrap="square" rtlCol="0">
            <a:spAutoFit/>
          </a:bodyPr>
          <a:lstStyle/>
          <a:p>
            <a:r>
              <a:rPr lang="en-US" altLang="zh-CN" sz="1400" dirty="0"/>
              <a:t>Related to</a:t>
            </a:r>
          </a:p>
          <a:p>
            <a:r>
              <a:rPr lang="en-US" altLang="zh-CN" sz="1400" dirty="0"/>
              <a:t>generic OAM functions</a:t>
            </a:r>
          </a:p>
        </p:txBody>
      </p:sp>
      <p:sp>
        <p:nvSpPr>
          <p:cNvPr id="8" name="文本框 7"/>
          <p:cNvSpPr txBox="1"/>
          <p:nvPr/>
        </p:nvSpPr>
        <p:spPr>
          <a:xfrm>
            <a:off x="7740650" y="3068960"/>
            <a:ext cx="1416050" cy="737235"/>
          </a:xfrm>
          <a:prstGeom prst="rect">
            <a:avLst/>
          </a:prstGeom>
          <a:noFill/>
        </p:spPr>
        <p:txBody>
          <a:bodyPr wrap="square" rtlCol="0">
            <a:spAutoFit/>
          </a:bodyPr>
          <a:lstStyle/>
          <a:p>
            <a:pPr algn="l">
              <a:buClrTx/>
              <a:buSzTx/>
              <a:buFontTx/>
            </a:pPr>
            <a:r>
              <a:rPr lang="en-US" altLang="zh-CN" sz="1400" dirty="0"/>
              <a:t>Related to </a:t>
            </a:r>
            <a:r>
              <a:rPr lang="en-US" altLang="zh-CN" sz="1400" dirty="0">
                <a:sym typeface="+mn-ea"/>
              </a:rPr>
              <a:t>containerized VNF </a:t>
            </a:r>
            <a:endParaRPr lang="en-US" altLang="zh-CN" sz="14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On-</a:t>
            </a:r>
            <a:r>
              <a:rPr lang="fr-FR" dirty="0" err="1"/>
              <a:t>going</a:t>
            </a:r>
            <a:r>
              <a:rPr lang="fr-FR" dirty="0"/>
              <a:t> Rel-19 </a:t>
            </a:r>
            <a:r>
              <a:rPr lang="en-US" dirty="0"/>
              <a:t>study on cloud aspects of management and orchestration</a:t>
            </a:r>
          </a:p>
        </p:txBody>
      </p:sp>
      <p:sp>
        <p:nvSpPr>
          <p:cNvPr id="3" name="Content Placeholder 2"/>
          <p:cNvSpPr>
            <a:spLocks noGrp="1"/>
          </p:cNvSpPr>
          <p:nvPr>
            <p:ph idx="1"/>
          </p:nvPr>
        </p:nvSpPr>
        <p:spPr>
          <a:xfrm>
            <a:off x="251520" y="1396677"/>
            <a:ext cx="8784976" cy="4464496"/>
          </a:xfrm>
        </p:spPr>
        <p:txBody>
          <a:bodyPr/>
          <a:lstStyle/>
          <a:p>
            <a:r>
              <a:rPr lang="fr-FR" sz="2000" dirty="0"/>
              <a:t>The </a:t>
            </a:r>
            <a:r>
              <a:rPr lang="fr-FR" sz="2000" dirty="0" err="1"/>
              <a:t>study</a:t>
            </a:r>
            <a:r>
              <a:rPr lang="fr-FR" sz="2000" dirty="0"/>
              <a:t> item </a:t>
            </a:r>
            <a:r>
              <a:rPr lang="fr-FR" sz="2000" dirty="0" err="1"/>
              <a:t>is</a:t>
            </a:r>
            <a:r>
              <a:rPr lang="fr-FR" sz="2000" dirty="0"/>
              <a:t> </a:t>
            </a:r>
            <a:r>
              <a:rPr lang="fr-FR" sz="2000" dirty="0" err="1"/>
              <a:t>described</a:t>
            </a:r>
            <a:r>
              <a:rPr lang="fr-FR" sz="2000" dirty="0"/>
              <a:t> in  </a:t>
            </a:r>
            <a:r>
              <a:rPr lang="fr-FR" sz="2000" dirty="0">
                <a:hlinkClick r:id="rId2"/>
              </a:rPr>
              <a:t>SP-231781</a:t>
            </a:r>
            <a:endParaRPr lang="fr-FR" sz="2000" dirty="0"/>
          </a:p>
          <a:p>
            <a:r>
              <a:rPr lang="fr-FR" sz="2000" dirty="0"/>
              <a:t>The </a:t>
            </a:r>
            <a:r>
              <a:rPr lang="fr-FR" sz="2000" dirty="0" err="1"/>
              <a:t>study</a:t>
            </a:r>
            <a:r>
              <a:rPr lang="fr-FR" sz="2000" dirty="0"/>
              <a:t> </a:t>
            </a:r>
            <a:r>
              <a:rPr lang="fr-FR" sz="2000" dirty="0" err="1"/>
              <a:t>includes</a:t>
            </a:r>
            <a:r>
              <a:rPr lang="fr-FR" sz="2000" dirty="0"/>
              <a:t> 3 Work </a:t>
            </a:r>
            <a:r>
              <a:rPr lang="fr-FR" sz="2000" dirty="0" err="1"/>
              <a:t>Tasks</a:t>
            </a:r>
            <a:r>
              <a:rPr lang="fr-FR" sz="2000" dirty="0"/>
              <a:t> (</a:t>
            </a:r>
            <a:r>
              <a:rPr lang="fr-FR" sz="2000" dirty="0" err="1"/>
              <a:t>WTs</a:t>
            </a:r>
            <a:r>
              <a:rPr lang="fr-FR" sz="2000" dirty="0"/>
              <a:t>):</a:t>
            </a:r>
          </a:p>
          <a:p>
            <a:pPr lvl="1"/>
            <a:r>
              <a:rPr lang="en-US" sz="1800" b="1" dirty="0"/>
              <a:t>WT-1: </a:t>
            </a:r>
            <a:r>
              <a:rPr lang="en-US" sz="1800" dirty="0" err="1"/>
              <a:t>Analyse</a:t>
            </a:r>
            <a:r>
              <a:rPr lang="en-US" sz="1800" dirty="0"/>
              <a:t> the use cases which utilize the VNF generic OAM functions (specified in ETSI) and their potential impacts when applied to the 3GPP management system and study whether and how to incorporate the VNF generic OAM functions into the 3GPP management system, i.e., the requirements and the potential solutions.</a:t>
            </a:r>
          </a:p>
          <a:p>
            <a:pPr lvl="1"/>
            <a:r>
              <a:rPr lang="en-US" sz="1800" b="1" dirty="0"/>
              <a:t>WT-2</a:t>
            </a:r>
            <a:r>
              <a:rPr lang="en-US" sz="1800" dirty="0"/>
              <a:t>:  Study the use cases that utilize the newly developed industry solutions for management of cloud native network functions which leverage industry standards not limited to ETSI NFV MANO; study the potential impact of supporting such use cases on the 3GPP management system, i.e., the potential requirements and solutions.</a:t>
            </a:r>
          </a:p>
          <a:p>
            <a:pPr lvl="2"/>
            <a:r>
              <a:rPr lang="en-US" sz="1400" dirty="0"/>
              <a:t>Note: WT-2 includes studying the terminology to determine the appropriate term and definition for cloud native network functions for use in the 3GPP management system.</a:t>
            </a:r>
            <a:endParaRPr lang="en-US" sz="1800" dirty="0"/>
          </a:p>
          <a:p>
            <a:pPr lvl="1"/>
            <a:r>
              <a:rPr lang="en-US" sz="1800" b="1" dirty="0"/>
              <a:t>WT-3:</a:t>
            </a:r>
            <a:r>
              <a:rPr lang="en-US" sz="1800" dirty="0"/>
              <a:t> Study the use cases, potential requirements and possible solutions for 3GPP management system to support different cloud deployment scenarios, such as public-cloud, private-cloud, hybrid-cloud and multi-cloud deployment scenarios.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WT-1 study captured in clause 5.1 of TR 28.869: Use of VNF generic OAM functions</a:t>
            </a:r>
          </a:p>
        </p:txBody>
      </p:sp>
      <p:sp>
        <p:nvSpPr>
          <p:cNvPr id="3" name="Content Placeholder 2"/>
          <p:cNvSpPr>
            <a:spLocks noGrp="1"/>
          </p:cNvSpPr>
          <p:nvPr>
            <p:ph idx="1"/>
          </p:nvPr>
        </p:nvSpPr>
        <p:spPr>
          <a:xfrm>
            <a:off x="485774" y="1988841"/>
            <a:ext cx="8658225" cy="3312368"/>
          </a:xfrm>
        </p:spPr>
        <p:txBody>
          <a:bodyPr/>
          <a:lstStyle/>
          <a:p>
            <a:r>
              <a:rPr lang="en-US" sz="2400" dirty="0"/>
              <a:t>Submissions are related to the following topics/use cases (up to SA5#155):</a:t>
            </a:r>
          </a:p>
          <a:p>
            <a:pPr lvl="1"/>
            <a:r>
              <a:rPr lang="en-US" sz="2000" dirty="0"/>
              <a:t>VNF generic OAM functions and SBMA </a:t>
            </a:r>
          </a:p>
          <a:p>
            <a:pPr lvl="1"/>
            <a:r>
              <a:rPr lang="en-US" sz="2000" dirty="0"/>
              <a:t>Notification management for the cloud-native VNF</a:t>
            </a:r>
          </a:p>
          <a:p>
            <a:pPr lvl="1"/>
            <a:r>
              <a:rPr lang="en-US" sz="2000" dirty="0"/>
              <a:t>Software modification management for the cloud-native VNF</a:t>
            </a:r>
          </a:p>
          <a:p>
            <a:pPr lvl="1"/>
            <a:r>
              <a:rPr lang="en-US" sz="2000" dirty="0"/>
              <a:t>VNF policy management using the Policy Agent</a:t>
            </a:r>
          </a:p>
          <a:p>
            <a:pPr lvl="1"/>
            <a:r>
              <a:rPr lang="en-US" sz="2000" dirty="0"/>
              <a:t>VNF configuration using the VNF configuration manager </a:t>
            </a:r>
          </a:p>
          <a:p>
            <a:r>
              <a:rPr lang="en-US" sz="2400" dirty="0"/>
              <a:t>Please refer to the latest version of </a:t>
            </a:r>
            <a:r>
              <a:rPr lang="en-US" sz="2400" dirty="0">
                <a:hlinkClick r:id="rId2"/>
              </a:rPr>
              <a:t>TR 28.869 </a:t>
            </a:r>
            <a:r>
              <a:rPr lang="en-US" sz="2400" dirty="0"/>
              <a:t>for approved content</a:t>
            </a:r>
          </a:p>
          <a:p>
            <a:endParaRPr lang="en-US" sz="2400" dirty="0"/>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WT-2 study captured in clause 5.2 of TR 28.869: Use of industry solutions for management of cloud-native network functions</a:t>
            </a:r>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Terminology </a:t>
            </a:r>
          </a:p>
          <a:p>
            <a:pPr lvl="2"/>
            <a:r>
              <a:rPr lang="en-US" dirty="0"/>
              <a:t>Specifically, use of “cloud-native NF” vs. alternative terms</a:t>
            </a:r>
          </a:p>
          <a:p>
            <a:pPr lvl="1"/>
            <a:r>
              <a:rPr lang="en-US" sz="2000" dirty="0"/>
              <a:t>Support of containers in NFV</a:t>
            </a:r>
          </a:p>
          <a:p>
            <a:pPr lvl="1"/>
            <a:r>
              <a:rPr lang="en-US" sz="2000" dirty="0"/>
              <a:t>LCM of cloud-native NFs</a:t>
            </a:r>
          </a:p>
          <a:p>
            <a:pPr lvl="1"/>
            <a:r>
              <a:rPr lang="en-US" sz="2000" dirty="0"/>
              <a:t>Data streaming for cloud-native NFs</a:t>
            </a:r>
          </a:p>
          <a:p>
            <a:pPr lvl="1"/>
            <a:r>
              <a:rPr lang="en-US" sz="2000" dirty="0"/>
              <a:t>Telco PaaS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272808" cy="1143000"/>
          </a:xfrm>
        </p:spPr>
        <p:txBody>
          <a:bodyPr/>
          <a:lstStyle/>
          <a:p>
            <a:r>
              <a:rPr lang="en-US" sz="2800" dirty="0"/>
              <a:t>WT-3 study captured in clause 5.3 of TR 28.869: </a:t>
            </a:r>
            <a:r>
              <a:rPr lang="en-GB" sz="2800" dirty="0"/>
              <a:t>Support of different cloud deployment scenarios</a:t>
            </a:r>
            <a:endParaRPr lang="en-US" sz="2800" dirty="0"/>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Various deployment scenarios </a:t>
            </a:r>
          </a:p>
          <a:p>
            <a:pPr lvl="1"/>
            <a:r>
              <a:rPr lang="en-US" sz="2000" dirty="0"/>
              <a:t>Unified management for multiple clouds</a:t>
            </a:r>
          </a:p>
          <a:p>
            <a:pPr lvl="1"/>
            <a:r>
              <a:rPr lang="en-US" sz="2000" dirty="0"/>
              <a:t>Placement of cloud-native NFs  </a:t>
            </a:r>
          </a:p>
          <a:p>
            <a:pPr lvl="1"/>
            <a:r>
              <a:rPr lang="en-US" sz="2000" dirty="0"/>
              <a:t>Homing of cloud-native NFs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Summary </a:t>
            </a:r>
            <a:endParaRPr lang="fr-FR" sz="3000" dirty="0"/>
          </a:p>
        </p:txBody>
      </p:sp>
      <p:sp>
        <p:nvSpPr>
          <p:cNvPr id="5" name="Espace réservé du contenu 4"/>
          <p:cNvSpPr>
            <a:spLocks noGrp="1"/>
          </p:cNvSpPr>
          <p:nvPr>
            <p:ph idx="1"/>
          </p:nvPr>
        </p:nvSpPr>
        <p:spPr>
          <a:xfrm>
            <a:off x="488950" y="1556792"/>
            <a:ext cx="8387954" cy="4464496"/>
          </a:xfrm>
        </p:spPr>
        <p:txBody>
          <a:bodyPr/>
          <a:lstStyle/>
          <a:p>
            <a:pPr marL="457200" lvl="1" indent="-457200">
              <a:lnSpc>
                <a:spcPct val="150000"/>
              </a:lnSpc>
              <a:spcBef>
                <a:spcPts val="0"/>
              </a:spcBef>
              <a:spcAft>
                <a:spcPts val="300"/>
              </a:spcAft>
              <a:buSzPct val="100000"/>
              <a:buBlip>
                <a:blip r:embed="rId2"/>
              </a:buBlip>
            </a:pPr>
            <a:r>
              <a:rPr lang="fr-FR" sz="2000" dirty="0">
                <a:solidFill>
                  <a:prstClr val="black"/>
                </a:solidFill>
              </a:rPr>
              <a:t>3GPP SA5 Rel-19 </a:t>
            </a:r>
            <a:r>
              <a:rPr lang="fr-FR" sz="2000" dirty="0" err="1">
                <a:solidFill>
                  <a:prstClr val="black"/>
                </a:solidFill>
              </a:rPr>
              <a:t>study</a:t>
            </a:r>
            <a:r>
              <a:rPr lang="fr-FR" sz="2000" dirty="0">
                <a:solidFill>
                  <a:prstClr val="black"/>
                </a:solidFill>
              </a:rPr>
              <a:t> item on cloud aspects of management and orchestration </a:t>
            </a:r>
            <a:r>
              <a:rPr lang="fr-FR" sz="2000" dirty="0" err="1">
                <a:solidFill>
                  <a:prstClr val="black"/>
                </a:solidFill>
              </a:rPr>
              <a:t>is</a:t>
            </a:r>
            <a:r>
              <a:rPr lang="fr-FR" sz="2000" dirty="0">
                <a:solidFill>
                  <a:prstClr val="black"/>
                </a:solidFill>
              </a:rPr>
              <a:t> </a:t>
            </a:r>
            <a:r>
              <a:rPr lang="fr-FR" sz="2000" dirty="0" err="1">
                <a:solidFill>
                  <a:prstClr val="black"/>
                </a:solidFill>
              </a:rPr>
              <a:t>expected</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a:t>
            </a:r>
          </a:p>
          <a:p>
            <a:pPr marL="457200" lvl="1" indent="-457200">
              <a:lnSpc>
                <a:spcPct val="150000"/>
              </a:lnSpc>
              <a:spcBef>
                <a:spcPts val="0"/>
              </a:spcBef>
              <a:spcAft>
                <a:spcPts val="300"/>
              </a:spcAft>
              <a:buSzPct val="100000"/>
              <a:buBlip>
                <a:blip r:embed="rId2"/>
              </a:buBlip>
            </a:pPr>
            <a:r>
              <a:rPr lang="fr-FR" sz="2000" dirty="0">
                <a:solidFill>
                  <a:prstClr val="black"/>
                </a:solidFill>
              </a:rPr>
              <a:t>Normative phase to follow </a:t>
            </a:r>
            <a:r>
              <a:rPr lang="fr-FR" sz="2000" dirty="0" err="1">
                <a:solidFill>
                  <a:prstClr val="black"/>
                </a:solidFill>
              </a:rPr>
              <a:t>is</a:t>
            </a:r>
            <a:r>
              <a:rPr lang="fr-FR" sz="2000" dirty="0">
                <a:solidFill>
                  <a:prstClr val="black"/>
                </a:solidFill>
              </a:rPr>
              <a:t> </a:t>
            </a:r>
            <a:r>
              <a:rPr lang="fr-FR" sz="2000" dirty="0" err="1">
                <a:solidFill>
                  <a:prstClr val="black"/>
                </a:solidFill>
              </a:rPr>
              <a:t>planned</a:t>
            </a:r>
            <a:r>
              <a:rPr lang="fr-FR" sz="2000" dirty="0">
                <a:solidFill>
                  <a:prstClr val="black"/>
                </a:solidFill>
              </a:rPr>
              <a:t> to start in Sept. 2024 and to </a:t>
            </a:r>
            <a:r>
              <a:rPr lang="fr-FR" sz="2000" dirty="0" err="1">
                <a:solidFill>
                  <a:prstClr val="black"/>
                </a:solidFill>
              </a:rPr>
              <a:t>be</a:t>
            </a:r>
            <a:r>
              <a:rPr lang="fr-FR" sz="2000" dirty="0">
                <a:solidFill>
                  <a:prstClr val="black"/>
                </a:solidFill>
              </a:rPr>
              <a:t> </a:t>
            </a:r>
            <a:r>
              <a:rPr lang="fr-FR" sz="2000" dirty="0" err="1">
                <a:solidFill>
                  <a:prstClr val="black"/>
                </a:solidFill>
              </a:rPr>
              <a:t>concluded</a:t>
            </a:r>
            <a:r>
              <a:rPr lang="fr-FR" sz="2000" dirty="0">
                <a:solidFill>
                  <a:prstClr val="black"/>
                </a:solidFill>
              </a:rPr>
              <a:t> by Sept. 2025.</a:t>
            </a:r>
          </a:p>
          <a:p>
            <a:pPr marL="457200" lvl="1" indent="-457200">
              <a:lnSpc>
                <a:spcPct val="150000"/>
              </a:lnSpc>
              <a:spcBef>
                <a:spcPts val="0"/>
              </a:spcBef>
              <a:spcAft>
                <a:spcPts val="300"/>
              </a:spcAft>
              <a:buSzPct val="100000"/>
              <a:buBlip>
                <a:blip r:embed="rId2"/>
              </a:buBlip>
            </a:pPr>
            <a:r>
              <a:rPr lang="fr-FR" sz="2000" dirty="0">
                <a:solidFill>
                  <a:prstClr val="black"/>
                </a:solidFill>
              </a:rPr>
              <a:t>Discussion points </a:t>
            </a:r>
            <a:r>
              <a:rPr lang="fr-FR" sz="2000" dirty="0" err="1">
                <a:solidFill>
                  <a:prstClr val="black"/>
                </a:solidFill>
              </a:rPr>
              <a:t>with</a:t>
            </a:r>
            <a:r>
              <a:rPr lang="fr-FR" sz="2000" dirty="0">
                <a:solidFill>
                  <a:prstClr val="black"/>
                </a:solidFill>
              </a:rPr>
              <a:t> ETSI NFV:</a:t>
            </a:r>
          </a:p>
          <a:p>
            <a:pPr marL="857250" lvl="2" indent="-457200">
              <a:lnSpc>
                <a:spcPct val="150000"/>
              </a:lnSpc>
              <a:spcBef>
                <a:spcPts val="0"/>
              </a:spcBef>
              <a:spcAft>
                <a:spcPts val="300"/>
              </a:spcAft>
              <a:buSzPct val="100000"/>
              <a:buBlip>
                <a:blip r:embed="rId2"/>
              </a:buBlip>
            </a:pPr>
            <a:r>
              <a:rPr lang="en-US" sz="1600" dirty="0"/>
              <a:t>3GPP TR 28.834 (Release 18) and TR 28.869 (Release 19) reports refer to ETSI NFV EVE019 and ETSI NFV IFA049 work regarding the VNF generic OAM functions framework developed by ETSI NFV. Please keep SA5 updated with the relevant progress in ETSI NFV.</a:t>
            </a:r>
          </a:p>
          <a:p>
            <a:pPr marL="857250" lvl="2" indent="-457200">
              <a:lnSpc>
                <a:spcPct val="150000"/>
              </a:lnSpc>
              <a:spcBef>
                <a:spcPts val="0"/>
              </a:spcBef>
              <a:spcAft>
                <a:spcPts val="300"/>
              </a:spcAft>
              <a:buSzPct val="100000"/>
              <a:buBlip>
                <a:blip r:embed="rId2"/>
              </a:buBlip>
            </a:pPr>
            <a:r>
              <a:rPr lang="en-US" sz="1600" dirty="0"/>
              <a:t>Discussions regarding alignment of 3GPP specifications with Release 4 and 5 specifications of ETSI NFV are on-going.</a:t>
            </a:r>
          </a:p>
          <a:p>
            <a:pPr marL="457200" lvl="1" indent="-457200">
              <a:lnSpc>
                <a:spcPct val="150000"/>
              </a:lnSpc>
              <a:spcBef>
                <a:spcPts val="0"/>
              </a:spcBef>
              <a:spcAft>
                <a:spcPts val="300"/>
              </a:spcAft>
              <a:buSzPct val="100000"/>
              <a:buBlip>
                <a:blip r:embed="rId2"/>
              </a:buBlip>
            </a:pPr>
            <a:endParaRPr lang="fr-FR" sz="2000" dirty="0">
              <a:solidFill>
                <a:prstClr val="black"/>
              </a:solidFill>
            </a:endParaRPr>
          </a:p>
          <a:p>
            <a:pPr marL="857250" lvl="2" indent="-457200">
              <a:lnSpc>
                <a:spcPct val="150000"/>
              </a:lnSpc>
              <a:spcBef>
                <a:spcPts val="0"/>
              </a:spcBef>
              <a:spcAft>
                <a:spcPts val="300"/>
              </a:spcAft>
              <a:buSzPct val="100000"/>
              <a:buBlip>
                <a:blip r:embed="rId2"/>
              </a:buBlip>
            </a:pPr>
            <a:endParaRPr lang="fr-FR" sz="1600" dirty="0">
              <a:solidFill>
                <a:prstClr val="black"/>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87344F36B3CC4AB36E8F1B6CEF2C26" ma:contentTypeVersion="20" ma:contentTypeDescription="Create a new document." ma:contentTypeScope="" ma:versionID="6a95325d869bea2f709050b0183cdf13">
  <xsd:schema xmlns:xsd="http://www.w3.org/2001/XMLSchema" xmlns:xs="http://www.w3.org/2001/XMLSchema" xmlns:p="http://schemas.microsoft.com/office/2006/metadata/properties" xmlns:ns1="http://schemas.microsoft.com/sharepoint/v3" xmlns:ns3="b3271727-42e5-4101-ba37-323303e5d1c4" xmlns:ns4="191b26a0-5da1-45ec-9206-72ed695fca5f" targetNamespace="http://schemas.microsoft.com/office/2006/metadata/properties" ma:root="true" ma:fieldsID="066ab768f62d9c3e2017a106c25d1446" ns1:_="" ns3:_="" ns4:_="">
    <xsd:import namespace="http://schemas.microsoft.com/sharepoint/v3"/>
    <xsd:import namespace="b3271727-42e5-4101-ba37-323303e5d1c4"/>
    <xsd:import namespace="191b26a0-5da1-45ec-9206-72ed695fca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_activity" minOccurs="0"/>
                <xsd:element ref="ns1:_ip_UnifiedCompliancePolicyProperties" minOccurs="0"/>
                <xsd:element ref="ns1:_ip_UnifiedCompliancePolicyUIAction" minOccurs="0"/>
                <xsd:element ref="ns3:MediaServiceSearchProperties" minOccurs="0"/>
                <xsd:element ref="ns3:MediaLengthInSeconds"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271727-42e5-4101-ba37-323303e5d1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ystemTags" ma:index="27"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1b26a0-5da1-45ec-9206-72ed695fca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b3271727-42e5-4101-ba37-323303e5d1c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C92CAA9-86F7-47B6-A629-CF406DF58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271727-42e5-4101-ba37-323303e5d1c4"/>
    <ds:schemaRef ds:uri="191b26a0-5da1-45ec-9206-72ed695fca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3D09B6-5305-4443-BF32-8039623BDE6F}">
  <ds:schemaRefs>
    <ds:schemaRef ds:uri="http://schemas.microsoft.com/sharepoint/v3/contenttype/forms"/>
  </ds:schemaRefs>
</ds:datastoreItem>
</file>

<file path=customXml/itemProps3.xml><?xml version="1.0" encoding="utf-8"?>
<ds:datastoreItem xmlns:ds="http://schemas.openxmlformats.org/officeDocument/2006/customXml" ds:itemID="{2226333C-6DDA-4937-AAF5-F6B94A1CAED6}">
  <ds:schemaRefs>
    <ds:schemaRef ds:uri="http://schemas.microsoft.com/office/2006/metadata/properties"/>
    <ds:schemaRef ds:uri="http://schemas.microsoft.com/office/infopath/2007/PartnerControls"/>
    <ds:schemaRef ds:uri="http://schemas.microsoft.com/sharepoint/v3"/>
    <ds:schemaRef ds:uri="b3271727-42e5-4101-ba37-323303e5d1c4"/>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597</TotalTime>
  <Words>754</Words>
  <Application>Microsoft Office PowerPoint</Application>
  <PresentationFormat>On-screen Show (4:3)</PresentationFormat>
  <Paragraphs>65</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Bookman Old Style</vt:lpstr>
      <vt:lpstr>Calibri</vt:lpstr>
      <vt:lpstr>Times New Roman</vt:lpstr>
      <vt:lpstr>Wingdings</vt:lpstr>
      <vt:lpstr>Office Theme</vt:lpstr>
      <vt:lpstr>1_Office Theme</vt:lpstr>
      <vt:lpstr>Input to Joint SA5-NFV workshop on June 5, 2024:  Information on Rel-18 and Rel-19 Study and Work Items relevant to management of containerized network functions and VNF generic OAM functions</vt:lpstr>
      <vt:lpstr>Completed Rel-18 study and work items</vt:lpstr>
      <vt:lpstr>Rel-18 study on management of cloud-native Virtualized Network Functions (VNF) </vt:lpstr>
      <vt:lpstr>On-going Rel-19 study on cloud aspects of management and orchestration</vt:lpstr>
      <vt:lpstr>WT-1 study captured in clause 5.1 of TR 28.869: Use of VNF generic OAM functions</vt:lpstr>
      <vt:lpstr>WT-2 study captured in clause 5.2 of TR 28.869: Use of industry solutions for management of cloud-native network functions</vt:lpstr>
      <vt:lpstr>WT-3 study captured in clause 5.3 of TR 28.869: Support of different cloud deployment scenarios</vt:lpstr>
      <vt:lpstr>Summary </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MSFTr3</cp:lastModifiedBy>
  <cp:revision>457</cp:revision>
  <cp:lastPrinted>2000-01-14T10:02:00Z</cp:lastPrinted>
  <dcterms:created xsi:type="dcterms:W3CDTF">1999-11-22T09:19:00Z</dcterms:created>
  <dcterms:modified xsi:type="dcterms:W3CDTF">2024-05-30T10:12:18Z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1716791032</vt:lpwstr>
  </property>
  <property fmtid="{D5CDD505-2E9C-101B-9397-08002B2CF9AE}" pid="9" name="ContentTypeId">
    <vt:lpwstr>0x010100E787344F36B3CC4AB36E8F1B6CEF2C26</vt:lpwstr>
  </property>
  <property fmtid="{D5CDD505-2E9C-101B-9397-08002B2CF9AE}" pid="10" name="ICV">
    <vt:lpwstr>9E1D8836910741159CC8865566DC68BC</vt:lpwstr>
  </property>
  <property fmtid="{D5CDD505-2E9C-101B-9397-08002B2CF9AE}" pid="11" name="KSOProductBuildVer">
    <vt:lpwstr>2052-11.8.2.12085</vt:lpwstr>
  </property>
</Properties>
</file>