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 id="2147483940" r:id="rId7"/>
  </p:sldMasterIdLst>
  <p:notesMasterIdLst>
    <p:notesMasterId r:id="rId27"/>
  </p:notesMasterIdLst>
  <p:handoutMasterIdLst>
    <p:handoutMasterId r:id="rId28"/>
  </p:handoutMasterIdLst>
  <p:sldIdLst>
    <p:sldId id="303" r:id="rId8"/>
    <p:sldId id="726" r:id="rId9"/>
    <p:sldId id="668" r:id="rId10"/>
    <p:sldId id="670" r:id="rId11"/>
    <p:sldId id="930" r:id="rId12"/>
    <p:sldId id="635" r:id="rId13"/>
    <p:sldId id="953" r:id="rId14"/>
    <p:sldId id="931" r:id="rId15"/>
    <p:sldId id="981" r:id="rId16"/>
    <p:sldId id="982" r:id="rId17"/>
    <p:sldId id="985" r:id="rId18"/>
    <p:sldId id="986" r:id="rId19"/>
    <p:sldId id="962" r:id="rId20"/>
    <p:sldId id="983" r:id="rId21"/>
    <p:sldId id="984" r:id="rId22"/>
    <p:sldId id="987" r:id="rId23"/>
    <p:sldId id="963" r:id="rId24"/>
    <p:sldId id="936" r:id="rId25"/>
    <p:sldId id="704" r:id="rId26"/>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RIXX Software" initials="GG" lastIdx="1" clrIdx="0">
    <p:extLst>
      <p:ext uri="{19B8F6BF-5375-455C-9EA6-DF929625EA0E}">
        <p15:presenceInfo xmlns:p15="http://schemas.microsoft.com/office/powerpoint/2012/main" userId="MATRIXX Softwa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2AF2F"/>
    <a:srgbClr val="5C88D0"/>
    <a:srgbClr val="FFFFCC"/>
    <a:srgbClr val="C1E442"/>
    <a:srgbClr val="FFFF99"/>
    <a:srgbClr val="C6D254"/>
    <a:srgbClr val="000000"/>
    <a:srgbClr val="2A6EA8"/>
    <a:srgbClr val="B1D254"/>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20" autoAdjust="0"/>
    <p:restoredTop sz="92197" autoAdjust="0"/>
  </p:normalViewPr>
  <p:slideViewPr>
    <p:cSldViewPr snapToGrid="0">
      <p:cViewPr varScale="1">
        <p:scale>
          <a:sx n="99" d="100"/>
          <a:sy n="99" d="100"/>
        </p:scale>
        <p:origin x="1578"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100" d="100"/>
          <a:sy n="100" d="100"/>
        </p:scale>
        <p:origin x="3186" y="-105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5/31/2024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5/31/2024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60814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83336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46848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211722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801218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2218919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3788702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704146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58369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80517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
        <p:nvSpPr>
          <p:cNvPr id="5" name="标题 4"/>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19130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192561068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0930350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314783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184133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92822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EB3DEB1-7EBD-41E7-8CD2-408332011F25}" type="datetimeFigureOut">
              <a:rPr lang="zh-CN" altLang="en-US" smtClean="0"/>
              <a:t>2024/5/31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316151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jpe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938327" y="6413501"/>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71266" y="6423758"/>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S5-242316 CH exec report from SA5#155</a:t>
            </a: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pic>
        <p:nvPicPr>
          <p:cNvPr id="11" name="Picture 13" descr="green2.jpg"/>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 id="2147483952" r:id="rId4"/>
    <p:sldLayoutId id="2147483953" r:id="rId5"/>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9"/>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10"/>
        </a:buBlip>
        <a:defRPr sz="3200">
          <a:solidFill>
            <a:schemeClr val="tx1"/>
          </a:solidFill>
          <a:latin typeface="+mn-lt"/>
        </a:defRPr>
      </a:lvl2pPr>
      <a:lvl3pPr marL="1522413" indent="-303213" algn="l" rtl="0" eaLnBrk="0" fontAlgn="base" hangingPunct="0">
        <a:spcBef>
          <a:spcPct val="20000"/>
        </a:spcBef>
        <a:spcAft>
          <a:spcPct val="0"/>
        </a:spcAft>
        <a:buBlip>
          <a:blip r:embed="rId11"/>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3DEB1-7EBD-41E7-8CD2-408332011F25}" type="datetimeFigureOut">
              <a:rPr lang="zh-CN" altLang="en-US" smtClean="0"/>
              <a:t>2024/5/31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EB1C0-2C64-43F8-B525-11F2A3E82CA9}" type="slidenum">
              <a:rPr lang="zh-CN" altLang="en-US" smtClean="0"/>
              <a:t>‹#›</a:t>
            </a:fld>
            <a:endParaRPr lang="zh-CN" altLang="en-US"/>
          </a:p>
        </p:txBody>
      </p:sp>
    </p:spTree>
    <p:extLst>
      <p:ext uri="{BB962C8B-B14F-4D97-AF65-F5344CB8AC3E}">
        <p14:creationId xmlns:p14="http://schemas.microsoft.com/office/powerpoint/2010/main" val="3230352186"/>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oleObject" Target="../embeddings/Microsoft_Word_97_-_2003_Document.doc"/><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ftp://ftp.3gpp.org/information/WorkPla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914400" y="2551671"/>
            <a:ext cx="10363200" cy="1470025"/>
          </a:xfrm>
        </p:spPr>
        <p:txBody>
          <a:bodyPr>
            <a:noAutofit/>
          </a:bodyPr>
          <a:lstStyle/>
          <a:p>
            <a:pPr>
              <a:defRPr/>
            </a:pPr>
            <a:r>
              <a:rPr lang="en-GB" sz="4800" b="1" i="1" dirty="0">
                <a:effectLst>
                  <a:outerShdw blurRad="38100" dist="38100" dir="2700000" algn="tl">
                    <a:srgbClr val="C0C0C0"/>
                  </a:outerShdw>
                </a:effectLst>
              </a:rPr>
              <a:t>  </a:t>
            </a:r>
            <a:br>
              <a:rPr lang="en-GB" sz="4800" dirty="0"/>
            </a:br>
            <a:br>
              <a:rPr lang="en-GB" sz="4800" dirty="0"/>
            </a:br>
            <a:r>
              <a:rPr lang="en-GB" altLang="zh-CN" sz="4800" b="1" dirty="0"/>
              <a:t>Exec Report SA5#155</a:t>
            </a:r>
            <a:br>
              <a:rPr lang="en-GB" sz="4800" b="1" i="1" dirty="0"/>
            </a:br>
            <a:r>
              <a:rPr lang="en-GB" sz="4800" dirty="0">
                <a:latin typeface="Arial" pitchFamily="34" charset="0"/>
              </a:rPr>
              <a:t> </a:t>
            </a:r>
            <a:r>
              <a:rPr lang="en-GB" altLang="zh-CN" sz="3200" b="1" dirty="0"/>
              <a:t>Charging Management (CH)</a:t>
            </a:r>
            <a:br>
              <a:rPr lang="en-GB" altLang="zh-CN" sz="3200" b="1" dirty="0"/>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19300" y="4328507"/>
            <a:ext cx="8953500" cy="1752600"/>
          </a:xfrm>
        </p:spPr>
        <p:txBody>
          <a:bodyPr/>
          <a:lstStyle/>
          <a:p>
            <a:pPr>
              <a:lnSpc>
                <a:spcPct val="80000"/>
              </a:lnSpc>
            </a:pPr>
            <a:r>
              <a:rPr lang="en-GB" altLang="zh-CN" sz="2400" dirty="0">
                <a:latin typeface="Arial" charset="0"/>
              </a:rPr>
              <a:t>Gerald G</a:t>
            </a:r>
            <a:r>
              <a:rPr lang="en-US" sz="2400" dirty="0">
                <a:latin typeface="Arial" charset="0"/>
              </a:rPr>
              <a:t>ö</a:t>
            </a:r>
            <a:r>
              <a:rPr lang="en-GB" altLang="zh-CN" sz="2400" dirty="0">
                <a:latin typeface="Arial" charset="0"/>
              </a:rPr>
              <a:t>rmer,</a:t>
            </a:r>
            <a:r>
              <a:rPr lang="de-DE" altLang="de-DE" sz="2400" dirty="0">
                <a:latin typeface="Arial" charset="0"/>
              </a:rPr>
              <a:t> SA5 Charging Chair, MATRIXX Software</a:t>
            </a:r>
            <a:endParaRPr lang="en-GB" sz="2400" dirty="0">
              <a:latin typeface="Arial"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0BBDA460-B6CA-63BA-5979-4388AAC0C921}"/>
              </a:ext>
            </a:extLst>
          </p:cNvPr>
          <p:cNvSpPr>
            <a:spLocks noGrp="1"/>
          </p:cNvSpPr>
          <p:nvPr>
            <p:ph type="title"/>
          </p:nvPr>
        </p:nvSpPr>
        <p:spPr>
          <a:xfrm>
            <a:off x="476811" y="165101"/>
            <a:ext cx="9339381" cy="1143000"/>
          </a:xfrm>
        </p:spPr>
        <p:txBody>
          <a:bodyPr/>
          <a:lstStyle/>
          <a:p>
            <a:r>
              <a:rPr lang="en-GB" altLang="en-US" sz="3200" b="1" dirty="0"/>
              <a:t>Rel-19 New WID on Charging Aspects of Ranging and Sidelink Positioning</a:t>
            </a:r>
            <a:br>
              <a:rPr lang="en-GB" altLang="en-US" sz="3200" b="1" dirty="0"/>
            </a:br>
            <a:r>
              <a:rPr lang="en-US" altLang="en-US" sz="3200" b="1" dirty="0">
                <a:highlight>
                  <a:srgbClr val="FFFF00"/>
                </a:highlight>
              </a:rPr>
              <a:t>(preliminary work before SA approval)</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extLst>
              <p:ext uri="{D42A27DB-BD31-4B8C-83A1-F6EECF244321}">
                <p14:modId xmlns:p14="http://schemas.microsoft.com/office/powerpoint/2010/main" val="1739764506"/>
              </p:ext>
            </p:extLst>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Charging Aspects of Ranging and Sidelink Positioning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Ranging_SL_CH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11/03/2025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20 %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406316"/>
            <a:ext cx="10877472" cy="3940695"/>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lvl="1">
              <a:spcBef>
                <a:spcPts val="0"/>
              </a:spcBef>
              <a:spcAft>
                <a:spcPts val="600"/>
              </a:spcAft>
              <a:defRPr/>
            </a:pPr>
            <a:r>
              <a:rPr lang="en-US" sz="1400" kern="0" dirty="0"/>
              <a:t>New WID for approval</a:t>
            </a:r>
          </a:p>
          <a:p>
            <a:pPr lvl="1">
              <a:spcBef>
                <a:spcPts val="0"/>
              </a:spcBef>
              <a:spcAft>
                <a:spcPts val="600"/>
              </a:spcAft>
              <a:defRPr/>
            </a:pPr>
            <a:r>
              <a:rPr lang="de-DE" altLang="de-DE" sz="1400" kern="0" dirty="0"/>
              <a:t>Preliminary work at SA5#155 with 7 CRs agreed covering:</a:t>
            </a:r>
          </a:p>
          <a:p>
            <a:pPr lvl="2">
              <a:spcBef>
                <a:spcPts val="0"/>
              </a:spcBef>
              <a:spcAft>
                <a:spcPts val="600"/>
              </a:spcAft>
              <a:defRPr/>
            </a:pPr>
            <a:r>
              <a:rPr lang="en-GB" altLang="de-DE" sz="1200" kern="0" dirty="0"/>
              <a:t>Introduction of Ranging and Sidelink Positioning Charging (TS 32.271)</a:t>
            </a:r>
          </a:p>
          <a:p>
            <a:pPr lvl="2">
              <a:spcBef>
                <a:spcPts val="0"/>
              </a:spcBef>
              <a:spcAft>
                <a:spcPts val="600"/>
              </a:spcAft>
              <a:defRPr/>
            </a:pPr>
            <a:r>
              <a:rPr lang="en-GB" altLang="de-DE" sz="1200" kern="0" dirty="0"/>
              <a:t>Add converged charging architecture for Ranging and Sidelink Positioning, principles for Ranging and Sidelink Positioning Charging (TS 32.271)</a:t>
            </a:r>
          </a:p>
          <a:p>
            <a:pPr lvl="2">
              <a:spcBef>
                <a:spcPts val="0"/>
              </a:spcBef>
              <a:spcAft>
                <a:spcPts val="600"/>
              </a:spcAft>
              <a:defRPr/>
            </a:pPr>
            <a:r>
              <a:rPr lang="en-GB" altLang="de-DE" sz="1200" kern="0" dirty="0"/>
              <a:t>Add message flows of converged charging for UE positioning assisted by Sidelink Positioning and involving 5GC (TS 32.271)</a:t>
            </a:r>
          </a:p>
          <a:p>
            <a:pPr lvl="2">
              <a:spcBef>
                <a:spcPts val="0"/>
              </a:spcBef>
              <a:spcAft>
                <a:spcPts val="600"/>
              </a:spcAft>
              <a:defRPr/>
            </a:pPr>
            <a:r>
              <a:rPr lang="en-GB" altLang="de-DE" sz="1200" kern="0" dirty="0"/>
              <a:t>Add CDR generation and handling for converged charging of Ranging and Sidelink Positioning (TS 32.271)</a:t>
            </a:r>
          </a:p>
          <a:p>
            <a:pPr lvl="2">
              <a:spcBef>
                <a:spcPts val="0"/>
              </a:spcBef>
              <a:spcAft>
                <a:spcPts val="600"/>
              </a:spcAft>
              <a:defRPr/>
            </a:pPr>
            <a:r>
              <a:rPr lang="en-GB" altLang="de-DE" sz="1200" kern="0" dirty="0"/>
              <a:t>Introduction of GMLC in charging architecture for 5GS (TS 32.240) and GMLC for Ranging and Sidelink Positioning Charging (TS 32.290)</a:t>
            </a:r>
          </a:p>
          <a:p>
            <a:pPr>
              <a:spcBef>
                <a:spcPts val="0"/>
              </a:spcBef>
              <a:spcAft>
                <a:spcPts val="0"/>
              </a:spcAft>
              <a:defRPr/>
            </a:pPr>
            <a:r>
              <a:rPr lang="en-US" sz="2000" kern="0" dirty="0"/>
              <a:t>RAN impacts and dependencies:</a:t>
            </a:r>
            <a:endParaRPr lang="de-DE" sz="2000" kern="0" dirty="0"/>
          </a:p>
          <a:p>
            <a:pPr lvl="1">
              <a:spcBef>
                <a:spcPts val="0"/>
              </a:spcBef>
              <a:spcAft>
                <a:spcPts val="600"/>
              </a:spcAft>
              <a:defRPr/>
            </a:pPr>
            <a:r>
              <a:rPr lang="en-US" sz="1400" kern="0" dirty="0"/>
              <a:t>None identified</a:t>
            </a:r>
          </a:p>
          <a:p>
            <a:pPr>
              <a:spcBef>
                <a:spcPts val="0"/>
              </a:spcBef>
              <a:spcAft>
                <a:spcPts val="0"/>
              </a:spcAft>
              <a:defRPr/>
            </a:pPr>
            <a:r>
              <a:rPr lang="de-DE" sz="2000" kern="0" dirty="0"/>
              <a:t>Next steps:</a:t>
            </a:r>
          </a:p>
          <a:p>
            <a:pPr lvl="1">
              <a:defRPr/>
            </a:pPr>
            <a:r>
              <a:rPr lang="en-GB" altLang="zh-CN" sz="1400" dirty="0"/>
              <a:t>Add message flows, charging information </a:t>
            </a:r>
            <a:endParaRPr lang="en-US" sz="1400" kern="0" dirty="0"/>
          </a:p>
        </p:txBody>
      </p:sp>
    </p:spTree>
    <p:extLst>
      <p:ext uri="{BB962C8B-B14F-4D97-AF65-F5344CB8AC3E}">
        <p14:creationId xmlns:p14="http://schemas.microsoft.com/office/powerpoint/2010/main" val="231109565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0BBDA460-B6CA-63BA-5979-4388AAC0C921}"/>
              </a:ext>
            </a:extLst>
          </p:cNvPr>
          <p:cNvSpPr>
            <a:spLocks noGrp="1"/>
          </p:cNvSpPr>
          <p:nvPr>
            <p:ph type="title"/>
          </p:nvPr>
        </p:nvSpPr>
        <p:spPr>
          <a:xfrm>
            <a:off x="476811" y="165101"/>
            <a:ext cx="9339381" cy="1143000"/>
          </a:xfrm>
        </p:spPr>
        <p:txBody>
          <a:bodyPr/>
          <a:lstStyle/>
          <a:p>
            <a:r>
              <a:rPr lang="en-GB" altLang="en-US" sz="3200" b="1" dirty="0"/>
              <a:t>Rel-19 New WID on charging aspects for energy efficiency of 5G</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extLst>
              <p:ext uri="{D42A27DB-BD31-4B8C-83A1-F6EECF244321}">
                <p14:modId xmlns:p14="http://schemas.microsoft.com/office/powerpoint/2010/main" val="2013697090"/>
              </p:ext>
            </p:extLst>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charging aspects for energy efficiency of 5G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EnergySys_CH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13/06/2025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US" sz="1200" kern="1200" dirty="0">
                          <a:solidFill>
                            <a:schemeClr val="dk1"/>
                          </a:solidFill>
                          <a:latin typeface="+mn-lt"/>
                          <a:ea typeface="+mn-ea"/>
                          <a:cs typeface="+mn-cs"/>
                        </a:rPr>
                        <a:t>New</a:t>
                      </a: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a:spcBef>
                <a:spcPts val="0"/>
              </a:spcBef>
              <a:spcAft>
                <a:spcPts val="0"/>
              </a:spcAft>
              <a:defRPr/>
            </a:pPr>
            <a:endParaRPr lang="de-DE" altLang="de-DE" sz="2000" kern="0" dirty="0"/>
          </a:p>
          <a:p>
            <a:pPr lvl="1">
              <a:spcBef>
                <a:spcPts val="0"/>
              </a:spcBef>
              <a:spcAft>
                <a:spcPts val="600"/>
              </a:spcAft>
              <a:defRPr/>
            </a:pPr>
            <a:r>
              <a:rPr lang="en-US" sz="1400" kern="0" dirty="0"/>
              <a:t>New WID for approval</a:t>
            </a:r>
            <a:endParaRPr lang="de-DE" altLang="de-DE" sz="2000" kern="0" dirty="0"/>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Tree>
    <p:extLst>
      <p:ext uri="{BB962C8B-B14F-4D97-AF65-F5344CB8AC3E}">
        <p14:creationId xmlns:p14="http://schemas.microsoft.com/office/powerpoint/2010/main" val="343812341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99C1-5231-8092-BED3-EDACAEA08B26}"/>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0BBDA460-B6CA-63BA-5979-4388AAC0C921}"/>
              </a:ext>
            </a:extLst>
          </p:cNvPr>
          <p:cNvSpPr>
            <a:spLocks noGrp="1"/>
          </p:cNvSpPr>
          <p:nvPr>
            <p:ph type="title"/>
          </p:nvPr>
        </p:nvSpPr>
        <p:spPr>
          <a:xfrm>
            <a:off x="476811" y="165101"/>
            <a:ext cx="9339381" cy="1143000"/>
          </a:xfrm>
        </p:spPr>
        <p:txBody>
          <a:bodyPr/>
          <a:lstStyle/>
          <a:p>
            <a:r>
              <a:rPr lang="en-GB" altLang="en-US" sz="3200" b="1" dirty="0"/>
              <a:t>Rel-19 New WID on charging enhancement for indirect network sharing</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454C01C6-244A-1C4C-B406-732A535A26F9}"/>
              </a:ext>
            </a:extLst>
          </p:cNvPr>
          <p:cNvGraphicFramePr>
            <a:graphicFrameLocks noGrp="1"/>
          </p:cNvGraphicFramePr>
          <p:nvPr>
            <p:extLst>
              <p:ext uri="{D42A27DB-BD31-4B8C-83A1-F6EECF244321}">
                <p14:modId xmlns:p14="http://schemas.microsoft.com/office/powerpoint/2010/main" val="2518521506"/>
              </p:ext>
            </p:extLst>
          </p:nvPr>
        </p:nvGraphicFramePr>
        <p:xfrm>
          <a:off x="595842" y="1592076"/>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charging enhancement for indirect network sharing</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err="1">
                          <a:solidFill>
                            <a:srgbClr val="000000"/>
                          </a:solidFill>
                          <a:effectLst/>
                          <a:latin typeface="Arial" panose="020B0604020202020204" pitchFamily="34" charset="0"/>
                          <a:ea typeface="+mn-ea"/>
                          <a:cs typeface="+mn-cs"/>
                        </a:rPr>
                        <a:t>NetShare_CH</a:t>
                      </a: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12/012/2024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US" sz="1200" kern="1200" dirty="0">
                          <a:solidFill>
                            <a:schemeClr val="dk1"/>
                          </a:solidFill>
                          <a:latin typeface="+mn-lt"/>
                          <a:ea typeface="+mn-ea"/>
                          <a:cs typeface="+mn-cs"/>
                        </a:rPr>
                        <a:t>New</a:t>
                      </a: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71DEF8C1-49A7-C080-2F55-70E1D3D32BC8}"/>
              </a:ext>
            </a:extLst>
          </p:cNvPr>
          <p:cNvSpPr txBox="1">
            <a:spLocks/>
          </p:cNvSpPr>
          <p:nvPr/>
        </p:nvSpPr>
        <p:spPr>
          <a:xfrm>
            <a:off x="595842" y="276352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a:spcBef>
                <a:spcPts val="0"/>
              </a:spcBef>
              <a:spcAft>
                <a:spcPts val="0"/>
              </a:spcAft>
              <a:defRPr/>
            </a:pPr>
            <a:endParaRPr lang="de-DE" altLang="de-DE" sz="2000" kern="0" dirty="0"/>
          </a:p>
          <a:p>
            <a:pPr lvl="1">
              <a:spcBef>
                <a:spcPts val="0"/>
              </a:spcBef>
              <a:spcAft>
                <a:spcPts val="600"/>
              </a:spcAft>
              <a:defRPr/>
            </a:pPr>
            <a:r>
              <a:rPr lang="en-US" sz="1400" kern="0" dirty="0"/>
              <a:t>New WID for approval</a:t>
            </a:r>
            <a:endParaRPr lang="de-DE" altLang="de-DE" sz="2000" kern="0" dirty="0"/>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WID</a:t>
            </a:r>
            <a:endParaRPr lang="en-US" sz="1400" kern="0" dirty="0"/>
          </a:p>
        </p:txBody>
      </p:sp>
    </p:spTree>
    <p:extLst>
      <p:ext uri="{BB962C8B-B14F-4D97-AF65-F5344CB8AC3E}">
        <p14:creationId xmlns:p14="http://schemas.microsoft.com/office/powerpoint/2010/main" val="202282733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67512" y="119287"/>
            <a:ext cx="9102725" cy="1143000"/>
          </a:xfrm>
        </p:spPr>
        <p:txBody>
          <a:bodyPr/>
          <a:lstStyle/>
          <a:p>
            <a:r>
              <a:rPr lang="en-GB" altLang="en-US" sz="3200" b="1" dirty="0"/>
              <a:t>Rel-19 Study (FS_5GSAT_CH_Ph3)</a:t>
            </a:r>
            <a:br>
              <a:rPr lang="en-GB" altLang="en-US" sz="3200" b="1" dirty="0">
                <a:solidFill>
                  <a:srgbClr val="72AF2F"/>
                </a:solidFill>
              </a:rPr>
            </a:br>
            <a:r>
              <a:rPr lang="en-US" altLang="en-US" sz="3200" b="1" dirty="0">
                <a:highlight>
                  <a:srgbClr val="FFFF00"/>
                </a:highlight>
              </a:rPr>
              <a:t>(preliminary work before SA approval)</a:t>
            </a:r>
            <a:endParaRPr lang="en-GB" altLang="en-US" sz="3200" b="1" dirty="0">
              <a:solidFill>
                <a:srgbClr val="72AF2F"/>
              </a:solidFill>
            </a:endParaRPr>
          </a:p>
        </p:txBody>
      </p:sp>
      <p:sp>
        <p:nvSpPr>
          <p:cNvPr id="2" name="Content Placeholder 7">
            <a:extLst>
              <a:ext uri="{FF2B5EF4-FFF2-40B4-BE49-F238E27FC236}">
                <a16:creationId xmlns:a16="http://schemas.microsoft.com/office/drawing/2014/main" id="{ED0A93DD-D6AD-C454-DD99-B523313C80E1}"/>
              </a:ext>
            </a:extLst>
          </p:cNvPr>
          <p:cNvSpPr txBox="1">
            <a:spLocks/>
          </p:cNvSpPr>
          <p:nvPr/>
        </p:nvSpPr>
        <p:spPr>
          <a:xfrm>
            <a:off x="667512" y="2260736"/>
            <a:ext cx="10752402" cy="4004996"/>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lvl="1">
              <a:spcBef>
                <a:spcPts val="0"/>
              </a:spcBef>
              <a:spcAft>
                <a:spcPts val="600"/>
              </a:spcAft>
              <a:defRPr/>
            </a:pPr>
            <a:r>
              <a:rPr lang="en-US" sz="1400" kern="0" dirty="0"/>
              <a:t>New SID for approval</a:t>
            </a:r>
          </a:p>
          <a:p>
            <a:pPr lvl="1">
              <a:spcBef>
                <a:spcPts val="0"/>
              </a:spcBef>
              <a:spcAft>
                <a:spcPts val="600"/>
              </a:spcAft>
              <a:defRPr/>
            </a:pPr>
            <a:r>
              <a:rPr lang="de-DE" altLang="de-DE" sz="1400" kern="0" dirty="0"/>
              <a:t>Preliminary work at SA5#155 with 6 Discussion Paper noted covering:</a:t>
            </a:r>
          </a:p>
          <a:p>
            <a:pPr lvl="2">
              <a:spcBef>
                <a:spcPts val="0"/>
              </a:spcBef>
              <a:spcAft>
                <a:spcPts val="600"/>
              </a:spcAft>
              <a:defRPr/>
            </a:pPr>
            <a:r>
              <a:rPr lang="en-GB" altLang="de-DE" sz="1200" kern="0" dirty="0"/>
              <a:t>Skeleton, scope, background</a:t>
            </a:r>
          </a:p>
          <a:p>
            <a:pPr lvl="2">
              <a:spcBef>
                <a:spcPts val="0"/>
              </a:spcBef>
              <a:spcAft>
                <a:spcPts val="600"/>
              </a:spcAft>
              <a:defRPr/>
            </a:pPr>
            <a:r>
              <a:rPr lang="en-GB" altLang="de-DE" sz="1200" kern="0" dirty="0"/>
              <a:t>Update the definition for SMNO and SSP</a:t>
            </a:r>
          </a:p>
          <a:p>
            <a:pPr lvl="2">
              <a:spcBef>
                <a:spcPts val="0"/>
              </a:spcBef>
              <a:spcAft>
                <a:spcPts val="600"/>
              </a:spcAft>
              <a:defRPr/>
            </a:pPr>
            <a:r>
              <a:rPr lang="en-GB" altLang="de-DE" sz="1200" kern="0" dirty="0"/>
              <a:t>Business scenarios and charging requirements for roaming from terrestrial operator network to satellite operator network</a:t>
            </a:r>
          </a:p>
          <a:p>
            <a:pPr lvl="2">
              <a:spcBef>
                <a:spcPts val="0"/>
              </a:spcBef>
              <a:spcAft>
                <a:spcPts val="600"/>
              </a:spcAft>
              <a:defRPr/>
            </a:pPr>
            <a:r>
              <a:rPr lang="en-GB" altLang="de-DE" sz="1200" kern="0" dirty="0"/>
              <a:t>Business scenarios and charging requirements for satellite resource rental between satellite network operator and terrestrial network operator</a:t>
            </a:r>
          </a:p>
          <a:p>
            <a:pPr lvl="2">
              <a:spcBef>
                <a:spcPts val="0"/>
              </a:spcBef>
              <a:spcAft>
                <a:spcPts val="600"/>
              </a:spcAft>
              <a:defRPr/>
            </a:pPr>
            <a:endParaRPr lang="en-GB" altLang="de-DE" sz="12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TR with converted Discussion Papers into pCRs</a:t>
            </a:r>
            <a:endParaRPr lang="en-US" sz="1400" kern="0" dirty="0"/>
          </a:p>
        </p:txBody>
      </p:sp>
      <p:graphicFrame>
        <p:nvGraphicFramePr>
          <p:cNvPr id="5" name="Table 4">
            <a:extLst>
              <a:ext uri="{FF2B5EF4-FFF2-40B4-BE49-F238E27FC236}">
                <a16:creationId xmlns:a16="http://schemas.microsoft.com/office/drawing/2014/main" id="{A49921A0-9799-C64B-0CFE-EB571B584B89}"/>
              </a:ext>
            </a:extLst>
          </p:cNvPr>
          <p:cNvGraphicFramePr>
            <a:graphicFrameLocks noGrp="1"/>
          </p:cNvGraphicFramePr>
          <p:nvPr>
            <p:extLst>
              <p:ext uri="{D42A27DB-BD31-4B8C-83A1-F6EECF244321}">
                <p14:modId xmlns:p14="http://schemas.microsoft.com/office/powerpoint/2010/main" val="1026176272"/>
              </p:ext>
            </p:extLst>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Study on charging aspects of satellite access Phase 3</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FS_5GSAT_Ph3_CH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11/12/2024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10 %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5658682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6C3E5-AD46-3B08-3321-EC284F1B2A5A}"/>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8432B371-BA85-103E-885D-C734A7AE6CD0}"/>
              </a:ext>
            </a:extLst>
          </p:cNvPr>
          <p:cNvSpPr>
            <a:spLocks noGrp="1"/>
          </p:cNvSpPr>
          <p:nvPr>
            <p:ph type="title"/>
          </p:nvPr>
        </p:nvSpPr>
        <p:spPr>
          <a:xfrm>
            <a:off x="667512" y="119287"/>
            <a:ext cx="9102725" cy="1143000"/>
          </a:xfrm>
        </p:spPr>
        <p:txBody>
          <a:bodyPr/>
          <a:lstStyle/>
          <a:p>
            <a:r>
              <a:rPr lang="en-GB" altLang="en-US" sz="3200" b="1" dirty="0"/>
              <a:t>Rel-19 Study (FS_CAPIF_CH)</a:t>
            </a:r>
            <a:br>
              <a:rPr lang="en-GB" altLang="en-US" sz="3200" b="1" dirty="0">
                <a:solidFill>
                  <a:srgbClr val="72AF2F"/>
                </a:solidFill>
              </a:rPr>
            </a:br>
            <a:r>
              <a:rPr lang="en-US" altLang="en-US" sz="3200" b="1" dirty="0">
                <a:highlight>
                  <a:srgbClr val="FFFF00"/>
                </a:highlight>
              </a:rPr>
              <a:t>(preliminary work before SA approval)</a:t>
            </a:r>
            <a:endParaRPr lang="en-GB" altLang="en-US" sz="3200" b="1" dirty="0">
              <a:solidFill>
                <a:srgbClr val="72AF2F"/>
              </a:solidFill>
            </a:endParaRPr>
          </a:p>
        </p:txBody>
      </p:sp>
      <p:sp>
        <p:nvSpPr>
          <p:cNvPr id="2" name="Content Placeholder 7">
            <a:extLst>
              <a:ext uri="{FF2B5EF4-FFF2-40B4-BE49-F238E27FC236}">
                <a16:creationId xmlns:a16="http://schemas.microsoft.com/office/drawing/2014/main" id="{7907E6B0-024F-FAFB-C85A-877B9481F99D}"/>
              </a:ext>
            </a:extLst>
          </p:cNvPr>
          <p:cNvSpPr txBox="1">
            <a:spLocks/>
          </p:cNvSpPr>
          <p:nvPr/>
        </p:nvSpPr>
        <p:spPr>
          <a:xfrm>
            <a:off x="667512" y="2371060"/>
            <a:ext cx="11000316" cy="389467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lvl="1">
              <a:spcBef>
                <a:spcPts val="0"/>
              </a:spcBef>
              <a:spcAft>
                <a:spcPts val="600"/>
              </a:spcAft>
              <a:defRPr/>
            </a:pPr>
            <a:r>
              <a:rPr lang="en-US" sz="1400" kern="0" dirty="0"/>
              <a:t>New SID for approval</a:t>
            </a:r>
          </a:p>
          <a:p>
            <a:pPr lvl="1">
              <a:spcBef>
                <a:spcPts val="0"/>
              </a:spcBef>
              <a:spcAft>
                <a:spcPts val="600"/>
              </a:spcAft>
              <a:defRPr/>
            </a:pPr>
            <a:r>
              <a:rPr lang="de-DE" altLang="de-DE" sz="1400" kern="0" dirty="0"/>
              <a:t>Preliminary work at SA5#155 with 2 Discussion Paper noted covering:</a:t>
            </a:r>
          </a:p>
          <a:p>
            <a:pPr lvl="2">
              <a:spcBef>
                <a:spcPts val="0"/>
              </a:spcBef>
              <a:spcAft>
                <a:spcPts val="600"/>
              </a:spcAft>
              <a:defRPr/>
            </a:pPr>
            <a:r>
              <a:rPr lang="en-GB" altLang="de-DE" sz="1200" kern="0" dirty="0"/>
              <a:t>CAPIF Study Background and CAPIF Charging Business Roles</a:t>
            </a:r>
          </a:p>
          <a:p>
            <a:pPr lvl="2">
              <a:spcBef>
                <a:spcPts val="0"/>
              </a:spcBef>
              <a:spcAft>
                <a:spcPts val="600"/>
              </a:spcAft>
              <a:defRPr/>
            </a:pPr>
            <a:r>
              <a:rPr lang="en-GB" altLang="de-DE" sz="1200" kern="0" dirty="0"/>
              <a:t>Topics (2): CAPIF Converged Charging of multiple API Providers, CAPIF Converged Charging support of Service APIs Operation and Management </a:t>
            </a:r>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TR with converted Discussion Papers into pCRs and additional Topics, key issues </a:t>
            </a:r>
            <a:endParaRPr lang="en-US" sz="1400" kern="0" dirty="0"/>
          </a:p>
        </p:txBody>
      </p:sp>
      <p:graphicFrame>
        <p:nvGraphicFramePr>
          <p:cNvPr id="5" name="Table 4">
            <a:extLst>
              <a:ext uri="{FF2B5EF4-FFF2-40B4-BE49-F238E27FC236}">
                <a16:creationId xmlns:a16="http://schemas.microsoft.com/office/drawing/2014/main" id="{658152B3-3102-F6BC-551D-E6060AAFB65D}"/>
              </a:ext>
            </a:extLst>
          </p:cNvPr>
          <p:cNvGraphicFramePr>
            <a:graphicFrameLocks noGrp="1"/>
          </p:cNvGraphicFramePr>
          <p:nvPr>
            <p:extLst>
              <p:ext uri="{D42A27DB-BD31-4B8C-83A1-F6EECF244321}">
                <p14:modId xmlns:p14="http://schemas.microsoft.com/office/powerpoint/2010/main" val="1557605774"/>
              </p:ext>
            </p:extLst>
          </p:nvPr>
        </p:nvGraphicFramePr>
        <p:xfrm>
          <a:off x="667512" y="1480176"/>
          <a:ext cx="11000316" cy="562670"/>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5368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SID on Charging Aspects of CAPIF</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FS_CAPIF_CH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11/12/2024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15 %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2641427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360ABD79-CB08-95E9-CDBA-8DCF5E08F735}"/>
              </a:ext>
            </a:extLst>
          </p:cNvPr>
          <p:cNvSpPr>
            <a:spLocks noGrp="1"/>
          </p:cNvSpPr>
          <p:nvPr>
            <p:ph type="title"/>
          </p:nvPr>
        </p:nvSpPr>
        <p:spPr>
          <a:xfrm>
            <a:off x="667512" y="119287"/>
            <a:ext cx="9102725" cy="1143000"/>
          </a:xfrm>
        </p:spPr>
        <p:txBody>
          <a:bodyPr/>
          <a:lstStyle/>
          <a:p>
            <a:r>
              <a:rPr lang="en-GB" altLang="en-US" sz="3200" b="1" dirty="0"/>
              <a:t>Rel-19 Study (FS_NG_RTC_Ph2_CH)</a:t>
            </a:r>
            <a:br>
              <a:rPr lang="en-GB" altLang="en-US" sz="3200" b="1" dirty="0">
                <a:solidFill>
                  <a:srgbClr val="72AF2F"/>
                </a:solidFill>
              </a:rPr>
            </a:br>
            <a:r>
              <a:rPr lang="en-US" altLang="en-US" sz="3200" b="1" dirty="0">
                <a:highlight>
                  <a:srgbClr val="FFFF00"/>
                </a:highlight>
              </a:rPr>
              <a:t>(preliminary work before SA approval)</a:t>
            </a:r>
            <a:endParaRPr lang="en-GB" altLang="en-US" sz="3200" b="1" dirty="0">
              <a:solidFill>
                <a:srgbClr val="72AF2F"/>
              </a:solidFill>
            </a:endParaRPr>
          </a:p>
        </p:txBody>
      </p:sp>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667512" y="2682240"/>
            <a:ext cx="11000316"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lvl="1">
              <a:spcBef>
                <a:spcPts val="0"/>
              </a:spcBef>
              <a:spcAft>
                <a:spcPts val="600"/>
              </a:spcAft>
              <a:defRPr/>
            </a:pPr>
            <a:r>
              <a:rPr lang="en-US" sz="1400" kern="0" dirty="0"/>
              <a:t>New SID for approval</a:t>
            </a:r>
          </a:p>
          <a:p>
            <a:pPr lvl="1">
              <a:spcBef>
                <a:spcPts val="0"/>
              </a:spcBef>
              <a:spcAft>
                <a:spcPts val="600"/>
              </a:spcAft>
              <a:defRPr/>
            </a:pPr>
            <a:r>
              <a:rPr lang="de-DE" altLang="de-DE" sz="1400" kern="0" dirty="0"/>
              <a:t>Preliminary work at SA5#155 with 3 Discussion Paper noted covering:</a:t>
            </a:r>
          </a:p>
          <a:p>
            <a:pPr lvl="2">
              <a:spcBef>
                <a:spcPts val="0"/>
              </a:spcBef>
              <a:spcAft>
                <a:spcPts val="600"/>
              </a:spcAft>
              <a:defRPr/>
            </a:pPr>
            <a:r>
              <a:rPr lang="en-GB" altLang="de-DE" sz="1200" kern="0" dirty="0"/>
              <a:t>Skeleton, scope, background</a:t>
            </a:r>
          </a:p>
          <a:p>
            <a:pPr lvl="2">
              <a:spcBef>
                <a:spcPts val="0"/>
              </a:spcBef>
              <a:spcAft>
                <a:spcPts val="600"/>
              </a:spcAft>
              <a:defRPr/>
            </a:pPr>
            <a:r>
              <a:rPr lang="en-GB" altLang="de-DE" sz="1200" kern="0" dirty="0"/>
              <a:t>new KI support PS Data Off </a:t>
            </a:r>
          </a:p>
          <a:p>
            <a:pPr lvl="2">
              <a:spcBef>
                <a:spcPts val="0"/>
              </a:spcBef>
              <a:spcAft>
                <a:spcPts val="600"/>
              </a:spcAft>
              <a:defRPr/>
            </a:pPr>
            <a:endParaRPr lang="en-GB" altLang="de-DE" sz="1200" kern="0" dirty="0"/>
          </a:p>
          <a:p>
            <a:pPr>
              <a:spcBef>
                <a:spcPts val="0"/>
              </a:spcBef>
              <a:spcAft>
                <a:spcPts val="0"/>
              </a:spcAft>
              <a:defRPr/>
            </a:pPr>
            <a:r>
              <a:rPr lang="en-US" sz="2000" kern="0" dirty="0"/>
              <a:t>RAN impacts and dependencies:</a:t>
            </a:r>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TR with converted Discussion Papers into pCRs with additional topics</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extLst>
              <p:ext uri="{D42A27DB-BD31-4B8C-83A1-F6EECF244321}">
                <p14:modId xmlns:p14="http://schemas.microsoft.com/office/powerpoint/2010/main" val="1150549566"/>
              </p:ext>
            </p:extLst>
          </p:nvPr>
        </p:nvGraphicFramePr>
        <p:xfrm>
          <a:off x="667512" y="1480176"/>
          <a:ext cx="11000316" cy="632833"/>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SID on Charging aspects of next generation real time communication services phase 2</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FS_NG_RTC_Ph2_CH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11/12/2024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10 %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9045838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796C7-F6B4-F3C1-0A99-7FB4B76B43E4}"/>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360ABD79-CB08-95E9-CDBA-8DCF5E08F735}"/>
              </a:ext>
            </a:extLst>
          </p:cNvPr>
          <p:cNvSpPr>
            <a:spLocks noGrp="1"/>
          </p:cNvSpPr>
          <p:nvPr>
            <p:ph type="title"/>
          </p:nvPr>
        </p:nvSpPr>
        <p:spPr>
          <a:xfrm>
            <a:off x="667512" y="119287"/>
            <a:ext cx="9102725" cy="1143000"/>
          </a:xfrm>
        </p:spPr>
        <p:txBody>
          <a:bodyPr/>
          <a:lstStyle/>
          <a:p>
            <a:r>
              <a:rPr lang="en-GB" altLang="en-US" sz="3200" b="1" dirty="0"/>
              <a:t>Rel-19 Study (FS_UAS_CH)</a:t>
            </a:r>
            <a:endParaRPr lang="en-GB" altLang="en-US" sz="3200" b="1" dirty="0">
              <a:solidFill>
                <a:srgbClr val="72AF2F"/>
              </a:solidFill>
            </a:endParaRPr>
          </a:p>
        </p:txBody>
      </p:sp>
      <p:sp>
        <p:nvSpPr>
          <p:cNvPr id="2" name="Content Placeholder 7">
            <a:extLst>
              <a:ext uri="{FF2B5EF4-FFF2-40B4-BE49-F238E27FC236}">
                <a16:creationId xmlns:a16="http://schemas.microsoft.com/office/drawing/2014/main" id="{C7D1C32B-7B45-C7BA-D66C-AC482CA728E3}"/>
              </a:ext>
            </a:extLst>
          </p:cNvPr>
          <p:cNvSpPr txBox="1">
            <a:spLocks/>
          </p:cNvSpPr>
          <p:nvPr/>
        </p:nvSpPr>
        <p:spPr>
          <a:xfrm>
            <a:off x="494242" y="2682240"/>
            <a:ext cx="10925672" cy="3583491"/>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a:spcBef>
                <a:spcPts val="0"/>
              </a:spcBef>
              <a:spcAft>
                <a:spcPts val="0"/>
              </a:spcAft>
              <a:defRPr/>
            </a:pPr>
            <a:endParaRPr lang="de-DE" altLang="de-DE" sz="2000" kern="0" dirty="0"/>
          </a:p>
          <a:p>
            <a:pPr lvl="1">
              <a:spcBef>
                <a:spcPts val="0"/>
              </a:spcBef>
              <a:spcAft>
                <a:spcPts val="600"/>
              </a:spcAft>
              <a:defRPr/>
            </a:pPr>
            <a:r>
              <a:rPr lang="en-US" sz="1400" kern="0" dirty="0"/>
              <a:t>New SID for approval</a:t>
            </a:r>
            <a:endParaRPr lang="de-DE" altLang="de-DE" sz="2000" kern="0" dirty="0"/>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Start the TR </a:t>
            </a:r>
            <a:endParaRPr lang="en-US" sz="1400" kern="0" dirty="0"/>
          </a:p>
        </p:txBody>
      </p:sp>
      <p:graphicFrame>
        <p:nvGraphicFramePr>
          <p:cNvPr id="5" name="Table 4">
            <a:extLst>
              <a:ext uri="{FF2B5EF4-FFF2-40B4-BE49-F238E27FC236}">
                <a16:creationId xmlns:a16="http://schemas.microsoft.com/office/drawing/2014/main" id="{24A96432-C8BD-5376-5218-F3DE23A53E8D}"/>
              </a:ext>
            </a:extLst>
          </p:cNvPr>
          <p:cNvGraphicFramePr>
            <a:graphicFrameLocks noGrp="1"/>
          </p:cNvGraphicFramePr>
          <p:nvPr>
            <p:extLst>
              <p:ext uri="{D42A27DB-BD31-4B8C-83A1-F6EECF244321}">
                <p14:modId xmlns:p14="http://schemas.microsoft.com/office/powerpoint/2010/main" val="2378842500"/>
              </p:ext>
            </p:extLst>
          </p:nvPr>
        </p:nvGraphicFramePr>
        <p:xfrm>
          <a:off x="667512" y="1480176"/>
          <a:ext cx="11000316" cy="49605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15126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SID on Charging aspects of Uncrewed Aerial Vehicle</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b="1" i="0" u="none" strike="noStrike" kern="1200" dirty="0">
                          <a:solidFill>
                            <a:srgbClr val="000000"/>
                          </a:solidFill>
                          <a:effectLst/>
                          <a:latin typeface="Arial" panose="020B0604020202020204" pitchFamily="34" charset="0"/>
                          <a:ea typeface="+mn-ea"/>
                          <a:cs typeface="+mn-cs"/>
                        </a:rPr>
                        <a:t>FS_UAS_CH</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11/12/2024</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US" sz="1200" kern="1200" dirty="0">
                          <a:solidFill>
                            <a:schemeClr val="dk1"/>
                          </a:solidFill>
                          <a:latin typeface="+mn-lt"/>
                          <a:ea typeface="+mn-ea"/>
                          <a:cs typeface="+mn-cs"/>
                        </a:rPr>
                        <a:t>New</a:t>
                      </a:r>
                    </a:p>
                  </a:txBody>
                  <a:tcPr marL="48003" marR="48003"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0836650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636523" y="670114"/>
            <a:ext cx="7362825" cy="685800"/>
          </a:xfrm>
          <a:prstGeom prst="rect">
            <a:avLst/>
          </a:prstGeom>
          <a:noFill/>
          <a:ln w="12700">
            <a:noFill/>
            <a:miter lim="800000"/>
            <a:headEnd/>
            <a:tailEnd/>
          </a:ln>
        </p:spPr>
        <p:txBody>
          <a:bodyPr lIns="90488" tIns="44450" rIns="90488" bIns="44450" anchor="ctr"/>
          <a:lstStyle/>
          <a:p>
            <a:pPr algn="ctr">
              <a:defRPr/>
            </a:pPr>
            <a:r>
              <a:rPr lang="en-GB" altLang="zh-CN" sz="3200" kern="0" dirty="0">
                <a:solidFill>
                  <a:srgbClr val="FF0000"/>
                </a:solidFill>
                <a:latin typeface="Calibri"/>
                <a:cs typeface="+mj-cs"/>
              </a:rPr>
              <a:t>Charging TSs &amp; TRs </a:t>
            </a:r>
            <a:r>
              <a:rPr lang="en-US" altLang="zh-CN" sz="3200" kern="0" dirty="0">
                <a:solidFill>
                  <a:srgbClr val="FF0000"/>
                </a:solidFill>
                <a:latin typeface="Calibri"/>
                <a:cs typeface="+mj-cs"/>
              </a:rPr>
              <a:t>to be sent to SA#104</a:t>
            </a:r>
            <a:endParaRPr lang="en-GB" altLang="zh-CN" sz="3200" dirty="0">
              <a:solidFill>
                <a:srgbClr val="FF0000"/>
              </a:solidFill>
              <a:latin typeface="Calibri"/>
              <a:cs typeface="Times New Roman" pitchFamily="18" charset="0"/>
            </a:endParaRPr>
          </a:p>
        </p:txBody>
      </p:sp>
      <p:graphicFrame>
        <p:nvGraphicFramePr>
          <p:cNvPr id="6" name="Group 76"/>
          <p:cNvGraphicFramePr>
            <a:graphicFrameLocks/>
          </p:cNvGraphicFramePr>
          <p:nvPr>
            <p:extLst>
              <p:ext uri="{D42A27DB-BD31-4B8C-83A1-F6EECF244321}">
                <p14:modId xmlns:p14="http://schemas.microsoft.com/office/powerpoint/2010/main" val="1754830180"/>
              </p:ext>
            </p:extLst>
          </p:nvPr>
        </p:nvGraphicFramePr>
        <p:xfrm>
          <a:off x="661595" y="2131921"/>
          <a:ext cx="10651674" cy="2391953"/>
        </p:xfrm>
        <a:graphic>
          <a:graphicData uri="http://schemas.openxmlformats.org/drawingml/2006/table">
            <a:tbl>
              <a:tblPr/>
              <a:tblGrid>
                <a:gridCol w="1281505">
                  <a:extLst>
                    <a:ext uri="{9D8B030D-6E8A-4147-A177-3AD203B41FA5}">
                      <a16:colId xmlns:a16="http://schemas.microsoft.com/office/drawing/2014/main" val="20000"/>
                    </a:ext>
                  </a:extLst>
                </a:gridCol>
                <a:gridCol w="7799088">
                  <a:extLst>
                    <a:ext uri="{9D8B030D-6E8A-4147-A177-3AD203B41FA5}">
                      <a16:colId xmlns:a16="http://schemas.microsoft.com/office/drawing/2014/main" val="20001"/>
                    </a:ext>
                  </a:extLst>
                </a:gridCol>
                <a:gridCol w="1571081">
                  <a:extLst>
                    <a:ext uri="{9D8B030D-6E8A-4147-A177-3AD203B41FA5}">
                      <a16:colId xmlns:a16="http://schemas.microsoft.com/office/drawing/2014/main" val="1307580657"/>
                    </a:ext>
                  </a:extLst>
                </a:gridCol>
              </a:tblGrid>
              <a:tr h="4631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Number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For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4807358"/>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19170" rtl="0" eaLnBrk="1" fontAlgn="auto" latinLnBrk="0" hangingPunct="1">
                        <a:lnSpc>
                          <a:spcPct val="100000"/>
                        </a:lnSpc>
                        <a:spcBef>
                          <a:spcPts val="0"/>
                        </a:spcBef>
                        <a:spcAft>
                          <a:spcPts val="90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5237182"/>
                  </a:ext>
                </a:extLst>
              </a:tr>
              <a:tr h="486137">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155142"/>
                  </a:ext>
                </a:extLst>
              </a:tr>
              <a:tr h="47042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900"/>
                        </a:spcAft>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fr-FR" sz="1800" kern="1200" dirty="0">
                        <a:solidFill>
                          <a:srgbClr val="00B050"/>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8697515"/>
                  </a:ext>
                </a:extLst>
              </a:tr>
            </a:tbl>
          </a:graphicData>
        </a:graphic>
      </p:graphicFrame>
    </p:spTree>
    <p:extLst>
      <p:ext uri="{BB962C8B-B14F-4D97-AF65-F5344CB8AC3E}">
        <p14:creationId xmlns:p14="http://schemas.microsoft.com/office/powerpoint/2010/main" val="331648792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4462-8410-4856-8E91-37BCEC64D8D3}"/>
              </a:ext>
            </a:extLst>
          </p:cNvPr>
          <p:cNvSpPr>
            <a:spLocks noGrp="1"/>
          </p:cNvSpPr>
          <p:nvPr>
            <p:ph type="title"/>
          </p:nvPr>
        </p:nvSpPr>
        <p:spPr>
          <a:xfrm>
            <a:off x="1915670" y="255181"/>
            <a:ext cx="6507824" cy="1143000"/>
          </a:xfrm>
        </p:spPr>
        <p:txBody>
          <a:bodyPr/>
          <a:lstStyle/>
          <a:p>
            <a:r>
              <a:rPr lang="en-US" sz="4000" dirty="0">
                <a:ea typeface="+mn-ea"/>
                <a:cs typeface="Arial" panose="020B0604020202020204" pitchFamily="34" charset="0"/>
              </a:rPr>
              <a:t>Charging CRs  </a:t>
            </a:r>
          </a:p>
        </p:txBody>
      </p:sp>
      <p:sp>
        <p:nvSpPr>
          <p:cNvPr id="3" name="Content Placeholder 2">
            <a:extLst>
              <a:ext uri="{FF2B5EF4-FFF2-40B4-BE49-F238E27FC236}">
                <a16:creationId xmlns:a16="http://schemas.microsoft.com/office/drawing/2014/main" id="{126A0F4C-1F3F-4B7E-AB9C-EEE50D4A050E}"/>
              </a:ext>
            </a:extLst>
          </p:cNvPr>
          <p:cNvSpPr>
            <a:spLocks noGrp="1"/>
          </p:cNvSpPr>
          <p:nvPr>
            <p:ph idx="1"/>
          </p:nvPr>
        </p:nvSpPr>
        <p:spPr>
          <a:xfrm>
            <a:off x="7664917" y="1524625"/>
            <a:ext cx="4317321" cy="3072418"/>
          </a:xfrm>
        </p:spPr>
        <p:txBody>
          <a:bodyPr/>
          <a:lstStyle/>
          <a:p>
            <a:pPr marL="0" indent="0">
              <a:buNone/>
            </a:pPr>
            <a:r>
              <a:rPr lang="en-US" sz="2800" b="1" dirty="0"/>
              <a:t>Maintenance</a:t>
            </a:r>
          </a:p>
          <a:p>
            <a:r>
              <a:rPr lang="en-US" sz="2800" dirty="0"/>
              <a:t>5MBS_CH</a:t>
            </a:r>
          </a:p>
          <a:p>
            <a:r>
              <a:rPr lang="en-GB" sz="2800" dirty="0"/>
              <a:t>CHRACHF</a:t>
            </a:r>
          </a:p>
          <a:p>
            <a:r>
              <a:rPr lang="en-US" sz="2800" dirty="0"/>
              <a:t>5GSATB_CH</a:t>
            </a:r>
          </a:p>
          <a:p>
            <a:r>
              <a:rPr lang="en-US" sz="2800" dirty="0"/>
              <a:t>TEI17</a:t>
            </a:r>
          </a:p>
          <a:p>
            <a:r>
              <a:rPr lang="en-US" sz="2800" dirty="0"/>
              <a:t>TEI18</a:t>
            </a:r>
          </a:p>
        </p:txBody>
      </p:sp>
      <p:sp>
        <p:nvSpPr>
          <p:cNvPr id="4" name="Content Placeholder 2">
            <a:extLst>
              <a:ext uri="{FF2B5EF4-FFF2-40B4-BE49-F238E27FC236}">
                <a16:creationId xmlns:a16="http://schemas.microsoft.com/office/drawing/2014/main" id="{B4DA224E-B1E2-A4CE-6F55-7F4895750B12}"/>
              </a:ext>
            </a:extLst>
          </p:cNvPr>
          <p:cNvSpPr txBox="1">
            <a:spLocks/>
          </p:cNvSpPr>
          <p:nvPr/>
        </p:nvSpPr>
        <p:spPr bwMode="auto">
          <a:xfrm>
            <a:off x="1418122" y="1528394"/>
            <a:ext cx="4317321" cy="164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9585" indent="-609585" algn="l" rtl="0" eaLnBrk="0" fontAlgn="base" hangingPunct="0">
              <a:spcBef>
                <a:spcPct val="20000"/>
              </a:spcBef>
              <a:spcAft>
                <a:spcPct val="0"/>
              </a:spcAft>
              <a:buFontTx/>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0" indent="0">
              <a:buNone/>
            </a:pPr>
            <a:r>
              <a:rPr lang="en-US" sz="2800" b="1" kern="0" dirty="0"/>
              <a:t>Release 19</a:t>
            </a:r>
          </a:p>
          <a:p>
            <a:r>
              <a:rPr lang="en-US" sz="2800" kern="0" dirty="0" err="1"/>
              <a:t>CHFSeg</a:t>
            </a:r>
            <a:endParaRPr lang="en-US" sz="2800" kern="0" dirty="0"/>
          </a:p>
          <a:p>
            <a:r>
              <a:rPr lang="en-US" sz="2800" kern="0" dirty="0" err="1"/>
              <a:t>Ranging_SL_CH</a:t>
            </a:r>
            <a:endParaRPr lang="en-US" sz="2800" kern="0" dirty="0"/>
          </a:p>
        </p:txBody>
      </p:sp>
      <p:graphicFrame>
        <p:nvGraphicFramePr>
          <p:cNvPr id="5" name="Object 4">
            <a:extLst>
              <a:ext uri="{FF2B5EF4-FFF2-40B4-BE49-F238E27FC236}">
                <a16:creationId xmlns:a16="http://schemas.microsoft.com/office/drawing/2014/main" id="{A8F61304-EF42-D8CC-ED3F-9D1DF0DDBF0E}"/>
              </a:ext>
            </a:extLst>
          </p:cNvPr>
          <p:cNvGraphicFramePr>
            <a:graphicFrameLocks noChangeAspect="1"/>
          </p:cNvGraphicFramePr>
          <p:nvPr>
            <p:extLst>
              <p:ext uri="{D42A27DB-BD31-4B8C-83A1-F6EECF244321}">
                <p14:modId xmlns:p14="http://schemas.microsoft.com/office/powerpoint/2010/main" val="2324319230"/>
              </p:ext>
            </p:extLst>
          </p:nvPr>
        </p:nvGraphicFramePr>
        <p:xfrm>
          <a:off x="2926093" y="3642842"/>
          <a:ext cx="3060821" cy="2582567"/>
        </p:xfrm>
        <a:graphic>
          <a:graphicData uri="http://schemas.openxmlformats.org/presentationml/2006/ole">
            <mc:AlternateContent xmlns:mc="http://schemas.openxmlformats.org/markup-compatibility/2006">
              <mc:Choice xmlns:v="urn:schemas-microsoft-com:vml" Requires="v">
                <p:oleObj name="Document" showAsIcon="1" r:id="rId5" imgW="914400" imgH="771822" progId="Word.Document.8">
                  <p:embed/>
                </p:oleObj>
              </mc:Choice>
              <mc:Fallback>
                <p:oleObj name="Document" showAsIcon="1" r:id="rId5" imgW="914400" imgH="771822" progId="Word.Document.8">
                  <p:embed/>
                  <p:pic>
                    <p:nvPicPr>
                      <p:cNvPr id="0" name=""/>
                      <p:cNvPicPr/>
                      <p:nvPr/>
                    </p:nvPicPr>
                    <p:blipFill>
                      <a:blip r:embed="rId6"/>
                      <a:stretch>
                        <a:fillRect/>
                      </a:stretch>
                    </p:blipFill>
                    <p:spPr>
                      <a:xfrm>
                        <a:off x="2926093" y="3642842"/>
                        <a:ext cx="3060821" cy="2582567"/>
                      </a:xfrm>
                      <a:prstGeom prst="rect">
                        <a:avLst/>
                      </a:prstGeom>
                    </p:spPr>
                  </p:pic>
                </p:oleObj>
              </mc:Fallback>
            </mc:AlternateContent>
          </a:graphicData>
        </a:graphic>
      </p:graphicFrame>
    </p:spTree>
    <p:extLst>
      <p:ext uri="{BB962C8B-B14F-4D97-AF65-F5344CB8AC3E}">
        <p14:creationId xmlns:p14="http://schemas.microsoft.com/office/powerpoint/2010/main" val="218276589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15" y="2879729"/>
            <a:ext cx="8221835" cy="519616"/>
          </a:xfrm>
        </p:spPr>
        <p:txBody>
          <a:bodyPr/>
          <a:lstStyle/>
          <a:p>
            <a:r>
              <a:rPr lang="sv-SE" sz="6000" dirty="0"/>
              <a:t>Thank you!</a:t>
            </a:r>
          </a:p>
        </p:txBody>
      </p:sp>
    </p:spTree>
    <p:extLst>
      <p:ext uri="{BB962C8B-B14F-4D97-AF65-F5344CB8AC3E}">
        <p14:creationId xmlns:p14="http://schemas.microsoft.com/office/powerpoint/2010/main" val="119548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6577" y="1377108"/>
            <a:ext cx="6951645" cy="1140618"/>
          </a:xfrm>
        </p:spPr>
        <p:txBody>
          <a:bodyPr/>
          <a:lstStyle/>
          <a:p>
            <a:r>
              <a:rPr lang="en-GB" altLang="zh-CN" sz="4400" dirty="0"/>
              <a:t>Administrative aspects</a:t>
            </a:r>
            <a:endParaRPr lang="en-US" dirty="0"/>
          </a:p>
        </p:txBody>
      </p:sp>
      <p:sp>
        <p:nvSpPr>
          <p:cNvPr id="3" name="Content Placeholder 2"/>
          <p:cNvSpPr>
            <a:spLocks noGrp="1"/>
          </p:cNvSpPr>
          <p:nvPr>
            <p:ph type="subTitle" idx="1"/>
          </p:nvPr>
        </p:nvSpPr>
        <p:spPr>
          <a:xfrm>
            <a:off x="2476294" y="2262545"/>
            <a:ext cx="9397968" cy="4085092"/>
          </a:xfrm>
        </p:spPr>
        <p:txBody>
          <a:bodyPr/>
          <a:lstStyle/>
          <a:p>
            <a:pPr marL="342900" indent="-342900" algn="l">
              <a:buFont typeface="Wingdings" panose="05000000000000000000" pitchFamily="2" charset="2"/>
              <a:buChar char="Ø"/>
            </a:pPr>
            <a:r>
              <a:rPr lang="en-US" sz="2800" dirty="0"/>
              <a:t>Charging Work progress on Rel-19 (see S5-242990)</a:t>
            </a:r>
          </a:p>
          <a:p>
            <a:pPr marL="952485" lvl="1" indent="-342900" algn="l">
              <a:buFont typeface="Wingdings" panose="05000000000000000000" pitchFamily="2" charset="2"/>
              <a:buChar char="Ø"/>
            </a:pPr>
            <a:r>
              <a:rPr lang="en-GB" sz="2000" dirty="0"/>
              <a:t>2 new WIDs and 1 new SID for agreement</a:t>
            </a:r>
          </a:p>
          <a:p>
            <a:pPr marL="952485" lvl="1" indent="-342900" algn="l">
              <a:buFont typeface="Wingdings" panose="05000000000000000000" pitchFamily="2" charset="2"/>
              <a:buChar char="Ø"/>
            </a:pPr>
            <a:r>
              <a:rPr lang="en-GB" sz="2000" dirty="0"/>
              <a:t>Potential new study on KPIs for the purpose of Charging aspects for energy efficiency, after Joint session with OAM based on DP “Use of OAM KPIs for energy consumption calculations in charging (see S5-242582)”</a:t>
            </a:r>
          </a:p>
          <a:p>
            <a:pPr marL="342900" indent="-342900" algn="l">
              <a:buFont typeface="Wingdings" panose="05000000000000000000" pitchFamily="2" charset="2"/>
              <a:buChar char="Ø"/>
            </a:pPr>
            <a:r>
              <a:rPr lang="en-GB" sz="2500" dirty="0"/>
              <a:t>SA5 level contributions discussed at CH plenary session:</a:t>
            </a:r>
          </a:p>
          <a:p>
            <a:pPr marL="952485" lvl="1" indent="-342900" algn="l">
              <a:buFont typeface="Wingdings" panose="05000000000000000000" pitchFamily="2" charset="2"/>
              <a:buChar char="Ø"/>
            </a:pPr>
            <a:r>
              <a:rPr lang="en-GB" sz="2000" dirty="0"/>
              <a:t>LS S5-242926 DP multiplicity (Ericsson India Private Limited)</a:t>
            </a:r>
            <a:br>
              <a:rPr lang="en-GB" sz="2000" dirty="0"/>
            </a:br>
            <a:r>
              <a:rPr lang="en-GB" sz="2000" dirty="0"/>
              <a:t>Conclusions:</a:t>
            </a:r>
          </a:p>
          <a:p>
            <a:pPr lvl="1" algn="l"/>
            <a:r>
              <a:rPr lang="en-GB" sz="2000" dirty="0"/>
              <a:t>	    • SWG CH got the understanding on cardinality and multiplicity are the same</a:t>
            </a:r>
          </a:p>
          <a:p>
            <a:pPr lvl="1" algn="l"/>
            <a:r>
              <a:rPr lang="en-GB" sz="2000" dirty="0"/>
              <a:t>	    • There are no existing cases in SWG CH</a:t>
            </a:r>
          </a:p>
          <a:p>
            <a:pPr lvl="1" algn="l"/>
            <a:r>
              <a:rPr lang="en-GB" sz="2000" dirty="0"/>
              <a:t>         • SWG CH study is needed if alignment is required</a:t>
            </a:r>
          </a:p>
        </p:txBody>
      </p:sp>
    </p:spTree>
    <p:extLst>
      <p:ext uri="{BB962C8B-B14F-4D97-AF65-F5344CB8AC3E}">
        <p14:creationId xmlns:p14="http://schemas.microsoft.com/office/powerpoint/2010/main" val="352477064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67" y="410966"/>
            <a:ext cx="8973312" cy="768101"/>
          </a:xfrm>
        </p:spPr>
        <p:txBody>
          <a:bodyPr/>
          <a:lstStyle/>
          <a:p>
            <a:r>
              <a:rPr lang="sv-SE" dirty="0"/>
              <a:t>Incoming LSs</a:t>
            </a:r>
          </a:p>
        </p:txBody>
      </p:sp>
      <p:graphicFrame>
        <p:nvGraphicFramePr>
          <p:cNvPr id="6" name="Table Placeholder 4">
            <a:extLst>
              <a:ext uri="{FF2B5EF4-FFF2-40B4-BE49-F238E27FC236}">
                <a16:creationId xmlns:a16="http://schemas.microsoft.com/office/drawing/2014/main" id="{81E1A320-EF42-4A25-A368-F111EC773BBE}"/>
              </a:ext>
            </a:extLst>
          </p:cNvPr>
          <p:cNvGraphicFramePr>
            <a:graphicFrameLocks/>
          </p:cNvGraphicFramePr>
          <p:nvPr>
            <p:extLst>
              <p:ext uri="{D42A27DB-BD31-4B8C-83A1-F6EECF244321}">
                <p14:modId xmlns:p14="http://schemas.microsoft.com/office/powerpoint/2010/main" val="1002748784"/>
              </p:ext>
            </p:extLst>
          </p:nvPr>
        </p:nvGraphicFramePr>
        <p:xfrm>
          <a:off x="702067" y="1939341"/>
          <a:ext cx="10950002" cy="1790448"/>
        </p:xfrm>
        <a:graphic>
          <a:graphicData uri="http://schemas.openxmlformats.org/drawingml/2006/table">
            <a:tbl>
              <a:tblPr firstRow="1" bandRow="1">
                <a:tableStyleId>{5C22544A-7EE6-4342-B048-85BDC9FD1C3A}</a:tableStyleId>
              </a:tblPr>
              <a:tblGrid>
                <a:gridCol w="1259969">
                  <a:extLst>
                    <a:ext uri="{9D8B030D-6E8A-4147-A177-3AD203B41FA5}">
                      <a16:colId xmlns:a16="http://schemas.microsoft.com/office/drawing/2014/main" val="570476699"/>
                    </a:ext>
                  </a:extLst>
                </a:gridCol>
                <a:gridCol w="6052411">
                  <a:extLst>
                    <a:ext uri="{9D8B030D-6E8A-4147-A177-3AD203B41FA5}">
                      <a16:colId xmlns:a16="http://schemas.microsoft.com/office/drawing/2014/main" val="2618836924"/>
                    </a:ext>
                  </a:extLst>
                </a:gridCol>
                <a:gridCol w="1351622">
                  <a:extLst>
                    <a:ext uri="{9D8B030D-6E8A-4147-A177-3AD203B41FA5}">
                      <a16:colId xmlns:a16="http://schemas.microsoft.com/office/drawing/2014/main" val="3016348962"/>
                    </a:ext>
                  </a:extLst>
                </a:gridCol>
                <a:gridCol w="1175657">
                  <a:extLst>
                    <a:ext uri="{9D8B030D-6E8A-4147-A177-3AD203B41FA5}">
                      <a16:colId xmlns:a16="http://schemas.microsoft.com/office/drawing/2014/main" val="3690116950"/>
                    </a:ext>
                  </a:extLst>
                </a:gridCol>
                <a:gridCol w="1110343">
                  <a:extLst>
                    <a:ext uri="{9D8B030D-6E8A-4147-A177-3AD203B41FA5}">
                      <a16:colId xmlns:a16="http://schemas.microsoft.com/office/drawing/2014/main" val="2952368263"/>
                    </a:ext>
                  </a:extLst>
                </a:gridCol>
              </a:tblGrid>
              <a:tr h="1405438">
                <a:tc>
                  <a:txBody>
                    <a:bodyPr/>
                    <a:lstStyle/>
                    <a:p>
                      <a:pPr algn="ctr"/>
                      <a:r>
                        <a:rPr lang="sv-SE" sz="1600" b="1" kern="1200" dirty="0">
                          <a:solidFill>
                            <a:schemeClr val="tx1"/>
                          </a:solidFill>
                          <a:effectLst/>
                          <a:latin typeface="+mn-lt"/>
                          <a:ea typeface="+mn-ea"/>
                          <a:cs typeface="+mn-cs"/>
                        </a:rPr>
                        <a:t>Tdoc</a:t>
                      </a:r>
                      <a:endParaRPr lang="sv-SE"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Title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Source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Decision</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Reply In</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283687663"/>
                  </a:ext>
                </a:extLst>
              </a:tr>
              <a:tr h="385010">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DE"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900"/>
                        </a:spcAft>
                      </a:pPr>
                      <a:r>
                        <a:rPr kumimoji="0" lang="en-GB"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none</a:t>
                      </a:r>
                      <a:endParaRPr kumimoji="0" lang="en-DE"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0" lang="en-DE"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7220317"/>
                  </a:ext>
                </a:extLst>
              </a:tr>
            </a:tbl>
          </a:graphicData>
        </a:graphic>
      </p:graphicFrame>
    </p:spTree>
    <p:extLst>
      <p:ext uri="{BB962C8B-B14F-4D97-AF65-F5344CB8AC3E}">
        <p14:creationId xmlns:p14="http://schemas.microsoft.com/office/powerpoint/2010/main" val="136383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116142"/>
            <a:ext cx="9112251" cy="1143000"/>
          </a:xfrm>
        </p:spPr>
        <p:txBody>
          <a:bodyPr/>
          <a:lstStyle/>
          <a:p>
            <a:r>
              <a:rPr lang="sv-SE" dirty="0"/>
              <a:t>Outgoing LSs</a:t>
            </a: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1879888594"/>
              </p:ext>
            </p:extLst>
          </p:nvPr>
        </p:nvGraphicFramePr>
        <p:xfrm>
          <a:off x="685800" y="2089763"/>
          <a:ext cx="10763250" cy="1794528"/>
        </p:xfrm>
        <a:graphic>
          <a:graphicData uri="http://schemas.openxmlformats.org/drawingml/2006/table">
            <a:tbl>
              <a:tblPr firstRow="1" bandRow="1">
                <a:tableStyleId>{5C22544A-7EE6-4342-B048-85BDC9FD1C3A}</a:tableStyleId>
              </a:tblPr>
              <a:tblGrid>
                <a:gridCol w="1000125">
                  <a:extLst>
                    <a:ext uri="{9D8B030D-6E8A-4147-A177-3AD203B41FA5}">
                      <a16:colId xmlns:a16="http://schemas.microsoft.com/office/drawing/2014/main" val="570476699"/>
                    </a:ext>
                  </a:extLst>
                </a:gridCol>
                <a:gridCol w="5951393">
                  <a:extLst>
                    <a:ext uri="{9D8B030D-6E8A-4147-A177-3AD203B41FA5}">
                      <a16:colId xmlns:a16="http://schemas.microsoft.com/office/drawing/2014/main" val="2618836924"/>
                    </a:ext>
                  </a:extLst>
                </a:gridCol>
                <a:gridCol w="1236518">
                  <a:extLst>
                    <a:ext uri="{9D8B030D-6E8A-4147-A177-3AD203B41FA5}">
                      <a16:colId xmlns:a16="http://schemas.microsoft.com/office/drawing/2014/main" val="3016348962"/>
                    </a:ext>
                  </a:extLst>
                </a:gridCol>
                <a:gridCol w="1194724">
                  <a:extLst>
                    <a:ext uri="{9D8B030D-6E8A-4147-A177-3AD203B41FA5}">
                      <a16:colId xmlns:a16="http://schemas.microsoft.com/office/drawing/2014/main" val="3690116950"/>
                    </a:ext>
                  </a:extLst>
                </a:gridCol>
                <a:gridCol w="1380490">
                  <a:extLst>
                    <a:ext uri="{9D8B030D-6E8A-4147-A177-3AD203B41FA5}">
                      <a16:colId xmlns:a16="http://schemas.microsoft.com/office/drawing/2014/main" val="2952368263"/>
                    </a:ext>
                  </a:extLst>
                </a:gridCol>
              </a:tblGrid>
              <a:tr h="1435757">
                <a:tc>
                  <a:txBody>
                    <a:bodyPr/>
                    <a:lstStyle/>
                    <a:p>
                      <a:pPr algn="ctr">
                        <a:spcAft>
                          <a:spcPts val="0"/>
                        </a:spcAft>
                      </a:pPr>
                      <a:r>
                        <a:rPr lang="sv-SE" sz="1600" b="1" kern="1200" dirty="0">
                          <a:solidFill>
                            <a:schemeClr val="tx1"/>
                          </a:solidFill>
                          <a:effectLst/>
                          <a:latin typeface="+mn-lt"/>
                          <a:ea typeface="+mn-ea"/>
                          <a:cs typeface="+mn-cs"/>
                        </a:rPr>
                        <a:t>Tdoc</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Title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To</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ctr" defTabSz="1219170" rtl="0" eaLnBrk="1" latinLnBrk="0" hangingPunct="1">
                        <a:spcAft>
                          <a:spcPts val="0"/>
                        </a:spcAft>
                      </a:pPr>
                      <a:r>
                        <a:rPr lang="sv-SE" sz="1600" b="1" kern="1200" dirty="0">
                          <a:solidFill>
                            <a:schemeClr val="tx1"/>
                          </a:solidFill>
                          <a:effectLst/>
                          <a:latin typeface="+mn-lt"/>
                          <a:ea typeface="+mn-ea"/>
                          <a:cs typeface="+mn-cs"/>
                        </a:rPr>
                        <a:t>Cc</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sv-SE" sz="1600" b="1" kern="1200" dirty="0">
                          <a:solidFill>
                            <a:schemeClr val="tx1"/>
                          </a:solidFill>
                          <a:effectLst/>
                          <a:latin typeface="+mn-lt"/>
                          <a:ea typeface="+mn-ea"/>
                          <a:cs typeface="+mn-cs"/>
                        </a:rPr>
                        <a:t>Reply To</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283687663"/>
                  </a:ext>
                </a:extLst>
              </a:tr>
              <a:tr h="35877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900"/>
                        </a:spcAft>
                      </a:pPr>
                      <a:r>
                        <a:rPr kumimoji="0" lang="en-US"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none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kumimoji="0" lang="en-US"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lang="sv-SE" sz="1600" kern="1200" dirty="0">
                        <a:solidFill>
                          <a:schemeClr val="tx1"/>
                        </a:solidFill>
                        <a:effectLst/>
                        <a:latin typeface="Calibri" panose="020F0502020204030204" pitchFamily="34" charset="0"/>
                        <a:ea typeface="DengXian" panose="02010600030101010101" pitchFamily="2" charset="-122"/>
                        <a:cs typeface="+mn-cs"/>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900"/>
                        </a:spcAft>
                        <a:buClrTx/>
                        <a:buSzTx/>
                        <a:buFontTx/>
                        <a:buNone/>
                        <a:tabLst/>
                        <a:defRPr/>
                      </a:pPr>
                      <a:endParaRPr kumimoji="0" lang="en-GB" sz="1600" b="0"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7730782"/>
                  </a:ext>
                </a:extLst>
              </a:tr>
            </a:tbl>
          </a:graphicData>
        </a:graphic>
      </p:graphicFrame>
    </p:spTree>
    <p:extLst>
      <p:ext uri="{BB962C8B-B14F-4D97-AF65-F5344CB8AC3E}">
        <p14:creationId xmlns:p14="http://schemas.microsoft.com/office/powerpoint/2010/main" val="139763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C1BF-313B-4838-85C8-7573D7717EE7}"/>
              </a:ext>
            </a:extLst>
          </p:cNvPr>
          <p:cNvSpPr>
            <a:spLocks noGrp="1"/>
          </p:cNvSpPr>
          <p:nvPr>
            <p:ph type="title"/>
          </p:nvPr>
        </p:nvSpPr>
        <p:spPr>
          <a:xfrm>
            <a:off x="1206001" y="2454388"/>
            <a:ext cx="9102725" cy="1143000"/>
          </a:xfrm>
        </p:spPr>
        <p:txBody>
          <a:bodyPr/>
          <a:lstStyle/>
          <a:p>
            <a:r>
              <a:rPr lang="sv-SE" dirty="0"/>
              <a:t>Charging (CH) WIs/SIs</a:t>
            </a:r>
            <a:endParaRPr lang="en-GB" dirty="0"/>
          </a:p>
        </p:txBody>
      </p:sp>
    </p:spTree>
    <p:extLst>
      <p:ext uri="{BB962C8B-B14F-4D97-AF65-F5344CB8AC3E}">
        <p14:creationId xmlns:p14="http://schemas.microsoft.com/office/powerpoint/2010/main" val="403506241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457201" y="541565"/>
            <a:ext cx="8753474" cy="880835"/>
          </a:xfrm>
          <a:prstGeom prst="rect">
            <a:avLst/>
          </a:prstGeom>
          <a:noFill/>
          <a:ln w="12700">
            <a:noFill/>
            <a:miter lim="800000"/>
            <a:headEnd/>
            <a:tailEnd/>
          </a:ln>
        </p:spPr>
        <p:txBody>
          <a:bodyPr lIns="90488" tIns="44450" rIns="90488" bIns="44450" anchor="ctr"/>
          <a:lstStyle/>
          <a:p>
            <a:pPr algn="ctr" eaLnBrk="0" hangingPunct="0">
              <a:defRPr/>
            </a:pPr>
            <a:r>
              <a:rPr lang="en-GB" altLang="zh-CN" sz="3200" kern="0" dirty="0">
                <a:solidFill>
                  <a:srgbClr val="FF0000"/>
                </a:solidFill>
                <a:latin typeface="Calibri"/>
                <a:cs typeface="+mj-cs"/>
              </a:rPr>
              <a:t>New or Revised Charging SIDs/WIDs</a:t>
            </a:r>
          </a:p>
        </p:txBody>
      </p:sp>
      <p:graphicFrame>
        <p:nvGraphicFramePr>
          <p:cNvPr id="8" name="Group 76">
            <a:extLst>
              <a:ext uri="{FF2B5EF4-FFF2-40B4-BE49-F238E27FC236}">
                <a16:creationId xmlns:a16="http://schemas.microsoft.com/office/drawing/2014/main" id="{9969EA0D-50CF-4183-B85E-7E445686F9F7}"/>
              </a:ext>
            </a:extLst>
          </p:cNvPr>
          <p:cNvGraphicFramePr>
            <a:graphicFrameLocks/>
          </p:cNvGraphicFramePr>
          <p:nvPr>
            <p:extLst>
              <p:ext uri="{D42A27DB-BD31-4B8C-83A1-F6EECF244321}">
                <p14:modId xmlns:p14="http://schemas.microsoft.com/office/powerpoint/2010/main" val="3611529665"/>
              </p:ext>
            </p:extLst>
          </p:nvPr>
        </p:nvGraphicFramePr>
        <p:xfrm>
          <a:off x="815340" y="1869401"/>
          <a:ext cx="10858502" cy="1916164"/>
        </p:xfrm>
        <a:graphic>
          <a:graphicData uri="http://schemas.openxmlformats.org/drawingml/2006/table">
            <a:tbl>
              <a:tblPr/>
              <a:tblGrid>
                <a:gridCol w="1350344">
                  <a:extLst>
                    <a:ext uri="{9D8B030D-6E8A-4147-A177-3AD203B41FA5}">
                      <a16:colId xmlns:a16="http://schemas.microsoft.com/office/drawing/2014/main" val="20000"/>
                    </a:ext>
                  </a:extLst>
                </a:gridCol>
                <a:gridCol w="7050706">
                  <a:extLst>
                    <a:ext uri="{9D8B030D-6E8A-4147-A177-3AD203B41FA5}">
                      <a16:colId xmlns:a16="http://schemas.microsoft.com/office/drawing/2014/main" val="20001"/>
                    </a:ext>
                  </a:extLst>
                </a:gridCol>
                <a:gridCol w="2457452">
                  <a:extLst>
                    <a:ext uri="{9D8B030D-6E8A-4147-A177-3AD203B41FA5}">
                      <a16:colId xmlns:a16="http://schemas.microsoft.com/office/drawing/2014/main" val="1853449902"/>
                    </a:ext>
                  </a:extLst>
                </a:gridCol>
              </a:tblGrid>
              <a:tr h="5548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Number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itchFamily="34" charset="0"/>
                          <a:ea typeface="宋体" pitchFamily="2" charset="-122"/>
                          <a:cs typeface="Arial" charset="0"/>
                        </a:rPr>
                        <a:t>Source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53755">
                <a:tc>
                  <a:txBody>
                    <a:bodyPr/>
                    <a:lstStyle/>
                    <a:p>
                      <a:pPr algn="ctr" fontAlgn="ct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S5-242994</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algn="l" defTabSz="1219170" rtl="0" eaLnBrk="1" latinLnBrk="0" hangingPunct="1">
                        <a:spcAft>
                          <a:spcPts val="900"/>
                        </a:spcAft>
                      </a:pP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New SID on Charging aspects of Uncrewed Aerial Vehicle</a:t>
                      </a:r>
                      <a:endParaRPr kumimoji="0" lang="en-DE"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China Mobile</a:t>
                      </a:r>
                      <a:endParaRPr kumimoji="0" lang="en-DE"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1712055"/>
                  </a:ext>
                </a:extLst>
              </a:tr>
              <a:tr h="453755">
                <a:tc>
                  <a:txBody>
                    <a:bodyPr/>
                    <a:lstStyle/>
                    <a:p>
                      <a:pPr algn="ctr" fontAlgn="ct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S5-243008</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New WID on charging aspects for energy efficiency of 5G</a:t>
                      </a:r>
                      <a:endParaRPr kumimoji="0" lang="en-DE"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Huawei</a:t>
                      </a:r>
                      <a:endParaRPr kumimoji="0" lang="en-DE"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0637075"/>
                  </a:ext>
                </a:extLst>
              </a:tr>
              <a:tr h="453755">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DengXian" panose="02010600030101010101" pitchFamily="2" charset="-122"/>
                          <a:cs typeface="+mn-cs"/>
                        </a:rPr>
                        <a:t>S5-243011</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algn="l" defTabSz="1219170" rtl="0" eaLnBrk="1" fontAlgn="ctr" latinLnBrk="0" hangingPunct="1">
                        <a:spcAft>
                          <a:spcPts val="900"/>
                        </a:spcAft>
                      </a:pP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 New WID on charging for indirect network sharing</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kumimoji="0" lang="en-GB" sz="2000" b="1" i="0" u="none" strike="noStrike" kern="1200" cap="none" spc="0" normalizeH="0" baseline="0" dirty="0">
                          <a:ln>
                            <a:noFill/>
                          </a:ln>
                          <a:solidFill>
                            <a:prstClr val="black"/>
                          </a:solidFill>
                          <a:effectLst/>
                          <a:uLnTx/>
                          <a:uFillTx/>
                          <a:latin typeface="Calibri" panose="020F0502020204030204" pitchFamily="34" charset="0"/>
                          <a:ea typeface="DengXian" panose="02010600030101010101" pitchFamily="2" charset="-122"/>
                          <a:cs typeface="+mn-cs"/>
                        </a:rPr>
                        <a:t>Ericsson LM</a:t>
                      </a: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7804648"/>
                  </a:ext>
                </a:extLst>
              </a:tr>
            </a:tbl>
          </a:graphicData>
        </a:graphic>
      </p:graphicFrame>
    </p:spTree>
    <p:extLst>
      <p:ext uri="{BB962C8B-B14F-4D97-AF65-F5344CB8AC3E}">
        <p14:creationId xmlns:p14="http://schemas.microsoft.com/office/powerpoint/2010/main" val="406275073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27667" y="101600"/>
            <a:ext cx="9103784" cy="1143000"/>
          </a:xfrm>
        </p:spPr>
        <p:txBody>
          <a:bodyPr/>
          <a:lstStyle/>
          <a:p>
            <a:r>
              <a:rPr lang="en-GB" altLang="en-US" dirty="0"/>
              <a:t>SA5 progress – Summary</a:t>
            </a:r>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255691217"/>
              </p:ext>
            </p:extLst>
          </p:nvPr>
        </p:nvGraphicFramePr>
        <p:xfrm>
          <a:off x="294639" y="1333930"/>
          <a:ext cx="11602721" cy="4733019"/>
        </p:xfrm>
        <a:graphic>
          <a:graphicData uri="http://schemas.openxmlformats.org/drawingml/2006/table">
            <a:tbl>
              <a:tblPr firstRow="1" firstCol="1" bandRow="1">
                <a:tableStyleId>{F5AB1C69-6EDB-4FF4-983F-18BD219EF322}</a:tableStyleId>
              </a:tblPr>
              <a:tblGrid>
                <a:gridCol w="702000">
                  <a:extLst>
                    <a:ext uri="{9D8B030D-6E8A-4147-A177-3AD203B41FA5}">
                      <a16:colId xmlns:a16="http://schemas.microsoft.com/office/drawing/2014/main" val="20000"/>
                    </a:ext>
                  </a:extLst>
                </a:gridCol>
                <a:gridCol w="5698715">
                  <a:extLst>
                    <a:ext uri="{9D8B030D-6E8A-4147-A177-3AD203B41FA5}">
                      <a16:colId xmlns:a16="http://schemas.microsoft.com/office/drawing/2014/main" val="20001"/>
                    </a:ext>
                  </a:extLst>
                </a:gridCol>
                <a:gridCol w="983527">
                  <a:extLst>
                    <a:ext uri="{9D8B030D-6E8A-4147-A177-3AD203B41FA5}">
                      <a16:colId xmlns:a16="http://schemas.microsoft.com/office/drawing/2014/main" val="20002"/>
                    </a:ext>
                  </a:extLst>
                </a:gridCol>
                <a:gridCol w="919348">
                  <a:extLst>
                    <a:ext uri="{9D8B030D-6E8A-4147-A177-3AD203B41FA5}">
                      <a16:colId xmlns:a16="http://schemas.microsoft.com/office/drawing/2014/main" val="20005"/>
                    </a:ext>
                  </a:extLst>
                </a:gridCol>
                <a:gridCol w="492976">
                  <a:extLst>
                    <a:ext uri="{9D8B030D-6E8A-4147-A177-3AD203B41FA5}">
                      <a16:colId xmlns:a16="http://schemas.microsoft.com/office/drawing/2014/main" val="20006"/>
                    </a:ext>
                  </a:extLst>
                </a:gridCol>
                <a:gridCol w="717212">
                  <a:extLst>
                    <a:ext uri="{9D8B030D-6E8A-4147-A177-3AD203B41FA5}">
                      <a16:colId xmlns:a16="http://schemas.microsoft.com/office/drawing/2014/main" val="3182844481"/>
                    </a:ext>
                  </a:extLst>
                </a:gridCol>
                <a:gridCol w="573956">
                  <a:extLst>
                    <a:ext uri="{9D8B030D-6E8A-4147-A177-3AD203B41FA5}">
                      <a16:colId xmlns:a16="http://schemas.microsoft.com/office/drawing/2014/main" val="20007"/>
                    </a:ext>
                  </a:extLst>
                </a:gridCol>
                <a:gridCol w="1514987">
                  <a:extLst>
                    <a:ext uri="{9D8B030D-6E8A-4147-A177-3AD203B41FA5}">
                      <a16:colId xmlns:a16="http://schemas.microsoft.com/office/drawing/2014/main" val="20008"/>
                    </a:ext>
                  </a:extLst>
                </a:gridCol>
              </a:tblGrid>
              <a:tr h="480285">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400" dirty="0"/>
                        <a:t>Target </a:t>
                      </a:r>
                      <a:r>
                        <a:rPr lang="en-GB" sz="800" dirty="0"/>
                        <a:t>(dd/mm/yyyy)</a:t>
                      </a:r>
                      <a:endParaRPr lang="en-GB" sz="1400" dirty="0"/>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290297">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Rel-19 Work Items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r>
                        <a:rPr lang="en-GB" sz="800" b="0" i="0" u="none" strike="noStrike" kern="1200" dirty="0">
                          <a:solidFill>
                            <a:srgbClr val="FF0000"/>
                          </a:solidFill>
                          <a:effectLst/>
                          <a:latin typeface="Arial" panose="020B0604020202020204" pitchFamily="34" charset="0"/>
                          <a:ea typeface="+mn-ea"/>
                          <a:cs typeface="+mn-cs"/>
                        </a:rPr>
                        <a:t>-</a:t>
                      </a:r>
                    </a:p>
                  </a:txBody>
                  <a:tcPr marL="48003" marR="48003" marT="0" marB="0" anchor="ctr"/>
                </a:tc>
                <a:tc>
                  <a:txBody>
                    <a:bodyPr/>
                    <a:lstStyle/>
                    <a:p>
                      <a:pPr>
                        <a:lnSpc>
                          <a:spcPct val="107000"/>
                        </a:lnSpc>
                        <a:spcAft>
                          <a:spcPts val="800"/>
                        </a:spcAft>
                      </a:pPr>
                      <a:endParaRPr lang="en-GB" sz="800" b="0" i="0" u="none" strike="noStrike" kern="1200" dirty="0">
                        <a:solidFill>
                          <a:srgbClr val="FF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10001"/>
                  </a:ext>
                </a:extLst>
              </a:tr>
              <a:tr h="30347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4" marB="0" anchor="ctr"/>
                </a:tc>
                <a:tc>
                  <a:txBody>
                    <a:bodyPr/>
                    <a:lstStyle/>
                    <a:p>
                      <a:pPr marL="0" algn="l" defTabSz="1219170" rtl="0" eaLnBrk="1"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WID on CHF Segmentation</a:t>
                      </a:r>
                      <a:endParaRPr lang="en-DE" sz="1200" b="0" i="0" u="none" strike="noStrike" kern="1200" dirty="0">
                        <a:solidFill>
                          <a:srgbClr val="000000"/>
                        </a:solidFill>
                        <a:effectLst/>
                        <a:latin typeface="Calibri" panose="020F0502020204030204" pitchFamily="34" charset="0"/>
                        <a:ea typeface="+mn-ea"/>
                        <a:cs typeface="+mn-cs"/>
                      </a:endParaRPr>
                    </a:p>
                  </a:txBody>
                  <a:tcPr marL="68580" marR="68580"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900" kern="1200" dirty="0">
                          <a:solidFill>
                            <a:schemeClr val="dk1"/>
                          </a:solidFill>
                          <a:latin typeface="+mn-lt"/>
                          <a:ea typeface="+mn-ea"/>
                          <a:cs typeface="+mn-cs"/>
                        </a:rPr>
                        <a:t>(preliminary work </a:t>
                      </a:r>
                      <a:br>
                        <a:rPr lang="en-GB" sz="900" kern="1200" dirty="0">
                          <a:solidFill>
                            <a:schemeClr val="dk1"/>
                          </a:solidFill>
                          <a:latin typeface="+mn-lt"/>
                          <a:ea typeface="+mn-ea"/>
                          <a:cs typeface="+mn-cs"/>
                        </a:rPr>
                      </a:br>
                      <a:r>
                        <a:rPr lang="en-GB" sz="900" kern="1200" dirty="0">
                          <a:solidFill>
                            <a:schemeClr val="dk1"/>
                          </a:solidFill>
                          <a:latin typeface="+mn-lt"/>
                          <a:ea typeface="+mn-ea"/>
                          <a:cs typeface="+mn-cs"/>
                        </a:rPr>
                        <a:t>before SA approval)</a:t>
                      </a:r>
                      <a:endParaRPr lang="en-US" sz="9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2"/>
                  </a:ext>
                </a:extLst>
              </a:tr>
              <a:tr h="405188">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of Ranging and Sidelink Positioning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Ranging_SL_CH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03/03/2025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20 %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(preliminary work </a:t>
                      </a:r>
                      <a:br>
                        <a:rPr kumimoji="0" lang="en-GB" sz="900" b="0" i="0" u="none" strike="noStrike" kern="1200" cap="none" spc="0" normalizeH="0" baseline="0" noProof="0" dirty="0">
                          <a:ln>
                            <a:noFill/>
                          </a:ln>
                          <a:solidFill>
                            <a:prstClr val="black"/>
                          </a:solidFill>
                          <a:effectLst/>
                          <a:uLnTx/>
                          <a:uFillTx/>
                          <a:latin typeface="+mn-lt"/>
                          <a:ea typeface="+mn-ea"/>
                          <a:cs typeface="+mn-cs"/>
                        </a:rPr>
                      </a:br>
                      <a:r>
                        <a:rPr kumimoji="0" lang="en-GB" sz="900" b="0" i="0" u="none" strike="noStrike" kern="1200" cap="none" spc="0" normalizeH="0" baseline="0" noProof="0" dirty="0">
                          <a:ln>
                            <a:noFill/>
                          </a:ln>
                          <a:solidFill>
                            <a:prstClr val="black"/>
                          </a:solidFill>
                          <a:effectLst/>
                          <a:uLnTx/>
                          <a:uFillTx/>
                          <a:latin typeface="+mn-lt"/>
                          <a:ea typeface="+mn-ea"/>
                          <a:cs typeface="+mn-cs"/>
                        </a:rPr>
                        <a:t>before SA approval)</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0003"/>
                  </a:ext>
                </a:extLst>
              </a:tr>
              <a:tr h="50754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aspects for energy efficiency of 5G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EnergySys_CH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13/06/2025</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New</a:t>
                      </a:r>
                    </a:p>
                  </a:txBody>
                  <a:tcPr marL="48003" marR="48003" marT="0" marB="0" anchor="ctr"/>
                </a:tc>
                <a:extLst>
                  <a:ext uri="{0D108BD9-81ED-4DB2-BD59-A6C34878D82A}">
                    <a16:rowId xmlns:a16="http://schemas.microsoft.com/office/drawing/2014/main" val="732216791"/>
                  </a:ext>
                </a:extLst>
              </a:tr>
              <a:tr h="382677">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4" marB="0" anchor="ctr"/>
                </a:tc>
                <a:tc>
                  <a:txBody>
                    <a:bodyPr/>
                    <a:lstStyle/>
                    <a:p>
                      <a:pPr marL="0" algn="l" defTabSz="1219170" rtl="0" eaLnBrk="1" fontAlgn="ctr" latinLnBrk="0" hangingPunct="1">
                        <a:spcAft>
                          <a:spcPts val="900"/>
                        </a:spcAft>
                      </a:pPr>
                      <a:r>
                        <a:rPr lang="en-GB" sz="1200" b="0" i="0" u="none" strike="noStrike" kern="1200" dirty="0">
                          <a:solidFill>
                            <a:srgbClr val="000000"/>
                          </a:solidFill>
                          <a:effectLst/>
                          <a:latin typeface="Calibri" panose="020F0502020204030204" pitchFamily="34" charset="0"/>
                          <a:ea typeface="+mn-ea"/>
                          <a:cs typeface="+mn-cs"/>
                        </a:rPr>
                        <a:t> WID on charging enhancement for indirect network sharing</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NetShare_CH</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12/12/2024</a:t>
                      </a:r>
                    </a:p>
                  </a:txBody>
                  <a:tcPr marL="48003" marR="48003" marT="0" marB="0" anchor="ctr"/>
                </a:tc>
                <a:tc>
                  <a:txBody>
                    <a:bodyPr/>
                    <a:lstStyle/>
                    <a:p>
                      <a:pPr marL="0" algn="ctr" defTabSz="1219170" rtl="0" eaLnBrk="1" fontAlgn="t" latinLnBrk="0" hangingPunct="1"/>
                      <a:r>
                        <a:rPr lang="en-GB" sz="800" kern="1200" dirty="0">
                          <a:solidFill>
                            <a:schemeClr val="dk1"/>
                          </a:solidFill>
                          <a:latin typeface="+mn-lt"/>
                          <a:ea typeface="+mn-ea"/>
                          <a:cs typeface="+mn-cs"/>
                        </a:rPr>
                        <a:t>0 %</a:t>
                      </a:r>
                    </a:p>
                  </a:txBody>
                  <a:tcPr marL="48003" marR="48003" marT="0" marB="0" anchor="ctr"/>
                </a:tc>
                <a:tc>
                  <a:txBody>
                    <a:bodyPr/>
                    <a:lstStyle/>
                    <a:p>
                      <a:pPr algn="ctr" fontAlgn="t"/>
                      <a:r>
                        <a:rPr lang="en-GB" sz="800" b="0" i="0" u="none" strike="noStrike" kern="1200" dirty="0">
                          <a:solidFill>
                            <a:srgbClr val="000000"/>
                          </a:solidFill>
                          <a:effectLst/>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New</a:t>
                      </a:r>
                    </a:p>
                  </a:txBody>
                  <a:tcPr marL="48003" marR="48003" marT="0" marB="0" anchor="ctr"/>
                </a:tc>
                <a:extLst>
                  <a:ext uri="{0D108BD9-81ED-4DB2-BD59-A6C34878D82A}">
                    <a16:rowId xmlns:a16="http://schemas.microsoft.com/office/drawing/2014/main" val="4256187631"/>
                  </a:ext>
                </a:extLst>
              </a:tr>
              <a:tr h="356610">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kern="1200" dirty="0">
                          <a:solidFill>
                            <a:srgbClr val="FF0000"/>
                          </a:solidFill>
                          <a:effectLst/>
                          <a:latin typeface="Arial" panose="020B0604020202020204" pitchFamily="34" charset="0"/>
                          <a:ea typeface="+mn-ea"/>
                          <a:cs typeface="+mn-cs"/>
                        </a:rPr>
                        <a:t>Rel-19 Studies</a:t>
                      </a:r>
                      <a:endParaRPr lang="en-US" sz="1200" b="1" i="0" u="none" strike="noStrike" kern="1200" dirty="0">
                        <a:solidFill>
                          <a:srgbClr val="00B050"/>
                        </a:solidFill>
                        <a:effectLst/>
                        <a:latin typeface="Arial" panose="020B0604020202020204" pitchFamily="34" charset="0"/>
                        <a:ea typeface="+mn-ea"/>
                        <a:cs typeface="+mn-cs"/>
                      </a:endParaRPr>
                    </a:p>
                  </a:txBody>
                  <a:tcPr marL="9525" marR="9525" marT="9525" marB="9525"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a:lnSpc>
                          <a:spcPct val="107000"/>
                        </a:lnSpc>
                        <a:spcAft>
                          <a:spcPts val="800"/>
                        </a:spcAft>
                      </a:pPr>
                      <a:r>
                        <a:rPr lang="en-GB" sz="800" b="1" i="0" u="none" strike="noStrike" kern="1200" dirty="0">
                          <a:solidFill>
                            <a:srgbClr val="000000"/>
                          </a:solidFill>
                          <a:effectLst/>
                          <a:latin typeface="Arial" panose="020B0604020202020204" pitchFamily="34" charset="0"/>
                          <a:ea typeface="+mn-ea"/>
                          <a:cs typeface="+mn-cs"/>
                        </a:rPr>
                        <a:t>----</a:t>
                      </a:r>
                    </a:p>
                  </a:txBody>
                  <a:tcPr marL="48003" marR="48003" marT="0" marB="0" anchor="ctr"/>
                </a:tc>
                <a:tc>
                  <a:txBody>
                    <a:bodyPr/>
                    <a:lstStyle/>
                    <a:p>
                      <a:pPr algn="ctr">
                        <a:lnSpc>
                          <a:spcPct val="107000"/>
                        </a:lnSpc>
                        <a:spcAft>
                          <a:spcPts val="800"/>
                        </a:spcAft>
                      </a:pPr>
                      <a:endParaRPr lang="en-GB" sz="900" b="1" i="0" u="none" strike="noStrike" kern="1200" dirty="0">
                        <a:solidFill>
                          <a:srgbClr val="000000"/>
                        </a:solidFill>
                        <a:effectLst/>
                        <a:latin typeface="Arial" panose="020B0604020202020204" pitchFamily="34" charset="0"/>
                        <a:ea typeface="+mn-ea"/>
                        <a:cs typeface="+mn-cs"/>
                      </a:endParaRPr>
                    </a:p>
                  </a:txBody>
                  <a:tcPr marL="48003" marR="48003" marT="0" marB="0" anchor="ctr"/>
                </a:tc>
                <a:extLst>
                  <a:ext uri="{0D108BD9-81ED-4DB2-BD59-A6C34878D82A}">
                    <a16:rowId xmlns:a16="http://schemas.microsoft.com/office/drawing/2014/main" val="892005409"/>
                  </a:ext>
                </a:extLst>
              </a:tr>
              <a:tr h="453764">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Study on charging aspects of satellite access Phase 3</a:t>
                      </a:r>
                    </a:p>
                  </a:txBody>
                  <a:tcPr marL="9525" marR="9525" marT="9525" marB="0" anchor="ctr"/>
                </a:tc>
                <a:tc>
                  <a:txBody>
                    <a:bodyPr/>
                    <a:lstStyle/>
                    <a:p>
                      <a:pPr marL="0" algn="ctr" defTabSz="914296" rtl="0" eaLnBrk="1" fontAlgn="t" latinLnBrk="0" hangingPunct="1"/>
                      <a:r>
                        <a:rPr lang="en-US" sz="900" kern="1200" dirty="0">
                          <a:solidFill>
                            <a:schemeClr val="dk1"/>
                          </a:solidFill>
                          <a:latin typeface="+mn-lt"/>
                          <a:ea typeface="+mn-ea"/>
                          <a:cs typeface="+mn-cs"/>
                        </a:rPr>
                        <a:t>FS_5GSAT_Ph3_CH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a:ea typeface="+mn-ea"/>
                          <a:cs typeface="+mn-cs"/>
                        </a:rPr>
                        <a:t>11/12/2024</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(preliminary work </a:t>
                      </a:r>
                      <a:br>
                        <a:rPr kumimoji="0" lang="en-GB" sz="900" b="0" i="0" u="none" strike="noStrike" kern="1200" cap="none" spc="0" normalizeH="0" baseline="0" noProof="0" dirty="0">
                          <a:ln>
                            <a:noFill/>
                          </a:ln>
                          <a:solidFill>
                            <a:prstClr val="black"/>
                          </a:solidFill>
                          <a:effectLst/>
                          <a:uLnTx/>
                          <a:uFillTx/>
                          <a:latin typeface="+mn-lt"/>
                          <a:ea typeface="+mn-ea"/>
                          <a:cs typeface="+mn-cs"/>
                        </a:rPr>
                      </a:br>
                      <a:r>
                        <a:rPr kumimoji="0" lang="en-GB" sz="900" b="0" i="0" u="none" strike="noStrike" kern="1200" cap="none" spc="0" normalizeH="0" baseline="0" noProof="0" dirty="0">
                          <a:ln>
                            <a:noFill/>
                          </a:ln>
                          <a:solidFill>
                            <a:prstClr val="black"/>
                          </a:solidFill>
                          <a:effectLst/>
                          <a:uLnTx/>
                          <a:uFillTx/>
                          <a:latin typeface="+mn-lt"/>
                          <a:ea typeface="+mn-ea"/>
                          <a:cs typeface="+mn-cs"/>
                        </a:rPr>
                        <a:t>before SA approval)</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1480612945"/>
                  </a:ext>
                </a:extLst>
              </a:tr>
              <a:tr h="417499">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CAPIF</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FS_CAPIF_CH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Calibri"/>
                          <a:ea typeface="+mn-ea"/>
                          <a:cs typeface="+mn-cs"/>
                        </a:rPr>
                        <a:t>11/12/2024</a:t>
                      </a: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(preliminary work </a:t>
                      </a:r>
                      <a:br>
                        <a:rPr kumimoji="0" lang="en-GB" sz="900" b="0" i="0" u="none" strike="noStrike" kern="1200" cap="none" spc="0" normalizeH="0" baseline="0" noProof="0" dirty="0">
                          <a:ln>
                            <a:noFill/>
                          </a:ln>
                          <a:solidFill>
                            <a:prstClr val="black"/>
                          </a:solidFill>
                          <a:effectLst/>
                          <a:uLnTx/>
                          <a:uFillTx/>
                          <a:latin typeface="+mn-lt"/>
                          <a:ea typeface="+mn-ea"/>
                          <a:cs typeface="+mn-cs"/>
                        </a:rPr>
                      </a:br>
                      <a:r>
                        <a:rPr kumimoji="0" lang="en-GB" sz="900" b="0" i="0" u="none" strike="noStrike" kern="1200" cap="none" spc="0" normalizeH="0" baseline="0" noProof="0" dirty="0">
                          <a:ln>
                            <a:noFill/>
                          </a:ln>
                          <a:solidFill>
                            <a:prstClr val="black"/>
                          </a:solidFill>
                          <a:effectLst/>
                          <a:uLnTx/>
                          <a:uFillTx/>
                          <a:latin typeface="+mn-lt"/>
                          <a:ea typeface="+mn-ea"/>
                          <a:cs typeface="+mn-cs"/>
                        </a:rPr>
                        <a:t>before SA approval)</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957111263"/>
                  </a:ext>
                </a:extLst>
              </a:tr>
              <a:tr h="394503">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next generation real time communication services phase 2</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FS_NG_RTC_Ph2_CH</a:t>
                      </a:r>
                    </a:p>
                    <a:p>
                      <a:pPr marL="0" algn="ctr" defTabSz="914296" rtl="0" eaLnBrk="1" fontAlgn="t" latinLnBrk="0" hangingPunct="1"/>
                      <a:endParaRPr lang="en-US" sz="900" kern="1200" dirty="0">
                        <a:solidFill>
                          <a:schemeClr val="dk1"/>
                        </a:solidFill>
                        <a:latin typeface="+mn-lt"/>
                        <a:ea typeface="+mn-ea"/>
                        <a:cs typeface="+mn-cs"/>
                      </a:endParaRP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Calibri"/>
                          <a:ea typeface="+mn-ea"/>
                          <a:cs typeface="+mn-cs"/>
                        </a:rPr>
                        <a:t>11/12/2024</a:t>
                      </a: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10 %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mn-lt"/>
                          <a:ea typeface="+mn-ea"/>
                          <a:cs typeface="+mn-cs"/>
                        </a:rPr>
                        <a:t>(preliminary work </a:t>
                      </a:r>
                      <a:br>
                        <a:rPr kumimoji="0" lang="en-GB" sz="900" b="0" i="0" u="none" strike="noStrike" kern="1200" cap="none" spc="0" normalizeH="0" baseline="0" noProof="0" dirty="0">
                          <a:ln>
                            <a:noFill/>
                          </a:ln>
                          <a:solidFill>
                            <a:prstClr val="black"/>
                          </a:solidFill>
                          <a:effectLst/>
                          <a:uLnTx/>
                          <a:uFillTx/>
                          <a:latin typeface="+mn-lt"/>
                          <a:ea typeface="+mn-ea"/>
                          <a:cs typeface="+mn-cs"/>
                        </a:rPr>
                      </a:br>
                      <a:r>
                        <a:rPr kumimoji="0" lang="en-GB" sz="900" b="0" i="0" u="none" strike="noStrike" kern="1200" cap="none" spc="0" normalizeH="0" baseline="0" noProof="0" dirty="0">
                          <a:ln>
                            <a:noFill/>
                          </a:ln>
                          <a:solidFill>
                            <a:prstClr val="black"/>
                          </a:solidFill>
                          <a:effectLst/>
                          <a:uLnTx/>
                          <a:uFillTx/>
                          <a:latin typeface="+mn-lt"/>
                          <a:ea typeface="+mn-ea"/>
                          <a:cs typeface="+mn-cs"/>
                        </a:rPr>
                        <a:t>before SA approval)</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extLst>
                  <a:ext uri="{0D108BD9-81ED-4DB2-BD59-A6C34878D82A}">
                    <a16:rowId xmlns:a16="http://schemas.microsoft.com/office/drawing/2014/main" val="273960833"/>
                  </a:ext>
                </a:extLst>
              </a:tr>
              <a:tr h="452388">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10400xx</a:t>
                      </a:r>
                      <a:endParaRPr kumimoji="0" lang="en-GB" sz="9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12700" marR="12700" marT="12703" marB="0" anchor="ctr"/>
                </a:tc>
                <a:tc>
                  <a:txBody>
                    <a:bodyPr/>
                    <a:lstStyle/>
                    <a:p>
                      <a:pPr algn="l" fontAlgn="ctr"/>
                      <a:r>
                        <a:rPr lang="en-GB" sz="1200" b="0" i="0" u="none" strike="noStrike" kern="1200" dirty="0">
                          <a:solidFill>
                            <a:srgbClr val="000000"/>
                          </a:solidFill>
                          <a:effectLst/>
                          <a:latin typeface="Calibri" panose="020F0502020204030204" pitchFamily="34" charset="0"/>
                          <a:ea typeface="+mn-ea"/>
                          <a:cs typeface="+mn-cs"/>
                        </a:rPr>
                        <a:t> SID on Charging aspects of Uncrewed Aerial Vehicle</a:t>
                      </a:r>
                    </a:p>
                  </a:txBody>
                  <a:tcPr marL="9525" marR="9525" marT="9525" marB="0"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mn-lt"/>
                          <a:ea typeface="+mn-ea"/>
                          <a:cs typeface="+mn-cs"/>
                        </a:rPr>
                        <a:t>FS_UAS_CH</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Calibri"/>
                          <a:ea typeface="+mn-ea"/>
                          <a:cs typeface="+mn-cs"/>
                        </a:rPr>
                        <a:t>11/12/2024</a:t>
                      </a: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a:ea typeface="+mn-ea"/>
                          <a:cs typeface="+mn-cs"/>
                        </a:rPr>
                        <a:t>0 %</a:t>
                      </a:r>
                      <a:endParaRPr kumimoji="0" lang="en-GB" sz="800" b="0" i="0" u="none" strike="noStrike" kern="1200" cap="none" spc="0" normalizeH="0" baseline="0" noProof="0" dirty="0">
                        <a:ln>
                          <a:noFill/>
                        </a:ln>
                        <a:solidFill>
                          <a:prstClr val="black"/>
                        </a:solidFill>
                        <a:effectLst/>
                        <a:uLnTx/>
                        <a:uFillTx/>
                        <a:latin typeface="Calibri"/>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tbd</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a:ea typeface="+mn-ea"/>
                          <a:cs typeface="+mn-cs"/>
                        </a:rPr>
                        <a:t>0 %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New</a:t>
                      </a:r>
                    </a:p>
                  </a:txBody>
                  <a:tcPr marL="48003" marR="48003" marT="0" marB="0" anchor="ctr"/>
                </a:tc>
                <a:extLst>
                  <a:ext uri="{0D108BD9-81ED-4DB2-BD59-A6C34878D82A}">
                    <a16:rowId xmlns:a16="http://schemas.microsoft.com/office/drawing/2014/main" val="3969669602"/>
                  </a:ext>
                </a:extLst>
              </a:tr>
              <a:tr h="288792">
                <a:tc>
                  <a:txBody>
                    <a:bodyPr/>
                    <a:lstStyle/>
                    <a:p>
                      <a:pPr algn="ctr" fontAlgn="t"/>
                      <a:endParaRPr lang="en-GB" sz="800" b="0" i="0" u="none" strike="noStrike" dirty="0">
                        <a:solidFill>
                          <a:srgbClr val="000000"/>
                        </a:solidFill>
                        <a:effectLst/>
                        <a:latin typeface="Arial" panose="020B0604020202020204" pitchFamily="34" charset="0"/>
                      </a:endParaRPr>
                    </a:p>
                  </a:txBody>
                  <a:tcPr marL="12700" marR="12700" marT="12704"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nl-NL" sz="1400" b="1" i="0" u="none" strike="noStrike" dirty="0">
                          <a:solidFill>
                            <a:srgbClr val="FF0000"/>
                          </a:solidFill>
                          <a:effectLst/>
                          <a:latin typeface="Arial" panose="020B0604020202020204" pitchFamily="34" charset="0"/>
                        </a:rPr>
                        <a:t>Rel-20 Studies</a:t>
                      </a:r>
                    </a:p>
                  </a:txBody>
                  <a:tcPr marL="48003" marR="48003" marT="0" marB="0" anchor="ctr"/>
                </a:tc>
                <a:tc>
                  <a:txBody>
                    <a:bodyPr/>
                    <a:lstStyle/>
                    <a:p>
                      <a:pPr marL="0" marR="0" lvl="0" indent="0" algn="l" defTabSz="914296"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gn="ctr" fontAlgn="t"/>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r>
                        <a:rPr lang="en-GB" sz="800" b="1" i="0" u="none" strike="noStrike" dirty="0">
                          <a:solidFill>
                            <a:srgbClr val="000000"/>
                          </a:solidFill>
                          <a:effectLst/>
                          <a:latin typeface="Arial" panose="020B0604020202020204" pitchFamily="34" charset="0"/>
                        </a:rPr>
                        <a:t>-----</a:t>
                      </a:r>
                    </a:p>
                  </a:txBody>
                  <a:tcPr marL="48003" marR="48003" marT="0" marB="0" anchor="ctr"/>
                </a:tc>
                <a:tc>
                  <a:txBody>
                    <a:bodyPr/>
                    <a:lstStyle/>
                    <a:p>
                      <a:pPr>
                        <a:lnSpc>
                          <a:spcPct val="107000"/>
                        </a:lnSpc>
                        <a:spcAft>
                          <a:spcPts val="800"/>
                        </a:spcAft>
                      </a:pPr>
                      <a:endParaRPr lang="en-GB" sz="1200" dirty="0">
                        <a:solidFill>
                          <a:srgbClr val="FF0000"/>
                        </a:solidFill>
                        <a:latin typeface="Arial" panose="020B0604020202020204" pitchFamily="34" charset="0"/>
                        <a:cs typeface="Arial" panose="020B0604020202020204" pitchFamily="34" charset="0"/>
                      </a:endParaRPr>
                    </a:p>
                  </a:txBody>
                  <a:tcPr marL="48003" marR="48003" marT="0" marB="0" anchor="ctr"/>
                </a:tc>
                <a:extLst>
                  <a:ext uri="{0D108BD9-81ED-4DB2-BD59-A6C34878D82A}">
                    <a16:rowId xmlns:a16="http://schemas.microsoft.com/office/drawing/2014/main" val="3848435437"/>
                  </a:ext>
                </a:extLst>
              </a:tr>
            </a:tbl>
          </a:graphicData>
        </a:graphic>
      </p:graphicFrame>
      <p:sp>
        <p:nvSpPr>
          <p:cNvPr id="6259" name="TextBox 1"/>
          <p:cNvSpPr txBox="1">
            <a:spLocks noChangeArrowheads="1"/>
          </p:cNvSpPr>
          <p:nvPr/>
        </p:nvSpPr>
        <p:spPr bwMode="auto">
          <a:xfrm>
            <a:off x="404027" y="6159917"/>
            <a:ext cx="111169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altLang="en-US" sz="1100" dirty="0"/>
              <a:t>For more information, see the full Work Plan at: </a:t>
            </a:r>
            <a:r>
              <a:rPr lang="en-GB" altLang="en-US" sz="1100" dirty="0">
                <a:hlinkClick r:id="rId2"/>
              </a:rPr>
              <a:t>ftp://ftp.3gpp.org/information/WorkPlan</a:t>
            </a:r>
            <a:endParaRPr lang="en-GB" altLang="en-US" sz="1100" dirty="0"/>
          </a:p>
        </p:txBody>
      </p:sp>
    </p:spTree>
    <p:extLst>
      <p:ext uri="{BB962C8B-B14F-4D97-AF65-F5344CB8AC3E}">
        <p14:creationId xmlns:p14="http://schemas.microsoft.com/office/powerpoint/2010/main" val="359334623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847849" y="541566"/>
            <a:ext cx="7362825" cy="685800"/>
          </a:xfrm>
          <a:prstGeom prst="rect">
            <a:avLst/>
          </a:prstGeom>
          <a:noFill/>
          <a:ln w="12700">
            <a:noFill/>
            <a:miter lim="800000"/>
            <a:headEnd/>
            <a:tailEnd/>
          </a:ln>
        </p:spPr>
        <p:txBody>
          <a:bodyPr lIns="90488" tIns="44450" rIns="90488" bIns="44450" anchor="ctr"/>
          <a:lstStyle/>
          <a:p>
            <a:pPr algn="ctr" eaLnBrk="0" hangingPunct="0">
              <a:defRPr/>
            </a:pPr>
            <a:r>
              <a:rPr lang="en-GB" altLang="zh-CN" sz="3200" kern="0" dirty="0">
                <a:solidFill>
                  <a:srgbClr val="FF0000"/>
                </a:solidFill>
                <a:latin typeface="Calibri"/>
                <a:cs typeface="+mj-cs"/>
              </a:rPr>
              <a:t>Charging Exception requests</a:t>
            </a:r>
            <a:endParaRPr lang="en-GB" altLang="zh-CN" sz="3200" dirty="0">
              <a:solidFill>
                <a:srgbClr val="FF0000"/>
              </a:solidFill>
              <a:latin typeface="Calibri"/>
              <a:cs typeface="Times New Roman" pitchFamily="18" charset="0"/>
            </a:endParaRPr>
          </a:p>
        </p:txBody>
      </p:sp>
      <p:graphicFrame>
        <p:nvGraphicFramePr>
          <p:cNvPr id="6" name="Group 76"/>
          <p:cNvGraphicFramePr>
            <a:graphicFrameLocks/>
          </p:cNvGraphicFramePr>
          <p:nvPr>
            <p:extLst>
              <p:ext uri="{D42A27DB-BD31-4B8C-83A1-F6EECF244321}">
                <p14:modId xmlns:p14="http://schemas.microsoft.com/office/powerpoint/2010/main" val="1387692101"/>
              </p:ext>
            </p:extLst>
          </p:nvPr>
        </p:nvGraphicFramePr>
        <p:xfrm>
          <a:off x="1115876" y="1478555"/>
          <a:ext cx="10184439" cy="991501"/>
        </p:xfrm>
        <a:graphic>
          <a:graphicData uri="http://schemas.openxmlformats.org/drawingml/2006/table">
            <a:tbl>
              <a:tblPr/>
              <a:tblGrid>
                <a:gridCol w="1483887">
                  <a:extLst>
                    <a:ext uri="{9D8B030D-6E8A-4147-A177-3AD203B41FA5}">
                      <a16:colId xmlns:a16="http://schemas.microsoft.com/office/drawing/2014/main" val="20000"/>
                    </a:ext>
                  </a:extLst>
                </a:gridCol>
                <a:gridCol w="8700552">
                  <a:extLst>
                    <a:ext uri="{9D8B030D-6E8A-4147-A177-3AD203B41FA5}">
                      <a16:colId xmlns:a16="http://schemas.microsoft.com/office/drawing/2014/main" val="20001"/>
                    </a:ext>
                  </a:extLst>
                </a:gridCol>
              </a:tblGrid>
              <a:tr h="5052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anose="020F0502020204030204" pitchFamily="34" charset="0"/>
                          <a:ea typeface="宋体" pitchFamily="2" charset="-122"/>
                          <a:cs typeface="Arial" charset="0"/>
                        </a:rPr>
                        <a:t>Number</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800" b="1" i="0" u="none" strike="noStrike" cap="none" normalizeH="0" baseline="0" dirty="0">
                          <a:ln>
                            <a:noFill/>
                          </a:ln>
                          <a:solidFill>
                            <a:schemeClr val="tx1"/>
                          </a:solidFill>
                          <a:effectLst/>
                          <a:latin typeface="Calibri" panose="020F0502020204030204" pitchFamily="34" charset="0"/>
                          <a:ea typeface="宋体" pitchFamily="2" charset="-122"/>
                          <a:cs typeface="Arial" charset="0"/>
                        </a:rPr>
                        <a:t>Title</a:t>
                      </a:r>
                    </a:p>
                  </a:txBody>
                  <a:tcPr marL="14400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86229">
                <a:tc>
                  <a:txBody>
                    <a:bodyPr/>
                    <a:lstStyle/>
                    <a:p>
                      <a:pPr marL="0" algn="ctr" defTabSz="1219170" rtl="0" eaLnBrk="1" fontAlgn="t" latinLnBrk="0" hangingPunct="1">
                        <a:spcAft>
                          <a:spcPts val="900"/>
                        </a:spcAft>
                      </a:pPr>
                      <a:endParaRPr lang="fr-FR" sz="2400" kern="1200" dirty="0">
                        <a:solidFill>
                          <a:schemeClr val="tx1"/>
                        </a:solidFill>
                        <a:effectLst/>
                        <a:latin typeface="+mn-lt"/>
                        <a:ea typeface="+mn-ea"/>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ts val="1200"/>
                        </a:spcBef>
                        <a:spcAft>
                          <a:spcPts val="0"/>
                        </a:spcAft>
                      </a:pPr>
                      <a:endParaRPr lang="fr-FR" sz="2400" kern="1200" dirty="0">
                        <a:solidFill>
                          <a:schemeClr val="tx1"/>
                        </a:solidFill>
                        <a:effectLst/>
                        <a:latin typeface="Calibri" panose="020F0502020204030204" pitchFamily="34" charset="0"/>
                        <a:ea typeface="DengXian" panose="02010600030101010101" pitchFamily="2" charset="-122"/>
                        <a:cs typeface="+mn-cs"/>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9848610"/>
                  </a:ext>
                </a:extLst>
              </a:tr>
            </a:tbl>
          </a:graphicData>
        </a:graphic>
      </p:graphicFrame>
    </p:spTree>
    <p:extLst>
      <p:ext uri="{BB962C8B-B14F-4D97-AF65-F5344CB8AC3E}">
        <p14:creationId xmlns:p14="http://schemas.microsoft.com/office/powerpoint/2010/main" val="307560390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54058-D101-E3E4-ECEC-0CFA03A3399B}"/>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45A288E8-7E91-72C7-907E-8B2047C916A4}"/>
              </a:ext>
            </a:extLst>
          </p:cNvPr>
          <p:cNvSpPr>
            <a:spLocks noGrp="1"/>
          </p:cNvSpPr>
          <p:nvPr>
            <p:ph type="title"/>
          </p:nvPr>
        </p:nvSpPr>
        <p:spPr>
          <a:xfrm>
            <a:off x="476811" y="165101"/>
            <a:ext cx="9339381" cy="1143000"/>
          </a:xfrm>
        </p:spPr>
        <p:txBody>
          <a:bodyPr/>
          <a:lstStyle/>
          <a:p>
            <a:r>
              <a:rPr lang="en-GB" altLang="en-US" sz="3200" b="1" dirty="0"/>
              <a:t>Rel-19 WID on CHF Segmentation </a:t>
            </a:r>
            <a:br>
              <a:rPr lang="en-GB" altLang="en-US" sz="3200" b="1" dirty="0"/>
            </a:br>
            <a:r>
              <a:rPr lang="en-US" altLang="en-US" sz="3200" b="1" dirty="0">
                <a:highlight>
                  <a:srgbClr val="FFFF00"/>
                </a:highlight>
              </a:rPr>
              <a:t>(preliminary work before SA approval)</a:t>
            </a:r>
            <a:endParaRPr lang="en-GB" altLang="en-US" sz="3200" b="1" dirty="0">
              <a:solidFill>
                <a:srgbClr val="72AF2F"/>
              </a:solidFill>
              <a:highlight>
                <a:srgbClr val="FFFF00"/>
              </a:highlight>
            </a:endParaRPr>
          </a:p>
        </p:txBody>
      </p:sp>
      <p:graphicFrame>
        <p:nvGraphicFramePr>
          <p:cNvPr id="3" name="Table 2">
            <a:extLst>
              <a:ext uri="{FF2B5EF4-FFF2-40B4-BE49-F238E27FC236}">
                <a16:creationId xmlns:a16="http://schemas.microsoft.com/office/drawing/2014/main" id="{2AFBED44-BD2F-D298-D8FA-F28BA6861CF4}"/>
              </a:ext>
            </a:extLst>
          </p:cNvPr>
          <p:cNvGraphicFramePr>
            <a:graphicFrameLocks noGrp="1"/>
          </p:cNvGraphicFramePr>
          <p:nvPr>
            <p:extLst>
              <p:ext uri="{D42A27DB-BD31-4B8C-83A1-F6EECF244321}">
                <p14:modId xmlns:p14="http://schemas.microsoft.com/office/powerpoint/2010/main" val="2916258347"/>
              </p:ext>
            </p:extLst>
          </p:nvPr>
        </p:nvGraphicFramePr>
        <p:xfrm>
          <a:off x="595842" y="1308101"/>
          <a:ext cx="11000316" cy="715434"/>
        </p:xfrm>
        <a:graphic>
          <a:graphicData uri="http://schemas.openxmlformats.org/drawingml/2006/table">
            <a:tbl>
              <a:tblPr firstRow="1" firstCol="1" bandRow="1">
                <a:tableStyleId>{F5AB1C69-6EDB-4FF4-983F-18BD219EF322}</a:tableStyleId>
              </a:tblPr>
              <a:tblGrid>
                <a:gridCol w="662538">
                  <a:extLst>
                    <a:ext uri="{9D8B030D-6E8A-4147-A177-3AD203B41FA5}">
                      <a16:colId xmlns:a16="http://schemas.microsoft.com/office/drawing/2014/main" val="20000"/>
                    </a:ext>
                  </a:extLst>
                </a:gridCol>
                <a:gridCol w="4226116">
                  <a:extLst>
                    <a:ext uri="{9D8B030D-6E8A-4147-A177-3AD203B41FA5}">
                      <a16:colId xmlns:a16="http://schemas.microsoft.com/office/drawing/2014/main" val="20001"/>
                    </a:ext>
                  </a:extLst>
                </a:gridCol>
                <a:gridCol w="1288387">
                  <a:extLst>
                    <a:ext uri="{9D8B030D-6E8A-4147-A177-3AD203B41FA5}">
                      <a16:colId xmlns:a16="http://schemas.microsoft.com/office/drawing/2014/main" val="20002"/>
                    </a:ext>
                  </a:extLst>
                </a:gridCol>
                <a:gridCol w="811417">
                  <a:extLst>
                    <a:ext uri="{9D8B030D-6E8A-4147-A177-3AD203B41FA5}">
                      <a16:colId xmlns:a16="http://schemas.microsoft.com/office/drawing/2014/main" val="20005"/>
                    </a:ext>
                  </a:extLst>
                </a:gridCol>
                <a:gridCol w="607312">
                  <a:extLst>
                    <a:ext uri="{9D8B030D-6E8A-4147-A177-3AD203B41FA5}">
                      <a16:colId xmlns:a16="http://schemas.microsoft.com/office/drawing/2014/main" val="20006"/>
                    </a:ext>
                  </a:extLst>
                </a:gridCol>
                <a:gridCol w="813897">
                  <a:extLst>
                    <a:ext uri="{9D8B030D-6E8A-4147-A177-3AD203B41FA5}">
                      <a16:colId xmlns:a16="http://schemas.microsoft.com/office/drawing/2014/main" val="1044384781"/>
                    </a:ext>
                  </a:extLst>
                </a:gridCol>
                <a:gridCol w="798668">
                  <a:extLst>
                    <a:ext uri="{9D8B030D-6E8A-4147-A177-3AD203B41FA5}">
                      <a16:colId xmlns:a16="http://schemas.microsoft.com/office/drawing/2014/main" val="20007"/>
                    </a:ext>
                  </a:extLst>
                </a:gridCol>
                <a:gridCol w="1791981">
                  <a:extLst>
                    <a:ext uri="{9D8B030D-6E8A-4147-A177-3AD203B41FA5}">
                      <a16:colId xmlns:a16="http://schemas.microsoft.com/office/drawing/2014/main" val="20008"/>
                    </a:ext>
                  </a:extLst>
                </a:gridCol>
              </a:tblGrid>
              <a:tr h="308983">
                <a:tc>
                  <a:txBody>
                    <a:bodyPr/>
                    <a:lstStyle/>
                    <a:p>
                      <a:pPr algn="ctr">
                        <a:lnSpc>
                          <a:spcPct val="107000"/>
                        </a:lnSpc>
                        <a:spcAft>
                          <a:spcPts val="800"/>
                        </a:spcAft>
                      </a:pPr>
                      <a:r>
                        <a:rPr lang="en-GB" sz="1200" dirty="0"/>
                        <a:t>UID</a:t>
                      </a:r>
                    </a:p>
                  </a:txBody>
                  <a:tcPr marL="48003" marR="48003" marT="0" marB="0" anchor="ctr"/>
                </a:tc>
                <a:tc>
                  <a:txBody>
                    <a:bodyPr/>
                    <a:lstStyle/>
                    <a:p>
                      <a:pPr algn="ctr">
                        <a:lnSpc>
                          <a:spcPct val="107000"/>
                        </a:lnSpc>
                        <a:spcAft>
                          <a:spcPts val="800"/>
                        </a:spcAft>
                      </a:pPr>
                      <a:r>
                        <a:rPr lang="en-GB" sz="1200" dirty="0"/>
                        <a:t>Name</a:t>
                      </a:r>
                    </a:p>
                  </a:txBody>
                  <a:tcPr marL="48003" marR="48003" marT="0" marB="0" anchor="ctr"/>
                </a:tc>
                <a:tc>
                  <a:txBody>
                    <a:bodyPr/>
                    <a:lstStyle/>
                    <a:p>
                      <a:pPr algn="ctr">
                        <a:lnSpc>
                          <a:spcPct val="107000"/>
                        </a:lnSpc>
                        <a:spcAft>
                          <a:spcPts val="800"/>
                        </a:spcAft>
                      </a:pPr>
                      <a:r>
                        <a:rPr lang="en-GB" sz="1200" dirty="0"/>
                        <a:t>Acronym</a:t>
                      </a:r>
                    </a:p>
                  </a:txBody>
                  <a:tcPr marL="48003" marR="48003" marT="0" marB="0" anchor="ctr"/>
                </a:tc>
                <a:tc>
                  <a:txBody>
                    <a:bodyPr/>
                    <a:lstStyle/>
                    <a:p>
                      <a:pPr algn="ctr">
                        <a:lnSpc>
                          <a:spcPct val="107000"/>
                        </a:lnSpc>
                        <a:spcAft>
                          <a:spcPts val="800"/>
                        </a:spcAft>
                      </a:pPr>
                      <a:r>
                        <a:rPr lang="en-GB" sz="1200" dirty="0"/>
                        <a:t>Target</a:t>
                      </a:r>
                    </a:p>
                  </a:txBody>
                  <a:tcPr marL="48003" marR="48003" marT="0" marB="0" anchor="ctr"/>
                </a:tc>
                <a:tc>
                  <a:txBody>
                    <a:bodyPr/>
                    <a:lstStyle/>
                    <a:p>
                      <a:pPr algn="ctr">
                        <a:lnSpc>
                          <a:spcPct val="107000"/>
                        </a:lnSpc>
                        <a:spcAft>
                          <a:spcPts val="800"/>
                        </a:spcAft>
                      </a:pPr>
                      <a:r>
                        <a:rPr lang="en-GB" sz="1200" dirty="0"/>
                        <a:t>Old %</a:t>
                      </a:r>
                    </a:p>
                  </a:txBody>
                  <a:tcPr marL="48003" marR="48003" marT="0" marB="0" anchor="ctr"/>
                </a:tc>
                <a:tc>
                  <a:txBody>
                    <a:bodyPr/>
                    <a:lstStyle/>
                    <a:p>
                      <a:pPr algn="ctr">
                        <a:lnSpc>
                          <a:spcPct val="107000"/>
                        </a:lnSpc>
                        <a:spcAft>
                          <a:spcPts val="800"/>
                        </a:spcAft>
                      </a:pPr>
                      <a:r>
                        <a:rPr lang="en-GB" sz="1200" dirty="0"/>
                        <a:t>WID</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New %</a:t>
                      </a:r>
                    </a:p>
                  </a:txBody>
                  <a:tcPr marL="48003" marR="48003" marT="0" marB="0" anchor="ctr"/>
                </a:tc>
                <a:tc>
                  <a:txBody>
                    <a:bodyPr/>
                    <a:lstStyle/>
                    <a:p>
                      <a:pPr algn="ctr">
                        <a:lnSpc>
                          <a:spcPct val="107000"/>
                        </a:lnSpc>
                        <a:spcAft>
                          <a:spcPts val="800"/>
                        </a:spcAft>
                      </a:pPr>
                      <a:r>
                        <a:rPr lang="en-GB" sz="1200" b="1" kern="1200" dirty="0">
                          <a:solidFill>
                            <a:schemeClr val="lt1"/>
                          </a:solidFill>
                          <a:latin typeface="+mn-lt"/>
                          <a:ea typeface="+mn-ea"/>
                          <a:cs typeface="+mn-cs"/>
                        </a:rPr>
                        <a:t>Change or comment</a:t>
                      </a:r>
                    </a:p>
                  </a:txBody>
                  <a:tcPr marL="48003" marR="48003" marT="0" marB="0" anchor="ctr"/>
                </a:tc>
                <a:extLst>
                  <a:ext uri="{0D108BD9-81ED-4DB2-BD59-A6C34878D82A}">
                    <a16:rowId xmlns:a16="http://schemas.microsoft.com/office/drawing/2014/main" val="10000"/>
                  </a:ext>
                </a:extLst>
              </a:tr>
              <a:tr h="406451">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US" sz="900" b="1" i="0" u="none" strike="noStrike" kern="1200" dirty="0">
                          <a:solidFill>
                            <a:srgbClr val="000000"/>
                          </a:solidFill>
                          <a:effectLst/>
                          <a:latin typeface="Arial" panose="020B0604020202020204" pitchFamily="34" charset="0"/>
                          <a:ea typeface="+mn-ea"/>
                          <a:cs typeface="+mn-cs"/>
                        </a:rPr>
                        <a:t>10400xx</a:t>
                      </a:r>
                      <a:endParaRPr lang="en-GB" sz="900" b="1" i="0" u="none" strike="noStrike" kern="1200" dirty="0">
                        <a:solidFill>
                          <a:srgbClr val="000000"/>
                        </a:solidFill>
                        <a:effectLst/>
                        <a:latin typeface="Arial" panose="020B0604020202020204" pitchFamily="34" charset="0"/>
                        <a:ea typeface="+mn-ea"/>
                        <a:cs typeface="+mn-cs"/>
                      </a:endParaRPr>
                    </a:p>
                  </a:txBody>
                  <a:tcPr marL="12700" marR="12700" marT="12703" marB="0" anchor="ctr"/>
                </a:tc>
                <a:tc>
                  <a:txBody>
                    <a:bodyPr/>
                    <a:lstStyle/>
                    <a:p>
                      <a:pPr marL="0" indent="0" algn="l" defTabSz="1219170" rtl="0" eaLnBrk="1" fontAlgn="t" latinLnBrk="0" hangingPunct="1">
                        <a:spcAft>
                          <a:spcPts val="0"/>
                        </a:spcAft>
                      </a:pPr>
                      <a:r>
                        <a:rPr lang="en-GB" sz="1000" b="1" i="0" u="none" strike="noStrike" kern="1200" dirty="0">
                          <a:solidFill>
                            <a:srgbClr val="0000FF"/>
                          </a:solidFill>
                          <a:effectLst/>
                          <a:latin typeface="Arial" panose="020B0604020202020204" pitchFamily="34" charset="0"/>
                          <a:ea typeface="+mn-ea"/>
                          <a:cs typeface="+mn-cs"/>
                        </a:rPr>
                        <a:t>New WID on CHF Segmentation</a:t>
                      </a:r>
                    </a:p>
                  </a:txBody>
                  <a:tcPr marL="9525" marR="9525" marT="9525" marB="9525" anchor="ctr"/>
                </a:tc>
                <a:tc>
                  <a:txBody>
                    <a:bodyPr/>
                    <a:lstStyle/>
                    <a:p>
                      <a:pPr marL="0" marR="0" lvl="0" indent="0" algn="ctr" defTabSz="914296" rtl="0" eaLnBrk="1" fontAlgn="t" latinLnBrk="0" hangingPunct="1">
                        <a:lnSpc>
                          <a:spcPct val="100000"/>
                        </a:lnSpc>
                        <a:spcBef>
                          <a:spcPts val="0"/>
                        </a:spcBef>
                        <a:spcAft>
                          <a:spcPts val="0"/>
                        </a:spcAft>
                        <a:buClrTx/>
                        <a:buSzTx/>
                        <a:buFontTx/>
                        <a:buNone/>
                        <a:tabLst/>
                        <a:defRPr/>
                      </a:pPr>
                      <a:r>
                        <a:rPr lang="en-GB" sz="900" kern="1200" dirty="0" err="1">
                          <a:solidFill>
                            <a:schemeClr val="dk1"/>
                          </a:solidFill>
                          <a:latin typeface="+mn-lt"/>
                          <a:ea typeface="+mn-ea"/>
                          <a:cs typeface="+mn-cs"/>
                        </a:rPr>
                        <a:t>CHFSeg</a:t>
                      </a:r>
                      <a:endParaRPr lang="en-GB" sz="900" kern="1200" dirty="0">
                        <a:solidFill>
                          <a:schemeClr val="dk1"/>
                        </a:solidFill>
                        <a:latin typeface="+mn-lt"/>
                        <a:ea typeface="+mn-ea"/>
                        <a:cs typeface="+mn-cs"/>
                      </a:endParaRPr>
                    </a:p>
                  </a:txBody>
                  <a:tcPr marL="48003" marR="48003" marT="0" marB="0" anchor="ctr"/>
                </a:tc>
                <a:tc>
                  <a:txBody>
                    <a:bodyPr/>
                    <a:lstStyle/>
                    <a:p>
                      <a:pPr marL="0" marR="0" lvl="0" indent="0" algn="ctr" defTabSz="1219170" rtl="0" eaLnBrk="1" fontAlgn="t" latinLnBrk="0" hangingPunct="1">
                        <a:lnSpc>
                          <a:spcPct val="100000"/>
                        </a:lnSpc>
                        <a:spcBef>
                          <a:spcPts val="0"/>
                        </a:spcBef>
                        <a:spcAft>
                          <a:spcPts val="0"/>
                        </a:spcAft>
                        <a:buClrTx/>
                        <a:buSzTx/>
                        <a:buFontTx/>
                        <a:buNone/>
                        <a:tabLst/>
                        <a:defRPr/>
                      </a:pPr>
                      <a:r>
                        <a:rPr lang="en-GB" sz="900" kern="1200" dirty="0">
                          <a:solidFill>
                            <a:schemeClr val="dk1"/>
                          </a:solidFill>
                          <a:latin typeface="Arial" panose="020B0604020202020204" pitchFamily="34" charset="0"/>
                          <a:ea typeface="+mn-ea"/>
                          <a:cs typeface="Arial" panose="020B0604020202020204" pitchFamily="34" charset="0"/>
                        </a:rPr>
                        <a:t>03/03/2025</a:t>
                      </a:r>
                    </a:p>
                  </a:txBody>
                  <a:tcPr marL="48003" marR="48003" marT="0" marB="0" anchor="ctr"/>
                </a:tc>
                <a:tc>
                  <a:txBody>
                    <a:bodyPr/>
                    <a:lstStyle/>
                    <a:p>
                      <a:pPr marL="0" algn="ctr" defTabSz="1219170" rtl="0" eaLnBrk="1" fontAlgn="t" latinLnBrk="0" hangingPunct="1"/>
                      <a:r>
                        <a:rPr lang="en-GB" sz="900" kern="1200" dirty="0">
                          <a:solidFill>
                            <a:schemeClr val="dk1"/>
                          </a:solidFill>
                          <a:latin typeface="Arial" panose="020B0604020202020204" pitchFamily="34" charset="0"/>
                          <a:ea typeface="+mn-ea"/>
                          <a:cs typeface="Arial" panose="020B0604020202020204" pitchFamily="34" charset="0"/>
                        </a:rPr>
                        <a:t>0 %</a:t>
                      </a:r>
                    </a:p>
                  </a:txBody>
                  <a:tcPr marL="48003" marR="48003" marT="0" marB="0" anchor="ctr"/>
                </a:tc>
                <a:tc>
                  <a:txBody>
                    <a:bodyPr/>
                    <a:lstStyle/>
                    <a:p>
                      <a:pPr algn="ctr" fontAlgn="t"/>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tbd</a:t>
                      </a:r>
                    </a:p>
                  </a:txBody>
                  <a:tcPr marL="48003" marR="48003" marT="0" marB="0" anchor="ctr"/>
                </a:tc>
                <a:tc>
                  <a:txBody>
                    <a:bodyPr/>
                    <a:lstStyle/>
                    <a:p>
                      <a:pPr marL="0" algn="ctr" defTabSz="1219170" rtl="0" eaLnBrk="1" fontAlgn="t" latinLnBrk="0" hangingPunct="1"/>
                      <a:r>
                        <a:rPr lang="en-GB" sz="900" b="0" i="0" u="none" strike="noStrike" kern="1200" dirty="0">
                          <a:solidFill>
                            <a:srgbClr val="000000"/>
                          </a:solidFill>
                          <a:effectLst/>
                          <a:latin typeface="Arial" panose="020B0604020202020204" pitchFamily="34" charset="0"/>
                          <a:ea typeface="+mn-ea"/>
                          <a:cs typeface="Arial" panose="020B0604020202020204" pitchFamily="34" charset="0"/>
                        </a:rPr>
                        <a:t>5 %</a:t>
                      </a:r>
                    </a:p>
                  </a:txBody>
                  <a:tcPr marL="48003" marR="48003" marT="0" marB="0" anchor="ctr"/>
                </a:tc>
                <a:tc>
                  <a:txBody>
                    <a:bodyPr/>
                    <a:lstStyle/>
                    <a:p>
                      <a:pPr marL="0" marR="0" lvl="0" indent="0" algn="ctr" defTabSz="1219170" rtl="0" eaLnBrk="1" fontAlgn="auto" latinLnBrk="0" hangingPunct="1">
                        <a:lnSpc>
                          <a:spcPct val="107000"/>
                        </a:lnSpc>
                        <a:spcBef>
                          <a:spcPts val="0"/>
                        </a:spcBef>
                        <a:spcAft>
                          <a:spcPts val="800"/>
                        </a:spcAft>
                        <a:buClrTx/>
                        <a:buSzTx/>
                        <a:buFontTx/>
                        <a:buNone/>
                        <a:tabLst/>
                        <a:defRPr/>
                      </a:pPr>
                      <a:endParaRPr lang="en-US" sz="1200" kern="1200" dirty="0">
                        <a:solidFill>
                          <a:schemeClr val="dk1"/>
                        </a:solidFill>
                        <a:latin typeface="+mn-lt"/>
                        <a:ea typeface="+mn-ea"/>
                        <a:cs typeface="+mn-cs"/>
                      </a:endParaRPr>
                    </a:p>
                  </a:txBody>
                  <a:tcPr marL="48003" marR="48003" marT="0" marB="0" anchor="ctr"/>
                </a:tc>
                <a:extLst>
                  <a:ext uri="{0D108BD9-81ED-4DB2-BD59-A6C34878D82A}">
                    <a16:rowId xmlns:a16="http://schemas.microsoft.com/office/drawing/2014/main" val="10001"/>
                  </a:ext>
                </a:extLst>
              </a:tr>
            </a:tbl>
          </a:graphicData>
        </a:graphic>
      </p:graphicFrame>
      <p:sp>
        <p:nvSpPr>
          <p:cNvPr id="4" name="Content Placeholder 7">
            <a:extLst>
              <a:ext uri="{FF2B5EF4-FFF2-40B4-BE49-F238E27FC236}">
                <a16:creationId xmlns:a16="http://schemas.microsoft.com/office/drawing/2014/main" id="{909304EB-6C37-C5C8-CB45-4B43B813D48B}"/>
              </a:ext>
            </a:extLst>
          </p:cNvPr>
          <p:cNvSpPr txBox="1">
            <a:spLocks/>
          </p:cNvSpPr>
          <p:nvPr/>
        </p:nvSpPr>
        <p:spPr>
          <a:xfrm>
            <a:off x="595842" y="2317898"/>
            <a:ext cx="10925672" cy="4029113"/>
          </a:xfrm>
          <a:prstGeom prst="rect">
            <a:avLst/>
          </a:prstGeom>
        </p:spPr>
        <p:txBody>
          <a:bodyPr/>
          <a:lstStyle>
            <a:lvl1pPr marL="341313" indent="-341313" algn="l" rtl="0" eaLnBrk="0" fontAlgn="base" hangingPunct="0">
              <a:spcBef>
                <a:spcPct val="20000"/>
              </a:spcBef>
              <a:spcAft>
                <a:spcPct val="0"/>
              </a:spcAft>
              <a:buBlip>
                <a:blip r:embed="rId2"/>
              </a:buBlip>
              <a:defRPr sz="2800">
                <a:solidFill>
                  <a:schemeClr val="tx1"/>
                </a:solidFill>
                <a:latin typeface="+mn-lt"/>
                <a:ea typeface="MS PGothic" panose="020B0600070205080204" pitchFamily="34" charset="-128"/>
                <a:cs typeface="ＭＳ Ｐゴシック" charset="0"/>
              </a:defRPr>
            </a:lvl1pPr>
            <a:lvl2pPr marL="741363" indent="-284163"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ea typeface="MS PGothic" panose="020B0600070205080204" pitchFamily="34" charset="-128"/>
              </a:defRPr>
            </a:lvl2pPr>
            <a:lvl3pPr marL="11414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598613" indent="-227013"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4pPr>
            <a:lvl5pPr marL="2055813" indent="-227013" algn="l" rtl="0" eaLnBrk="0" fontAlgn="base" hangingPunct="0">
              <a:spcBef>
                <a:spcPct val="2000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5pPr>
            <a:lvl6pPr marL="2514314" indent="-228574" algn="l" rtl="0" eaLnBrk="0" fontAlgn="base" hangingPunct="0">
              <a:spcBef>
                <a:spcPct val="20000"/>
              </a:spcBef>
              <a:spcAft>
                <a:spcPct val="0"/>
              </a:spcAft>
              <a:buFont typeface="Arial" charset="0"/>
              <a:buChar char="»"/>
              <a:defRPr sz="1600">
                <a:solidFill>
                  <a:schemeClr val="tx1"/>
                </a:solidFill>
                <a:latin typeface="+mn-lt"/>
              </a:defRPr>
            </a:lvl6pPr>
            <a:lvl7pPr marL="2971462" indent="-228574" algn="l" rtl="0" eaLnBrk="0" fontAlgn="base" hangingPunct="0">
              <a:spcBef>
                <a:spcPct val="20000"/>
              </a:spcBef>
              <a:spcAft>
                <a:spcPct val="0"/>
              </a:spcAft>
              <a:buFont typeface="Arial" charset="0"/>
              <a:buChar char="»"/>
              <a:defRPr sz="1600">
                <a:solidFill>
                  <a:schemeClr val="tx1"/>
                </a:solidFill>
                <a:latin typeface="+mn-lt"/>
              </a:defRPr>
            </a:lvl7pPr>
            <a:lvl8pPr marL="3428610" indent="-228574" algn="l" rtl="0" eaLnBrk="0" fontAlgn="base" hangingPunct="0">
              <a:spcBef>
                <a:spcPct val="20000"/>
              </a:spcBef>
              <a:spcAft>
                <a:spcPct val="0"/>
              </a:spcAft>
              <a:buFont typeface="Arial" charset="0"/>
              <a:buChar char="»"/>
              <a:defRPr sz="1600">
                <a:solidFill>
                  <a:schemeClr val="tx1"/>
                </a:solidFill>
                <a:latin typeface="+mn-lt"/>
              </a:defRPr>
            </a:lvl8pPr>
            <a:lvl9pPr marL="3885758" indent="-228574"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defRPr/>
            </a:pPr>
            <a:r>
              <a:rPr lang="de-DE" altLang="de-DE" sz="2000" kern="0" dirty="0"/>
              <a:t>Progress since SA#103</a:t>
            </a:r>
          </a:p>
          <a:p>
            <a:pPr>
              <a:spcBef>
                <a:spcPts val="0"/>
              </a:spcBef>
              <a:spcAft>
                <a:spcPts val="0"/>
              </a:spcAft>
              <a:defRPr/>
            </a:pPr>
            <a:endParaRPr lang="de-DE" altLang="de-DE" sz="2000" kern="0" dirty="0"/>
          </a:p>
          <a:p>
            <a:pPr lvl="1">
              <a:spcBef>
                <a:spcPts val="0"/>
              </a:spcBef>
              <a:spcAft>
                <a:spcPts val="600"/>
              </a:spcAft>
              <a:defRPr/>
            </a:pPr>
            <a:r>
              <a:rPr lang="en-US" sz="1400" kern="0" dirty="0"/>
              <a:t>New WID for approval</a:t>
            </a:r>
          </a:p>
          <a:p>
            <a:pPr lvl="1">
              <a:spcBef>
                <a:spcPts val="0"/>
              </a:spcBef>
              <a:spcAft>
                <a:spcPts val="600"/>
              </a:spcAft>
              <a:defRPr/>
            </a:pPr>
            <a:r>
              <a:rPr lang="de-DE" altLang="de-DE" sz="1400" kern="0" dirty="0"/>
              <a:t>Preliminary work at SA5#155 with 1 CR for TS 32.290 agreed covering:</a:t>
            </a:r>
          </a:p>
          <a:p>
            <a:pPr lvl="2">
              <a:spcBef>
                <a:spcPts val="0"/>
              </a:spcBef>
              <a:spcAft>
                <a:spcPts val="600"/>
              </a:spcAft>
              <a:defRPr/>
            </a:pPr>
            <a:r>
              <a:rPr lang="en-GB" altLang="de-DE" sz="1200" kern="0" dirty="0"/>
              <a:t>CHF Discovery and Selection (locality/</a:t>
            </a:r>
            <a:r>
              <a:rPr lang="en-GB" altLang="de-DE" sz="1200" kern="0" dirty="0" err="1"/>
              <a:t>extLocality</a:t>
            </a:r>
            <a:r>
              <a:rPr lang="en-GB" altLang="de-DE" sz="1200" kern="0" dirty="0"/>
              <a:t> or </a:t>
            </a:r>
            <a:r>
              <a:rPr lang="en-GB" altLang="de-DE" sz="1200" kern="0" dirty="0" err="1"/>
              <a:t>servingScope</a:t>
            </a:r>
            <a:r>
              <a:rPr lang="en-GB" altLang="de-DE" sz="1200" kern="0" dirty="0"/>
              <a:t> / allowed S-NSSAI / SUPIs) </a:t>
            </a:r>
            <a:r>
              <a:rPr lang="de-DE" altLang="de-DE" sz="1000" kern="0" dirty="0"/>
              <a:t> </a:t>
            </a:r>
          </a:p>
          <a:p>
            <a:pPr marL="0" indent="0">
              <a:spcBef>
                <a:spcPts val="0"/>
              </a:spcBef>
              <a:spcAft>
                <a:spcPts val="0"/>
              </a:spcAft>
              <a:buNone/>
              <a:defRPr/>
            </a:pPr>
            <a:endParaRPr lang="de-DE" altLang="de-DE" sz="2000" kern="0" dirty="0"/>
          </a:p>
          <a:p>
            <a:pPr>
              <a:spcBef>
                <a:spcPts val="0"/>
              </a:spcBef>
              <a:spcAft>
                <a:spcPts val="0"/>
              </a:spcAft>
              <a:defRPr/>
            </a:pPr>
            <a:r>
              <a:rPr lang="en-US" sz="2000" kern="0" dirty="0"/>
              <a:t>RAN impacts and dependencies:</a:t>
            </a:r>
          </a:p>
          <a:p>
            <a:pPr marL="0" indent="0">
              <a:spcBef>
                <a:spcPts val="0"/>
              </a:spcBef>
              <a:spcAft>
                <a:spcPts val="0"/>
              </a:spcAft>
              <a:buNone/>
              <a:defRPr/>
            </a:pPr>
            <a:endParaRPr lang="de-DE" sz="2000" kern="0" dirty="0"/>
          </a:p>
          <a:p>
            <a:pPr lvl="1">
              <a:spcBef>
                <a:spcPts val="0"/>
              </a:spcBef>
              <a:spcAft>
                <a:spcPts val="600"/>
              </a:spcAft>
              <a:defRPr/>
            </a:pPr>
            <a:r>
              <a:rPr lang="en-US" sz="1400" kern="0" dirty="0"/>
              <a:t>None identified</a:t>
            </a:r>
          </a:p>
          <a:p>
            <a:pPr lvl="1">
              <a:spcBef>
                <a:spcPts val="0"/>
              </a:spcBef>
              <a:spcAft>
                <a:spcPts val="600"/>
              </a:spcAft>
              <a:defRPr/>
            </a:pPr>
            <a:endParaRPr lang="en-US" sz="1400" kern="0" dirty="0"/>
          </a:p>
          <a:p>
            <a:pPr>
              <a:spcBef>
                <a:spcPts val="0"/>
              </a:spcBef>
              <a:spcAft>
                <a:spcPts val="0"/>
              </a:spcAft>
              <a:defRPr/>
            </a:pPr>
            <a:r>
              <a:rPr lang="de-DE" sz="2000" kern="0" dirty="0"/>
              <a:t>Next steps:</a:t>
            </a:r>
          </a:p>
          <a:p>
            <a:pPr lvl="1">
              <a:defRPr/>
            </a:pPr>
            <a:r>
              <a:rPr lang="en-GB" altLang="zh-CN" sz="1400" dirty="0"/>
              <a:t>New CHF Discovery and Selection Criteria and procedures/message flow </a:t>
            </a:r>
            <a:endParaRPr lang="en-US" sz="1400" kern="0" dirty="0"/>
          </a:p>
        </p:txBody>
      </p:sp>
    </p:spTree>
    <p:extLst>
      <p:ext uri="{BB962C8B-B14F-4D97-AF65-F5344CB8AC3E}">
        <p14:creationId xmlns:p14="http://schemas.microsoft.com/office/powerpoint/2010/main" val="11699688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mso-contentType ?>
<SharedContentType xmlns="Microsoft.SharePoint.Taxonomy.ContentTypeSync" SourceId="34c87397-5fc1-491e-85e7-d6110dbe9cbd" ContentTypeId="0x01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82ad2bae7f0c06f2affd04e202398948">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f9959177c7080051a0232d0818074d39"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3C568A-0C46-4592-BB68-CDB41342D77A}">
  <ds:schemaRefs>
    <ds:schemaRef ds:uri="http://purl.org/dc/dcmitype/"/>
    <ds:schemaRef ds:uri="http://www.w3.org/XML/1998/namespace"/>
    <ds:schemaRef ds:uri="b4d06219-a142-4c5f-be55-53f74cb980c7"/>
    <ds:schemaRef ds:uri="http://purl.org/dc/term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687e87d0-d0a8-4c48-8f94-14f0c67212c5"/>
    <ds:schemaRef ds:uri="71c5aaf6-e6ce-465b-b873-5148d2a4c105"/>
  </ds:schemaRefs>
</ds:datastoreItem>
</file>

<file path=customXml/itemProps2.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3.xml><?xml version="1.0" encoding="utf-8"?>
<ds:datastoreItem xmlns:ds="http://schemas.openxmlformats.org/officeDocument/2006/customXml" ds:itemID="{C533F262-609D-4DE1-971D-E33E47E685D8}">
  <ds:schemaRefs>
    <ds:schemaRef ds:uri="http://schemas.microsoft.com/sharepoint/events"/>
  </ds:schemaRefs>
</ds:datastoreItem>
</file>

<file path=customXml/itemProps4.xml><?xml version="1.0" encoding="utf-8"?>
<ds:datastoreItem xmlns:ds="http://schemas.openxmlformats.org/officeDocument/2006/customXml" ds:itemID="{DB86EE5A-C607-470A-B2B8-6CB953A47714}">
  <ds:schemaRefs>
    <ds:schemaRef ds:uri="Microsoft.SharePoint.Taxonomy.ContentTypeSync"/>
  </ds:schemaRefs>
</ds:datastoreItem>
</file>

<file path=customXml/itemProps5.xml><?xml version="1.0" encoding="utf-8"?>
<ds:datastoreItem xmlns:ds="http://schemas.openxmlformats.org/officeDocument/2006/customXml" ds:itemID="{362C99FD-0342-4981-9E51-9B4B3D0AA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TotalTime>
  <Words>1385</Words>
  <Application>Microsoft Office PowerPoint</Application>
  <PresentationFormat>Widescreen</PresentationFormat>
  <Paragraphs>371</Paragraphs>
  <Slides>19</Slides>
  <Notes>4</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Calibri Light</vt:lpstr>
      <vt:lpstr>Times New Roman</vt:lpstr>
      <vt:lpstr>Wingdings</vt:lpstr>
      <vt:lpstr>Office Theme</vt:lpstr>
      <vt:lpstr>自定义设计方案</vt:lpstr>
      <vt:lpstr>Microsoft Word 97 - 2003 Document</vt:lpstr>
      <vt:lpstr>    Exec Report SA5#155  Charging Management (CH)  </vt:lpstr>
      <vt:lpstr>Administrative aspects</vt:lpstr>
      <vt:lpstr>Incoming LSs</vt:lpstr>
      <vt:lpstr>Outgoing LSs</vt:lpstr>
      <vt:lpstr>Charging (CH) WIs/SIs</vt:lpstr>
      <vt:lpstr>PowerPoint Presentation</vt:lpstr>
      <vt:lpstr>SA5 progress – Summary</vt:lpstr>
      <vt:lpstr>PowerPoint Presentation</vt:lpstr>
      <vt:lpstr>Rel-19 WID on CHF Segmentation  (preliminary work before SA approval)</vt:lpstr>
      <vt:lpstr>Rel-19 New WID on Charging Aspects of Ranging and Sidelink Positioning (preliminary work before SA approval)</vt:lpstr>
      <vt:lpstr>Rel-19 New WID on charging aspects for energy efficiency of 5G</vt:lpstr>
      <vt:lpstr>Rel-19 New WID on charging enhancement for indirect network sharing</vt:lpstr>
      <vt:lpstr>Rel-19 Study (FS_5GSAT_CH_Ph3) (preliminary work before SA approval)</vt:lpstr>
      <vt:lpstr>Rel-19 Study (FS_CAPIF_CH) (preliminary work before SA approval)</vt:lpstr>
      <vt:lpstr>Rel-19 Study (FS_NG_RTC_Ph2_CH) (preliminary work before SA approval)</vt:lpstr>
      <vt:lpstr>Rel-19 Study (FS_UAS_CH)</vt:lpstr>
      <vt:lpstr>PowerPoint Presentation</vt:lpstr>
      <vt:lpstr>Charging CRs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Gerald Goermer</cp:lastModifiedBy>
  <cp:revision>578</cp:revision>
  <dcterms:created xsi:type="dcterms:W3CDTF">2019-03-13T01:38:36Z</dcterms:created>
  <dcterms:modified xsi:type="dcterms:W3CDTF">2024-05-31T01:48:09Z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(3)/upS5PqvUDxNtma0YdN1Fox7Xn/nfxuaa+w3rYYzf8kSp2ei/nt/92xNPSIHc1B+PDECOvh7
j8sXXkg7brBlCuV8Xn1grKTW5iBWIvnvHTaR7/lFCp2HPdL9+TIELnuZbakFXhnHokKoAY8R
1COIqWGYFY4Oj+H03ngfhGVT/jbJDFRrh1sN0O4G2zmlg4HqySiseYU/Br4US1MyTe27D/z7
zNhNo2u3i5JRaiFjGw</vt:lpwstr>
  </property>
  <property fmtid="{D5CDD505-2E9C-101B-9397-08002B2CF9AE}" pid="4" name="_2015_ms_pID_7253431">
    <vt:lpwstr>1m/N6mBBIl3e6HWOczWVxhvYeZMHI42Un1iqWxOhoClRqH9WsC3xZL
ypnVtu99CsEepB7quqB6twn6EutnzOSrQkrG4it9oRUwpMeVTgdx0s+/OhG14ghiDuY4WFDH
ZUbByvxp7743cCyYovqWQgcyYcm0Ww3P+jWXG3d/q+jZh+yJ1WY29eglMvAdOJ88AFRww4uw
dPxVZh4QeM/0/EtJSHh3AcogYWAiEApPsQAM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Yw==</vt:lpwstr>
  </property>
</Properties>
</file>