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434" r:id="rId3"/>
    <p:sldId id="1114" r:id="rId4"/>
  </p:sldIdLst>
  <p:sldSz cx="12192000" cy="6858000"/>
  <p:notesSz cx="7102475" cy="9037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5B"/>
    <a:srgbClr val="1E9657"/>
    <a:srgbClr val="0066FF"/>
    <a:srgbClr val="92D050"/>
    <a:srgbClr val="C5C5C5"/>
    <a:srgbClr val="C800BE"/>
    <a:srgbClr val="FA7100"/>
    <a:srgbClr val="FFA7A7"/>
    <a:srgbClr val="53FFA1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63CF63-221A-4D8A-B8AF-104F710276E0}" v="4" dt="2022-11-20T19:48:43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in, Puneet" userId="75cd3f4f-f229-4449-9d1d-578b6f6df20f" providerId="ADAL" clId="{3563CF63-221A-4D8A-B8AF-104F710276E0}"/>
    <pc:docChg chg="undo custSel modSld">
      <pc:chgData name="Jain, Puneet" userId="75cd3f4f-f229-4449-9d1d-578b6f6df20f" providerId="ADAL" clId="{3563CF63-221A-4D8A-B8AF-104F710276E0}" dt="2022-11-20T19:51:09.470" v="85" actId="20577"/>
      <pc:docMkLst>
        <pc:docMk/>
      </pc:docMkLst>
      <pc:sldChg chg="modSp mod">
        <pc:chgData name="Jain, Puneet" userId="75cd3f4f-f229-4449-9d1d-578b6f6df20f" providerId="ADAL" clId="{3563CF63-221A-4D8A-B8AF-104F710276E0}" dt="2022-11-20T19:51:09.470" v="85" actId="20577"/>
        <pc:sldMkLst>
          <pc:docMk/>
          <pc:sldMk cId="3204802576" sldId="934"/>
        </pc:sldMkLst>
        <pc:spChg chg="mod">
          <ac:chgData name="Jain, Puneet" userId="75cd3f4f-f229-4449-9d1d-578b6f6df20f" providerId="ADAL" clId="{3563CF63-221A-4D8A-B8AF-104F710276E0}" dt="2022-11-20T19:48:43.617" v="59" actId="1076"/>
          <ac:spMkLst>
            <pc:docMk/>
            <pc:sldMk cId="3204802576" sldId="934"/>
            <ac:spMk id="2" creationId="{BD83F52A-3621-4544-9570-67A180D25B1B}"/>
          </ac:spMkLst>
        </pc:spChg>
        <pc:graphicFrameChg chg="mod modGraphic">
          <ac:chgData name="Jain, Puneet" userId="75cd3f4f-f229-4449-9d1d-578b6f6df20f" providerId="ADAL" clId="{3563CF63-221A-4D8A-B8AF-104F710276E0}" dt="2022-11-20T19:51:09.470" v="85" actId="20577"/>
          <ac:graphicFrameMkLst>
            <pc:docMk/>
            <pc:sldMk cId="3204802576" sldId="934"/>
            <ac:graphicFrameMk id="3" creationId="{967DC7A1-6DA2-4BEB-A9C9-BE5C747BEBF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9788" y="1130300"/>
            <a:ext cx="5422900" cy="3049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349363"/>
            <a:ext cx="5681980" cy="35585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18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769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49511" indent="-249511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7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495577" indent="-246068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51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87271" indent="-185841">
              <a:spcBef>
                <a:spcPts val="0"/>
              </a:spcBef>
              <a:spcAft>
                <a:spcPts val="650"/>
              </a:spcAft>
              <a:buSzPct val="66000"/>
              <a:buFont typeface="Wingdings" panose="05000000000000000000" pitchFamily="2" charset="2"/>
              <a:buChar char="§"/>
              <a:defRPr sz="13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868982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250650" indent="0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None/>
              <a:defRPr sz="8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500389" indent="0">
              <a:spcBef>
                <a:spcPts val="0"/>
              </a:spcBef>
              <a:spcAft>
                <a:spcPts val="650"/>
              </a:spcAft>
              <a:buNone/>
              <a:defRPr sz="75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750128" indent="0">
              <a:spcBef>
                <a:spcPts val="0"/>
              </a:spcBef>
              <a:spcAft>
                <a:spcPts val="650"/>
              </a:spcAft>
              <a:buNone/>
              <a:defRPr sz="65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7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50"/>
              </a:spcAft>
              <a:defRPr baseline="0"/>
            </a:lvl1pPr>
            <a:lvl2pPr>
              <a:spcAft>
                <a:spcPts val="650"/>
              </a:spcAft>
              <a:defRPr/>
            </a:lvl2pPr>
            <a:lvl3pPr>
              <a:spcAft>
                <a:spcPts val="650"/>
              </a:spcAft>
              <a:defRPr/>
            </a:lvl3pPr>
            <a:lvl4pPr>
              <a:spcAft>
                <a:spcPts val="650"/>
              </a:spcAft>
              <a:defRPr/>
            </a:lvl4pPr>
            <a:lvl5pPr>
              <a:spcAft>
                <a:spcPts val="6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6" y="372353"/>
            <a:ext cx="10972801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501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195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82" y="6319707"/>
            <a:ext cx="2046914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052" tIns="78052" rIns="78052" bIns="780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3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2" y="19"/>
            <a:ext cx="5145615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48"/>
            <a:ext cx="10363201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5" y="3839308"/>
            <a:ext cx="85344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95577" indent="0" algn="ctr">
              <a:buNone/>
              <a:defRPr/>
            </a:lvl2pPr>
            <a:lvl3pPr marL="991155" indent="0" algn="ctr">
              <a:buNone/>
              <a:defRPr/>
            </a:lvl3pPr>
            <a:lvl4pPr marL="1486731" indent="0" algn="ctr">
              <a:buNone/>
              <a:defRPr/>
            </a:lvl4pPr>
            <a:lvl5pPr marL="1982308" indent="0" algn="ctr">
              <a:buNone/>
              <a:defRPr/>
            </a:lvl5pPr>
            <a:lvl6pPr marL="2477886" indent="0" algn="ctr">
              <a:buNone/>
              <a:defRPr/>
            </a:lvl6pPr>
            <a:lvl7pPr marL="2973463" indent="0" algn="ctr">
              <a:buNone/>
              <a:defRPr/>
            </a:lvl7pPr>
            <a:lvl8pPr marL="3469041" indent="0" algn="ctr">
              <a:buNone/>
              <a:defRPr/>
            </a:lvl8pPr>
            <a:lvl9pPr marL="396461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C5E5EFE4-EEED-4067-9F76-AC2A2D7669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6" y="0"/>
            <a:ext cx="1948374" cy="14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71684" indent="-371684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n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9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5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6" y="6452039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hdr="0" dt="0"/>
  <p:txStyles>
    <p:titleStyle>
      <a:lvl1pPr algn="l" defTabSz="991155" rtl="0" eaLnBrk="1" latinLnBrk="0" hangingPunct="1">
        <a:spcBef>
          <a:spcPct val="0"/>
        </a:spcBef>
        <a:buNone/>
        <a:defRPr sz="21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684" indent="-371684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9" kern="1200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34" kern="1200">
          <a:solidFill>
            <a:schemeClr val="tx1"/>
          </a:solidFill>
          <a:latin typeface="+mn-lt"/>
          <a:ea typeface="+mn-ea"/>
          <a:cs typeface="+mn-cs"/>
        </a:defRPr>
      </a:lvl2pPr>
      <a:lvl3pPr marL="1238943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2" kern="1200">
          <a:solidFill>
            <a:schemeClr val="tx1"/>
          </a:solidFill>
          <a:latin typeface="+mn-lt"/>
          <a:ea typeface="+mn-ea"/>
          <a:cs typeface="+mn-cs"/>
        </a:defRPr>
      </a:lvl3pPr>
      <a:lvl4pPr marL="1734520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30097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5674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21252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6829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2406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8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3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5" y="3304123"/>
            <a:ext cx="1042273" cy="25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84" dirty="0">
                <a:solidFill>
                  <a:schemeClr val="bg1"/>
                </a:solidFill>
              </a:rPr>
              <a:t>© 3GPP 2012</a:t>
            </a:r>
            <a:endParaRPr lang="en-GB" altLang="en-US" sz="1084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B2C798-C6B2-4522-A8CF-E337BBB7A7E8}"/>
              </a:ext>
            </a:extLst>
          </p:cNvPr>
          <p:cNvSpPr txBox="1">
            <a:spLocks/>
          </p:cNvSpPr>
          <p:nvPr userDrawn="1"/>
        </p:nvSpPr>
        <p:spPr>
          <a:xfrm>
            <a:off x="11816871" y="6644545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0026502" y="223284"/>
            <a:ext cx="183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/>
              <a:t>S2-240nnnn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5pPr>
      <a:lvl6pPr marL="495577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6pPr>
      <a:lvl7pPr marL="991155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7pPr>
      <a:lvl8pPr marL="1486731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8pPr>
      <a:lvl9pPr marL="1982308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9pPr>
    </p:titleStyle>
    <p:bodyStyle>
      <a:lvl1pPr marL="371684" indent="-371684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034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602">
          <a:solidFill>
            <a:schemeClr val="tx1"/>
          </a:solidFill>
          <a:latin typeface="+mn-lt"/>
        </a:defRPr>
      </a:lvl2pPr>
      <a:lvl3pPr marL="1238943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67">
          <a:solidFill>
            <a:schemeClr val="tx1"/>
          </a:solidFill>
          <a:latin typeface="+mn-lt"/>
        </a:defRPr>
      </a:lvl3pPr>
      <a:lvl4pPr marL="1734520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67">
          <a:solidFill>
            <a:schemeClr val="tx1"/>
          </a:solidFill>
          <a:latin typeface="+mn-lt"/>
        </a:defRPr>
      </a:lvl4pPr>
      <a:lvl5pPr marL="2230097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33">
          <a:solidFill>
            <a:schemeClr val="tx1"/>
          </a:solidFill>
          <a:latin typeface="+mn-lt"/>
        </a:defRPr>
      </a:lvl5pPr>
      <a:lvl6pPr marL="2725674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6pPr>
      <a:lvl7pPr marL="3221252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7pPr>
      <a:lvl8pPr marL="3716829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8pPr>
      <a:lvl9pPr marL="4212406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Planning TEI19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1E32-5769-4333-B8D6-800B757A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410" y="3568414"/>
            <a:ext cx="9669180" cy="1424938"/>
          </a:xfrm>
        </p:spPr>
        <p:txBody>
          <a:bodyPr/>
          <a:lstStyle/>
          <a:p>
            <a:r>
              <a:rPr lang="en-US" dirty="0" smtClean="0"/>
              <a:t>Andy Bennett</a:t>
            </a:r>
            <a:endParaRPr lang="en-US" dirty="0"/>
          </a:p>
          <a:p>
            <a:r>
              <a:rPr lang="en-US" dirty="0"/>
              <a:t>SA2 Chair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4C07CE-5B29-4702-9D1C-D0C398AA13C3}"/>
              </a:ext>
            </a:extLst>
          </p:cNvPr>
          <p:cNvSpPr txBox="1"/>
          <p:nvPr/>
        </p:nvSpPr>
        <p:spPr>
          <a:xfrm>
            <a:off x="8601740" y="822255"/>
            <a:ext cx="3481216" cy="632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>
              <a:spcAft>
                <a:spcPts val="732"/>
              </a:spcAft>
              <a:tabLst>
                <a:tab pos="4975666" algn="r"/>
              </a:tabLst>
            </a:pPr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SA WG2 Meeting #</a:t>
            </a:r>
            <a:r>
              <a:rPr lang="en-GB" sz="1463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164 Maastricht</a:t>
            </a:r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endParaRPr lang="en-GB" sz="1463" b="1" dirty="0" smtClean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hangingPunct="0">
              <a:spcAft>
                <a:spcPts val="732"/>
              </a:spcAft>
              <a:tabLst>
                <a:tab pos="4975666" algn="r"/>
              </a:tabLst>
            </a:pPr>
            <a:r>
              <a:rPr lang="en-GB" sz="1463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August 19 </a:t>
            </a:r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– </a:t>
            </a:r>
            <a:r>
              <a:rPr lang="en-GB" sz="1463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August 23, </a:t>
            </a:r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2024</a:t>
            </a:r>
            <a:endParaRPr lang="en-US" sz="1463" dirty="0"/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931" y="243176"/>
            <a:ext cx="6975177" cy="929308"/>
          </a:xfrm>
        </p:spPr>
        <p:txBody>
          <a:bodyPr wrap="square"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Planning TEI19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382347"/>
            <a:ext cx="11289846" cy="5063423"/>
          </a:xfrm>
        </p:spPr>
        <p:txBody>
          <a:bodyPr/>
          <a:lstStyle/>
          <a:p>
            <a:r>
              <a:rPr lang="en-GB" sz="2000" dirty="0" smtClean="0"/>
              <a:t>Start offline discussion from Monday</a:t>
            </a:r>
          </a:p>
          <a:p>
            <a:r>
              <a:rPr lang="en-GB" sz="2000" dirty="0" smtClean="0"/>
              <a:t>Will open them in the </a:t>
            </a:r>
            <a:r>
              <a:rPr lang="en-GB" sz="2000" dirty="0" err="1"/>
              <a:t>w</a:t>
            </a:r>
            <a:r>
              <a:rPr lang="en-GB" sz="2000" dirty="0" err="1" smtClean="0"/>
              <a:t>orkplan</a:t>
            </a:r>
            <a:r>
              <a:rPr lang="en-GB" sz="2000" dirty="0" smtClean="0"/>
              <a:t> session on Wednesday</a:t>
            </a:r>
          </a:p>
          <a:p>
            <a:pPr lvl="1"/>
            <a:r>
              <a:rPr lang="en-GB" sz="1800" dirty="0" smtClean="0"/>
              <a:t>Starting with items that already had &gt;= 4 supporting companies before the meeting</a:t>
            </a:r>
          </a:p>
          <a:p>
            <a:pPr lvl="1"/>
            <a:r>
              <a:rPr lang="en-GB" sz="1800" dirty="0" smtClean="0"/>
              <a:t>Moving on the others</a:t>
            </a:r>
          </a:p>
          <a:p>
            <a:pPr lvl="1"/>
            <a:r>
              <a:rPr lang="en-GB" sz="1800" dirty="0" smtClean="0"/>
              <a:t>But will not open any that have previously been noted</a:t>
            </a:r>
          </a:p>
          <a:p>
            <a:r>
              <a:rPr lang="en-GB" sz="2000" dirty="0"/>
              <a:t>R</a:t>
            </a:r>
            <a:r>
              <a:rPr lang="en-GB" sz="2000" dirty="0" smtClean="0"/>
              <a:t>eturn </a:t>
            </a:r>
            <a:r>
              <a:rPr lang="en-GB" sz="2000" dirty="0"/>
              <a:t>to them in the final session on Friday and try to approve the </a:t>
            </a:r>
            <a:r>
              <a:rPr lang="en-GB" sz="2000" dirty="0" smtClean="0"/>
              <a:t>WIDs</a:t>
            </a:r>
            <a:endParaRPr lang="en-GB" sz="2000" dirty="0"/>
          </a:p>
          <a:p>
            <a:r>
              <a:rPr lang="en-GB" sz="2000" dirty="0" smtClean="0"/>
              <a:t>But if we run out of time we can endorse </a:t>
            </a:r>
            <a:r>
              <a:rPr lang="en-GB" sz="2000" dirty="0"/>
              <a:t>which of them will be on the agenda in </a:t>
            </a:r>
            <a:r>
              <a:rPr lang="en-GB" sz="2000" dirty="0" smtClean="0"/>
              <a:t>Q4</a:t>
            </a:r>
          </a:p>
          <a:p>
            <a:r>
              <a:rPr lang="en-GB" sz="2000" dirty="0" smtClean="0"/>
              <a:t>WIDs that are approved or endorsed need to have associated draft CRs showing the direction of the solution</a:t>
            </a:r>
          </a:p>
          <a:p>
            <a:r>
              <a:rPr lang="en-GB" sz="2000" dirty="0" smtClean="0"/>
              <a:t>The</a:t>
            </a:r>
            <a:r>
              <a:rPr lang="en-GB" sz="2000" dirty="0" smtClean="0">
                <a:solidFill>
                  <a:srgbClr val="FF5B5B"/>
                </a:solidFill>
              </a:rPr>
              <a:t>se</a:t>
            </a:r>
            <a:r>
              <a:rPr lang="en-GB" sz="2000" dirty="0" smtClean="0"/>
              <a:t> </a:t>
            </a:r>
            <a:r>
              <a:rPr lang="en-GB" sz="2000" dirty="0"/>
              <a:t>WIDs and CRs can be submitted and approved in one shot in the October/November meetings. (No </a:t>
            </a:r>
            <a:r>
              <a:rPr lang="en-GB" sz="2000" i="1" dirty="0"/>
              <a:t>new</a:t>
            </a:r>
            <a:r>
              <a:rPr lang="en-GB" sz="2000" dirty="0"/>
              <a:t> proposals invited for </a:t>
            </a:r>
            <a:r>
              <a:rPr lang="en-GB" sz="2000" dirty="0" smtClean="0"/>
              <a:t>Q4)</a:t>
            </a:r>
          </a:p>
          <a:p>
            <a:r>
              <a:rPr lang="en-GB" sz="2000" dirty="0"/>
              <a:t>Based on previous plans we have about 3.25 TU’s to play </a:t>
            </a:r>
            <a:r>
              <a:rPr lang="en-GB" sz="2000" dirty="0" smtClean="0"/>
              <a:t>with (12 TU’s allocated for TEI19 in the plans, 8.75 TU’s consumed by the items already approved)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1285678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88529</TotalTime>
  <Words>173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SimSun</vt:lpstr>
      <vt:lpstr>Arial</vt:lpstr>
      <vt:lpstr>Calibri</vt:lpstr>
      <vt:lpstr>Nokia Pure Headline Ultra Light</vt:lpstr>
      <vt:lpstr>Nokia Pure Text</vt:lpstr>
      <vt:lpstr>Nokia Pure Text Light</vt:lpstr>
      <vt:lpstr>Wingdings</vt:lpstr>
      <vt:lpstr>Nokia White Master with headline</vt:lpstr>
      <vt:lpstr>2_Office Theme</vt:lpstr>
      <vt:lpstr>Planning TEI19</vt:lpstr>
      <vt:lpstr>Planning TEI19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Andrew Bennett/Communications Research /SRUK/Principal Engineer/Samsung Electronics</cp:lastModifiedBy>
  <cp:revision>1000</cp:revision>
  <cp:lastPrinted>2023-08-02T08:25:48Z</cp:lastPrinted>
  <dcterms:created xsi:type="dcterms:W3CDTF">2018-05-24T11:49:12Z</dcterms:created>
  <dcterms:modified xsi:type="dcterms:W3CDTF">2024-08-19T05:58:57Z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