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2"/>
  </p:notesMasterIdLst>
  <p:handoutMasterIdLst>
    <p:handoutMasterId r:id="rId13"/>
  </p:handoutMasterIdLst>
  <p:sldIdLst>
    <p:sldId id="303" r:id="rId5"/>
    <p:sldId id="795" r:id="rId6"/>
    <p:sldId id="909" r:id="rId7"/>
    <p:sldId id="914" r:id="rId8"/>
    <p:sldId id="926" r:id="rId9"/>
    <p:sldId id="1126" r:id="rId10"/>
    <p:sldId id="1127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9" autoAdjust="0"/>
    <p:restoredTop sz="97097" autoAdjust="0"/>
  </p:normalViewPr>
  <p:slideViewPr>
    <p:cSldViewPr snapToGrid="0">
      <p:cViewPr varScale="1">
        <p:scale>
          <a:sx n="146" d="100"/>
          <a:sy n="146" d="100"/>
        </p:scale>
        <p:origin x="11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3472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6/10/24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6/10/24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#164 (Pre-Meeting CC)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WG2#163 Conference Call June 11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FS_MASSS Pre-SA2#164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FS_MASSS Status after SA2#163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430695" y="1954799"/>
            <a:ext cx="8266044" cy="43246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SA2#162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Focus was on Conclusions. </a:t>
            </a:r>
            <a:r>
              <a:rPr lang="en-US" altLang="de-DE" sz="1000" kern="0" dirty="0"/>
              <a:t>TR 23.700-54 v0.4.0 is available, sent to SA#104 for </a:t>
            </a:r>
            <a:r>
              <a:rPr lang="en-US" altLang="de-DE" sz="1000" dirty="0"/>
              <a:t>Information</a:t>
            </a:r>
            <a:endParaRPr lang="en-US" altLang="de-DE" sz="10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105 </a:t>
            </a:r>
            <a:r>
              <a:rPr lang="en-US" altLang="de-DE" sz="1000" dirty="0" err="1"/>
              <a:t>TDocs</a:t>
            </a:r>
            <a:r>
              <a:rPr lang="en-US" altLang="de-DE" sz="1000" dirty="0"/>
              <a:t> were submitted and 101 </a:t>
            </a:r>
            <a:r>
              <a:rPr lang="en-US" altLang="de-DE" sz="1000" dirty="0" err="1"/>
              <a:t>tdocs</a:t>
            </a:r>
            <a:r>
              <a:rPr lang="en-US" altLang="de-DE" sz="1000" dirty="0"/>
              <a:t> could not be handled. The handled documents included: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 err="1"/>
              <a:t>DualSteer</a:t>
            </a:r>
            <a:r>
              <a:rPr lang="en-US" altLang="de-DE" sz="1000" dirty="0"/>
              <a:t> solution update: KI#1.4 (1 </a:t>
            </a:r>
            <a:r>
              <a:rPr lang="en-US" altLang="de-DE" sz="1000" dirty="0" err="1"/>
              <a:t>tdoc</a:t>
            </a:r>
            <a:r>
              <a:rPr lang="en-US" altLang="de-DE" sz="1000" dirty="0"/>
              <a:t>)</a:t>
            </a:r>
            <a:endParaRPr lang="en-US" altLang="de-DE" sz="1000" b="1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ATSSS_Ph4 KI#2.x conclusions: </a:t>
            </a:r>
            <a:r>
              <a:rPr lang="en-US" altLang="de-DE" sz="1000" b="1" dirty="0"/>
              <a:t>2 </a:t>
            </a:r>
            <a:r>
              <a:rPr lang="en-US" altLang="de-DE" sz="1000" b="1" dirty="0" err="1"/>
              <a:t>tdocs</a:t>
            </a:r>
            <a:r>
              <a:rPr lang="en-US" altLang="de-DE" sz="1000" b="1" dirty="0"/>
              <a:t> Agreed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 err="1"/>
              <a:t>SoH</a:t>
            </a:r>
            <a:r>
              <a:rPr lang="en-US" altLang="de-DE" sz="1000" dirty="0"/>
              <a:t> questions (Noted)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KI#2.1 conclusions agreed, WID approved including this KI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KI#2.2 interim conclusion agreed: no consensus to move to normative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KI#1.3 solution principles are discussed but not agreed. KI#1.1, KI#1.2, KI#1.4 open issues were discussed in NWM discussion and drafting session but no time to handle conclusion proposals on solution principles during online sessions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>
                <a:solidFill>
                  <a:prstClr val="black"/>
                </a:solidFill>
                <a:sym typeface="+mn-ea"/>
              </a:rPr>
              <a:t>Key Issue #1.x have SA3 dependencies to handle security aspects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8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/>
              <a:t>Contentious issues: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Principles of </a:t>
            </a:r>
            <a:r>
              <a:rPr lang="en-US" altLang="de-DE" sz="1000" dirty="0" err="1"/>
              <a:t>DualSteer</a:t>
            </a:r>
            <a:r>
              <a:rPr lang="en-US" altLang="de-DE" sz="1000" dirty="0"/>
              <a:t>, e.g. Session Management, how to correlate the 2 PDU Sessions by the 2 SUPIs, etc.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Whether to define primary and secondary SUPI concept and if yes, whether it is part of subscription data</a:t>
            </a:r>
            <a:endParaRPr lang="en-US" altLang="ko-KR" sz="10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</a:t>
            </a:r>
            <a:r>
              <a:rPr lang="de-DE" altLang="ko-KR" sz="1400" b="1" kern="0" dirty="0" err="1"/>
              <a:t>steps</a:t>
            </a:r>
            <a:endParaRPr lang="de-DE" altLang="ko-KR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/>
              <a:t>Start normative work based on KI#2.1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/>
              <a:t>Confirm final conclusion for KI#2.2 </a:t>
            </a:r>
            <a:r>
              <a:rPr lang="en-US" altLang="ko-KR" sz="1000" kern="0" dirty="0"/>
              <a:t>during </a:t>
            </a:r>
            <a:r>
              <a:rPr lang="en-US" altLang="ko-KR" sz="1000" dirty="0"/>
              <a:t>SA2#164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/>
              <a:t>Organize offline discussion before SA2#164 for </a:t>
            </a:r>
            <a:r>
              <a:rPr lang="en-US" altLang="ko-KR" sz="1000" dirty="0" err="1"/>
              <a:t>DualSteer</a:t>
            </a:r>
            <a:r>
              <a:rPr lang="en-US" altLang="ko-KR" sz="1000" dirty="0"/>
              <a:t> Key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/>
              <a:t>Complete KI#1.x </a:t>
            </a:r>
            <a:r>
              <a:rPr lang="en-US" altLang="ko-KR" sz="1000" dirty="0"/>
              <a:t>c</a:t>
            </a:r>
            <a:r>
              <a:rPr lang="en-US" altLang="ko-KR" sz="1000" kern="0" dirty="0"/>
              <a:t>onclusions during </a:t>
            </a:r>
            <a:r>
              <a:rPr lang="en-US" altLang="ko-KR" sz="1000" dirty="0"/>
              <a:t>SA2#164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kern="0" dirty="0"/>
              <a:t>Send TR 23.700-54 to SA for </a:t>
            </a:r>
            <a:r>
              <a:rPr lang="en-US" altLang="ko-KR" sz="1000" dirty="0"/>
              <a:t>approval</a:t>
            </a: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438978" y="107362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FS_MASSS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Multi-Access (</a:t>
                      </a:r>
                      <a:r>
                        <a:rPr lang="en-US" sz="1200" b="1" dirty="0" err="1"/>
                        <a:t>DualSteer</a:t>
                      </a:r>
                      <a:r>
                        <a:rPr lang="en-US" sz="1200" b="1" dirty="0"/>
                        <a:t> and ATSSS_Ph4)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-&gt; </a:t>
                      </a:r>
                      <a:r>
                        <a:rPr lang="en-US" sz="1200" b="1" u="none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1020070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 txBox="1"/>
          <p:nvPr/>
        </p:nvSpPr>
        <p:spPr>
          <a:xfrm>
            <a:off x="178668" y="5768092"/>
            <a:ext cx="8554720" cy="68326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Total 13.5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7.5 TUs for Study Phase and 6 TUs for Normative Work</a:t>
            </a:r>
          </a:p>
        </p:txBody>
      </p:sp>
      <p:sp>
        <p:nvSpPr>
          <p:cNvPr id="9" name="Title 1"/>
          <p:cNvSpPr txBox="1"/>
          <p:nvPr/>
        </p:nvSpPr>
        <p:spPr bwMode="auto">
          <a:xfrm>
            <a:off x="287999" y="2859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FS_MASSS &amp; MASSS Work plan</a:t>
            </a:r>
            <a:endParaRPr lang="en-US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0" y="1036941"/>
          <a:ext cx="9144000" cy="4643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5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299">
                <a:tc>
                  <a:txBody>
                    <a:bodyPr/>
                    <a:lstStyle/>
                    <a:p>
                      <a:r>
                        <a:rPr lang="en-US" sz="1400" b="1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25">
                <a:tc>
                  <a:txBody>
                    <a:bodyPr/>
                    <a:lstStyle/>
                    <a:p>
                      <a:r>
                        <a:rPr lang="en-US" sz="1200" b="0" dirty="0"/>
                        <a:t>SA2</a:t>
                      </a:r>
                      <a:r>
                        <a:rPr lang="en-US" sz="1200" b="0" baseline="0" dirty="0"/>
                        <a:t> #160AH-e</a:t>
                      </a:r>
                      <a:endParaRPr lang="en-US" sz="1200" b="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Jan.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200" dirty="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200" dirty="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dirty="0"/>
                        <a:t>TR skeleton, TR scope, Terms, Architectural</a:t>
                      </a:r>
                      <a:r>
                        <a:rPr lang="en-US" altLang="en-US" sz="1200" baseline="0" dirty="0"/>
                        <a:t> assumptions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baseline="0" dirty="0"/>
                        <a:t>Key Issues for all WTs.</a:t>
                      </a:r>
                      <a:endParaRPr lang="en-US" altLang="en-US" sz="120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073">
                <a:tc>
                  <a:txBody>
                    <a:bodyPr/>
                    <a:lstStyle/>
                    <a:p>
                      <a:r>
                        <a:rPr lang="en-US" sz="1200" b="0" dirty="0"/>
                        <a:t>SA2#161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Feb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dirty="0"/>
                        <a:t>Terms, Architectural</a:t>
                      </a:r>
                      <a:r>
                        <a:rPr lang="en-US" altLang="en-US" sz="1200" baseline="0" dirty="0"/>
                        <a:t> assumptions/requirements for </a:t>
                      </a:r>
                      <a:r>
                        <a:rPr lang="en-US" altLang="en-US" sz="1200" baseline="0" dirty="0" err="1"/>
                        <a:t>DualSteer</a:t>
                      </a:r>
                      <a:r>
                        <a:rPr lang="en-US" altLang="en-US" sz="1200" baseline="0" dirty="0"/>
                        <a:t>, Postponed Key Issues for WT#1.3, </a:t>
                      </a:r>
                      <a:r>
                        <a:rPr lang="en-US" sz="1200" baseline="0" dirty="0"/>
                        <a:t>Key Issue updates (if necessary), New solutions for approved Key Issues. </a:t>
                      </a:r>
                      <a:endParaRPr lang="en-US" sz="120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760">
                <a:tc>
                  <a:txBody>
                    <a:bodyPr/>
                    <a:lstStyle/>
                    <a:p>
                      <a:r>
                        <a:rPr lang="en-US" sz="1200" b="0" dirty="0"/>
                        <a:t>SA2#162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Apr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In priority order: New solutions for </a:t>
                      </a:r>
                      <a:r>
                        <a:rPr lang="en-US" altLang="zh-CN" sz="1200" dirty="0" err="1"/>
                        <a:t>DualSteer</a:t>
                      </a:r>
                      <a:r>
                        <a:rPr lang="en-US" altLang="zh-CN" sz="1200" dirty="0"/>
                        <a:t>, </a:t>
                      </a:r>
                      <a:r>
                        <a:rPr lang="en-US" altLang="en-US" sz="1200" dirty="0"/>
                        <a:t>Architectural</a:t>
                      </a:r>
                      <a:r>
                        <a:rPr lang="en-US" altLang="en-US" sz="1200" baseline="0" dirty="0"/>
                        <a:t> assumptions/requirements &amp; Ter</a:t>
                      </a:r>
                      <a:r>
                        <a:rPr lang="en-US" altLang="en-US" sz="1200" dirty="0"/>
                        <a:t>ms and definitions</a:t>
                      </a:r>
                      <a:r>
                        <a:rPr lang="en-US" altLang="en-US" sz="1200" baseline="0" dirty="0"/>
                        <a:t> for </a:t>
                      </a:r>
                      <a:r>
                        <a:rPr lang="en-US" altLang="en-US" sz="1200" baseline="0" dirty="0" err="1"/>
                        <a:t>DualSteer</a:t>
                      </a:r>
                      <a:r>
                        <a:rPr lang="en-US" altLang="en-US" sz="1200" baseline="0" dirty="0"/>
                        <a:t>, </a:t>
                      </a:r>
                      <a:r>
                        <a:rPr lang="en-US" altLang="zh-CN" sz="1200" dirty="0"/>
                        <a:t>Evaluation </a:t>
                      </a:r>
                      <a:r>
                        <a:rPr lang="en-US" altLang="ko-KR" sz="1200" dirty="0"/>
                        <a:t>and conclusion </a:t>
                      </a:r>
                      <a:r>
                        <a:rPr lang="en-US" altLang="zh-CN" sz="1200" dirty="0"/>
                        <a:t>for ATSSS_Ph4 (conclusion on SA3 dependencies need to wait for SA3 feedback), Solution updates for ATSSS_Ph4, </a:t>
                      </a:r>
                      <a:r>
                        <a:rPr lang="en-US" altLang="zh-CN" sz="1200" baseline="0" dirty="0"/>
                        <a:t>New s</a:t>
                      </a:r>
                      <a:r>
                        <a:rPr lang="en-US" altLang="zh-CN" sz="1200" dirty="0"/>
                        <a:t>olutions for ATSSS_Ph4.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/>
                        <a:t>No new KI is allowed</a:t>
                      </a:r>
                      <a:r>
                        <a:rPr lang="en-US" altLang="zh-CN" sz="1200" dirty="0"/>
                        <a:t>.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534024963"/>
                  </a:ext>
                </a:extLst>
              </a:tr>
              <a:tr h="1160850">
                <a:tc>
                  <a:txBody>
                    <a:bodyPr/>
                    <a:lstStyle/>
                    <a:p>
                      <a:r>
                        <a:rPr lang="en-US" sz="1200" b="0" dirty="0"/>
                        <a:t>SA2#163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May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In priority order: C</a:t>
                      </a:r>
                      <a:r>
                        <a:rPr lang="en-US" altLang="ko-KR" sz="1200" dirty="0"/>
                        <a:t>onclusions</a:t>
                      </a:r>
                      <a:r>
                        <a:rPr lang="en-US" altLang="zh-CN" sz="1200" dirty="0"/>
                        <a:t>, </a:t>
                      </a:r>
                      <a:r>
                        <a:rPr lang="en-US" altLang="zh-CN" sz="1200" baseline="0" dirty="0"/>
                        <a:t>S</a:t>
                      </a:r>
                      <a:r>
                        <a:rPr lang="en-US" altLang="zh-CN" sz="1200" dirty="0"/>
                        <a:t>olution updates (see NOTE), </a:t>
                      </a:r>
                      <a:r>
                        <a:rPr lang="en-US" altLang="en-US" sz="1200" dirty="0"/>
                        <a:t>Architectural</a:t>
                      </a:r>
                      <a:r>
                        <a:rPr lang="en-US" altLang="en-US" sz="1200" baseline="0" dirty="0"/>
                        <a:t> assumptions/requirements and ter</a:t>
                      </a:r>
                      <a:r>
                        <a:rPr lang="en-US" altLang="en-US" sz="1200" dirty="0"/>
                        <a:t>ms and definitions</a:t>
                      </a:r>
                      <a:r>
                        <a:rPr lang="en-US" altLang="en-US" sz="1200" baseline="0" dirty="0"/>
                        <a:t> for </a:t>
                      </a:r>
                      <a:r>
                        <a:rPr lang="en-US" altLang="en-US" sz="1200" baseline="0" dirty="0" err="1"/>
                        <a:t>DualSteer</a:t>
                      </a:r>
                      <a:r>
                        <a:rPr lang="en-US" altLang="zh-CN" sz="1200" dirty="0"/>
                        <a:t>. </a:t>
                      </a:r>
                      <a:r>
                        <a:rPr lang="en-US" altLang="ko-KR" sz="1200" baseline="0" dirty="0"/>
                        <a:t>Send TR for Information. 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 approval.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For </a:t>
                      </a:r>
                      <a:r>
                        <a:rPr lang="en-US" sz="1200" kern="1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DualSteer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contributors should target one of the existing 19 solutions with updates. New solutions for </a:t>
                      </a:r>
                      <a:r>
                        <a:rPr lang="en-US" sz="1200" kern="1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DualSteer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 be treated only if no existing solutions could serve as "framework" for the contribution.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352">
                <a:tc>
                  <a:txBody>
                    <a:bodyPr/>
                    <a:lstStyle/>
                    <a:p>
                      <a:r>
                        <a:rPr lang="en-US" sz="1200" b="0" dirty="0"/>
                        <a:t>SA2#164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Aug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ea typeface="+mn-ea"/>
                        </a:rPr>
                        <a:t>Allocate 2 TUs during SA2#164 for FS_MASS &amp; MASSS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ea typeface="+mn-ea"/>
                        </a:rPr>
                        <a:t>DualSteer</a:t>
                      </a:r>
                      <a:r>
                        <a:rPr lang="en-US" altLang="zh-CN" sz="1200" dirty="0">
                          <a:ea typeface="+mn-ea"/>
                        </a:rPr>
                        <a:t> conclusions, Normative work on KI#2.1, c</a:t>
                      </a:r>
                      <a:r>
                        <a:rPr lang="en-US" altLang="ko-KR" sz="1200" dirty="0"/>
                        <a:t>onfirm final conclusion for KI#2.2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0" dirty="0"/>
                        <a:t>Send TR for </a:t>
                      </a:r>
                      <a:r>
                        <a:rPr lang="en-US" altLang="ko-KR" sz="1200" dirty="0"/>
                        <a:t>approval. Updated 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 approval.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337053"/>
                  </a:ext>
                </a:extLst>
              </a:tr>
              <a:tr h="33135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719331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800" b="1" dirty="0">
                <a:solidFill>
                  <a:prstClr val="black"/>
                </a:solidFill>
              </a:rPr>
              <a:t>D</a:t>
            </a:r>
            <a:r>
              <a:rPr lang="en-US" altLang="de-DE" sz="1800" b="1" dirty="0"/>
              <a:t>iscuss how to hold offline discussions about FS_MASSS </a:t>
            </a:r>
            <a:r>
              <a:rPr lang="en-US" altLang="de-DE" sz="1800" b="1" dirty="0" err="1"/>
              <a:t>DualSteer</a:t>
            </a:r>
            <a:r>
              <a:rPr lang="en-US" altLang="de-DE" sz="1800" b="1" dirty="0"/>
              <a:t> Key Issues #1.x between now and SA2#164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sz="2400" b="1" dirty="0"/>
              <a:t>Progress on concluding </a:t>
            </a:r>
            <a:r>
              <a:rPr lang="en-US" altLang="de-DE" sz="2400" b="1" dirty="0" err="1"/>
              <a:t>DualSteer</a:t>
            </a:r>
            <a:r>
              <a:rPr lang="en-US" altLang="de-DE" sz="2400" b="1" dirty="0"/>
              <a:t> Key Issues so far</a:t>
            </a:r>
            <a:endParaRPr lang="en-US" sz="2400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3448" y="1306338"/>
            <a:ext cx="8810067" cy="53301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b="1" i="0" u="none" strike="noStrike" dirty="0">
                <a:solidFill>
                  <a:srgbClr val="000000"/>
                </a:solidFill>
                <a:effectLst/>
              </a:rPr>
              <a:t>NWM discussions between SA2#162 and SA2#163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Extensive set (69) of questions were asked during 2 rounds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dirty="0">
                <a:solidFill>
                  <a:srgbClr val="000000"/>
                </a:solidFill>
              </a:rPr>
              <a:t>Intention was to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cover all Key Issues and all aspects / open issues of all solutions available in the TR up-to-date (v0.3.0).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dirty="0">
                <a:solidFill>
                  <a:srgbClr val="000000"/>
                </a:solidFill>
              </a:rPr>
              <a:t>2</a:t>
            </a:r>
            <a:r>
              <a:rPr lang="en-US" sz="1600" baseline="30000" dirty="0">
                <a:solidFill>
                  <a:srgbClr val="000000"/>
                </a:solidFill>
              </a:rPr>
              <a:t>nd</a:t>
            </a:r>
            <a:r>
              <a:rPr lang="en-US" sz="1600" dirty="0">
                <a:solidFill>
                  <a:srgbClr val="000000"/>
                </a:solidFill>
              </a:rPr>
              <a:t> round focused on clarifying questions from 1</a:t>
            </a:r>
            <a:r>
              <a:rPr lang="en-US" sz="1600" baseline="30000" dirty="0">
                <a:solidFill>
                  <a:srgbClr val="000000"/>
                </a:solidFill>
              </a:rPr>
              <a:t>st</a:t>
            </a:r>
            <a:r>
              <a:rPr lang="en-US" sz="1600" dirty="0">
                <a:solidFill>
                  <a:srgbClr val="000000"/>
                </a:solidFill>
              </a:rPr>
              <a:t> round in case company responses did not point to a direction / asking more precise questions.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dirty="0">
                <a:solidFill>
                  <a:srgbClr val="000000"/>
                </a:solidFill>
              </a:rPr>
              <a:t>For </a:t>
            </a:r>
            <a:r>
              <a:rPr lang="en-US" sz="1600" dirty="0" err="1">
                <a:solidFill>
                  <a:srgbClr val="000000"/>
                </a:solidFill>
              </a:rPr>
              <a:t>DualSteer</a:t>
            </a:r>
            <a:r>
              <a:rPr lang="en-US" sz="1600" dirty="0">
                <a:solidFill>
                  <a:srgbClr val="000000"/>
                </a:solidFill>
              </a:rPr>
              <a:t>, typically ~20 companies responded.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dirty="0">
                <a:solidFill>
                  <a:srgbClr val="000000"/>
                </a:solidFill>
              </a:rPr>
              <a:t>B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ased on the feedback, the </a:t>
            </a:r>
            <a:r>
              <a:rPr lang="en-US" sz="1600" dirty="0">
                <a:solidFill>
                  <a:srgbClr val="000000"/>
                </a:solidFill>
              </a:rPr>
              <a:t>R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apporteur could produce a set of interim conclusions representing majority views among responses along with some open issues.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NWM report (S2-2406791) lis</a:t>
            </a:r>
            <a:r>
              <a:rPr lang="en-US" sz="1600" dirty="0">
                <a:solidFill>
                  <a:srgbClr val="000000"/>
                </a:solidFill>
              </a:rPr>
              <a:t>t proposals for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interim conclusions based on majority views and open issues.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During SA2#163 several company proposals were submitted challenging NWM output.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dirty="0">
                <a:solidFill>
                  <a:srgbClr val="000000"/>
                </a:solidFill>
              </a:rPr>
              <a:t>Based on these proposals and previously identified open issues, a set of </a:t>
            </a:r>
            <a:r>
              <a:rPr lang="en-US" sz="1600" dirty="0" err="1">
                <a:solidFill>
                  <a:srgbClr val="000000"/>
                </a:solidFill>
              </a:rPr>
              <a:t>SoH</a:t>
            </a:r>
            <a:r>
              <a:rPr lang="en-US" sz="1600" dirty="0">
                <a:solidFill>
                  <a:srgbClr val="000000"/>
                </a:solidFill>
              </a:rPr>
              <a:t> questions were produced for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SA2#163</a:t>
            </a: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8959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sz="2400" b="1" dirty="0"/>
              <a:t>How to progress on concluding </a:t>
            </a:r>
            <a:r>
              <a:rPr lang="en-US" altLang="de-DE" sz="2400" b="1" dirty="0" err="1"/>
              <a:t>DualSteer</a:t>
            </a:r>
            <a:r>
              <a:rPr lang="en-US" altLang="de-DE" sz="2400" b="1" dirty="0"/>
              <a:t> Key Issues before SA2#164</a:t>
            </a:r>
            <a:endParaRPr lang="en-US" sz="2400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3448" y="1155336"/>
            <a:ext cx="8810067" cy="53301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 1: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dirty="0">
                <a:solidFill>
                  <a:prstClr val="black"/>
                </a:solidFill>
                <a:cs typeface="Calibri" panose="020F0502020204030204" pitchFamily="34" charset="0"/>
              </a:rPr>
              <a:t>New NWM discussion focusing only on </a:t>
            </a:r>
            <a:r>
              <a:rPr lang="en-US" altLang="de-DE" sz="1600" dirty="0" err="1">
                <a:cs typeface="Calibri" panose="020F0502020204030204" pitchFamily="34" charset="0"/>
              </a:rPr>
              <a:t>DualSteer</a:t>
            </a:r>
            <a:r>
              <a:rPr lang="en-US" altLang="de-DE" sz="1600" dirty="0">
                <a:cs typeface="Calibri" panose="020F0502020204030204" pitchFamily="34" charset="0"/>
              </a:rPr>
              <a:t> Key Issues: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dirty="0">
                <a:solidFill>
                  <a:prstClr val="black"/>
                </a:solidFill>
                <a:cs typeface="Calibri" panose="020F0502020204030204" pitchFamily="34" charset="0"/>
              </a:rPr>
              <a:t>Proposed process proposed by Huawei: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dirty="0">
                <a:solidFill>
                  <a:prstClr val="black"/>
                </a:solidFill>
                <a:cs typeface="Calibri" panose="020F0502020204030204" pitchFamily="34" charset="0"/>
              </a:rPr>
              <a:t>“Companies prepare technical questions they would like to be answered by the different proposed "complete solutions".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dirty="0">
                <a:solidFill>
                  <a:prstClr val="black"/>
                </a:solidFill>
                <a:cs typeface="Calibri" panose="020F0502020204030204" pitchFamily="34" charset="0"/>
              </a:rPr>
              <a:t>The questions are not intended to fit the YES/NO format, but to elicit clarifications on how a solution works or answers specific SA1 requirements.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dirty="0">
                <a:solidFill>
                  <a:prstClr val="black"/>
                </a:solidFill>
                <a:cs typeface="Calibri" panose="020F0502020204030204" pitchFamily="34" charset="0"/>
              </a:rPr>
              <a:t>The questions should try to be covering all solutions, but of course, sometimes, some aspects are only relevant to certain solutions.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dirty="0">
                <a:solidFill>
                  <a:prstClr val="black"/>
                </a:solidFill>
                <a:cs typeface="Calibri" panose="020F0502020204030204" pitchFamily="34" charset="0"/>
              </a:rPr>
              <a:t>Rapporteur gathers the questions and put them in order (fixing overlaps, but not pruning the questions: the goal is to clarify companies understanding, if a company asks a question, it is that it needs an answer to understand it) and prepares the NWM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dirty="0">
                <a:solidFill>
                  <a:prstClr val="black"/>
                </a:solidFill>
                <a:cs typeface="Calibri" panose="020F0502020204030204" pitchFamily="34" charset="0"/>
              </a:rPr>
              <a:t>Once NWM closes, (group of) companies prepare their contributions showing their preferred solution, making sure to answer the different aspects raised during the NWM.”</a:t>
            </a:r>
            <a:endParaRPr lang="en-US" altLang="ko-KR" sz="1600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Option 2: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dirty="0">
                <a:solidFill>
                  <a:prstClr val="black"/>
                </a:solidFill>
              </a:rPr>
              <a:t>Group of companies prepare their e2e conclusion proposals based on existing NWM results, contributions should be available by a set deadline, well before SA2#164 submission deadline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dirty="0">
                <a:solidFill>
                  <a:prstClr val="black"/>
                </a:solidFill>
              </a:rPr>
              <a:t>Rapporteur organizes email discussion to discuss these multi-company proposals with the goal of closing the gap between different views on conclusions and come up with a compromised proposal</a:t>
            </a:r>
            <a:endParaRPr lang="en-US" altLang="de-DE" sz="12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6755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sz="2400" b="1" dirty="0"/>
              <a:t>Questions</a:t>
            </a:r>
            <a:endParaRPr lang="en-US" sz="2400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3448" y="1155336"/>
            <a:ext cx="8810067" cy="533015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we progress with another NWM discussion?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de-DE" sz="16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yes, which companies are interested to propose technical questions?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de-DE" sz="16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de-DE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Alternatively (no NWM), should we proceed with email + CC discussions?</a:t>
            </a:r>
            <a:endParaRPr lang="en-US" altLang="de-DE" sz="12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71811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56*239"/>
  <p:tag name="TABLE_ENDDRAG_RECT" val="34*101*656*2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7544</TotalTime>
  <Words>1023</Words>
  <Application>Microsoft Macintosh PowerPoint</Application>
  <PresentationFormat>On-screen Show (4:3)</PresentationFormat>
  <Paragraphs>109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FS_MASSS Pre-SA2#164 Conference Call</vt:lpstr>
      <vt:lpstr>FS_MASSS Status after SA2#163</vt:lpstr>
      <vt:lpstr>PowerPoint Presentation</vt:lpstr>
      <vt:lpstr>Agenda</vt:lpstr>
      <vt:lpstr>Progress on concluding DualSteer Key Issues so far</vt:lpstr>
      <vt:lpstr>How to progress on concluding DualSteer Key Issues before SA2#164</vt:lpstr>
      <vt:lpstr>Questions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Kiss, Apple</cp:lastModifiedBy>
  <cp:revision>2013</cp:revision>
  <dcterms:created xsi:type="dcterms:W3CDTF">2008-08-30T09:32:10Z</dcterms:created>
  <dcterms:modified xsi:type="dcterms:W3CDTF">2024-06-12T03:06:23Z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