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1"/>
  </p:notesMasterIdLst>
  <p:handoutMasterIdLst>
    <p:handoutMasterId r:id="rId12"/>
  </p:handoutMasterIdLst>
  <p:sldIdLst>
    <p:sldId id="341" r:id="rId5"/>
    <p:sldId id="373" r:id="rId6"/>
    <p:sldId id="374" r:id="rId7"/>
    <p:sldId id="370" r:id="rId8"/>
    <p:sldId id="371" r:id="rId9"/>
    <p:sldId id="376" r:id="rId10"/>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27" autoAdjust="0"/>
    <p:restoredTop sz="96678" autoAdjust="0"/>
  </p:normalViewPr>
  <p:slideViewPr>
    <p:cSldViewPr snapToGrid="0">
      <p:cViewPr varScale="1">
        <p:scale>
          <a:sx n="88" d="100"/>
          <a:sy n="88" d="100"/>
        </p:scale>
        <p:origin x="302" y="77"/>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3492376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11112" y="795637"/>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149840" y="66675"/>
            <a:ext cx="1203960" cy="70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235131" y="1709739"/>
            <a:ext cx="11286309" cy="1033461"/>
          </a:xfrm>
        </p:spPr>
        <p:txBody>
          <a:bodyPr/>
          <a:lstStyle/>
          <a:p>
            <a:pPr algn="ctr" eaLnBrk="1" hangingPunct="1"/>
            <a:r>
              <a:rPr lang="en-IN" altLang="en-US" sz="4800" dirty="0"/>
              <a:t>Way Forward for Rel-19 </a:t>
            </a:r>
            <a:r>
              <a:rPr lang="en-US" altLang="zh-CN" sz="4800" dirty="0" err="1"/>
              <a:t>EnergySys</a:t>
            </a:r>
            <a:endParaRPr lang="en-GB" altLang="en-US" sz="4800" dirty="0"/>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1018903" y="3722926"/>
            <a:ext cx="8987246" cy="1500187"/>
          </a:xfrm>
        </p:spPr>
        <p:txBody>
          <a:bodyPr/>
          <a:lstStyle/>
          <a:p>
            <a:pPr marL="0" indent="0" algn="ctr" eaLnBrk="1" hangingPunct="1">
              <a:buFontTx/>
              <a:buNone/>
            </a:pPr>
            <a:r>
              <a:rPr lang="en-GB" altLang="en-US" dirty="0"/>
              <a:t>China Mobile, </a:t>
            </a:r>
            <a:r>
              <a:rPr lang="en-US" altLang="zh-CN" dirty="0"/>
              <a:t>NEC,</a:t>
            </a:r>
            <a:r>
              <a:rPr lang="zh-CN" altLang="en-US" dirty="0"/>
              <a:t> </a:t>
            </a:r>
            <a:r>
              <a:rPr lang="en-US" altLang="zh-CN" dirty="0"/>
              <a:t>SK</a:t>
            </a:r>
            <a:r>
              <a:rPr lang="zh-CN" altLang="en-US" dirty="0"/>
              <a:t> </a:t>
            </a:r>
            <a:r>
              <a:rPr lang="en-US" altLang="zh-CN" dirty="0"/>
              <a:t>Telecom, Rakuten, vivo,</a:t>
            </a:r>
            <a:r>
              <a:rPr lang="zh-CN" altLang="en-US" dirty="0"/>
              <a:t> </a:t>
            </a:r>
            <a:r>
              <a:rPr lang="en-US" altLang="zh-CN" dirty="0"/>
              <a:t>Interdigital </a:t>
            </a:r>
            <a:endParaRPr lang="en-GB" altLang="en-US" dirty="0"/>
          </a:p>
          <a:p>
            <a:pPr marL="0" indent="0" algn="ctr" eaLnBrk="1" hangingPunct="1">
              <a:buFontTx/>
              <a:buNone/>
            </a:pPr>
            <a:r>
              <a:rPr lang="en-GB" altLang="en-US" dirty="0"/>
              <a:t>2024 </a:t>
            </a:r>
            <a:r>
              <a:rPr lang="en-US" altLang="zh-CN" dirty="0"/>
              <a:t>August</a:t>
            </a:r>
            <a:endParaRPr lang="en-GB" altLang="en-US" dirty="0"/>
          </a:p>
          <a:p>
            <a:pPr marL="0" indent="0" algn="ctr" eaLnBrk="1" hangingPunct="1">
              <a:buFontTx/>
              <a:buNone/>
            </a:pPr>
            <a:endParaRPr lang="en-GB" altLang="en-US" sz="1400"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4000" dirty="0"/>
              <a:t>Summary of current status of SA2 discussion</a:t>
            </a:r>
            <a:endParaRPr lang="zh-CN" altLang="en-US" sz="4000"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188535" y="1261501"/>
            <a:ext cx="11755225" cy="4625978"/>
          </a:xfrm>
        </p:spPr>
        <p:txBody>
          <a:bodyPr/>
          <a:lstStyle/>
          <a:p>
            <a:pPr lvl="0"/>
            <a:r>
              <a:rPr lang="en-US" altLang="zh-CN" sz="1800" dirty="0">
                <a:latin typeface="Calibri" panose="020F0502020204030204" pitchFamily="34" charset="0"/>
                <a:cs typeface="Calibri" panose="020F0502020204030204" pitchFamily="34" charset="0"/>
              </a:rPr>
              <a:t>In SA2,</a:t>
            </a:r>
            <a:r>
              <a:rPr lang="zh-CN" altLang="en-US" sz="1800" dirty="0">
                <a:latin typeface="Calibri" panose="020F0502020204030204" pitchFamily="34" charset="0"/>
                <a:cs typeface="Calibri" panose="020F0502020204030204" pitchFamily="34" charset="0"/>
              </a:rPr>
              <a:t> </a:t>
            </a:r>
            <a:r>
              <a:rPr lang="en-US" altLang="zh-CN" sz="1800" dirty="0">
                <a:latin typeface="Calibri" panose="020F0502020204030204" pitchFamily="34" charset="0"/>
                <a:cs typeface="Calibri" panose="020F0502020204030204" pitchFamily="34" charset="0"/>
              </a:rPr>
              <a:t>for </a:t>
            </a:r>
            <a:r>
              <a:rPr lang="en-US" altLang="zh-CN" sz="1800" dirty="0" err="1">
                <a:latin typeface="Calibri" panose="020F0502020204030204" pitchFamily="34" charset="0"/>
                <a:cs typeface="Calibri" panose="020F0502020204030204" pitchFamily="34" charset="0"/>
              </a:rPr>
              <a:t>EnergySaving</a:t>
            </a:r>
            <a:r>
              <a:rPr lang="en-US" altLang="zh-CN" sz="1800" dirty="0">
                <a:latin typeface="Calibri" panose="020F0502020204030204" pitchFamily="34" charset="0"/>
                <a:cs typeface="Calibri" panose="020F0502020204030204" pitchFamily="34" charset="0"/>
              </a:rPr>
              <a:t>, TR23.700-66 includes 11 solutions for KI#1,</a:t>
            </a:r>
            <a:r>
              <a:rPr lang="zh-CN" altLang="en-US" sz="1800" dirty="0">
                <a:latin typeface="Calibri" panose="020F0502020204030204" pitchFamily="34" charset="0"/>
                <a:cs typeface="Calibri" panose="020F0502020204030204" pitchFamily="34" charset="0"/>
              </a:rPr>
              <a:t> </a:t>
            </a:r>
            <a:r>
              <a:rPr lang="en-US" altLang="zh-CN" sz="1800" dirty="0">
                <a:latin typeface="Calibri" panose="020F0502020204030204" pitchFamily="34" charset="0"/>
                <a:cs typeface="Calibri" panose="020F0502020204030204" pitchFamily="34" charset="0"/>
              </a:rPr>
              <a:t>18</a:t>
            </a:r>
            <a:r>
              <a:rPr lang="zh-CN" altLang="en-US" sz="1800" dirty="0">
                <a:latin typeface="Calibri" panose="020F0502020204030204" pitchFamily="34" charset="0"/>
                <a:cs typeface="Calibri" panose="020F0502020204030204" pitchFamily="34" charset="0"/>
              </a:rPr>
              <a:t> </a:t>
            </a:r>
            <a:r>
              <a:rPr lang="en-US" altLang="zh-CN" sz="1800" dirty="0">
                <a:latin typeface="Calibri" panose="020F0502020204030204" pitchFamily="34" charset="0"/>
                <a:cs typeface="Calibri" panose="020F0502020204030204" pitchFamily="34" charset="0"/>
              </a:rPr>
              <a:t>solutions for KI#2, and 17 solutions for KI#3. KI#1 is about the architecture of Energy Consumption information calculation, and the basis for KI#2&amp;KI#3.</a:t>
            </a:r>
          </a:p>
          <a:p>
            <a:pPr lvl="0"/>
            <a:r>
              <a:rPr lang="en-US" altLang="zh-CN" sz="1800" dirty="0">
                <a:latin typeface="Calibri" panose="020F0502020204030204" pitchFamily="34" charset="0"/>
                <a:cs typeface="Calibri" panose="020F0502020204030204" pitchFamily="34" charset="0"/>
              </a:rPr>
              <a:t>SA2 mainly discuss one issue, i.e., how to monitor and calculate the energy consumption information for a specific UE(some other granularities, e. g. per UE, per AF, are also investigated, but the per specific UE granularity is the basic requirement). </a:t>
            </a:r>
          </a:p>
          <a:p>
            <a:r>
              <a:rPr lang="en-US" altLang="zh-CN" sz="1800" dirty="0">
                <a:latin typeface="Calibri" panose="020F0502020204030204" pitchFamily="34" charset="0"/>
                <a:cs typeface="Calibri" panose="020F0502020204030204" pitchFamily="34" charset="0"/>
              </a:rPr>
              <a:t>In TR23.700-66 Clause 8.1, the conclusion includes the information for calculation of the Energy Consumption (EC). Based the information, EC for a specific UE can be calculated, </a:t>
            </a:r>
            <a:r>
              <a:rPr lang="en-US" altLang="zh-CN" sz="1800" dirty="0" err="1">
                <a:latin typeface="Calibri" panose="020F0502020204030204" pitchFamily="34" charset="0"/>
                <a:cs typeface="Calibri" panose="020F0502020204030204" pitchFamily="34" charset="0"/>
              </a:rPr>
              <a:t>e.g</a:t>
            </a:r>
            <a:r>
              <a:rPr lang="en-US" altLang="zh-CN" sz="1800" dirty="0">
                <a:latin typeface="Calibri" panose="020F0502020204030204" pitchFamily="34" charset="0"/>
                <a:cs typeface="Calibri" panose="020F0502020204030204" pitchFamily="34" charset="0"/>
              </a:rPr>
              <a:t>, as the following:</a:t>
            </a:r>
          </a:p>
          <a:p>
            <a:pPr lvl="1"/>
            <a:r>
              <a:rPr lang="en-US" altLang="zh-CN" sz="1400" dirty="0">
                <a:latin typeface="Calibri" panose="020F0502020204030204" pitchFamily="34" charset="0"/>
                <a:cs typeface="Calibri" panose="020F0502020204030204" pitchFamily="34" charset="0"/>
              </a:rPr>
              <a:t>Specific UE energy consumption within certain period=∑</a:t>
            </a:r>
            <a:r>
              <a:rPr lang="en-US" altLang="zh-CN" sz="1400" dirty="0" err="1">
                <a:latin typeface="Calibri" panose="020F0502020204030204" pitchFamily="34" charset="0"/>
                <a:cs typeface="Calibri" panose="020F0502020204030204" pitchFamily="34" charset="0"/>
              </a:rPr>
              <a:t>EC</a:t>
            </a:r>
            <a:r>
              <a:rPr lang="en-US" altLang="zh-CN" sz="1400" baseline="-25000" dirty="0" err="1">
                <a:latin typeface="Calibri" panose="020F0502020204030204" pitchFamily="34" charset="0"/>
                <a:cs typeface="Calibri" panose="020F0502020204030204" pitchFamily="34" charset="0"/>
              </a:rPr>
              <a:t>upf</a:t>
            </a:r>
            <a:r>
              <a:rPr lang="en-US" altLang="zh-CN" sz="1400" dirty="0">
                <a:latin typeface="Calibri" panose="020F0502020204030204" pitchFamily="34" charset="0"/>
                <a:cs typeface="Calibri" panose="020F0502020204030204" pitchFamily="34" charset="0"/>
              </a:rPr>
              <a:t> +EC</a:t>
            </a:r>
            <a:r>
              <a:rPr lang="en-US" altLang="zh-CN" sz="1400" baseline="-25000" dirty="0">
                <a:latin typeface="Calibri" panose="020F0502020204030204" pitchFamily="34" charset="0"/>
                <a:cs typeface="Calibri" panose="020F0502020204030204" pitchFamily="34" charset="0"/>
              </a:rPr>
              <a:t>RAN</a:t>
            </a:r>
            <a:r>
              <a:rPr lang="en-US" altLang="zh-CN" sz="1400" dirty="0">
                <a:latin typeface="Calibri" panose="020F0502020204030204" pitchFamily="34" charset="0"/>
                <a:cs typeface="Calibri" panose="020F0502020204030204" pitchFamily="34" charset="0"/>
              </a:rPr>
              <a:t> ; </a:t>
            </a:r>
          </a:p>
          <a:p>
            <a:pPr lvl="1"/>
            <a:r>
              <a:rPr lang="en-US" altLang="zh-CN" sz="1400" dirty="0" err="1">
                <a:latin typeface="Calibri" panose="020F0502020204030204" pitchFamily="34" charset="0"/>
                <a:cs typeface="Calibri" panose="020F0502020204030204" pitchFamily="34" charset="0"/>
              </a:rPr>
              <a:t>EC</a:t>
            </a:r>
            <a:r>
              <a:rPr lang="en-US" altLang="zh-CN" sz="1400" baseline="-25000" dirty="0" err="1">
                <a:latin typeface="Calibri" panose="020F0502020204030204" pitchFamily="34" charset="0"/>
                <a:cs typeface="Calibri" panose="020F0502020204030204" pitchFamily="34" charset="0"/>
              </a:rPr>
              <a:t>upf</a:t>
            </a:r>
            <a:r>
              <a:rPr lang="en-US" altLang="zh-CN" sz="1400" dirty="0">
                <a:latin typeface="Calibri" panose="020F0502020204030204" pitchFamily="34" charset="0"/>
                <a:cs typeface="Calibri" panose="020F0502020204030204" pitchFamily="34" charset="0"/>
              </a:rPr>
              <a:t>=(UE traffic volume at UPF) /(Total traffic volume at UPF)*(UPF Node level EC);</a:t>
            </a:r>
          </a:p>
          <a:p>
            <a:pPr lvl="1"/>
            <a:r>
              <a:rPr lang="en-US" altLang="zh-CN" sz="1400" dirty="0">
                <a:latin typeface="Calibri" panose="020F0502020204030204" pitchFamily="34" charset="0"/>
                <a:cs typeface="Calibri" panose="020F0502020204030204" pitchFamily="34" charset="0"/>
              </a:rPr>
              <a:t>EC</a:t>
            </a:r>
            <a:r>
              <a:rPr lang="en-US" altLang="zh-CN" sz="1400" baseline="-25000" dirty="0">
                <a:latin typeface="Calibri" panose="020F0502020204030204" pitchFamily="34" charset="0"/>
                <a:cs typeface="Calibri" panose="020F0502020204030204" pitchFamily="34" charset="0"/>
              </a:rPr>
              <a:t>RAN</a:t>
            </a:r>
            <a:r>
              <a:rPr lang="en-US" altLang="zh-CN" sz="1400" dirty="0">
                <a:latin typeface="Calibri" panose="020F0502020204030204" pitchFamily="34" charset="0"/>
                <a:cs typeface="Calibri" panose="020F0502020204030204" pitchFamily="34" charset="0"/>
              </a:rPr>
              <a:t>=(UE traffic volume at RAN node) /(Total traffic volume at RAN node)*(RAN Node level EC);</a:t>
            </a:r>
          </a:p>
          <a:p>
            <a:pPr lvl="1"/>
            <a:r>
              <a:rPr lang="en-US" altLang="zh-CN" sz="1200" dirty="0">
                <a:latin typeface="Calibri" panose="020F0502020204030204" pitchFamily="34" charset="0"/>
                <a:cs typeface="Calibri" panose="020F0502020204030204" pitchFamily="34" charset="0"/>
              </a:rPr>
              <a:t>NOTE: the above traffic volume, Energy Consumption is calculated for certain period.</a:t>
            </a:r>
          </a:p>
          <a:p>
            <a:pPr lvl="0"/>
            <a:r>
              <a:rPr lang="en-US" altLang="zh-CN" sz="1800" dirty="0">
                <a:latin typeface="Calibri" panose="020F0502020204030204" pitchFamily="34" charset="0"/>
                <a:cs typeface="Calibri" panose="020F0502020204030204" pitchFamily="34" charset="0"/>
              </a:rPr>
              <a:t>The above calculation formula can reflect the energy consumption status of a specific UE in 5GS to some extent.</a:t>
            </a:r>
          </a:p>
          <a:p>
            <a:pPr lvl="1"/>
            <a:r>
              <a:rPr lang="en-US" altLang="zh-CN" sz="1800" dirty="0">
                <a:latin typeface="Calibri" panose="020F0502020204030204" pitchFamily="34" charset="0"/>
                <a:cs typeface="Calibri" panose="020F0502020204030204" pitchFamily="34" charset="0"/>
              </a:rPr>
              <a:t>However, the UEs in the same UPF/RAN node may have the same energy consumption per bit. So this is also an average of UEs’ energy consumption at the specific Nodes.</a:t>
            </a:r>
          </a:p>
          <a:p>
            <a:pPr lvl="1"/>
            <a:r>
              <a:rPr lang="en-US" altLang="zh-CN" sz="1800" dirty="0">
                <a:latin typeface="Calibri" panose="020F0502020204030204" pitchFamily="34" charset="0"/>
                <a:cs typeface="Calibri" panose="020F0502020204030204" pitchFamily="34" charset="0"/>
              </a:rPr>
              <a:t>Most companies in SA2 think the above formula can still reflect the UE energy consumption information/status in the 5GS, and it is beneficial to use this information to adjust the network policies e.g. UE policy, BDT policy etc.,</a:t>
            </a:r>
          </a:p>
          <a:p>
            <a:pPr lvl="0"/>
            <a:endParaRPr lang="en-US" altLang="zh-CN" sz="1800" dirty="0">
              <a:latin typeface="Calibri" panose="020F0502020204030204" pitchFamily="34" charset="0"/>
              <a:cs typeface="Calibri" panose="020F0502020204030204" pitchFamily="34" charset="0"/>
            </a:endParaRPr>
          </a:p>
          <a:p>
            <a:pPr lvl="0"/>
            <a:endParaRPr lang="en-US" altLang="zh-CN" sz="1800" dirty="0">
              <a:latin typeface="Calibri" panose="020F0502020204030204" pitchFamily="34" charset="0"/>
              <a:cs typeface="Calibri" panose="020F0502020204030204" pitchFamily="34" charset="0"/>
            </a:endParaRPr>
          </a:p>
          <a:p>
            <a:pPr lvl="0"/>
            <a:endParaRPr lang="en-US" altLang="en-US" sz="2000" dirty="0">
              <a:cs typeface="Calibri" panose="020F0502020204030204" pitchFamily="34" charset="0"/>
            </a:endParaRPr>
          </a:p>
        </p:txBody>
      </p:sp>
    </p:spTree>
    <p:extLst>
      <p:ext uri="{BB962C8B-B14F-4D97-AF65-F5344CB8AC3E}">
        <p14:creationId xmlns:p14="http://schemas.microsoft.com/office/powerpoint/2010/main" val="3530956698"/>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4000" dirty="0"/>
              <a:t>Summary of current status of SA2 discussion</a:t>
            </a:r>
            <a:endParaRPr lang="zh-CN" altLang="en-US" sz="4000"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188535" y="1261501"/>
            <a:ext cx="11906055" cy="4625978"/>
          </a:xfrm>
        </p:spPr>
        <p:txBody>
          <a:bodyPr/>
          <a:lstStyle/>
          <a:p>
            <a:pPr lvl="0">
              <a:spcBef>
                <a:spcPts val="600"/>
              </a:spcBef>
              <a:spcAft>
                <a:spcPts val="600"/>
              </a:spcAft>
            </a:pPr>
            <a:r>
              <a:rPr lang="en-US" altLang="zh-CN" b="1" dirty="0">
                <a:latin typeface="Calibri" panose="020F0502020204030204" pitchFamily="34" charset="0"/>
                <a:cs typeface="Calibri" panose="020F0502020204030204" pitchFamily="34" charset="0"/>
              </a:rPr>
              <a:t>Observation</a:t>
            </a:r>
            <a:r>
              <a:rPr lang="zh-CN" altLang="en-US" b="1" dirty="0">
                <a:latin typeface="Calibri" panose="020F0502020204030204" pitchFamily="34" charset="0"/>
                <a:cs typeface="Calibri" panose="020F0502020204030204" pitchFamily="34" charset="0"/>
              </a:rPr>
              <a:t>：</a:t>
            </a:r>
            <a:endParaRPr lang="en-US" altLang="zh-CN" b="1" dirty="0">
              <a:latin typeface="Calibri" panose="020F0502020204030204" pitchFamily="34" charset="0"/>
              <a:cs typeface="Calibri" panose="020F0502020204030204" pitchFamily="34" charset="0"/>
            </a:endParaRPr>
          </a:p>
          <a:p>
            <a:pPr lvl="0">
              <a:spcBef>
                <a:spcPts val="600"/>
              </a:spcBef>
              <a:spcAft>
                <a:spcPts val="600"/>
              </a:spcAft>
            </a:pPr>
            <a:r>
              <a:rPr lang="en-US" altLang="zh-CN" sz="1800" dirty="0">
                <a:latin typeface="Calibri" panose="020F0502020204030204" pitchFamily="34" charset="0"/>
                <a:cs typeface="Calibri" panose="020F0502020204030204" pitchFamily="34" charset="0"/>
              </a:rPr>
              <a:t>Some companies suggest if the RAN can report the specific UE level energy consumption information to 5GC, then 5GC may get a better idea of this E2E per specific UE level energy consumption. However, this kind of reporting should not be so frequent to avoid the additional energy consumption.</a:t>
            </a:r>
          </a:p>
          <a:p>
            <a:pPr lvl="0">
              <a:spcBef>
                <a:spcPts val="600"/>
              </a:spcBef>
              <a:spcAft>
                <a:spcPts val="600"/>
              </a:spcAft>
            </a:pPr>
            <a:r>
              <a:rPr lang="en-US" altLang="zh-CN" sz="1800" dirty="0">
                <a:latin typeface="Calibri" panose="020F0502020204030204" pitchFamily="34" charset="0"/>
                <a:cs typeface="Calibri" panose="020F0502020204030204" pitchFamily="34" charset="0"/>
              </a:rPr>
              <a:t>In the discussion on how the operators can utilize the per specific UE level energy consumption information. </a:t>
            </a:r>
          </a:p>
          <a:p>
            <a:pPr lvl="1">
              <a:spcBef>
                <a:spcPts val="600"/>
              </a:spcBef>
              <a:spcAft>
                <a:spcPts val="600"/>
              </a:spcAft>
            </a:pPr>
            <a:r>
              <a:rPr lang="en-US" altLang="zh-CN" sz="1800" dirty="0">
                <a:latin typeface="Calibri" panose="020F0502020204030204" pitchFamily="34" charset="0"/>
                <a:cs typeface="Calibri" panose="020F0502020204030204" pitchFamily="34" charset="0"/>
              </a:rPr>
              <a:t>1) )Operators expressed concern that this information should not be related with charging system, if the information is imprecise (e.g., average);</a:t>
            </a:r>
          </a:p>
          <a:p>
            <a:pPr lvl="1">
              <a:spcBef>
                <a:spcPts val="600"/>
              </a:spcBef>
              <a:spcAft>
                <a:spcPts val="600"/>
              </a:spcAft>
            </a:pPr>
            <a:r>
              <a:rPr lang="en-US" altLang="zh-CN" sz="1800" dirty="0">
                <a:latin typeface="Calibri" panose="020F0502020204030204" pitchFamily="34" charset="0"/>
                <a:cs typeface="Calibri" panose="020F0502020204030204" pitchFamily="34" charset="0"/>
              </a:rPr>
              <a:t>2) Operators wanted functionalities to adjust the network configuration based on the UE level energy consumption.</a:t>
            </a:r>
          </a:p>
          <a:p>
            <a:pPr lvl="1">
              <a:spcBef>
                <a:spcPts val="600"/>
              </a:spcBef>
              <a:spcAft>
                <a:spcPts val="600"/>
              </a:spcAft>
            </a:pPr>
            <a:r>
              <a:rPr lang="en-US" altLang="zh-CN" sz="1800" dirty="0">
                <a:latin typeface="Calibri" panose="020F0502020204030204" pitchFamily="34" charset="0"/>
                <a:cs typeface="Calibri" panose="020F0502020204030204" pitchFamily="34" charset="0"/>
              </a:rPr>
              <a:t>3) Frequent QoS adjustment is not preferred, but some policy control for UE level is supported, e.g. Slice, BDT time.</a:t>
            </a:r>
          </a:p>
          <a:p>
            <a:pPr lvl="1">
              <a:spcBef>
                <a:spcPts val="600"/>
              </a:spcBef>
              <a:spcAft>
                <a:spcPts val="600"/>
              </a:spcAft>
            </a:pPr>
            <a:r>
              <a:rPr lang="en-US" altLang="zh-CN" sz="1800" dirty="0">
                <a:latin typeface="Calibri" panose="020F0502020204030204" pitchFamily="34" charset="0"/>
                <a:cs typeface="Calibri" panose="020F0502020204030204" pitchFamily="34" charset="0"/>
              </a:rPr>
              <a:t>4) Renewable information is expected to be included,</a:t>
            </a:r>
            <a:r>
              <a:rPr lang="zh-CN" altLang="en-US" sz="1800" dirty="0">
                <a:latin typeface="Calibri" panose="020F0502020204030204" pitchFamily="34" charset="0"/>
                <a:cs typeface="Calibri" panose="020F0502020204030204" pitchFamily="34" charset="0"/>
              </a:rPr>
              <a:t> </a:t>
            </a:r>
            <a:r>
              <a:rPr lang="en-US" altLang="zh-CN" sz="1800" dirty="0">
                <a:latin typeface="Calibri" panose="020F0502020204030204" pitchFamily="34" charset="0"/>
                <a:cs typeface="Calibri" panose="020F0502020204030204" pitchFamily="34" charset="0"/>
              </a:rPr>
              <a:t>but needs further coordination between SA2 and SA5.</a:t>
            </a:r>
          </a:p>
          <a:p>
            <a:pPr lvl="0">
              <a:spcBef>
                <a:spcPts val="600"/>
              </a:spcBef>
              <a:spcAft>
                <a:spcPts val="600"/>
              </a:spcAft>
            </a:pPr>
            <a:endParaRPr lang="en-US" altLang="en-US" sz="2000" dirty="0">
              <a:cs typeface="Calibri" panose="020F0502020204030204" pitchFamily="34" charset="0"/>
            </a:endParaRPr>
          </a:p>
        </p:txBody>
      </p:sp>
    </p:spTree>
    <p:extLst>
      <p:ext uri="{BB962C8B-B14F-4D97-AF65-F5344CB8AC3E}">
        <p14:creationId xmlns:p14="http://schemas.microsoft.com/office/powerpoint/2010/main" val="2444972926"/>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4000" dirty="0"/>
              <a:t>Some principles</a:t>
            </a:r>
            <a:r>
              <a:rPr lang="zh-CN" altLang="en-US" sz="4000" dirty="0"/>
              <a:t> </a:t>
            </a:r>
            <a:r>
              <a:rPr lang="en-US" altLang="zh-CN" sz="4000" dirty="0"/>
              <a:t>of</a:t>
            </a:r>
            <a:r>
              <a:rPr lang="zh-CN" altLang="en-US" sz="4000" dirty="0"/>
              <a:t> </a:t>
            </a:r>
            <a:r>
              <a:rPr lang="en-US" altLang="zh-CN" sz="4000" dirty="0"/>
              <a:t>the</a:t>
            </a:r>
            <a:r>
              <a:rPr lang="zh-CN" altLang="en-US" sz="4000" dirty="0"/>
              <a:t> </a:t>
            </a:r>
            <a:r>
              <a:rPr lang="en-US" altLang="zh-CN" sz="4000" dirty="0" err="1"/>
              <a:t>EnergySys</a:t>
            </a:r>
            <a:r>
              <a:rPr lang="en-US" altLang="zh-CN" sz="4000" dirty="0"/>
              <a:t> in 5GS</a:t>
            </a:r>
            <a:endParaRPr lang="zh-CN" altLang="en-US" sz="4000"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226243" y="1261501"/>
            <a:ext cx="10848883" cy="4625978"/>
          </a:xfrm>
        </p:spPr>
        <p:txBody>
          <a:bodyPr/>
          <a:lstStyle/>
          <a:p>
            <a:pPr marL="0" lvl="0" indent="0">
              <a:buNone/>
            </a:pPr>
            <a:r>
              <a:rPr lang="en-US" altLang="zh-CN" sz="2000" b="1" dirty="0">
                <a:latin typeface="Calibri" panose="020F0502020204030204" pitchFamily="34" charset="0"/>
                <a:cs typeface="Calibri" panose="020F0502020204030204" pitchFamily="34" charset="0"/>
              </a:rPr>
              <a:t>Some principles we would like to propose when do the </a:t>
            </a:r>
            <a:r>
              <a:rPr lang="en-US" altLang="zh-CN" sz="2000" b="1" dirty="0" err="1">
                <a:latin typeface="Calibri" panose="020F0502020204030204" pitchFamily="34" charset="0"/>
                <a:cs typeface="Calibri" panose="020F0502020204030204" pitchFamily="34" charset="0"/>
              </a:rPr>
              <a:t>EnergySaving</a:t>
            </a:r>
            <a:r>
              <a:rPr lang="en-US" altLang="zh-CN" sz="2000" b="1" dirty="0">
                <a:latin typeface="Calibri" panose="020F0502020204030204" pitchFamily="34" charset="0"/>
                <a:cs typeface="Calibri" panose="020F0502020204030204" pitchFamily="34" charset="0"/>
              </a:rPr>
              <a:t> in 5GS.</a:t>
            </a:r>
          </a:p>
          <a:p>
            <a:pPr lvl="0"/>
            <a:r>
              <a:rPr lang="en-US" altLang="zh-CN" sz="1800" dirty="0">
                <a:latin typeface="Calibri" panose="020F0502020204030204" pitchFamily="34" charset="0"/>
                <a:cs typeface="Calibri" panose="020F0502020204030204" pitchFamily="34" charset="0"/>
              </a:rPr>
              <a:t>1) Energy consumption information is different than traffic volume. And the EC information cannot be so precise since it is kind of a statistics information for a period but can reflect the energy consumption status actually. Therefore the calculation and reporting of energy consumption info per specific UE can be defined in minutes, to avoid the additional energy consumption in 5GS.</a:t>
            </a:r>
          </a:p>
          <a:p>
            <a:pPr lvl="0"/>
            <a:r>
              <a:rPr lang="en-US" altLang="zh-CN" sz="1800" dirty="0">
                <a:latin typeface="Calibri" panose="020F0502020204030204" pitchFamily="34" charset="0"/>
                <a:cs typeface="Calibri" panose="020F0502020204030204" pitchFamily="34" charset="0"/>
              </a:rPr>
              <a:t>2) This information should not be integrated into charging system.</a:t>
            </a:r>
          </a:p>
          <a:p>
            <a:pPr lvl="0"/>
            <a:r>
              <a:rPr lang="en-US" altLang="zh-CN" sz="1800" dirty="0">
                <a:latin typeface="Calibri" panose="020F0502020204030204" pitchFamily="34" charset="0"/>
                <a:cs typeface="Calibri" panose="020F0502020204030204" pitchFamily="34" charset="0"/>
              </a:rPr>
              <a:t>3) In order to make the energy consumption information closer to the actual network status which supports this UE, it is suggested the RAN can report the RAN side EC information based on the traffic volume, PRBs, signal strength, or other parameters if needed[</a:t>
            </a:r>
            <a:r>
              <a:rPr lang="en-US" altLang="zh-CN" sz="1800" b="1" dirty="0">
                <a:latin typeface="Calibri" panose="020F0502020204030204" pitchFamily="34" charset="0"/>
                <a:cs typeface="Calibri" panose="020F0502020204030204" pitchFamily="34" charset="0"/>
              </a:rPr>
              <a:t>see Annex</a:t>
            </a:r>
            <a:r>
              <a:rPr lang="en-US" altLang="zh-CN" sz="1800" dirty="0">
                <a:latin typeface="Calibri" panose="020F0502020204030204" pitchFamily="34" charset="0"/>
                <a:cs typeface="Calibri" panose="020F0502020204030204" pitchFamily="34" charset="0"/>
              </a:rPr>
              <a:t>].</a:t>
            </a:r>
          </a:p>
          <a:p>
            <a:pPr lvl="0"/>
            <a:r>
              <a:rPr lang="en-US" altLang="zh-CN" sz="1800" dirty="0">
                <a:latin typeface="Calibri" panose="020F0502020204030204" pitchFamily="34" charset="0"/>
                <a:cs typeface="Calibri" panose="020F0502020204030204" pitchFamily="34" charset="0"/>
              </a:rPr>
              <a:t>4)</a:t>
            </a:r>
            <a:r>
              <a:rPr lang="zh-CN" altLang="en-US" sz="1800" dirty="0">
                <a:latin typeface="Calibri" panose="020F0502020204030204" pitchFamily="34" charset="0"/>
                <a:cs typeface="Calibri" panose="020F0502020204030204" pitchFamily="34" charset="0"/>
              </a:rPr>
              <a:t> </a:t>
            </a:r>
            <a:r>
              <a:rPr lang="en-US" altLang="zh-CN" sz="1800" dirty="0">
                <a:latin typeface="Calibri" panose="020F0502020204030204" pitchFamily="34" charset="0"/>
                <a:cs typeface="Calibri" panose="020F0502020204030204" pitchFamily="34" charset="0"/>
              </a:rPr>
              <a:t>EC</a:t>
            </a:r>
            <a:r>
              <a:rPr lang="zh-CN" altLang="en-US" sz="1800" dirty="0">
                <a:latin typeface="Calibri" panose="020F0502020204030204" pitchFamily="34" charset="0"/>
                <a:cs typeface="Calibri" panose="020F0502020204030204" pitchFamily="34" charset="0"/>
              </a:rPr>
              <a:t> </a:t>
            </a:r>
            <a:r>
              <a:rPr lang="en-US" altLang="zh-CN" sz="1800" dirty="0">
                <a:latin typeface="Calibri" panose="020F0502020204030204" pitchFamily="34" charset="0"/>
                <a:cs typeface="Calibri" panose="020F0502020204030204" pitchFamily="34" charset="0"/>
              </a:rPr>
              <a:t>information</a:t>
            </a:r>
            <a:r>
              <a:rPr lang="zh-CN" altLang="en-US" sz="1800" dirty="0">
                <a:latin typeface="Calibri" panose="020F0502020204030204" pitchFamily="34" charset="0"/>
                <a:cs typeface="Calibri" panose="020F0502020204030204" pitchFamily="34" charset="0"/>
              </a:rPr>
              <a:t> </a:t>
            </a:r>
            <a:r>
              <a:rPr lang="en-US" altLang="zh-CN" sz="1800" dirty="0">
                <a:latin typeface="Calibri" panose="020F0502020204030204" pitchFamily="34" charset="0"/>
                <a:cs typeface="Calibri" panose="020F0502020204030204" pitchFamily="34" charset="0"/>
              </a:rPr>
              <a:t>exposure can reflect the UE energy status in the network, and the information is valuable for network configuration optimization, or exposure to 3</a:t>
            </a:r>
            <a:r>
              <a:rPr lang="en-US" altLang="zh-CN" sz="1800" baseline="30000" dirty="0">
                <a:latin typeface="Calibri" panose="020F0502020204030204" pitchFamily="34" charset="0"/>
                <a:cs typeface="Calibri" panose="020F0502020204030204" pitchFamily="34" charset="0"/>
              </a:rPr>
              <a:t>rd</a:t>
            </a:r>
            <a:r>
              <a:rPr lang="en-US" altLang="zh-CN" sz="1800" dirty="0">
                <a:latin typeface="Calibri" panose="020F0502020204030204" pitchFamily="34" charset="0"/>
                <a:cs typeface="Calibri" panose="020F0502020204030204" pitchFamily="34" charset="0"/>
              </a:rPr>
              <a:t> party or NPN owner to reflect the UE’s carbon emission.</a:t>
            </a:r>
          </a:p>
          <a:p>
            <a:pPr lvl="0"/>
            <a:endParaRPr lang="en-US" altLang="zh-CN" sz="1800" dirty="0">
              <a:latin typeface="Calibri" panose="020F0502020204030204" pitchFamily="34" charset="0"/>
              <a:cs typeface="Calibri" panose="020F0502020204030204" pitchFamily="34" charset="0"/>
            </a:endParaRPr>
          </a:p>
          <a:p>
            <a:pPr lvl="0"/>
            <a:endParaRPr lang="en-US" altLang="en-US" sz="2000" dirty="0">
              <a:cs typeface="Calibri" panose="020F0502020204030204" pitchFamily="34" charset="0"/>
            </a:endParaRPr>
          </a:p>
        </p:txBody>
      </p:sp>
    </p:spTree>
    <p:extLst>
      <p:ext uri="{BB962C8B-B14F-4D97-AF65-F5344CB8AC3E}">
        <p14:creationId xmlns:p14="http://schemas.microsoft.com/office/powerpoint/2010/main" val="2868275405"/>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4000" dirty="0"/>
              <a:t>Way forward for</a:t>
            </a:r>
            <a:r>
              <a:rPr lang="zh-CN" altLang="en-US" sz="4000" dirty="0"/>
              <a:t> </a:t>
            </a:r>
            <a:r>
              <a:rPr lang="en-US" altLang="zh-CN" sz="4000" dirty="0"/>
              <a:t>the</a:t>
            </a:r>
            <a:r>
              <a:rPr lang="zh-CN" altLang="en-US" sz="4000" dirty="0"/>
              <a:t> </a:t>
            </a:r>
            <a:r>
              <a:rPr lang="en-US" altLang="zh-CN" sz="4000" dirty="0"/>
              <a:t>Rel-19 </a:t>
            </a:r>
            <a:r>
              <a:rPr lang="en-US" altLang="zh-CN" sz="4000" dirty="0" err="1"/>
              <a:t>EnergySys</a:t>
            </a:r>
            <a:endParaRPr lang="zh-CN" altLang="en-US" sz="4000"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559526" y="1261501"/>
            <a:ext cx="10515600" cy="4625978"/>
          </a:xfrm>
        </p:spPr>
        <p:txBody>
          <a:bodyPr/>
          <a:lstStyle/>
          <a:p>
            <a:pPr marL="342900" lvl="0" indent="-342900">
              <a:spcBef>
                <a:spcPts val="600"/>
              </a:spcBef>
              <a:spcAft>
                <a:spcPts val="600"/>
              </a:spcAft>
              <a:buAutoNum type="arabicParenR"/>
            </a:pPr>
            <a:r>
              <a:rPr lang="en-US" altLang="zh-CN" sz="2000" dirty="0">
                <a:latin typeface="Calibri" panose="020F0502020204030204" pitchFamily="34" charset="0"/>
                <a:cs typeface="Calibri" panose="020F0502020204030204" pitchFamily="34" charset="0"/>
              </a:rPr>
              <a:t>In this release, the per UE level energy consumption information calculation is supported.</a:t>
            </a:r>
          </a:p>
          <a:p>
            <a:pPr marL="342900" lvl="0" indent="-342900">
              <a:spcBef>
                <a:spcPts val="600"/>
              </a:spcBef>
              <a:spcAft>
                <a:spcPts val="600"/>
              </a:spcAft>
              <a:buAutoNum type="arabicParenR"/>
            </a:pPr>
            <a:r>
              <a:rPr lang="en-US" altLang="zh-CN" sz="2000" dirty="0">
                <a:latin typeface="Calibri" panose="020F0502020204030204" pitchFamily="34" charset="0"/>
                <a:cs typeface="Calibri" panose="020F0502020204030204" pitchFamily="34" charset="0"/>
              </a:rPr>
              <a:t>In SA2, It is suggested to agree the </a:t>
            </a:r>
            <a:r>
              <a:rPr lang="en-US" altLang="zh-CN" sz="2000" dirty="0" err="1">
                <a:latin typeface="Calibri" panose="020F0502020204030204" pitchFamily="34" charset="0"/>
                <a:cs typeface="Calibri" panose="020F0502020204030204" pitchFamily="34" charset="0"/>
              </a:rPr>
              <a:t>EnergySys</a:t>
            </a:r>
            <a:r>
              <a:rPr lang="en-US" altLang="zh-CN" sz="2000" dirty="0">
                <a:latin typeface="Calibri" panose="020F0502020204030204" pitchFamily="34" charset="0"/>
                <a:cs typeface="Calibri" panose="020F0502020204030204" pitchFamily="34" charset="0"/>
              </a:rPr>
              <a:t> WID that establishes an architecture for EC information calculation for per UE level. And a new network functionality is introduced to support E2E UE level EC information calculation.</a:t>
            </a:r>
          </a:p>
          <a:p>
            <a:pPr marL="800100" lvl="1" indent="-342900">
              <a:spcBef>
                <a:spcPts val="600"/>
              </a:spcBef>
              <a:spcAft>
                <a:spcPts val="600"/>
              </a:spcAft>
              <a:buFont typeface="+mj-lt"/>
              <a:buAutoNum type="alphaLcPeriod"/>
            </a:pPr>
            <a:r>
              <a:rPr lang="en-US" altLang="zh-CN" sz="2000" dirty="0">
                <a:latin typeface="Calibri" panose="020F0502020204030204" pitchFamily="34" charset="0"/>
                <a:cs typeface="Calibri" panose="020F0502020204030204" pitchFamily="34" charset="0"/>
              </a:rPr>
              <a:t>For core network side, it is based on the data volume and the node level EC information;</a:t>
            </a:r>
          </a:p>
          <a:p>
            <a:pPr marL="800100" lvl="1" indent="-342900">
              <a:spcBef>
                <a:spcPts val="600"/>
              </a:spcBef>
              <a:spcAft>
                <a:spcPts val="600"/>
              </a:spcAft>
              <a:buFont typeface="+mj-lt"/>
              <a:buAutoNum type="alphaLcPeriod"/>
            </a:pPr>
            <a:r>
              <a:rPr lang="en-US" altLang="zh-CN" sz="2000" dirty="0">
                <a:latin typeface="Calibri" panose="020F0502020204030204" pitchFamily="34" charset="0"/>
                <a:cs typeface="Calibri" panose="020F0502020204030204" pitchFamily="34" charset="0"/>
              </a:rPr>
              <a:t>For RAN side, it is suggested RAN can report per UE level EC information. </a:t>
            </a:r>
          </a:p>
          <a:p>
            <a:pPr marL="800100" lvl="1" indent="-342900">
              <a:spcBef>
                <a:spcPts val="600"/>
              </a:spcBef>
              <a:spcAft>
                <a:spcPts val="600"/>
              </a:spcAft>
              <a:buFont typeface="+mj-lt"/>
              <a:buAutoNum type="alphaLcPeriod"/>
            </a:pPr>
            <a:r>
              <a:rPr lang="en-US" altLang="zh-CN" sz="2000" dirty="0">
                <a:latin typeface="Calibri" panose="020F0502020204030204" pitchFamily="34" charset="0"/>
                <a:cs typeface="Calibri" panose="020F0502020204030204" pitchFamily="34" charset="0"/>
              </a:rPr>
              <a:t>If RAN conclude not to support </a:t>
            </a:r>
            <a:r>
              <a:rPr lang="en-US" altLang="zh-CN" sz="2000" dirty="0">
                <a:solidFill>
                  <a:srgbClr val="FF0000"/>
                </a:solidFill>
                <a:latin typeface="Calibri" panose="020F0502020204030204" pitchFamily="34" charset="0"/>
                <a:cs typeface="Calibri" panose="020F0502020204030204" pitchFamily="34" charset="0"/>
              </a:rPr>
              <a:t>b</a:t>
            </a:r>
            <a:r>
              <a:rPr lang="en-US" altLang="zh-CN" sz="2000" dirty="0">
                <a:latin typeface="Calibri" panose="020F0502020204030204" pitchFamily="34" charset="0"/>
                <a:cs typeface="Calibri" panose="020F0502020204030204" pitchFamily="34" charset="0"/>
              </a:rPr>
              <a:t> finally, the 5GC new functionality calculate the UE level EC information based on 1) </a:t>
            </a:r>
            <a:r>
              <a:rPr lang="en-US" altLang="zh-CN" sz="2000" dirty="0" err="1">
                <a:latin typeface="Calibri" panose="020F0502020204030204" pitchFamily="34" charset="0"/>
                <a:cs typeface="Calibri" panose="020F0502020204030204" pitchFamily="34" charset="0"/>
              </a:rPr>
              <a:t>gNB</a:t>
            </a:r>
            <a:r>
              <a:rPr lang="en-US" altLang="zh-CN" sz="2000" dirty="0">
                <a:latin typeface="Calibri" panose="020F0502020204030204" pitchFamily="34" charset="0"/>
                <a:cs typeface="Calibri" panose="020F0502020204030204" pitchFamily="34" charset="0"/>
              </a:rPr>
              <a:t> node level data volume from OAM, 2) </a:t>
            </a:r>
            <a:r>
              <a:rPr lang="en-US" altLang="zh-CN" sz="2000" dirty="0" err="1">
                <a:latin typeface="Calibri" panose="020F0502020204030204" pitchFamily="34" charset="0"/>
                <a:cs typeface="Calibri" panose="020F0502020204030204" pitchFamily="34" charset="0"/>
              </a:rPr>
              <a:t>gNB</a:t>
            </a:r>
            <a:r>
              <a:rPr lang="en-US" altLang="zh-CN" sz="2000" dirty="0">
                <a:latin typeface="Calibri" panose="020F0502020204030204" pitchFamily="34" charset="0"/>
                <a:cs typeface="Calibri" panose="020F0502020204030204" pitchFamily="34" charset="0"/>
              </a:rPr>
              <a:t> node level EC information from OAM, and 3) UE level data volume from 5GC.</a:t>
            </a:r>
          </a:p>
          <a:p>
            <a:pPr marL="342900" lvl="0" indent="-342900">
              <a:spcBef>
                <a:spcPts val="600"/>
              </a:spcBef>
              <a:spcAft>
                <a:spcPts val="600"/>
              </a:spcAft>
              <a:buAutoNum type="arabicParenR"/>
            </a:pPr>
            <a:r>
              <a:rPr lang="en-US" altLang="zh-CN" sz="2000" dirty="0">
                <a:latin typeface="Calibri" panose="020F0502020204030204" pitchFamily="34" charset="0"/>
                <a:cs typeface="Calibri" panose="020F0502020204030204" pitchFamily="34" charset="0"/>
              </a:rPr>
              <a:t> SA2 send an LS to RAN WGs to inform the SA2 discussion, and check with RAN WGs to</a:t>
            </a:r>
            <a:r>
              <a:rPr lang="zh-CN" altLang="en-US" sz="2000" dirty="0">
                <a:latin typeface="Calibri" panose="020F0502020204030204" pitchFamily="34" charset="0"/>
                <a:cs typeface="Calibri" panose="020F0502020204030204" pitchFamily="34" charset="0"/>
              </a:rPr>
              <a:t> </a:t>
            </a:r>
            <a:r>
              <a:rPr lang="en-US" altLang="zh-CN" sz="2000" dirty="0">
                <a:latin typeface="Calibri" panose="020F0502020204030204" pitchFamily="34" charset="0"/>
                <a:cs typeface="Calibri" panose="020F0502020204030204" pitchFamily="34" charset="0"/>
              </a:rPr>
              <a:t>see</a:t>
            </a:r>
            <a:r>
              <a:rPr lang="zh-CN" altLang="en-US" sz="2000" dirty="0">
                <a:latin typeface="Calibri" panose="020F0502020204030204" pitchFamily="34" charset="0"/>
                <a:cs typeface="Calibri" panose="020F0502020204030204" pitchFamily="34" charset="0"/>
              </a:rPr>
              <a:t> </a:t>
            </a:r>
            <a:r>
              <a:rPr lang="en-US" altLang="zh-CN" sz="2000" dirty="0">
                <a:latin typeface="Calibri" panose="020F0502020204030204" pitchFamily="34" charset="0"/>
                <a:cs typeface="Calibri" panose="020F0502020204030204" pitchFamily="34" charset="0"/>
              </a:rPr>
              <a:t>whether</a:t>
            </a:r>
            <a:r>
              <a:rPr lang="zh-CN" altLang="en-US" sz="2000" dirty="0">
                <a:latin typeface="Calibri" panose="020F0502020204030204" pitchFamily="34" charset="0"/>
                <a:cs typeface="Calibri" panose="020F0502020204030204" pitchFamily="34" charset="0"/>
              </a:rPr>
              <a:t> </a:t>
            </a:r>
            <a:r>
              <a:rPr lang="en-US" altLang="zh-CN" sz="2000" dirty="0">
                <a:latin typeface="Calibri" panose="020F0502020204030204" pitchFamily="34" charset="0"/>
                <a:cs typeface="Calibri" panose="020F0502020204030204" pitchFamily="34" charset="0"/>
              </a:rPr>
              <a:t>the</a:t>
            </a:r>
            <a:r>
              <a:rPr lang="zh-CN" altLang="en-US" sz="2000" dirty="0">
                <a:latin typeface="Calibri" panose="020F0502020204030204" pitchFamily="34" charset="0"/>
                <a:cs typeface="Calibri" panose="020F0502020204030204" pitchFamily="34" charset="0"/>
              </a:rPr>
              <a:t> </a:t>
            </a:r>
            <a:r>
              <a:rPr lang="en-US" altLang="zh-CN" sz="2000" dirty="0">
                <a:solidFill>
                  <a:srgbClr val="FF0000"/>
                </a:solidFill>
                <a:latin typeface="Calibri" panose="020F0502020204030204" pitchFamily="34" charset="0"/>
                <a:cs typeface="Calibri" panose="020F0502020204030204" pitchFamily="34" charset="0"/>
              </a:rPr>
              <a:t>b</a:t>
            </a:r>
            <a:r>
              <a:rPr lang="en-US" altLang="zh-CN" sz="2000" dirty="0">
                <a:latin typeface="Calibri" panose="020F0502020204030204" pitchFamily="34" charset="0"/>
                <a:cs typeface="Calibri" panose="020F0502020204030204" pitchFamily="34" charset="0"/>
              </a:rPr>
              <a:t> can be fulfilled or not.</a:t>
            </a:r>
          </a:p>
          <a:p>
            <a:pPr lvl="0">
              <a:spcBef>
                <a:spcPts val="600"/>
              </a:spcBef>
              <a:spcAft>
                <a:spcPts val="600"/>
              </a:spcAft>
            </a:pPr>
            <a:endParaRPr lang="en-US" altLang="zh-CN" sz="2000" dirty="0">
              <a:latin typeface="Calibri" panose="020F0502020204030204" pitchFamily="34" charset="0"/>
              <a:cs typeface="Calibri" panose="020F0502020204030204" pitchFamily="34" charset="0"/>
            </a:endParaRPr>
          </a:p>
          <a:p>
            <a:pPr lvl="0">
              <a:spcBef>
                <a:spcPts val="600"/>
              </a:spcBef>
              <a:spcAft>
                <a:spcPts val="600"/>
              </a:spcAft>
            </a:pPr>
            <a:endParaRPr lang="en-US" altLang="en-US" sz="2400" dirty="0">
              <a:cs typeface="Calibri" panose="020F0502020204030204" pitchFamily="34" charset="0"/>
            </a:endParaRPr>
          </a:p>
        </p:txBody>
      </p:sp>
    </p:spTree>
    <p:extLst>
      <p:ext uri="{BB962C8B-B14F-4D97-AF65-F5344CB8AC3E}">
        <p14:creationId xmlns:p14="http://schemas.microsoft.com/office/powerpoint/2010/main" val="4049472493"/>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4000" dirty="0"/>
              <a:t>Annex</a:t>
            </a:r>
            <a:endParaRPr lang="zh-CN" altLang="en-US" sz="4000"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559526" y="1261501"/>
            <a:ext cx="10515600" cy="4625978"/>
          </a:xfrm>
        </p:spPr>
        <p:txBody>
          <a:bodyPr/>
          <a:lstStyle/>
          <a:p>
            <a:pPr marL="0" lvl="0" indent="0">
              <a:spcBef>
                <a:spcPts val="600"/>
              </a:spcBef>
              <a:spcAft>
                <a:spcPts val="600"/>
              </a:spcAft>
              <a:buNone/>
            </a:pPr>
            <a:r>
              <a:rPr lang="en-US" altLang="zh-CN" sz="2400" b="1" dirty="0">
                <a:latin typeface="Calibri" panose="020F0502020204030204" pitchFamily="34" charset="0"/>
                <a:cs typeface="Calibri" panose="020F0502020204030204" pitchFamily="34" charset="0"/>
              </a:rPr>
              <a:t>Initial analysis for RAN side reporting per UE level EC information</a:t>
            </a:r>
          </a:p>
          <a:p>
            <a:pPr marL="457200" lvl="0" indent="-457200">
              <a:spcBef>
                <a:spcPts val="600"/>
              </a:spcBef>
              <a:spcAft>
                <a:spcPts val="600"/>
              </a:spcAft>
              <a:buAutoNum type="arabicParenR"/>
            </a:pPr>
            <a:r>
              <a:rPr lang="en-US" altLang="zh-CN" sz="2000" dirty="0">
                <a:latin typeface="Calibri" panose="020F0502020204030204" pitchFamily="34" charset="0"/>
                <a:cs typeface="Calibri" panose="020F0502020204030204" pitchFamily="34" charset="0"/>
              </a:rPr>
              <a:t>RAN may consider the following information to calculate the per UE level RAN EC information</a:t>
            </a:r>
          </a:p>
          <a:p>
            <a:pPr marL="457200" lvl="1" indent="0">
              <a:spcBef>
                <a:spcPts val="600"/>
              </a:spcBef>
              <a:spcAft>
                <a:spcPts val="600"/>
              </a:spcAft>
              <a:buNone/>
            </a:pPr>
            <a:r>
              <a:rPr lang="en-US" altLang="zh-CN" sz="1600" b="1" dirty="0">
                <a:latin typeface="Calibri" panose="020F0502020204030204" pitchFamily="34" charset="0"/>
                <a:cs typeface="Calibri" panose="020F0502020204030204" pitchFamily="34" charset="0"/>
              </a:rPr>
              <a:t>Collected by NG-RAN</a:t>
            </a:r>
          </a:p>
          <a:p>
            <a:pPr lvl="1">
              <a:spcBef>
                <a:spcPts val="600"/>
              </a:spcBef>
              <a:spcAft>
                <a:spcPts val="600"/>
              </a:spcAft>
            </a:pPr>
            <a:r>
              <a:rPr lang="en-US" altLang="zh-CN" sz="1600" b="1" dirty="0">
                <a:solidFill>
                  <a:srgbClr val="FF0000"/>
                </a:solidFill>
                <a:latin typeface="Calibri" panose="020F0502020204030204" pitchFamily="34" charset="0"/>
                <a:cs typeface="Calibri" panose="020F0502020204030204" pitchFamily="34" charset="0"/>
              </a:rPr>
              <a:t>PRB usage for UL and DL, </a:t>
            </a:r>
            <a:r>
              <a:rPr lang="en-US" altLang="zh-CN" sz="1600" dirty="0">
                <a:latin typeface="Calibri" panose="020F0502020204030204" pitchFamily="34" charset="0"/>
                <a:cs typeface="Calibri" panose="020F0502020204030204" pitchFamily="34" charset="0"/>
              </a:rPr>
              <a:t>which can reflect the radio resource for the UE, may need enhancement in RAN WGs.</a:t>
            </a:r>
          </a:p>
          <a:p>
            <a:pPr marL="457200" lvl="1" indent="0">
              <a:spcBef>
                <a:spcPts val="600"/>
              </a:spcBef>
              <a:spcAft>
                <a:spcPts val="600"/>
              </a:spcAft>
              <a:buNone/>
            </a:pPr>
            <a:r>
              <a:rPr lang="en-US" altLang="zh-CN" sz="1600" b="1" dirty="0">
                <a:latin typeface="Calibri" panose="020F0502020204030204" pitchFamily="34" charset="0"/>
                <a:cs typeface="Calibri" panose="020F0502020204030204" pitchFamily="34" charset="0"/>
              </a:rPr>
              <a:t>UE report to NG-RAN, already support</a:t>
            </a:r>
          </a:p>
          <a:p>
            <a:pPr lvl="1">
              <a:spcBef>
                <a:spcPts val="600"/>
              </a:spcBef>
              <a:spcAft>
                <a:spcPts val="600"/>
              </a:spcAft>
            </a:pPr>
            <a:r>
              <a:rPr lang="en-US" altLang="zh-CN" sz="1600" b="1" dirty="0">
                <a:solidFill>
                  <a:srgbClr val="FF0000"/>
                </a:solidFill>
                <a:latin typeface="Calibri" panose="020F0502020204030204" pitchFamily="34" charset="0"/>
                <a:cs typeface="Calibri" panose="020F0502020204030204" pitchFamily="34" charset="0"/>
              </a:rPr>
              <a:t>RSRP (Reference Signal Received Power),</a:t>
            </a:r>
            <a:r>
              <a:rPr lang="en-US" altLang="zh-CN" sz="1600" dirty="0">
                <a:latin typeface="Calibri" panose="020F0502020204030204" pitchFamily="34" charset="0"/>
                <a:cs typeface="Calibri" panose="020F0502020204030204" pitchFamily="34" charset="0"/>
              </a:rPr>
              <a:t> which can reflect the strength of desired signal; and the distance between UE and RAN node.</a:t>
            </a:r>
          </a:p>
          <a:p>
            <a:pPr lvl="1">
              <a:spcBef>
                <a:spcPts val="600"/>
              </a:spcBef>
              <a:spcAft>
                <a:spcPts val="600"/>
              </a:spcAft>
            </a:pPr>
            <a:r>
              <a:rPr lang="en-US" altLang="zh-CN" sz="1600" b="1" dirty="0">
                <a:solidFill>
                  <a:srgbClr val="FF0000"/>
                </a:solidFill>
                <a:latin typeface="Calibri" panose="020F0502020204030204" pitchFamily="34" charset="0"/>
                <a:cs typeface="Calibri" panose="020F0502020204030204" pitchFamily="34" charset="0"/>
              </a:rPr>
              <a:t>SINR (Signal-to-Interference-plus-Noise Ratio), </a:t>
            </a:r>
            <a:r>
              <a:rPr lang="en-US" altLang="zh-CN" sz="1600" dirty="0">
                <a:latin typeface="Calibri" panose="020F0502020204030204" pitchFamily="34" charset="0"/>
                <a:cs typeface="Calibri" panose="020F0502020204030204" pitchFamily="34" charset="0"/>
              </a:rPr>
              <a:t>which can reflect the quality of desired signal;</a:t>
            </a:r>
          </a:p>
          <a:p>
            <a:pPr lvl="1">
              <a:spcBef>
                <a:spcPts val="600"/>
              </a:spcBef>
              <a:spcAft>
                <a:spcPts val="600"/>
              </a:spcAft>
            </a:pPr>
            <a:r>
              <a:rPr lang="en-US" altLang="zh-CN" sz="1600" b="1" dirty="0">
                <a:solidFill>
                  <a:srgbClr val="FF0000"/>
                </a:solidFill>
                <a:latin typeface="Calibri" panose="020F0502020204030204" pitchFamily="34" charset="0"/>
                <a:cs typeface="Calibri" panose="020F0502020204030204" pitchFamily="34" charset="0"/>
              </a:rPr>
              <a:t>CQI (</a:t>
            </a:r>
            <a:r>
              <a:rPr lang="de-DE" altLang="zh-CN" sz="1600" b="1" dirty="0">
                <a:solidFill>
                  <a:srgbClr val="FF0000"/>
                </a:solidFill>
                <a:latin typeface="Calibri" panose="020F0502020204030204" pitchFamily="34" charset="0"/>
                <a:cs typeface="Calibri" panose="020F0502020204030204" pitchFamily="34" charset="0"/>
              </a:rPr>
              <a:t>Channel Quality Indicator</a:t>
            </a:r>
            <a:r>
              <a:rPr lang="en-US" altLang="zh-CN" sz="1600" b="1" dirty="0">
                <a:solidFill>
                  <a:srgbClr val="FF0000"/>
                </a:solidFill>
                <a:latin typeface="Calibri" panose="020F0502020204030204" pitchFamily="34" charset="0"/>
                <a:cs typeface="Calibri" panose="020F0502020204030204" pitchFamily="34" charset="0"/>
              </a:rPr>
              <a:t>),</a:t>
            </a:r>
            <a:r>
              <a:rPr lang="zh-CN" altLang="en-US" sz="1600" dirty="0">
                <a:latin typeface="Calibri" panose="020F0502020204030204" pitchFamily="34" charset="0"/>
                <a:cs typeface="Calibri" panose="020F0502020204030204" pitchFamily="34" charset="0"/>
              </a:rPr>
              <a:t> </a:t>
            </a:r>
            <a:r>
              <a:rPr lang="en-US" altLang="zh-CN" sz="1600" dirty="0">
                <a:latin typeface="Calibri" panose="020F0502020204030204" pitchFamily="34" charset="0"/>
                <a:cs typeface="Calibri" panose="020F0502020204030204" pitchFamily="34" charset="0"/>
              </a:rPr>
              <a:t>PHY channel quality</a:t>
            </a:r>
            <a:endParaRPr lang="en-US" altLang="en-US" sz="2400" dirty="0">
              <a:cs typeface="Calibri" panose="020F0502020204030204" pitchFamily="34" charset="0"/>
            </a:endParaRPr>
          </a:p>
        </p:txBody>
      </p:sp>
    </p:spTree>
    <p:extLst>
      <p:ext uri="{BB962C8B-B14F-4D97-AF65-F5344CB8AC3E}">
        <p14:creationId xmlns:p14="http://schemas.microsoft.com/office/powerpoint/2010/main" val="517129134"/>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2.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5CA3727-A4EB-4398-9783-D0148B061093}">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5846</TotalTime>
  <Words>1000</Words>
  <Application>Microsoft Office PowerPoint</Application>
  <PresentationFormat>宽屏</PresentationFormat>
  <Paragraphs>46</Paragraphs>
  <Slides>6</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6</vt:i4>
      </vt:variant>
    </vt:vector>
  </HeadingPairs>
  <TitlesOfParts>
    <vt:vector size="11" baseType="lpstr">
      <vt:lpstr>Arial</vt:lpstr>
      <vt:lpstr>Calibri</vt:lpstr>
      <vt:lpstr>Calibri Light</vt:lpstr>
      <vt:lpstr>Times New Roman</vt:lpstr>
      <vt:lpstr>Office Theme</vt:lpstr>
      <vt:lpstr>Way Forward for Rel-19 EnergySys</vt:lpstr>
      <vt:lpstr>Summary of current status of SA2 discussion</vt:lpstr>
      <vt:lpstr>Summary of current status of SA2 discussion</vt:lpstr>
      <vt:lpstr>Some principles of the EnergySys in 5GS</vt:lpstr>
      <vt:lpstr>Way forward for the Rel-19 EnergySys</vt:lpstr>
      <vt:lpstr>Annex</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CMCC-3</cp:lastModifiedBy>
  <cp:revision>705</cp:revision>
  <dcterms:created xsi:type="dcterms:W3CDTF">2010-02-05T13:52:04Z</dcterms:created>
  <dcterms:modified xsi:type="dcterms:W3CDTF">2024-08-20T05:39:38Z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(2)XqwSj3V/SvfLvL66I7i+n38nwZfeAN9/RMl+9EKjUjshOxoHC/mTv4/zvJj2LiRzYU5Y7m9J
/vqgbRWZwhcmV1GCX/Kuj9R67HLBi9Aw0GoeOlcYIQ3QxITFehJ5m2xDibPQfqsh7oV7t0+s
GSWnMrtMRfU9XMuRS2AYa+SKfXppCdzi0OIWO8LfNTvFKR4GhDv+7RarJbqAP92mF27j3CNK
ugPOR1f37Z1NQdpuzg</vt:lpwstr>
  </property>
  <property fmtid="{D5CDD505-2E9C-101B-9397-08002B2CF9AE}" pid="4" name="_2015_ms_pID_7253431">
    <vt:lpwstr>DkagcrptKqy8gK5SzovEiqZDxiTDBPF68DwdKoyDMvQM4Gcj2i4I73
xhBSylG0WstTQtu7cI0OemYBZ9jjeMH5+l8rkNR1l1GuN7NumtHb7y2lEWppLmjjY2WnwfDM
6KsRFGgfumbYTtD0APGcO4tgf+IfWCCFv3a9kvoS+P2yoyIaJDJZp3+p2dVDJJ8K+SBF93Wt
OePsQsu16flbahzu</vt:lpwstr>
  </property>
</Properties>
</file>