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60674" autoAdjust="0"/>
  </p:normalViewPr>
  <p:slideViewPr>
    <p:cSldViewPr snapToGrid="0">
      <p:cViewPr varScale="1">
        <p:scale>
          <a:sx n="111" d="100"/>
          <a:sy n="111" d="100"/>
        </p:scale>
        <p:origin x="23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>
            <a:extLst>
              <a:ext uri="{FF2B5EF4-FFF2-40B4-BE49-F238E27FC236}">
                <a16:creationId xmlns:a16="http://schemas.microsoft.com/office/drawing/2014/main" id="{3A2F326B-CBD9-8847-C5F3-F6D26973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1050"/>
            <a:ext cx="8785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dirty="0"/>
              <a:t>Lunch (12:00 – 13:00)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8904BD83-2516-F748-D75E-BD7ACC0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C003F96-AE62-930D-9CDB-20CD68D99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25BD82E-BCCE-F37D-7E05-1CD91D59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8B6BF5F9-B796-87B9-8F69-B666EE39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55" name="Rectangle 8">
            <a:extLst>
              <a:ext uri="{FF2B5EF4-FFF2-40B4-BE49-F238E27FC236}">
                <a16:creationId xmlns:a16="http://schemas.microsoft.com/office/drawing/2014/main" id="{3E1786B5-8C90-5F19-FD0E-88542C38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33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62F30060-4EEE-B384-9C20-A79DCD2E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725863"/>
            <a:ext cx="13176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b="1" i="1"/>
          </a:p>
        </p:txBody>
      </p:sp>
      <p:sp>
        <p:nvSpPr>
          <p:cNvPr id="2057" name="Rectangle 10">
            <a:extLst>
              <a:ext uri="{FF2B5EF4-FFF2-40B4-BE49-F238E27FC236}">
                <a16:creationId xmlns:a16="http://schemas.microsoft.com/office/drawing/2014/main" id="{BE54F9A3-85E4-6DE9-5C05-04AB27B5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716337"/>
            <a:ext cx="1576388" cy="250982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9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r>
              <a:rPr lang="en-US" altLang="en-US" sz="700" dirty="0"/>
              <a:t>NR Multiple Input Multiple Output (MIMO) Over-the-Air (OTA) performance requirement t-docs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TS38.551(8 CR)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700" dirty="0"/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/>
              <a:t>NR positioning test t-docs across WI’s</a:t>
            </a:r>
            <a:r>
              <a:rPr lang="en-US" altLang="en-US" sz="800" dirty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TS37.571-1/3/5(50 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US" altLang="en-US" sz="800" dirty="0"/>
              <a:t>LTE Over-the-Air (OTA) t-docs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TS37.544 ( 2 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81722D53-08D9-3D90-9EBD-85AF74F9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2" y="3730624"/>
            <a:ext cx="1789111" cy="2501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700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FR2 </a:t>
            </a:r>
            <a:r>
              <a:rPr lang="en-US" altLang="en-US" sz="700" dirty="0" err="1">
                <a:solidFill>
                  <a:srgbClr val="00B050"/>
                </a:solidFill>
              </a:rPr>
              <a:t>MUx</a:t>
            </a:r>
            <a:r>
              <a:rPr lang="en-US" altLang="en-US" sz="700" dirty="0">
                <a:solidFill>
                  <a:srgbClr val="00B050"/>
                </a:solidFill>
              </a:rPr>
              <a:t> (24 CR+9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and RRM Test Tolerance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800" dirty="0">
                <a:solidFill>
                  <a:srgbClr val="00B050"/>
                </a:solidFill>
              </a:rPr>
              <a:t>RRM TT (118 CR+1 disc)</a:t>
            </a:r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r>
              <a:rPr lang="en-GB" altLang="en-US" sz="1050" b="1" dirty="0"/>
              <a:t>Joint Session TBA (post 16:00hrs)</a:t>
            </a:r>
          </a:p>
          <a:p>
            <a:pPr eaLnBrk="1" hangingPunct="1">
              <a:buNone/>
              <a:defRPr/>
            </a:pPr>
            <a:r>
              <a:rPr lang="en-GB" altLang="en-US" sz="1050" b="1" dirty="0"/>
              <a:t>Day end at 20:30hrs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00" b="1" i="1" dirty="0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CB791309-C1BA-25F9-91B1-8C8E392B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20788"/>
            <a:ext cx="17192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00"/>
          </a:p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1000"/>
          </a:p>
        </p:txBody>
      </p:sp>
      <p:sp>
        <p:nvSpPr>
          <p:cNvPr id="2060" name="Rectangle 13">
            <a:extLst>
              <a:ext uri="{FF2B5EF4-FFF2-40B4-BE49-F238E27FC236}">
                <a16:creationId xmlns:a16="http://schemas.microsoft.com/office/drawing/2014/main" id="{AD03FDBA-FA90-38C8-C228-AB1CB365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6338"/>
            <a:ext cx="1646237" cy="2519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00" b="1" dirty="0"/>
              <a:t>RF Session may start pre- lunch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5.1 (Action Points)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5.2 (Incoming LS) </a:t>
            </a:r>
            <a:r>
              <a:rPr lang="en-GB" altLang="en-US" sz="700" dirty="0">
                <a:solidFill>
                  <a:srgbClr val="00B050"/>
                </a:solidFill>
              </a:rPr>
              <a:t>– (1)</a:t>
            </a:r>
          </a:p>
          <a:p>
            <a:pPr eaLnBrk="1" hangingPunct="1">
              <a:buFontTx/>
              <a:buNone/>
            </a:pPr>
            <a:endParaRPr lang="en-US" altLang="en-US" sz="700" dirty="0"/>
          </a:p>
          <a:p>
            <a:pPr eaLnBrk="1" hangingPunct="1">
              <a:buFontTx/>
              <a:buNone/>
            </a:pPr>
            <a:r>
              <a:rPr lang="en-US" altLang="en-US" sz="700" dirty="0"/>
              <a:t>NR Conformance specification common test env t-docs across WI’s. </a:t>
            </a:r>
            <a:r>
              <a:rPr lang="en-US" altLang="en-US" sz="700" dirty="0">
                <a:solidFill>
                  <a:srgbClr val="00B050"/>
                </a:solidFill>
              </a:rPr>
              <a:t>TS38.508-1 (31 CR+2 Disc)</a:t>
            </a: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Common Implementation Conformance Statement (ICS) t-docs across WI’s </a:t>
            </a:r>
          </a:p>
          <a:p>
            <a:pPr eaLnBrk="1" hangingPunct="1"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TS38.508-2(24 CR)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/>
              <a:t>Day ends at 20:30hrs</a:t>
            </a: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0889261E-0F9E-9E98-6D97-F3F2E5CC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73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PM</a:t>
            </a:r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434CA6C5-3430-887E-05AA-D0DDAC8E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1220788"/>
            <a:ext cx="13176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100"/>
          </a:p>
        </p:txBody>
      </p:sp>
      <p:sp>
        <p:nvSpPr>
          <p:cNvPr id="2063" name="Rectangle 16">
            <a:extLst>
              <a:ext uri="{FF2B5EF4-FFF2-40B4-BE49-F238E27FC236}">
                <a16:creationId xmlns:a16="http://schemas.microsoft.com/office/drawing/2014/main" id="{A4F1E5B2-808B-B4C5-909C-873762D7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220788"/>
            <a:ext cx="15763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</p:txBody>
      </p:sp>
      <p:sp>
        <p:nvSpPr>
          <p:cNvPr id="2064" name="Rectangle 17">
            <a:extLst>
              <a:ext uri="{FF2B5EF4-FFF2-40B4-BE49-F238E27FC236}">
                <a16:creationId xmlns:a16="http://schemas.microsoft.com/office/drawing/2014/main" id="{82E9E023-9B6E-9D19-8323-685A2F43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1209675"/>
            <a:ext cx="1792287" cy="20177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strike="sngStrike" dirty="0"/>
          </a:p>
          <a:p>
            <a:pPr eaLnBrk="1" hangingPunct="1">
              <a:buFontTx/>
              <a:buNone/>
              <a:defRPr/>
            </a:pPr>
            <a:endParaRPr lang="en-US" altLang="en-US" sz="7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6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</p:txBody>
      </p:sp>
      <p:sp>
        <p:nvSpPr>
          <p:cNvPr id="2065" name="Rectangle 18">
            <a:extLst>
              <a:ext uri="{FF2B5EF4-FFF2-40B4-BE49-F238E27FC236}">
                <a16:creationId xmlns:a16="http://schemas.microsoft.com/office/drawing/2014/main" id="{E064D31C-D8CD-5CCF-B442-24E24E2E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711575"/>
            <a:ext cx="1719263" cy="2511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sz="700" dirty="0">
                <a:latin typeface="Arial" charset="0"/>
              </a:rPr>
              <a:t>NR FR2 SA Radio transmission &amp; reception t-docs across WI’s.            </a:t>
            </a:r>
            <a:r>
              <a:rPr lang="en-GB" sz="700" dirty="0">
                <a:solidFill>
                  <a:srgbClr val="00B050"/>
                </a:solidFill>
              </a:rPr>
              <a:t>TS38.521-2 (7 CR+1 Disc+1 </a:t>
            </a:r>
            <a:r>
              <a:rPr lang="en-GB" sz="700" dirty="0" err="1">
                <a:solidFill>
                  <a:srgbClr val="00B050"/>
                </a:solidFill>
              </a:rPr>
              <a:t>draftCR</a:t>
            </a:r>
            <a:r>
              <a:rPr lang="en-GB" sz="700" dirty="0">
                <a:solidFill>
                  <a:srgbClr val="00B050"/>
                </a:solidFill>
              </a:rPr>
              <a:t> 38.509)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700" dirty="0">
                <a:latin typeface="Arial" charset="0"/>
              </a:rPr>
              <a:t>NR Interworking (FR1, FR2) </a:t>
            </a:r>
            <a:r>
              <a:rPr lang="en-GB" sz="700" dirty="0">
                <a:latin typeface="Arial" charset="0"/>
              </a:rPr>
              <a:t>Radio transmission &amp; reception t-docs across WI’s </a:t>
            </a:r>
            <a:r>
              <a:rPr lang="en-GB" sz="700" dirty="0">
                <a:solidFill>
                  <a:srgbClr val="00B050"/>
                </a:solidFill>
              </a:rPr>
              <a:t>TS38.521-3 (34 CR+0 Disc)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NTN t-docs</a:t>
            </a: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TS38.508-1 (1 CR), TS38.508-2 (2 CR), TS38.521-5 (22 CR+2 Disc), TS38.522 (4 CR), TS38.533 (5 CR), TR38.903 (1 CR), TR38.905 (1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700" dirty="0">
                <a:solidFill>
                  <a:srgbClr val="312E25"/>
                </a:solidFill>
              </a:rPr>
              <a:t>NB-IoT /</a:t>
            </a:r>
            <a:r>
              <a:rPr lang="en-GB" sz="700" dirty="0" err="1">
                <a:solidFill>
                  <a:srgbClr val="312E25"/>
                </a:solidFill>
              </a:rPr>
              <a:t>eMTC</a:t>
            </a:r>
            <a:r>
              <a:rPr lang="en-GB" sz="700" dirty="0">
                <a:solidFill>
                  <a:srgbClr val="312E25"/>
                </a:solidFill>
              </a:rPr>
              <a:t> NTN t-docs</a:t>
            </a: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TS36.521-4(11 CR+3 Disc),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TS36.521-3 (15 CR+1 Disc)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TS36.521-2 (5 CR)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TS36.508(0 CR), </a:t>
            </a:r>
            <a:r>
              <a:rPr lang="en-US" altLang="zh-TW" sz="600" dirty="0">
                <a:solidFill>
                  <a:srgbClr val="00B050"/>
                </a:solidFill>
              </a:rPr>
              <a:t>TR36.905(0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TR36.903(1 CR), TR36.904(0 CR)</a:t>
            </a:r>
            <a:endParaRPr lang="en-GB" altLang="en-US" sz="6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</p:txBody>
      </p:sp>
      <p:sp>
        <p:nvSpPr>
          <p:cNvPr id="2066" name="Rectangle 19">
            <a:extLst>
              <a:ext uri="{FF2B5EF4-FFF2-40B4-BE49-F238E27FC236}">
                <a16:creationId xmlns:a16="http://schemas.microsoft.com/office/drawing/2014/main" id="{8C6726A8-AC49-9D99-8DCF-51A5FC5B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219200"/>
            <a:ext cx="16462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400" b="1" i="1"/>
              <a:t>Joint </a:t>
            </a:r>
            <a:r>
              <a:rPr lang="en-GB" altLang="en-US" sz="1400" b="1" i="1" dirty="0"/>
              <a:t>Session </a:t>
            </a:r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r>
              <a:rPr lang="en-GB" altLang="en-US" sz="1400" b="1" i="1" dirty="0"/>
              <a:t>Joint Session end no later than 12:00</a:t>
            </a:r>
          </a:p>
        </p:txBody>
      </p:sp>
      <p:sp>
        <p:nvSpPr>
          <p:cNvPr id="2067" name="Rectangle 20">
            <a:extLst>
              <a:ext uri="{FF2B5EF4-FFF2-40B4-BE49-F238E27FC236}">
                <a16:creationId xmlns:a16="http://schemas.microsoft.com/office/drawing/2014/main" id="{F995B6CE-9053-4DD2-BB82-F49AB9619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9675"/>
            <a:ext cx="733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AM</a:t>
            </a:r>
          </a:p>
        </p:txBody>
      </p:sp>
      <p:sp>
        <p:nvSpPr>
          <p:cNvPr id="2068" name="Line 21">
            <a:extLst>
              <a:ext uri="{FF2B5EF4-FFF2-40B4-BE49-F238E27FC236}">
                <a16:creationId xmlns:a16="http://schemas.microsoft.com/office/drawing/2014/main" id="{6F8ACCCD-4569-B07C-D0B6-935922CAC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557EC25F-8940-244D-0A1F-973A1903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3" y="33210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CC40BE38-8D3A-66E7-E2CA-D38E03E8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23570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>
            <a:extLst>
              <a:ext uri="{FF2B5EF4-FFF2-40B4-BE49-F238E27FC236}">
                <a16:creationId xmlns:a16="http://schemas.microsoft.com/office/drawing/2014/main" id="{C3CAA8CF-C807-10B1-C52F-B5B77A286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0" cy="5543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>
            <a:extLst>
              <a:ext uri="{FF2B5EF4-FFF2-40B4-BE49-F238E27FC236}">
                <a16:creationId xmlns:a16="http://schemas.microsoft.com/office/drawing/2014/main" id="{54CE7058-D26E-BE7A-D77E-EAFC29D0C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>
            <a:extLst>
              <a:ext uri="{FF2B5EF4-FFF2-40B4-BE49-F238E27FC236}">
                <a16:creationId xmlns:a16="http://schemas.microsoft.com/office/drawing/2014/main" id="{F450FDEF-518A-B164-F9C9-F25A5068B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858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>
            <a:extLst>
              <a:ext uri="{FF2B5EF4-FFF2-40B4-BE49-F238E27FC236}">
                <a16:creationId xmlns:a16="http://schemas.microsoft.com/office/drawing/2014/main" id="{02D9E877-6011-F50B-C36C-8F05E2662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712788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10045B8-E366-7C00-DD5A-586B1F27D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535057E8-320B-9E93-FF67-80F0B75A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">
            <a:extLst>
              <a:ext uri="{FF2B5EF4-FFF2-40B4-BE49-F238E27FC236}">
                <a16:creationId xmlns:a16="http://schemas.microsoft.com/office/drawing/2014/main" id="{9E203CD8-0771-8284-D35F-F5F91781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3" y="692150"/>
            <a:ext cx="25400" cy="5553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1">
            <a:extLst>
              <a:ext uri="{FF2B5EF4-FFF2-40B4-BE49-F238E27FC236}">
                <a16:creationId xmlns:a16="http://schemas.microsoft.com/office/drawing/2014/main" id="{1CAE49D0-5762-D24C-82CE-A39AEB16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20967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0">
            <a:extLst>
              <a:ext uri="{FF2B5EF4-FFF2-40B4-BE49-F238E27FC236}">
                <a16:creationId xmlns:a16="http://schemas.microsoft.com/office/drawing/2014/main" id="{8BA0C598-A886-982A-79C8-82DAA8957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88">
            <a:extLst>
              <a:ext uri="{FF2B5EF4-FFF2-40B4-BE49-F238E27FC236}">
                <a16:creationId xmlns:a16="http://schemas.microsoft.com/office/drawing/2014/main" id="{B86D2C40-C0A5-589B-EF68-8FEB5462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90">
            <a:extLst>
              <a:ext uri="{FF2B5EF4-FFF2-40B4-BE49-F238E27FC236}">
                <a16:creationId xmlns:a16="http://schemas.microsoft.com/office/drawing/2014/main" id="{BF553678-A868-1227-20D3-9D519F789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2">
            <a:extLst>
              <a:ext uri="{FF2B5EF4-FFF2-40B4-BE49-F238E27FC236}">
                <a16:creationId xmlns:a16="http://schemas.microsoft.com/office/drawing/2014/main" id="{4FB17FAD-B275-FB9D-021E-ED90F4F93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4">
            <a:extLst>
              <a:ext uri="{FF2B5EF4-FFF2-40B4-BE49-F238E27FC236}">
                <a16:creationId xmlns:a16="http://schemas.microsoft.com/office/drawing/2014/main" id="{FB0A0DB5-2DB2-3099-2469-E48750836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96">
            <a:extLst>
              <a:ext uri="{FF2B5EF4-FFF2-40B4-BE49-F238E27FC236}">
                <a16:creationId xmlns:a16="http://schemas.microsoft.com/office/drawing/2014/main" id="{E10BECE0-CDF1-BA92-0F4A-A91A3C9B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32">
            <a:extLst>
              <a:ext uri="{FF2B5EF4-FFF2-40B4-BE49-F238E27FC236}">
                <a16:creationId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193" y="115888"/>
            <a:ext cx="5283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RAN5#103 RF Group Timetable</a:t>
            </a:r>
          </a:p>
        </p:txBody>
      </p:sp>
      <p:sp>
        <p:nvSpPr>
          <p:cNvPr id="2086" name="Text Box 100">
            <a:extLst>
              <a:ext uri="{FF2B5EF4-FFF2-40B4-BE49-F238E27FC236}">
                <a16:creationId xmlns:a16="http://schemas.microsoft.com/office/drawing/2014/main" id="{067C3782-DE23-3D9C-B3CA-05764E08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338888"/>
            <a:ext cx="844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Day Starts: 9:00hrs(Monday)         		Break: 10:30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11:00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 (all week)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                     8:30hrs ( rest of the week)                        	</a:t>
            </a:r>
            <a:r>
              <a:rPr lang="en-US" altLang="en-US" sz="1100" b="1"/>
              <a:t>             1</a:t>
            </a:r>
            <a:r>
              <a:rPr lang="en-US" altLang="en-US" sz="1100" b="1" dirty="0"/>
              <a:t>6</a:t>
            </a:r>
            <a:r>
              <a:rPr lang="en-US" altLang="en-US" sz="1100" b="1"/>
              <a:t>:30  </a:t>
            </a:r>
            <a:r>
              <a:rPr lang="en-US" altLang="en-US" sz="1400" b="1"/>
              <a:t>–</a:t>
            </a:r>
            <a:r>
              <a:rPr lang="en-US" altLang="en-US" sz="1100" b="1"/>
              <a:t> 1</a:t>
            </a:r>
            <a:r>
              <a:rPr lang="en-US" altLang="en-US" sz="1100" b="1" dirty="0"/>
              <a:t>7</a:t>
            </a:r>
            <a:r>
              <a:rPr lang="en-US" altLang="en-US" sz="1100" b="1"/>
              <a:t>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(except Friday)</a:t>
            </a:r>
            <a:endParaRPr lang="en-US" altLang="en-US" sz="1100" b="1" dirty="0">
              <a:solidFill>
                <a:srgbClr val="FF3300"/>
              </a:solidFill>
            </a:endParaRPr>
          </a:p>
        </p:txBody>
      </p:sp>
      <p:sp>
        <p:nvSpPr>
          <p:cNvPr id="2087" name="Rectangle 410">
            <a:extLst>
              <a:ext uri="{FF2B5EF4-FFF2-40B4-BE49-F238E27FC236}">
                <a16:creationId xmlns:a16="http://schemas.microsoft.com/office/drawing/2014/main" id="{D0EB2196-ECFB-FAE1-5A9A-FAA1D210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88" name="Rectangle 411">
            <a:extLst>
              <a:ext uri="{FF2B5EF4-FFF2-40B4-BE49-F238E27FC236}">
                <a16:creationId xmlns:a16="http://schemas.microsoft.com/office/drawing/2014/main" id="{D9346BDB-E3A2-FCB2-A5D3-58B5CF6A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89" name="Rectangle 435">
            <a:extLst>
              <a:ext uri="{FF2B5EF4-FFF2-40B4-BE49-F238E27FC236}">
                <a16:creationId xmlns:a16="http://schemas.microsoft.com/office/drawing/2014/main" id="{9E15D916-C932-A35F-BB15-3833D08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0" name="Rectangle 436">
            <a:extLst>
              <a:ext uri="{FF2B5EF4-FFF2-40B4-BE49-F238E27FC236}">
                <a16:creationId xmlns:a16="http://schemas.microsoft.com/office/drawing/2014/main" id="{E8407C9A-7F3E-C090-F658-7079749D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1" name="Rectangle 437">
            <a:extLst>
              <a:ext uri="{FF2B5EF4-FFF2-40B4-BE49-F238E27FC236}">
                <a16:creationId xmlns:a16="http://schemas.microsoft.com/office/drawing/2014/main" id="{C7D723AA-7869-3145-702B-E1D8856E3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2" name="Rectangle 438">
            <a:extLst>
              <a:ext uri="{FF2B5EF4-FFF2-40B4-BE49-F238E27FC236}">
                <a16:creationId xmlns:a16="http://schemas.microsoft.com/office/drawing/2014/main" id="{B3B770AB-F3B5-95A8-478B-A6F229A16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3" name="Rectangle 439">
            <a:extLst>
              <a:ext uri="{FF2B5EF4-FFF2-40B4-BE49-F238E27FC236}">
                <a16:creationId xmlns:a16="http://schemas.microsoft.com/office/drawing/2014/main" id="{0DC3EB84-DFA4-7A9A-35D4-6E6E0CF5C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4" name="Rectangle 440">
            <a:extLst>
              <a:ext uri="{FF2B5EF4-FFF2-40B4-BE49-F238E27FC236}">
                <a16:creationId xmlns:a16="http://schemas.microsoft.com/office/drawing/2014/main" id="{C06DF324-12FD-1D81-51E9-821F805F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95" name="Rectangle 441">
            <a:extLst>
              <a:ext uri="{FF2B5EF4-FFF2-40B4-BE49-F238E27FC236}">
                <a16:creationId xmlns:a16="http://schemas.microsoft.com/office/drawing/2014/main" id="{EC8B5DBE-4447-B6CE-4AE1-FF77880E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6" name="Rectangle 442">
            <a:extLst>
              <a:ext uri="{FF2B5EF4-FFF2-40B4-BE49-F238E27FC236}">
                <a16:creationId xmlns:a16="http://schemas.microsoft.com/office/drawing/2014/main" id="{8FB6AFCF-321F-5AF0-74CC-28C0B635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7" name="Rectangle 443">
            <a:extLst>
              <a:ext uri="{FF2B5EF4-FFF2-40B4-BE49-F238E27FC236}">
                <a16:creationId xmlns:a16="http://schemas.microsoft.com/office/drawing/2014/main" id="{120D7A84-839F-2AC2-43C4-BF7B4846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8" name="Rectangle 445">
            <a:extLst>
              <a:ext uri="{FF2B5EF4-FFF2-40B4-BE49-F238E27FC236}">
                <a16:creationId xmlns:a16="http://schemas.microsoft.com/office/drawing/2014/main" id="{170E4C9B-2F9A-1018-F933-7BC45499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23-Thu</a:t>
            </a:r>
          </a:p>
        </p:txBody>
      </p:sp>
      <p:sp>
        <p:nvSpPr>
          <p:cNvPr id="2099" name="Rectangle 446">
            <a:extLst>
              <a:ext uri="{FF2B5EF4-FFF2-40B4-BE49-F238E27FC236}">
                <a16:creationId xmlns:a16="http://schemas.microsoft.com/office/drawing/2014/main" id="{A6E26D30-2762-2B10-2662-D7ABCBEC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22-Wed</a:t>
            </a:r>
          </a:p>
        </p:txBody>
      </p:sp>
      <p:sp>
        <p:nvSpPr>
          <p:cNvPr id="2100" name="Rectangle 447">
            <a:extLst>
              <a:ext uri="{FF2B5EF4-FFF2-40B4-BE49-F238E27FC236}">
                <a16:creationId xmlns:a16="http://schemas.microsoft.com/office/drawing/2014/main" id="{5B5E744A-4D92-266E-EA1C-4928E3D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21-Tue</a:t>
            </a:r>
          </a:p>
        </p:txBody>
      </p:sp>
      <p:sp>
        <p:nvSpPr>
          <p:cNvPr id="2101" name="Rectangle 448">
            <a:extLst>
              <a:ext uri="{FF2B5EF4-FFF2-40B4-BE49-F238E27FC236}">
                <a16:creationId xmlns:a16="http://schemas.microsoft.com/office/drawing/2014/main" id="{14E82FA0-0C17-940A-219D-3E62C583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692150"/>
            <a:ext cx="164623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20-Mon</a:t>
            </a:r>
          </a:p>
        </p:txBody>
      </p:sp>
      <p:sp>
        <p:nvSpPr>
          <p:cNvPr id="2102" name="Rectangle 445">
            <a:extLst>
              <a:ext uri="{FF2B5EF4-FFF2-40B4-BE49-F238E27FC236}">
                <a16:creationId xmlns:a16="http://schemas.microsoft.com/office/drawing/2014/main" id="{EB664D88-4AC7-2DD3-DBDF-CC842F1D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688975"/>
            <a:ext cx="1290638" cy="531813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24-Fri</a:t>
            </a:r>
          </a:p>
        </p:txBody>
      </p:sp>
      <p:sp>
        <p:nvSpPr>
          <p:cNvPr id="2103" name="TextBox 1">
            <a:extLst>
              <a:ext uri="{FF2B5EF4-FFF2-40B4-BE49-F238E27FC236}">
                <a16:creationId xmlns:a16="http://schemas.microsoft.com/office/drawing/2014/main" id="{8C6F984D-2634-DAC7-90CC-3CF18062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3192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400"/>
          </a:p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8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800"/>
          </a:p>
        </p:txBody>
      </p:sp>
      <p:sp>
        <p:nvSpPr>
          <p:cNvPr id="2104" name="Rectangle 1">
            <a:extLst>
              <a:ext uri="{FF2B5EF4-FFF2-40B4-BE49-F238E27FC236}">
                <a16:creationId xmlns:a16="http://schemas.microsoft.com/office/drawing/2014/main" id="{0EE0AC0D-6ED7-B239-7986-7658AC86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4" y="3736974"/>
            <a:ext cx="1412864" cy="231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Re-visit outstanding docs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AOB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Outgoing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AP review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 b="1" dirty="0"/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Closing Joint Session TBA (Post 14:00hrs )</a:t>
            </a: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Day end  no later than 17:00 hrs</a:t>
            </a:r>
          </a:p>
        </p:txBody>
      </p:sp>
      <p:sp>
        <p:nvSpPr>
          <p:cNvPr id="2105" name="TextBox 2" descr="RF">
            <a:extLst>
              <a:ext uri="{FF2B5EF4-FFF2-40B4-BE49-F238E27FC236}">
                <a16:creationId xmlns:a16="http://schemas.microsoft.com/office/drawing/2014/main" id="{DF361225-4300-F09C-7772-BA20F5F9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949" y="1298827"/>
            <a:ext cx="1716088" cy="13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TW" sz="700" dirty="0">
                <a:ea typeface="新細明體" panose="02020500000000000000" pitchFamily="18" charset="-120"/>
              </a:rPr>
              <a:t>Derivation of NR test points for radio transmission &amp; reception t-docs across WI’s </a:t>
            </a: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TR38.905(32 CR)</a:t>
            </a:r>
            <a:endParaRPr lang="en-GB" altLang="en-US" sz="1000" b="1" dirty="0"/>
          </a:p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zh-TW" sz="700" dirty="0">
                <a:ea typeface="新細明體" panose="02020500000000000000" pitchFamily="18" charset="-120"/>
              </a:rPr>
              <a:t>NR FR1 SA Radio transmission &amp; reception t-docs across WI’s.           </a:t>
            </a:r>
            <a:r>
              <a:rPr lang="en-GB" altLang="zh-TW" sz="700" dirty="0">
                <a:solidFill>
                  <a:srgbClr val="00B050"/>
                </a:solidFill>
              </a:rPr>
              <a:t>TS38.521-1 (122 CR+2 Disc)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/>
          </a:p>
        </p:txBody>
      </p:sp>
      <p:sp>
        <p:nvSpPr>
          <p:cNvPr id="2106" name="TextBox 4">
            <a:extLst>
              <a:ext uri="{FF2B5EF4-FFF2-40B4-BE49-F238E27FC236}">
                <a16:creationId xmlns:a16="http://schemas.microsoft.com/office/drawing/2014/main" id="{E469EF10-611F-1FB3-2A4E-9EB6406A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1230313"/>
            <a:ext cx="17700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700" dirty="0">
                <a:latin typeface="Arial" charset="0"/>
              </a:rPr>
              <a:t>NR </a:t>
            </a:r>
            <a:r>
              <a:rPr lang="en-GB" sz="700" dirty="0">
                <a:latin typeface="Arial" charset="0"/>
              </a:rPr>
              <a:t>Radio transmission &amp; reception Performance t-docs across WI’s  </a:t>
            </a: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TS38.521-4(21 CR)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TR38.903(3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Radio Resource Management (RRM) t-docs across WI’s </a:t>
            </a:r>
            <a:r>
              <a:rPr lang="en-GB" altLang="zh-TW" sz="700" dirty="0">
                <a:solidFill>
                  <a:srgbClr val="00B050"/>
                </a:solidFill>
              </a:rPr>
              <a:t>TS38.533(98 CR + 2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</p:txBody>
      </p:sp>
      <p:sp>
        <p:nvSpPr>
          <p:cNvPr id="2107" name="TextBox 6">
            <a:extLst>
              <a:ext uri="{FF2B5EF4-FFF2-40B4-BE49-F238E27FC236}">
                <a16:creationId xmlns:a16="http://schemas.microsoft.com/office/drawing/2014/main" id="{A96B60A3-7F6D-9C28-B783-3B633C95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548" y="1195391"/>
            <a:ext cx="15552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r>
              <a:rPr lang="en-US" altLang="en-US" sz="700" dirty="0"/>
              <a:t>Applicability of NR RF, DEMOD, RRM tests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TS38.522(29 CR + 0 Disc)</a:t>
            </a:r>
          </a:p>
          <a:p>
            <a:pPr>
              <a:spcBef>
                <a:spcPct val="0"/>
              </a:spcBef>
              <a:buNone/>
            </a:pPr>
            <a:r>
              <a:rPr lang="en-US" sz="700" dirty="0"/>
              <a:t>App layer t-put tests across WI’s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TR37.901-5(0 CR)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TRP TRS t-docs </a:t>
            </a:r>
            <a:r>
              <a:rPr lang="en-US" altLang="en-US" sz="700" dirty="0">
                <a:solidFill>
                  <a:srgbClr val="00B050"/>
                </a:solidFill>
              </a:rPr>
              <a:t>TS38.561(6 CR+ 0 Disc),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50791D0E-C13D-B601-FBE5-2E85B4D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206" y="1305894"/>
            <a:ext cx="128269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TS36.508 (2 CR)</a:t>
            </a:r>
            <a:endParaRPr lang="sv-SE" altLang="en-US" sz="600" dirty="0">
              <a:solidFill>
                <a:srgbClr val="00B050"/>
              </a:solidFill>
            </a:endParaRPr>
          </a:p>
          <a:p>
            <a:pPr eaLnBrk="1" hangingPunct="1">
              <a:buNone/>
              <a:defRPr/>
            </a:pPr>
            <a:r>
              <a:rPr lang="en-US" altLang="zh-TW" sz="600" dirty="0">
                <a:solidFill>
                  <a:srgbClr val="00B050"/>
                </a:solidFill>
                <a:ea typeface="新細明體" panose="02020500000000000000" pitchFamily="18" charset="-120"/>
              </a:rPr>
              <a:t>TR36.905(1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TS36.521-1(13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TS36.521-3(5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TS36.521-2(4 CR)</a:t>
            </a:r>
          </a:p>
          <a:p>
            <a:pPr eaLnBrk="1" hangingPunct="1">
              <a:buNone/>
              <a:defRPr/>
            </a:pPr>
            <a:endParaRPr lang="en-GB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en-GB" altLang="en-US" sz="700" dirty="0">
              <a:solidFill>
                <a:srgbClr val="312E25"/>
              </a:solidFill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60067EC-C51F-F0E4-E623-5A5846A15368}"/>
              </a:ext>
            </a:extLst>
          </p:cNvPr>
          <p:cNvSpPr/>
          <p:nvPr/>
        </p:nvSpPr>
        <p:spPr>
          <a:xfrm>
            <a:off x="3643542" y="1501775"/>
            <a:ext cx="535079" cy="90725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05D9044-5AA5-3A43-6030-35AC956B6276}"/>
              </a:ext>
            </a:extLst>
          </p:cNvPr>
          <p:cNvSpPr/>
          <p:nvPr/>
        </p:nvSpPr>
        <p:spPr>
          <a:xfrm>
            <a:off x="3582665" y="3838574"/>
            <a:ext cx="603895" cy="91440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0CC5C0A-1CBD-CFE5-3E63-6EFF7DE45CB1}"/>
              </a:ext>
            </a:extLst>
          </p:cNvPr>
          <p:cNvSpPr/>
          <p:nvPr/>
        </p:nvSpPr>
        <p:spPr>
          <a:xfrm flipH="1" flipV="1">
            <a:off x="1793569" y="3984086"/>
            <a:ext cx="752475" cy="1593355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NR Configurations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9D9DE85-53F8-C3F4-533E-91ADF56B9014}"/>
              </a:ext>
            </a:extLst>
          </p:cNvPr>
          <p:cNvSpPr/>
          <p:nvPr/>
        </p:nvSpPr>
        <p:spPr>
          <a:xfrm rot="16200000">
            <a:off x="4435876" y="1134936"/>
            <a:ext cx="1233009" cy="138620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 RRM/ DEMOD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D356B36-BFF2-5F4A-EA27-DF385C0492A9}"/>
              </a:ext>
            </a:extLst>
          </p:cNvPr>
          <p:cNvSpPr/>
          <p:nvPr/>
        </p:nvSpPr>
        <p:spPr>
          <a:xfrm rot="16200000">
            <a:off x="6491788" y="1972301"/>
            <a:ext cx="557349" cy="145909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TRP/TRS 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AF1CC3BD-D94C-7030-84B3-18E517D41FB3}"/>
              </a:ext>
            </a:extLst>
          </p:cNvPr>
          <p:cNvSpPr/>
          <p:nvPr/>
        </p:nvSpPr>
        <p:spPr>
          <a:xfrm rot="16200000">
            <a:off x="6448407" y="3406002"/>
            <a:ext cx="703351" cy="1451256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MIMO OTA &amp;&amp; POS 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9D0C6716-CA17-2A9D-CAE2-F49692287F70}"/>
              </a:ext>
            </a:extLst>
          </p:cNvPr>
          <p:cNvSpPr/>
          <p:nvPr/>
        </p:nvSpPr>
        <p:spPr>
          <a:xfrm rot="16200000">
            <a:off x="7987749" y="1033418"/>
            <a:ext cx="531811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7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LTE – RF/RRM/DEMOD/Applicability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2C73F8D-A5A4-BC25-CD3F-02FE458D1953}"/>
              </a:ext>
            </a:extLst>
          </p:cNvPr>
          <p:cNvSpPr/>
          <p:nvPr/>
        </p:nvSpPr>
        <p:spPr>
          <a:xfrm rot="16200000">
            <a:off x="7997035" y="3521126"/>
            <a:ext cx="557349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800" i="1" dirty="0">
                <a:solidFill>
                  <a:srgbClr val="FF0000"/>
                </a:solidFill>
              </a:rPr>
              <a:t>Revisits, AP review, Outgoing LS’s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2428798-DF41-D39B-1855-FFF547AE2110}"/>
              </a:ext>
            </a:extLst>
          </p:cNvPr>
          <p:cNvSpPr/>
          <p:nvPr/>
        </p:nvSpPr>
        <p:spPr>
          <a:xfrm>
            <a:off x="3806825" y="4846636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NTN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74923705-3182-F54A-87D3-C12E97CD9DCC}"/>
              </a:ext>
            </a:extLst>
          </p:cNvPr>
          <p:cNvSpPr/>
          <p:nvPr/>
        </p:nvSpPr>
        <p:spPr>
          <a:xfrm rot="16200000">
            <a:off x="6527577" y="793408"/>
            <a:ext cx="528997" cy="1493751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Applicability  &amp;&amp; App T-put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B94EB78-225A-A191-B429-9F78FDAFED4A}"/>
              </a:ext>
            </a:extLst>
          </p:cNvPr>
          <p:cNvSpPr/>
          <p:nvPr/>
        </p:nvSpPr>
        <p:spPr>
          <a:xfrm rot="16200000">
            <a:off x="6563025" y="4800049"/>
            <a:ext cx="525368" cy="1380618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LTE- OTA 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60E85400-84B3-672E-40E4-02164900057C}"/>
              </a:ext>
            </a:extLst>
          </p:cNvPr>
          <p:cNvSpPr/>
          <p:nvPr/>
        </p:nvSpPr>
        <p:spPr>
          <a:xfrm rot="16200000">
            <a:off x="4675782" y="3478379"/>
            <a:ext cx="541733" cy="1038223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9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FR2 MU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60BC9525-3621-4C87-7244-56EE7E41A0E6}"/>
              </a:ext>
            </a:extLst>
          </p:cNvPr>
          <p:cNvSpPr/>
          <p:nvPr/>
        </p:nvSpPr>
        <p:spPr>
          <a:xfrm>
            <a:off x="5599111" y="4654059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RRM-  TT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45709</TotalTime>
  <Words>545</Words>
  <Application>Microsoft Office PowerPoint</Application>
  <PresentationFormat>On-screen Show (4:3)</PresentationFormat>
  <Paragraphs>165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新細明體</vt:lpstr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Pradeep Gowda</cp:lastModifiedBy>
  <cp:revision>859</cp:revision>
  <dcterms:created xsi:type="dcterms:W3CDTF">2006-08-17T18:57:36Z</dcterms:created>
  <dcterms:modified xsi:type="dcterms:W3CDTF">2024-05-14T21:17:43Z</dcterms:modified>
</cp:coreProperties>
</file>