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70" r:id="rId7"/>
    <p:sldId id="368" r:id="rId8"/>
    <p:sldId id="364" r:id="rId9"/>
    <p:sldId id="366" r:id="rId10"/>
    <p:sldId id="369" r:id="rId11"/>
    <p:sldId id="367" r:id="rId12"/>
    <p:sldId id="365"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40" autoAdjust="0"/>
    <p:restoredTop sz="94672" autoAdjust="0"/>
  </p:normalViewPr>
  <p:slideViewPr>
    <p:cSldViewPr snapToGrid="0">
      <p:cViewPr varScale="1">
        <p:scale>
          <a:sx n="112" d="100"/>
          <a:sy n="112" d="100"/>
        </p:scale>
        <p:origin x="632"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#64</a:t>
            </a:r>
          </a:p>
          <a:p>
            <a:pPr eaLnBrk="1" hangingPunct="1">
              <a:defRPr/>
            </a:pPr>
            <a:r>
              <a:rPr lang="en-GB" altLang="en-US" sz="1200" b="1" dirty="0">
                <a:latin typeface="Arial "/>
              </a:rPr>
              <a:t>Orlando, USA, 18</a:t>
            </a:r>
            <a:r>
              <a:rPr lang="en-GB" altLang="en-US" sz="1200" b="1" baseline="30000" dirty="0">
                <a:latin typeface="Arial "/>
              </a:rPr>
              <a:t>th</a:t>
            </a:r>
            <a:r>
              <a:rPr lang="en-GB" altLang="en-US" sz="1200" b="1" dirty="0">
                <a:latin typeface="Arial "/>
              </a:rPr>
              <a:t> – 22</a:t>
            </a:r>
            <a:r>
              <a:rPr lang="en-GB" altLang="en-US" sz="1200" b="1" baseline="30000" dirty="0">
                <a:latin typeface="Arial "/>
              </a:rPr>
              <a:t>nd</a:t>
            </a:r>
            <a:r>
              <a:rPr lang="en-GB" altLang="en-US" sz="1200" b="1" dirty="0">
                <a:latin typeface="Arial "/>
              </a:rPr>
              <a:t> November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S6-245184</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dirty="0"/>
              <a:t>Exposure of User Sensitive Information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Walter Featherstone</a:t>
            </a:r>
          </a:p>
          <a:p>
            <a:pPr marL="0" indent="0" eaLnBrk="1" hangingPunct="1">
              <a:buFontTx/>
              <a:buNone/>
            </a:pPr>
            <a:r>
              <a:rPr lang="en-GB" altLang="en-US" dirty="0"/>
              <a:t>Apple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SA3 feedback resulting from SA6 LS</a:t>
            </a:r>
          </a:p>
          <a:p>
            <a:r>
              <a:rPr lang="en-US" altLang="en-US" dirty="0"/>
              <a:t>Authorization scope enhancement</a:t>
            </a:r>
          </a:p>
          <a:p>
            <a:r>
              <a:rPr lang="en-US" altLang="en-US" dirty="0"/>
              <a:t>Scope in SA3 and stage 3 and the alignment with SA6 spec</a:t>
            </a:r>
          </a:p>
          <a:p>
            <a:r>
              <a:rPr lang="en-US" altLang="en-US" dirty="0"/>
              <a:t>Summary including conclusion</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B0D91-CE1B-1455-ECCB-FA6BE37D79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6F9B7F-D016-BA4C-CBBC-3C558910382A}"/>
              </a:ext>
            </a:extLst>
          </p:cNvPr>
          <p:cNvSpPr>
            <a:spLocks noGrp="1"/>
          </p:cNvSpPr>
          <p:nvPr>
            <p:ph type="title"/>
          </p:nvPr>
        </p:nvSpPr>
        <p:spPr/>
        <p:txBody>
          <a:bodyPr/>
          <a:lstStyle/>
          <a:p>
            <a:r>
              <a:rPr lang="en-US" dirty="0"/>
              <a:t>SA3 feedback: S3-244306</a:t>
            </a:r>
          </a:p>
        </p:txBody>
      </p:sp>
      <p:sp>
        <p:nvSpPr>
          <p:cNvPr id="3" name="Content Placeholder 2">
            <a:extLst>
              <a:ext uri="{FF2B5EF4-FFF2-40B4-BE49-F238E27FC236}">
                <a16:creationId xmlns:a16="http://schemas.microsoft.com/office/drawing/2014/main" id="{C0C2FBBD-A0C4-4C97-DA09-FDB76F2798E7}"/>
              </a:ext>
            </a:extLst>
          </p:cNvPr>
          <p:cNvSpPr>
            <a:spLocks noGrp="1"/>
          </p:cNvSpPr>
          <p:nvPr>
            <p:ph idx="1"/>
          </p:nvPr>
        </p:nvSpPr>
        <p:spPr/>
        <p:txBody>
          <a:bodyPr/>
          <a:lstStyle/>
          <a:p>
            <a:r>
              <a:rPr lang="en-GB" dirty="0"/>
              <a:t>Reply LS to SA6 on obtaining user consent for the exposure of User Sensitive Information</a:t>
            </a:r>
          </a:p>
          <a:p>
            <a:pPr hangingPunct="0">
              <a:spcAft>
                <a:spcPts val="900"/>
              </a:spcAft>
            </a:pPr>
            <a:r>
              <a:rPr lang="en-GB" sz="1800" dirty="0">
                <a:effectLst/>
                <a:latin typeface="Arial" panose="020B0604020202020204" pitchFamily="34" charset="0"/>
                <a:ea typeface="SimSun" panose="02010600030101010101" pitchFamily="2" charset="-122"/>
              </a:rPr>
              <a:t>Q1.Is capturing user consent for </a:t>
            </a:r>
            <a:r>
              <a:rPr lang="en-GB" sz="1800" b="1" dirty="0">
                <a:solidFill>
                  <a:srgbClr val="0070C0"/>
                </a:solidFill>
                <a:effectLst/>
                <a:latin typeface="Arial" panose="020B0604020202020204" pitchFamily="34" charset="0"/>
                <a:ea typeface="SimSun" panose="02010600030101010101" pitchFamily="2" charset="-122"/>
              </a:rPr>
              <a:t>exposure</a:t>
            </a:r>
            <a:r>
              <a:rPr lang="en-GB" sz="1800" dirty="0">
                <a:solidFill>
                  <a:srgbClr val="0070C0"/>
                </a:solidFill>
                <a:effectLst/>
                <a:latin typeface="Arial" panose="020B0604020202020204" pitchFamily="34" charset="0"/>
                <a:ea typeface="SimSun" panose="02010600030101010101" pitchFamily="2" charset="-122"/>
              </a:rPr>
              <a:t> of user sensitive information </a:t>
            </a:r>
            <a:r>
              <a:rPr lang="en-GB" sz="1800" b="1" dirty="0">
                <a:solidFill>
                  <a:srgbClr val="0070C0"/>
                </a:solidFill>
                <a:effectLst/>
                <a:latin typeface="Arial" panose="020B0604020202020204" pitchFamily="34" charset="0"/>
                <a:ea typeface="SimSun" panose="02010600030101010101" pitchFamily="2" charset="-122"/>
              </a:rPr>
              <a:t>by a requesting entity </a:t>
            </a:r>
            <a:r>
              <a:rPr lang="en-GB" sz="1800" dirty="0">
                <a:solidFill>
                  <a:srgbClr val="0070C0"/>
                </a:solidFill>
                <a:effectLst/>
                <a:latin typeface="Arial" panose="020B0604020202020204" pitchFamily="34" charset="0"/>
                <a:ea typeface="SimSun" panose="02010600030101010101" pitchFamily="2" charset="-122"/>
              </a:rPr>
              <a:t>(i.e., client) </a:t>
            </a:r>
            <a:r>
              <a:rPr lang="en-GB" sz="1800" dirty="0">
                <a:effectLst/>
                <a:latin typeface="Arial" panose="020B0604020202020204" pitchFamily="34" charset="0"/>
                <a:ea typeface="SimSun" panose="02010600030101010101" pitchFamily="2" charset="-122"/>
              </a:rPr>
              <a:t>already supported within the existing security frameworks specified by SA3 or not, for example CAPIF RNAA? If not, would SA3 consider providing such mechanism in Rel-19?</a:t>
            </a:r>
            <a:endParaRPr lang="en-GB" sz="1800" dirty="0">
              <a:effectLst/>
              <a:latin typeface="Times New Roman" panose="02020603050405020304" pitchFamily="18" charset="0"/>
              <a:ea typeface="SimSun" panose="02010600030101010101" pitchFamily="2" charset="-122"/>
            </a:endParaRPr>
          </a:p>
          <a:p>
            <a:pPr marL="228600" hangingPunct="0">
              <a:spcAft>
                <a:spcPts val="900"/>
              </a:spcAft>
            </a:pPr>
            <a:r>
              <a:rPr lang="en-GB" sz="1800" dirty="0">
                <a:effectLst/>
                <a:latin typeface="Arial" panose="020B0604020202020204" pitchFamily="34" charset="0"/>
                <a:ea typeface="SimSun" panose="02010600030101010101" pitchFamily="2" charset="-122"/>
              </a:rPr>
              <a:t>SA3 Answer: SA3 interprets the “user consent” in the question as “authorization by the resource owner”, i.e. the permission given by the end user, subscriber or enterprise. </a:t>
            </a:r>
            <a:endParaRPr lang="en-GB" sz="1800" dirty="0">
              <a:effectLst/>
              <a:latin typeface="Times New Roman" panose="02020603050405020304" pitchFamily="18" charset="0"/>
              <a:ea typeface="SimSun" panose="02010600030101010101" pitchFamily="2" charset="-122"/>
            </a:endParaRPr>
          </a:p>
          <a:p>
            <a:pPr marL="228600" hangingPunct="0">
              <a:spcAft>
                <a:spcPts val="900"/>
              </a:spcAft>
            </a:pPr>
            <a:r>
              <a:rPr lang="en-GB" sz="1800" dirty="0">
                <a:effectLst/>
                <a:latin typeface="Arial" panose="020B0604020202020204" pitchFamily="34" charset="0"/>
                <a:ea typeface="SimSun" panose="02010600030101010101" pitchFamily="2" charset="-122"/>
              </a:rPr>
              <a:t>CAPIF RNAA Rel-18 allows the </a:t>
            </a:r>
            <a:r>
              <a:rPr lang="en-GB" sz="1800" dirty="0">
                <a:solidFill>
                  <a:srgbClr val="0070C0"/>
                </a:solidFill>
                <a:effectLst/>
                <a:latin typeface="Arial" panose="020B0604020202020204" pitchFamily="34" charset="0"/>
                <a:ea typeface="SimSun" panose="02010600030101010101" pitchFamily="2" charset="-122"/>
              </a:rPr>
              <a:t>client application running </a:t>
            </a:r>
            <a:r>
              <a:rPr lang="en-GB" sz="1800" dirty="0">
                <a:effectLst/>
                <a:latin typeface="Arial" panose="020B0604020202020204" pitchFamily="34" charset="0"/>
                <a:ea typeface="SimSun" panose="02010600030101010101" pitchFamily="2" charset="-122"/>
              </a:rPr>
              <a:t>on an external server (e.g. game server) </a:t>
            </a:r>
            <a:r>
              <a:rPr lang="en-GB" sz="1800" dirty="0">
                <a:solidFill>
                  <a:srgbClr val="0070C0"/>
                </a:solidFill>
                <a:effectLst/>
                <a:latin typeface="Arial" panose="020B0604020202020204" pitchFamily="34" charset="0"/>
                <a:ea typeface="SimSun" panose="02010600030101010101" pitchFamily="2" charset="-122"/>
              </a:rPr>
              <a:t>to </a:t>
            </a:r>
            <a:r>
              <a:rPr lang="en-GB" sz="1800" b="1" dirty="0">
                <a:solidFill>
                  <a:srgbClr val="0070C0"/>
                </a:solidFill>
                <a:effectLst/>
                <a:latin typeface="Arial" panose="020B0604020202020204" pitchFamily="34" charset="0"/>
                <a:ea typeface="SimSun" panose="02010600030101010101" pitchFamily="2" charset="-122"/>
              </a:rPr>
              <a:t>access</a:t>
            </a:r>
            <a:r>
              <a:rPr lang="en-GB" sz="1800" dirty="0">
                <a:solidFill>
                  <a:srgbClr val="0070C0"/>
                </a:solidFill>
                <a:effectLst/>
                <a:latin typeface="Arial" panose="020B0604020202020204" pitchFamily="34" charset="0"/>
                <a:ea typeface="SimSun" panose="02010600030101010101" pitchFamily="2" charset="-122"/>
              </a:rPr>
              <a:t> the sensitive information </a:t>
            </a:r>
            <a:r>
              <a:rPr lang="en-GB" sz="1800" b="1" dirty="0">
                <a:solidFill>
                  <a:srgbClr val="0070C0"/>
                </a:solidFill>
                <a:effectLst/>
                <a:latin typeface="Arial" panose="020B0604020202020204" pitchFamily="34" charset="0"/>
                <a:ea typeface="SimSun" panose="02010600030101010101" pitchFamily="2" charset="-122"/>
              </a:rPr>
              <a:t>from the resource server </a:t>
            </a:r>
            <a:r>
              <a:rPr lang="en-GB" sz="1800" dirty="0">
                <a:effectLst/>
                <a:latin typeface="Arial" panose="020B0604020202020204" pitchFamily="34" charset="0"/>
                <a:ea typeface="SimSun" panose="02010600030101010101" pitchFamily="2" charset="-122"/>
              </a:rPr>
              <a:t>upon authorization by the resource owner. CAPIF RNAA Rel-18 also allows the client application running on the UE to access the sensitive information related to that UE upon authorization by the resource owner. </a:t>
            </a:r>
            <a:endParaRPr lang="en-GB" sz="1800" dirty="0">
              <a:effectLst/>
              <a:latin typeface="Times New Roman" panose="02020603050405020304" pitchFamily="18" charset="0"/>
              <a:ea typeface="SimSun" panose="02010600030101010101" pitchFamily="2" charset="-122"/>
            </a:endParaRPr>
          </a:p>
          <a:p>
            <a:pPr marL="228600" hangingPunct="0">
              <a:spcAft>
                <a:spcPts val="900"/>
              </a:spcAft>
            </a:pPr>
            <a:r>
              <a:rPr lang="en-GB" sz="1800" dirty="0">
                <a:effectLst/>
                <a:latin typeface="Arial" panose="020B0604020202020204" pitchFamily="34" charset="0"/>
                <a:ea typeface="SimSun" panose="02010600030101010101" pitchFamily="2" charset="-122"/>
              </a:rPr>
              <a:t>A new Rel-19 study is ongoing to enhance CAPIF mechanisms of resource owner authorization.</a:t>
            </a:r>
            <a:r>
              <a:rPr lang="en-US" sz="1800" dirty="0">
                <a:effectLst/>
                <a:latin typeface="Arial" panose="020B0604020202020204" pitchFamily="34" charset="0"/>
                <a:ea typeface="SimSun" panose="02010600030101010101" pitchFamily="2" charset="-122"/>
              </a:rPr>
              <a:t> SA3 will keep SA6 updated.</a:t>
            </a:r>
            <a:endParaRPr lang="en-GB" sz="1800" dirty="0">
              <a:effectLst/>
              <a:latin typeface="Times New Roman" panose="02020603050405020304" pitchFamily="18" charset="0"/>
              <a:ea typeface="SimSun" panose="02010600030101010101" pitchFamily="2" charset="-122"/>
            </a:endParaRPr>
          </a:p>
          <a:p>
            <a:endParaRPr lang="en-GB" dirty="0"/>
          </a:p>
        </p:txBody>
      </p:sp>
    </p:spTree>
    <p:extLst>
      <p:ext uri="{BB962C8B-B14F-4D97-AF65-F5344CB8AC3E}">
        <p14:creationId xmlns:p14="http://schemas.microsoft.com/office/powerpoint/2010/main" val="82438114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B13E7-EC04-BF4A-6D15-A3514BCC5EE7}"/>
              </a:ext>
            </a:extLst>
          </p:cNvPr>
          <p:cNvSpPr>
            <a:spLocks noGrp="1"/>
          </p:cNvSpPr>
          <p:nvPr>
            <p:ph type="title"/>
          </p:nvPr>
        </p:nvSpPr>
        <p:spPr/>
        <p:txBody>
          <a:bodyPr/>
          <a:lstStyle/>
          <a:p>
            <a:r>
              <a:rPr lang="en-US" dirty="0"/>
              <a:t>Authorization scope enhancements</a:t>
            </a:r>
          </a:p>
        </p:txBody>
      </p:sp>
      <p:sp>
        <p:nvSpPr>
          <p:cNvPr id="3" name="Content Placeholder 2">
            <a:extLst>
              <a:ext uri="{FF2B5EF4-FFF2-40B4-BE49-F238E27FC236}">
                <a16:creationId xmlns:a16="http://schemas.microsoft.com/office/drawing/2014/main" id="{DF7FD3DE-3F4B-9495-8D8D-347D32696A0C}"/>
              </a:ext>
            </a:extLst>
          </p:cNvPr>
          <p:cNvSpPr>
            <a:spLocks noGrp="1"/>
          </p:cNvSpPr>
          <p:nvPr>
            <p:ph idx="1"/>
          </p:nvPr>
        </p:nvSpPr>
        <p:spPr/>
        <p:txBody>
          <a:bodyPr/>
          <a:lstStyle/>
          <a:p>
            <a:r>
              <a:rPr lang="en-GB" dirty="0"/>
              <a:t>TR 23.700-22 Solution #9 and TR 33.700-22 Solution #29 on enhancing authorization through finer granularity access token </a:t>
            </a:r>
          </a:p>
          <a:p>
            <a:pPr lvl="1"/>
            <a:r>
              <a:rPr lang="en-GB" dirty="0"/>
              <a:t>Solution highlight that the specifics of the granularity are yet to be defined</a:t>
            </a:r>
          </a:p>
          <a:p>
            <a:r>
              <a:rPr lang="en-GB" dirty="0"/>
              <a:t>TR 23.700-21 Solution #14 on signalling of user consent</a:t>
            </a:r>
          </a:p>
          <a:p>
            <a:pPr lvl="1"/>
            <a:r>
              <a:rPr lang="en-GB" dirty="0"/>
              <a:t>It is proposed in this solution that such a mechanism could be leveraged to not only request the scope of (server resource) access, but also </a:t>
            </a:r>
            <a:r>
              <a:rPr lang="en-GB" dirty="0">
                <a:solidFill>
                  <a:srgbClr val="0070C0"/>
                </a:solidFill>
              </a:rPr>
              <a:t>the scope of what the client itself can expose whilst requesting such access</a:t>
            </a:r>
            <a:r>
              <a:rPr lang="en-GB" dirty="0"/>
              <a:t>.</a:t>
            </a:r>
          </a:p>
          <a:p>
            <a:pPr lvl="1"/>
            <a:r>
              <a:rPr lang="en-US" dirty="0"/>
              <a:t>Note: Enhancing scope field is within SA3 scope.</a:t>
            </a:r>
          </a:p>
        </p:txBody>
      </p:sp>
    </p:spTree>
    <p:extLst>
      <p:ext uri="{BB962C8B-B14F-4D97-AF65-F5344CB8AC3E}">
        <p14:creationId xmlns:p14="http://schemas.microsoft.com/office/powerpoint/2010/main" val="227236550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Access token profile, TS 33.122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643255"/>
          </a:xfrm>
        </p:spPr>
        <p:txBody>
          <a:bodyPr/>
          <a:lstStyle/>
          <a:p>
            <a:pPr marL="0" indent="0">
              <a:buNone/>
            </a:pPr>
            <a:r>
              <a:rPr lang="en-GB" sz="1800" dirty="0">
                <a:effectLst/>
                <a:latin typeface="Times New Roman" panose="02020603050405020304" pitchFamily="18" charset="0"/>
                <a:ea typeface="Times New Roman" panose="02020603050405020304" pitchFamily="18" charset="0"/>
              </a:rPr>
              <a:t>Table C.2.2-1: Access token standard claims</a:t>
            </a:r>
            <a:r>
              <a:rPr lang="en-GB" dirty="0">
                <a:effectLst/>
              </a:rPr>
              <a:t> </a:t>
            </a:r>
            <a:endParaRPr lang="en-US" altLang="en-US" dirty="0"/>
          </a:p>
        </p:txBody>
      </p:sp>
      <p:sp>
        <p:nvSpPr>
          <p:cNvPr id="4" name="Content Placeholder 2">
            <a:extLst>
              <a:ext uri="{FF2B5EF4-FFF2-40B4-BE49-F238E27FC236}">
                <a16:creationId xmlns:a16="http://schemas.microsoft.com/office/drawing/2014/main" id="{D2BFAC66-8034-E7AE-87D2-72AB96C519E3}"/>
              </a:ext>
            </a:extLst>
          </p:cNvPr>
          <p:cNvSpPr txBox="1">
            <a:spLocks/>
          </p:cNvSpPr>
          <p:nvPr/>
        </p:nvSpPr>
        <p:spPr bwMode="auto">
          <a:xfrm>
            <a:off x="838200" y="4251960"/>
            <a:ext cx="105156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1800" dirty="0">
                <a:latin typeface="Times New Roman" panose="02020603050405020304" pitchFamily="18" charset="0"/>
                <a:ea typeface="Times New Roman" panose="02020603050405020304" pitchFamily="18" charset="0"/>
              </a:rPr>
              <a:t>Table C.2.2-1: Access token customized claims</a:t>
            </a:r>
          </a:p>
        </p:txBody>
      </p:sp>
      <p:graphicFrame>
        <p:nvGraphicFramePr>
          <p:cNvPr id="5" name="Table 4">
            <a:extLst>
              <a:ext uri="{FF2B5EF4-FFF2-40B4-BE49-F238E27FC236}">
                <a16:creationId xmlns:a16="http://schemas.microsoft.com/office/drawing/2014/main" id="{518002B1-4F45-1B31-BE74-4ACA27DEBE70}"/>
              </a:ext>
            </a:extLst>
          </p:cNvPr>
          <p:cNvGraphicFramePr>
            <a:graphicFrameLocks noGrp="1"/>
          </p:cNvGraphicFramePr>
          <p:nvPr>
            <p:extLst>
              <p:ext uri="{D42A27DB-BD31-4B8C-83A1-F6EECF244321}">
                <p14:modId xmlns:p14="http://schemas.microsoft.com/office/powerpoint/2010/main" val="351152002"/>
              </p:ext>
            </p:extLst>
          </p:nvPr>
        </p:nvGraphicFramePr>
        <p:xfrm>
          <a:off x="960120" y="2443481"/>
          <a:ext cx="10355580" cy="1706880"/>
        </p:xfrm>
        <a:graphic>
          <a:graphicData uri="http://schemas.openxmlformats.org/drawingml/2006/table">
            <a:tbl>
              <a:tblPr firstRow="1" firstCol="1" bandRow="1">
                <a:tableStyleId>{5C22544A-7EE6-4342-B048-85BDC9FD1C3A}</a:tableStyleId>
              </a:tblPr>
              <a:tblGrid>
                <a:gridCol w="1434604">
                  <a:extLst>
                    <a:ext uri="{9D8B030D-6E8A-4147-A177-3AD203B41FA5}">
                      <a16:colId xmlns:a16="http://schemas.microsoft.com/office/drawing/2014/main" val="2276790760"/>
                    </a:ext>
                  </a:extLst>
                </a:gridCol>
                <a:gridCol w="8920976">
                  <a:extLst>
                    <a:ext uri="{9D8B030D-6E8A-4147-A177-3AD203B41FA5}">
                      <a16:colId xmlns:a16="http://schemas.microsoft.com/office/drawing/2014/main" val="876312446"/>
                    </a:ext>
                  </a:extLst>
                </a:gridCol>
              </a:tblGrid>
              <a:tr h="0">
                <a:tc>
                  <a:txBody>
                    <a:bodyPr/>
                    <a:lstStyle/>
                    <a:p>
                      <a:pPr algn="ctr" hangingPunct="0"/>
                      <a:r>
                        <a:rPr lang="en-GB" sz="1400">
                          <a:effectLst/>
                        </a:rPr>
                        <a:t>Parameter</a:t>
                      </a:r>
                      <a:endParaRPr lang="en-GB"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r>
                        <a:rPr lang="en-GB" sz="1400">
                          <a:effectLst/>
                        </a:rPr>
                        <a:t>Description</a:t>
                      </a:r>
                      <a:endParaRPr lang="en-GB"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813387641"/>
                  </a:ext>
                </a:extLst>
              </a:tr>
              <a:tr h="0">
                <a:tc>
                  <a:txBody>
                    <a:bodyPr/>
                    <a:lstStyle/>
                    <a:p>
                      <a:pPr hangingPunct="0">
                        <a:tabLst>
                          <a:tab pos="3463290" algn="l"/>
                        </a:tabLst>
                      </a:pPr>
                      <a:r>
                        <a:rPr lang="en-GB" sz="1400">
                          <a:effectLst/>
                        </a:rPr>
                        <a:t>exp</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hangingPunct="0">
                        <a:tabLst>
                          <a:tab pos="3463290" algn="l"/>
                        </a:tabLst>
                      </a:pPr>
                      <a:r>
                        <a:rPr lang="en-GB" sz="1400" dirty="0">
                          <a:effectLst/>
                        </a:rPr>
                        <a:t>REQUIRED. The expiration time of the access token.  Implementers MAY provide for some small leeway, usually no more than a few minutes, to account for clock skew (not to exceed 30 seconds).</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278493052"/>
                  </a:ext>
                </a:extLst>
              </a:tr>
              <a:tr h="0">
                <a:tc>
                  <a:txBody>
                    <a:bodyPr/>
                    <a:lstStyle/>
                    <a:p>
                      <a:pPr hangingPunct="0">
                        <a:tabLst>
                          <a:tab pos="3463290" algn="l"/>
                        </a:tabLst>
                      </a:pPr>
                      <a:r>
                        <a:rPr lang="en-GB" sz="1400">
                          <a:effectLst/>
                        </a:rPr>
                        <a:t>client_id</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hangingPunct="0">
                        <a:tabLst>
                          <a:tab pos="3463290" algn="l"/>
                        </a:tabLst>
                      </a:pPr>
                      <a:r>
                        <a:rPr lang="en-GB" sz="1400" dirty="0">
                          <a:effectLst/>
                        </a:rPr>
                        <a:t>REQUIRED. The identifier of the API Invoker making the API request as previously established with the CAPIF Core Function through onboarding.</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3820066718"/>
                  </a:ext>
                </a:extLst>
              </a:tr>
              <a:tr h="0">
                <a:tc>
                  <a:txBody>
                    <a:bodyPr/>
                    <a:lstStyle/>
                    <a:p>
                      <a:pPr hangingPunct="0">
                        <a:tabLst>
                          <a:tab pos="3463290" algn="l"/>
                        </a:tabLst>
                      </a:pPr>
                      <a:r>
                        <a:rPr lang="en-GB" sz="1400">
                          <a:effectLst/>
                        </a:rPr>
                        <a:t>scope</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hangingPunct="0">
                        <a:tabLst>
                          <a:tab pos="3463290" algn="l"/>
                        </a:tabLst>
                      </a:pPr>
                      <a:r>
                        <a:rPr lang="en-GB" sz="1400" dirty="0">
                          <a:effectLst/>
                        </a:rPr>
                        <a:t>REQUIRED. A string containing a space-delimited list, comprising of the following as scopes associated with this token:</a:t>
                      </a:r>
                    </a:p>
                    <a:p>
                      <a:pPr hangingPunct="0">
                        <a:tabLst>
                          <a:tab pos="333375" algn="l"/>
                          <a:tab pos="513080" algn="l"/>
                          <a:tab pos="3463290" algn="l"/>
                        </a:tabLst>
                      </a:pPr>
                      <a:r>
                        <a:rPr lang="en-GB" sz="1400" dirty="0">
                          <a:effectLst/>
                        </a:rPr>
                        <a:t>-  List of Services per AEF (e.g. “AEF</a:t>
                      </a:r>
                      <a:r>
                        <a:rPr lang="en-GB" sz="1400" baseline="-25000" dirty="0">
                          <a:effectLst/>
                        </a:rPr>
                        <a:t>1</a:t>
                      </a:r>
                      <a:r>
                        <a:rPr lang="en-GB" sz="1400" dirty="0">
                          <a:effectLst/>
                        </a:rPr>
                        <a:t>:Service</a:t>
                      </a:r>
                      <a:r>
                        <a:rPr lang="en-GB" sz="1400" baseline="-25000" dirty="0">
                          <a:effectLst/>
                        </a:rPr>
                        <a:t>1</a:t>
                      </a:r>
                      <a:r>
                        <a:rPr lang="en-GB" sz="1400" dirty="0">
                          <a:effectLst/>
                        </a:rPr>
                        <a:t>,Service</a:t>
                      </a:r>
                      <a:r>
                        <a:rPr lang="en-GB" sz="1400" baseline="-25000" dirty="0">
                          <a:effectLst/>
                        </a:rPr>
                        <a:t>2</a:t>
                      </a:r>
                      <a:r>
                        <a:rPr lang="en-GB" sz="1400" dirty="0">
                          <a:effectLst/>
                        </a:rPr>
                        <a:t>,Service</a:t>
                      </a:r>
                      <a:r>
                        <a:rPr lang="en-GB" sz="1400" baseline="-25000" dirty="0">
                          <a:effectLst/>
                        </a:rPr>
                        <a:t>3</a:t>
                      </a:r>
                      <a:r>
                        <a:rPr lang="en-GB" sz="1400" dirty="0">
                          <a:effectLst/>
                        </a:rPr>
                        <a:t>,...,</a:t>
                      </a:r>
                      <a:r>
                        <a:rPr lang="en-GB" sz="1400" dirty="0" err="1">
                          <a:effectLst/>
                        </a:rPr>
                        <a:t>Service</a:t>
                      </a:r>
                      <a:r>
                        <a:rPr lang="en-GB" sz="1400" baseline="-25000" dirty="0" err="1">
                          <a:effectLst/>
                        </a:rPr>
                        <a:t>X</a:t>
                      </a:r>
                      <a:r>
                        <a:rPr lang="en-GB" sz="1400" dirty="0">
                          <a:effectLst/>
                        </a:rPr>
                        <a:t>;</a:t>
                      </a:r>
                    </a:p>
                    <a:p>
                      <a:pPr hangingPunct="0">
                        <a:tabLst>
                          <a:tab pos="333375" algn="l"/>
                          <a:tab pos="513080" algn="l"/>
                          <a:tab pos="3463290" algn="l"/>
                        </a:tabLst>
                      </a:pPr>
                      <a:r>
                        <a:rPr lang="en-GB" sz="1400" dirty="0">
                          <a:effectLst/>
                        </a:rPr>
                        <a:t>                                                    AEF</a:t>
                      </a:r>
                      <a:r>
                        <a:rPr lang="en-GB" sz="1400" baseline="-25000" dirty="0">
                          <a:effectLst/>
                        </a:rPr>
                        <a:t>2</a:t>
                      </a:r>
                      <a:r>
                        <a:rPr lang="en-GB" sz="1400" dirty="0">
                          <a:effectLst/>
                        </a:rPr>
                        <a:t>:Service</a:t>
                      </a:r>
                      <a:r>
                        <a:rPr lang="en-GB" sz="1400" baseline="-25000" dirty="0">
                          <a:effectLst/>
                        </a:rPr>
                        <a:t>1</a:t>
                      </a:r>
                      <a:r>
                        <a:rPr lang="en-GB" sz="1400" dirty="0">
                          <a:effectLst/>
                        </a:rPr>
                        <a:t>,Service</a:t>
                      </a:r>
                      <a:r>
                        <a:rPr lang="en-GB" sz="1400" baseline="-25000" dirty="0">
                          <a:effectLst/>
                        </a:rPr>
                        <a:t>2</a:t>
                      </a:r>
                      <a:r>
                        <a:rPr lang="en-GB" sz="1400" dirty="0">
                          <a:effectLst/>
                        </a:rPr>
                        <a:t>,Service</a:t>
                      </a:r>
                      <a:r>
                        <a:rPr lang="en-GB" sz="1400" baseline="-25000" dirty="0">
                          <a:effectLst/>
                        </a:rPr>
                        <a:t>3</a:t>
                      </a:r>
                      <a:r>
                        <a:rPr lang="en-GB" sz="1400" dirty="0">
                          <a:effectLst/>
                        </a:rPr>
                        <a:t>,...,</a:t>
                      </a:r>
                      <a:r>
                        <a:rPr lang="en-GB" sz="1400" dirty="0" err="1">
                          <a:effectLst/>
                        </a:rPr>
                        <a:t>Service</a:t>
                      </a:r>
                      <a:r>
                        <a:rPr lang="en-GB" sz="1400" baseline="-25000" dirty="0" err="1">
                          <a:effectLst/>
                        </a:rPr>
                        <a:t>Z</a:t>
                      </a:r>
                      <a:r>
                        <a:rPr lang="en-GB" sz="1400" dirty="0">
                          <a:effectLst/>
                        </a:rPr>
                        <a:t>”)</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3465899236"/>
                  </a:ext>
                </a:extLst>
              </a:tr>
            </a:tbl>
          </a:graphicData>
        </a:graphic>
      </p:graphicFrame>
      <p:graphicFrame>
        <p:nvGraphicFramePr>
          <p:cNvPr id="6" name="Table 5">
            <a:extLst>
              <a:ext uri="{FF2B5EF4-FFF2-40B4-BE49-F238E27FC236}">
                <a16:creationId xmlns:a16="http://schemas.microsoft.com/office/drawing/2014/main" id="{FDCF65F6-8F12-AB04-D170-36E8D11207FC}"/>
              </a:ext>
            </a:extLst>
          </p:cNvPr>
          <p:cNvGraphicFramePr>
            <a:graphicFrameLocks noGrp="1"/>
          </p:cNvGraphicFramePr>
          <p:nvPr>
            <p:extLst>
              <p:ext uri="{D42A27DB-BD31-4B8C-83A1-F6EECF244321}">
                <p14:modId xmlns:p14="http://schemas.microsoft.com/office/powerpoint/2010/main" val="3734393091"/>
              </p:ext>
            </p:extLst>
          </p:nvPr>
        </p:nvGraphicFramePr>
        <p:xfrm>
          <a:off x="960120" y="4651059"/>
          <a:ext cx="10355580" cy="426720"/>
        </p:xfrm>
        <a:graphic>
          <a:graphicData uri="http://schemas.openxmlformats.org/drawingml/2006/table">
            <a:tbl>
              <a:tblPr firstRow="1" firstCol="1" bandRow="1">
                <a:tableStyleId>{5C22544A-7EE6-4342-B048-85BDC9FD1C3A}</a:tableStyleId>
              </a:tblPr>
              <a:tblGrid>
                <a:gridCol w="1434604">
                  <a:extLst>
                    <a:ext uri="{9D8B030D-6E8A-4147-A177-3AD203B41FA5}">
                      <a16:colId xmlns:a16="http://schemas.microsoft.com/office/drawing/2014/main" val="1499064048"/>
                    </a:ext>
                  </a:extLst>
                </a:gridCol>
                <a:gridCol w="8920976">
                  <a:extLst>
                    <a:ext uri="{9D8B030D-6E8A-4147-A177-3AD203B41FA5}">
                      <a16:colId xmlns:a16="http://schemas.microsoft.com/office/drawing/2014/main" val="1740393138"/>
                    </a:ext>
                  </a:extLst>
                </a:gridCol>
              </a:tblGrid>
              <a:tr h="0">
                <a:tc>
                  <a:txBody>
                    <a:bodyPr/>
                    <a:lstStyle/>
                    <a:p>
                      <a:pPr algn="ctr" hangingPunct="0"/>
                      <a:r>
                        <a:rPr lang="en-GB" sz="1400">
                          <a:effectLst/>
                        </a:rPr>
                        <a:t>Parameter</a:t>
                      </a:r>
                      <a:endParaRPr lang="en-GB"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r>
                        <a:rPr lang="en-GB" sz="1400">
                          <a:effectLst/>
                        </a:rPr>
                        <a:t>Description</a:t>
                      </a:r>
                      <a:endParaRPr lang="en-GB"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3186312691"/>
                  </a:ext>
                </a:extLst>
              </a:tr>
              <a:tr h="0">
                <a:tc>
                  <a:txBody>
                    <a:bodyPr/>
                    <a:lstStyle/>
                    <a:p>
                      <a:pPr hangingPunct="0">
                        <a:tabLst>
                          <a:tab pos="3463290" algn="l"/>
                        </a:tabLst>
                      </a:pPr>
                      <a:r>
                        <a:rPr lang="en-GB" sz="1400">
                          <a:effectLst/>
                        </a:rPr>
                        <a:t>resOwnerId </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hangingPunct="0">
                        <a:tabLst>
                          <a:tab pos="3463290" algn="l"/>
                        </a:tabLst>
                      </a:pPr>
                      <a:r>
                        <a:rPr lang="en-GB" sz="1400" dirty="0">
                          <a:effectLst/>
                        </a:rPr>
                        <a:t>OPTIONAL. Resource owner ID.</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813806146"/>
                  </a:ext>
                </a:extLst>
              </a:tr>
            </a:tbl>
          </a:graphicData>
        </a:graphic>
      </p:graphicFrame>
      <p:sp>
        <p:nvSpPr>
          <p:cNvPr id="8" name="TextBox 7">
            <a:extLst>
              <a:ext uri="{FF2B5EF4-FFF2-40B4-BE49-F238E27FC236}">
                <a16:creationId xmlns:a16="http://schemas.microsoft.com/office/drawing/2014/main" id="{55A6CD95-6F9A-354C-BD10-791746403ADB}"/>
              </a:ext>
            </a:extLst>
          </p:cNvPr>
          <p:cNvSpPr txBox="1"/>
          <p:nvPr/>
        </p:nvSpPr>
        <p:spPr>
          <a:xfrm>
            <a:off x="876300" y="5192906"/>
            <a:ext cx="10393680" cy="1192634"/>
          </a:xfrm>
          <a:prstGeom prst="rect">
            <a:avLst/>
          </a:prstGeom>
          <a:noFill/>
        </p:spPr>
        <p:txBody>
          <a:bodyPr wrap="square">
            <a:spAutoFit/>
          </a:bodyPr>
          <a:lstStyle/>
          <a:p>
            <a:pPr hangingPunct="0">
              <a:spcAft>
                <a:spcPts val="900"/>
              </a:spcAft>
            </a:pPr>
            <a:r>
              <a:rPr lang="en-GB" sz="1600" dirty="0">
                <a:effectLst/>
                <a:latin typeface="Times New Roman" panose="02020603050405020304" pitchFamily="18" charset="0"/>
                <a:ea typeface="Times New Roman" panose="02020603050405020304" pitchFamily="18" charset="0"/>
              </a:rPr>
              <a:t>The ‘</a:t>
            </a:r>
            <a:r>
              <a:rPr lang="en-GB" sz="1600" dirty="0" err="1">
                <a:effectLst/>
                <a:latin typeface="Times New Roman" panose="02020603050405020304" pitchFamily="18" charset="0"/>
                <a:ea typeface="Times New Roman" panose="02020603050405020304" pitchFamily="18" charset="0"/>
              </a:rPr>
              <a:t>exp’and</a:t>
            </a:r>
            <a:r>
              <a:rPr lang="en-GB" sz="1600" dirty="0">
                <a:effectLst/>
                <a:latin typeface="Times New Roman" panose="02020603050405020304" pitchFamily="18" charset="0"/>
                <a:ea typeface="Times New Roman" panose="02020603050405020304" pitchFamily="18" charset="0"/>
              </a:rPr>
              <a:t> ‘scope’ parameters of the access token shall be determined by the CAPIF core function based upon the </a:t>
            </a:r>
            <a:r>
              <a:rPr lang="en-GB" sz="1600" dirty="0" err="1">
                <a:effectLst/>
                <a:latin typeface="Times New Roman" panose="02020603050405020304" pitchFamily="18" charset="0"/>
                <a:ea typeface="Times New Roman" panose="02020603050405020304" pitchFamily="18" charset="0"/>
              </a:rPr>
              <a:t>client_id</a:t>
            </a:r>
            <a:r>
              <a:rPr lang="en-GB" sz="1600" dirty="0">
                <a:effectLst/>
                <a:latin typeface="Times New Roman" panose="02020603050405020304" pitchFamily="18" charset="0"/>
                <a:ea typeface="Times New Roman" panose="02020603050405020304" pitchFamily="18" charset="0"/>
              </a:rPr>
              <a:t> of the API Invoker provided in the Access Token Request message.</a:t>
            </a:r>
          </a:p>
          <a:p>
            <a:r>
              <a:rPr lang="en-GB" sz="1600" dirty="0">
                <a:effectLst/>
                <a:latin typeface="Times New Roman" panose="02020603050405020304" pitchFamily="18" charset="0"/>
                <a:ea typeface="Times New Roman" panose="02020603050405020304" pitchFamily="18" charset="0"/>
              </a:rPr>
              <a:t>The scope parameter ‘List of Services per AEF’ shall contain a full or partial list of services which the API Invoker is permitted to access at each AEF. </a:t>
            </a:r>
            <a:endParaRPr lang="en-US" sz="1600"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E12E8-F3EA-5410-0BAD-3C0DE1123887}"/>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FB4F7126-35B0-1785-2EB3-C7F5DBF22320}"/>
              </a:ext>
            </a:extLst>
          </p:cNvPr>
          <p:cNvSpPr>
            <a:spLocks noGrp="1"/>
          </p:cNvSpPr>
          <p:nvPr>
            <p:ph type="title"/>
          </p:nvPr>
        </p:nvSpPr>
        <p:spPr/>
        <p:txBody>
          <a:bodyPr/>
          <a:lstStyle/>
          <a:p>
            <a:r>
              <a:rPr lang="en-GB" altLang="en-US" dirty="0" err="1"/>
              <a:t>AccessTokenReq</a:t>
            </a:r>
            <a:r>
              <a:rPr lang="en-GB" altLang="en-US" dirty="0"/>
              <a:t>, TS 29.222 </a:t>
            </a:r>
          </a:p>
        </p:txBody>
      </p:sp>
      <p:sp>
        <p:nvSpPr>
          <p:cNvPr id="7171" name="Content Placeholder 2">
            <a:extLst>
              <a:ext uri="{FF2B5EF4-FFF2-40B4-BE49-F238E27FC236}">
                <a16:creationId xmlns:a16="http://schemas.microsoft.com/office/drawing/2014/main" id="{4E3D60A6-975F-029E-EC35-414DCB72B689}"/>
              </a:ext>
            </a:extLst>
          </p:cNvPr>
          <p:cNvSpPr>
            <a:spLocks noGrp="1"/>
          </p:cNvSpPr>
          <p:nvPr>
            <p:ph idx="1"/>
          </p:nvPr>
        </p:nvSpPr>
        <p:spPr>
          <a:xfrm>
            <a:off x="774699" y="1746602"/>
            <a:ext cx="10515600" cy="643255"/>
          </a:xfrm>
        </p:spPr>
        <p:txBody>
          <a:bodyPr/>
          <a:lstStyle/>
          <a:p>
            <a:pPr marL="0" indent="0">
              <a:buNone/>
            </a:pPr>
            <a:r>
              <a:rPr lang="en-GB" sz="1800" dirty="0">
                <a:effectLst/>
                <a:latin typeface="Times New Roman" panose="02020603050405020304" pitchFamily="18" charset="0"/>
                <a:ea typeface="Times New Roman" panose="02020603050405020304" pitchFamily="18" charset="0"/>
              </a:rPr>
              <a:t>Table 8.4.2.6-1: Definition of type </a:t>
            </a:r>
            <a:r>
              <a:rPr lang="en-GB" sz="1800" dirty="0" err="1">
                <a:effectLst/>
                <a:latin typeface="Times New Roman" panose="02020603050405020304" pitchFamily="18" charset="0"/>
                <a:ea typeface="Times New Roman" panose="02020603050405020304" pitchFamily="18" charset="0"/>
              </a:rPr>
              <a:t>AccessTokenReq</a:t>
            </a:r>
            <a:r>
              <a:rPr lang="en-GB" sz="1800" dirty="0">
                <a:effectLst/>
                <a:latin typeface="Times New Roman" panose="02020603050405020304" pitchFamily="18" charset="0"/>
                <a:ea typeface="Times New Roman" panose="02020603050405020304" pitchFamily="18" charset="0"/>
              </a:rPr>
              <a:t> </a:t>
            </a:r>
            <a:r>
              <a:rPr lang="en-GB" sz="1800" i="1" dirty="0">
                <a:effectLst/>
                <a:latin typeface="Times New Roman" panose="02020603050405020304" pitchFamily="18" charset="0"/>
                <a:ea typeface="Times New Roman" panose="02020603050405020304" pitchFamily="18" charset="0"/>
              </a:rPr>
              <a:t>(subset of attributes)</a:t>
            </a:r>
            <a:endParaRPr lang="en-US" altLang="en-US" i="1" dirty="0"/>
          </a:p>
        </p:txBody>
      </p:sp>
      <p:sp>
        <p:nvSpPr>
          <p:cNvPr id="4" name="Content Placeholder 2">
            <a:extLst>
              <a:ext uri="{FF2B5EF4-FFF2-40B4-BE49-F238E27FC236}">
                <a16:creationId xmlns:a16="http://schemas.microsoft.com/office/drawing/2014/main" id="{30344BDC-FF14-A22F-6F8D-B4CAE2313C15}"/>
              </a:ext>
            </a:extLst>
          </p:cNvPr>
          <p:cNvSpPr txBox="1">
            <a:spLocks/>
          </p:cNvSpPr>
          <p:nvPr/>
        </p:nvSpPr>
        <p:spPr bwMode="auto">
          <a:xfrm>
            <a:off x="838200" y="4251960"/>
            <a:ext cx="105156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1800" dirty="0">
                <a:latin typeface="Times New Roman" panose="02020603050405020304" pitchFamily="18" charset="0"/>
                <a:ea typeface="Times New Roman" panose="02020603050405020304" pitchFamily="18" charset="0"/>
              </a:rPr>
              <a:t>Table C.2.2-1: Access token customized claims</a:t>
            </a:r>
          </a:p>
        </p:txBody>
      </p:sp>
      <p:graphicFrame>
        <p:nvGraphicFramePr>
          <p:cNvPr id="6" name="Table 5">
            <a:extLst>
              <a:ext uri="{FF2B5EF4-FFF2-40B4-BE49-F238E27FC236}">
                <a16:creationId xmlns:a16="http://schemas.microsoft.com/office/drawing/2014/main" id="{712290AA-E58D-BB52-81F4-8BBEEA62D831}"/>
              </a:ext>
            </a:extLst>
          </p:cNvPr>
          <p:cNvGraphicFramePr>
            <a:graphicFrameLocks noGrp="1"/>
          </p:cNvGraphicFramePr>
          <p:nvPr/>
        </p:nvGraphicFramePr>
        <p:xfrm>
          <a:off x="960120" y="4651059"/>
          <a:ext cx="10355580" cy="426720"/>
        </p:xfrm>
        <a:graphic>
          <a:graphicData uri="http://schemas.openxmlformats.org/drawingml/2006/table">
            <a:tbl>
              <a:tblPr firstRow="1" firstCol="1" bandRow="1">
                <a:tableStyleId>{5C22544A-7EE6-4342-B048-85BDC9FD1C3A}</a:tableStyleId>
              </a:tblPr>
              <a:tblGrid>
                <a:gridCol w="1434604">
                  <a:extLst>
                    <a:ext uri="{9D8B030D-6E8A-4147-A177-3AD203B41FA5}">
                      <a16:colId xmlns:a16="http://schemas.microsoft.com/office/drawing/2014/main" val="1499064048"/>
                    </a:ext>
                  </a:extLst>
                </a:gridCol>
                <a:gridCol w="8920976">
                  <a:extLst>
                    <a:ext uri="{9D8B030D-6E8A-4147-A177-3AD203B41FA5}">
                      <a16:colId xmlns:a16="http://schemas.microsoft.com/office/drawing/2014/main" val="1740393138"/>
                    </a:ext>
                  </a:extLst>
                </a:gridCol>
              </a:tblGrid>
              <a:tr h="0">
                <a:tc>
                  <a:txBody>
                    <a:bodyPr/>
                    <a:lstStyle/>
                    <a:p>
                      <a:pPr algn="ctr" hangingPunct="0"/>
                      <a:r>
                        <a:rPr lang="en-GB" sz="1400">
                          <a:effectLst/>
                        </a:rPr>
                        <a:t>Parameter</a:t>
                      </a:r>
                      <a:endParaRPr lang="en-GB"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algn="ctr" hangingPunct="0"/>
                      <a:r>
                        <a:rPr lang="en-GB" sz="1400">
                          <a:effectLst/>
                        </a:rPr>
                        <a:t>Description</a:t>
                      </a:r>
                      <a:endParaRPr lang="en-GB" sz="1400" b="1">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3186312691"/>
                  </a:ext>
                </a:extLst>
              </a:tr>
              <a:tr h="0">
                <a:tc>
                  <a:txBody>
                    <a:bodyPr/>
                    <a:lstStyle/>
                    <a:p>
                      <a:pPr hangingPunct="0">
                        <a:tabLst>
                          <a:tab pos="3463290" algn="l"/>
                        </a:tabLst>
                      </a:pPr>
                      <a:r>
                        <a:rPr lang="en-GB" sz="1400">
                          <a:effectLst/>
                        </a:rPr>
                        <a:t>resOwnerId </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hangingPunct="0">
                        <a:tabLst>
                          <a:tab pos="3463290" algn="l"/>
                        </a:tabLst>
                      </a:pPr>
                      <a:r>
                        <a:rPr lang="en-GB" sz="1400" dirty="0">
                          <a:effectLst/>
                        </a:rPr>
                        <a:t>OPTIONAL. Resource owner ID.</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813806146"/>
                  </a:ext>
                </a:extLst>
              </a:tr>
            </a:tbl>
          </a:graphicData>
        </a:graphic>
      </p:graphicFrame>
      <p:sp>
        <p:nvSpPr>
          <p:cNvPr id="8" name="TextBox 7">
            <a:extLst>
              <a:ext uri="{FF2B5EF4-FFF2-40B4-BE49-F238E27FC236}">
                <a16:creationId xmlns:a16="http://schemas.microsoft.com/office/drawing/2014/main" id="{3D164CB4-76B9-778E-C859-ED1A37BE68DE}"/>
              </a:ext>
            </a:extLst>
          </p:cNvPr>
          <p:cNvSpPr txBox="1"/>
          <p:nvPr/>
        </p:nvSpPr>
        <p:spPr>
          <a:xfrm>
            <a:off x="812799" y="5113883"/>
            <a:ext cx="10393680" cy="1192634"/>
          </a:xfrm>
          <a:prstGeom prst="rect">
            <a:avLst/>
          </a:prstGeom>
          <a:noFill/>
        </p:spPr>
        <p:txBody>
          <a:bodyPr wrap="square">
            <a:spAutoFit/>
          </a:bodyPr>
          <a:lstStyle/>
          <a:p>
            <a:pPr hangingPunct="0">
              <a:spcAft>
                <a:spcPts val="900"/>
              </a:spcAft>
            </a:pPr>
            <a:r>
              <a:rPr lang="en-GB" sz="1600" dirty="0">
                <a:effectLst/>
                <a:latin typeface="Times New Roman" panose="02020603050405020304" pitchFamily="18" charset="0"/>
                <a:ea typeface="Times New Roman" panose="02020603050405020304" pitchFamily="18" charset="0"/>
              </a:rPr>
              <a:t>The ‘</a:t>
            </a:r>
            <a:r>
              <a:rPr lang="en-GB" sz="1600" dirty="0" err="1">
                <a:effectLst/>
                <a:latin typeface="Times New Roman" panose="02020603050405020304" pitchFamily="18" charset="0"/>
                <a:ea typeface="Times New Roman" panose="02020603050405020304" pitchFamily="18" charset="0"/>
              </a:rPr>
              <a:t>exp’and</a:t>
            </a:r>
            <a:r>
              <a:rPr lang="en-GB" sz="1600" dirty="0">
                <a:effectLst/>
                <a:latin typeface="Times New Roman" panose="02020603050405020304" pitchFamily="18" charset="0"/>
                <a:ea typeface="Times New Roman" panose="02020603050405020304" pitchFamily="18" charset="0"/>
              </a:rPr>
              <a:t> ‘scope’ parameters of the access token shall be determined by the CAPIF core function based upon the </a:t>
            </a:r>
            <a:r>
              <a:rPr lang="en-GB" sz="1600" dirty="0" err="1">
                <a:effectLst/>
                <a:latin typeface="Times New Roman" panose="02020603050405020304" pitchFamily="18" charset="0"/>
                <a:ea typeface="Times New Roman" panose="02020603050405020304" pitchFamily="18" charset="0"/>
              </a:rPr>
              <a:t>client_id</a:t>
            </a:r>
            <a:r>
              <a:rPr lang="en-GB" sz="1600" dirty="0">
                <a:effectLst/>
                <a:latin typeface="Times New Roman" panose="02020603050405020304" pitchFamily="18" charset="0"/>
                <a:ea typeface="Times New Roman" panose="02020603050405020304" pitchFamily="18" charset="0"/>
              </a:rPr>
              <a:t> of the API Invoker provided in the Access Token Request message.</a:t>
            </a:r>
          </a:p>
          <a:p>
            <a:r>
              <a:rPr lang="en-GB" sz="1600" dirty="0">
                <a:effectLst/>
                <a:latin typeface="Times New Roman" panose="02020603050405020304" pitchFamily="18" charset="0"/>
                <a:ea typeface="Times New Roman" panose="02020603050405020304" pitchFamily="18" charset="0"/>
              </a:rPr>
              <a:t>The scope parameter ‘List of Services per AEF’ shall contain a full or partial list of services which the API Invoker is permitted to access at each AEF. </a:t>
            </a:r>
            <a:endParaRPr lang="en-US" sz="1600" dirty="0"/>
          </a:p>
        </p:txBody>
      </p:sp>
      <p:graphicFrame>
        <p:nvGraphicFramePr>
          <p:cNvPr id="2" name="Table 1">
            <a:extLst>
              <a:ext uri="{FF2B5EF4-FFF2-40B4-BE49-F238E27FC236}">
                <a16:creationId xmlns:a16="http://schemas.microsoft.com/office/drawing/2014/main" id="{57D02CB2-F8AD-C39C-8491-FDBEC886EE1B}"/>
              </a:ext>
            </a:extLst>
          </p:cNvPr>
          <p:cNvGraphicFramePr>
            <a:graphicFrameLocks noGrp="1"/>
          </p:cNvGraphicFramePr>
          <p:nvPr>
            <p:extLst>
              <p:ext uri="{D42A27DB-BD31-4B8C-83A1-F6EECF244321}">
                <p14:modId xmlns:p14="http://schemas.microsoft.com/office/powerpoint/2010/main" val="4206760721"/>
              </p:ext>
            </p:extLst>
          </p:nvPr>
        </p:nvGraphicFramePr>
        <p:xfrm>
          <a:off x="797559" y="2127918"/>
          <a:ext cx="10454640" cy="3040380"/>
        </p:xfrm>
        <a:graphic>
          <a:graphicData uri="http://schemas.openxmlformats.org/drawingml/2006/table">
            <a:tbl>
              <a:tblPr firstRow="1" firstCol="1" bandRow="1">
                <a:tableStyleId>{5C22544A-7EE6-4342-B048-85BDC9FD1C3A}</a:tableStyleId>
              </a:tblPr>
              <a:tblGrid>
                <a:gridCol w="1153162">
                  <a:extLst>
                    <a:ext uri="{9D8B030D-6E8A-4147-A177-3AD203B41FA5}">
                      <a16:colId xmlns:a16="http://schemas.microsoft.com/office/drawing/2014/main" val="1197095374"/>
                    </a:ext>
                  </a:extLst>
                </a:gridCol>
                <a:gridCol w="1025325">
                  <a:extLst>
                    <a:ext uri="{9D8B030D-6E8A-4147-A177-3AD203B41FA5}">
                      <a16:colId xmlns:a16="http://schemas.microsoft.com/office/drawing/2014/main" val="2440673591"/>
                    </a:ext>
                  </a:extLst>
                </a:gridCol>
                <a:gridCol w="277104">
                  <a:extLst>
                    <a:ext uri="{9D8B030D-6E8A-4147-A177-3AD203B41FA5}">
                      <a16:colId xmlns:a16="http://schemas.microsoft.com/office/drawing/2014/main" val="1850324050"/>
                    </a:ext>
                  </a:extLst>
                </a:gridCol>
                <a:gridCol w="856129">
                  <a:extLst>
                    <a:ext uri="{9D8B030D-6E8A-4147-A177-3AD203B41FA5}">
                      <a16:colId xmlns:a16="http://schemas.microsoft.com/office/drawing/2014/main" val="2142609031"/>
                    </a:ext>
                  </a:extLst>
                </a:gridCol>
                <a:gridCol w="6360318">
                  <a:extLst>
                    <a:ext uri="{9D8B030D-6E8A-4147-A177-3AD203B41FA5}">
                      <a16:colId xmlns:a16="http://schemas.microsoft.com/office/drawing/2014/main" val="3532139006"/>
                    </a:ext>
                  </a:extLst>
                </a:gridCol>
                <a:gridCol w="782602">
                  <a:extLst>
                    <a:ext uri="{9D8B030D-6E8A-4147-A177-3AD203B41FA5}">
                      <a16:colId xmlns:a16="http://schemas.microsoft.com/office/drawing/2014/main" val="1683225137"/>
                    </a:ext>
                  </a:extLst>
                </a:gridCol>
              </a:tblGrid>
              <a:tr h="0">
                <a:tc>
                  <a:txBody>
                    <a:bodyPr/>
                    <a:lstStyle/>
                    <a:p>
                      <a:pPr algn="ctr"/>
                      <a:r>
                        <a:rPr lang="en-GB" sz="1050">
                          <a:effectLst/>
                        </a:rPr>
                        <a:t>Attribute name</a:t>
                      </a:r>
                      <a:endParaRPr lang="en-GB" sz="105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rPr>
                        <a:t>Data type</a:t>
                      </a:r>
                      <a:endParaRPr lang="en-GB" sz="105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rPr>
                        <a:t>P</a:t>
                      </a:r>
                      <a:endParaRPr lang="en-GB" sz="105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rPr>
                        <a:t>Cardinality</a:t>
                      </a:r>
                      <a:endParaRPr lang="en-GB" sz="105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rPr>
                        <a:t>Description</a:t>
                      </a:r>
                      <a:endParaRPr lang="en-GB" sz="105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rPr>
                        <a:t>Applicability</a:t>
                      </a:r>
                      <a:endParaRPr lang="en-GB" sz="1050" b="1">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2178161303"/>
                  </a:ext>
                </a:extLst>
              </a:tr>
              <a:tr h="0">
                <a:tc>
                  <a:txBody>
                    <a:bodyPr/>
                    <a:lstStyle/>
                    <a:p>
                      <a:r>
                        <a:rPr lang="en-GB" sz="1050" dirty="0" err="1">
                          <a:effectLst/>
                          <a:latin typeface="Arial" panose="020B0604020202020204" pitchFamily="34" charset="0"/>
                          <a:ea typeface="DengXian" panose="02010600030101010101" pitchFamily="2" charset="-122"/>
                          <a:cs typeface="Times New Roman" panose="02020603050405020304" pitchFamily="18" charset="0"/>
                        </a:rPr>
                        <a:t>client_id</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Times New Roman" panose="02020603050405020304" pitchFamily="18" charset="0"/>
                        </a:rPr>
                        <a:t>string</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latin typeface="Arial" panose="020B0604020202020204" pitchFamily="34" charset="0"/>
                          <a:ea typeface="DengXian" panose="02010600030101010101" pitchFamily="2" charset="-122"/>
                          <a:cs typeface="Times New Roman" panose="02020603050405020304" pitchFamily="18" charset="0"/>
                        </a:rPr>
                        <a:t>M</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Times New Roman" panose="02020603050405020304" pitchFamily="18" charset="0"/>
                        </a:rPr>
                        <a:t>1</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Arial" panose="020B0604020202020204" pitchFamily="34" charset="0"/>
                        </a:rPr>
                        <a:t>This attribute shall contain the API invoker Identifier.</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p>
                      <a:r>
                        <a:rPr lang="en-GB" sz="1050">
                          <a:effectLst/>
                          <a:latin typeface="Arial" panose="020B0604020202020204" pitchFamily="34" charset="0"/>
                          <a:ea typeface="DengXian" panose="02010600030101010101" pitchFamily="2" charset="-122"/>
                          <a:cs typeface="Arial" panose="020B0604020202020204" pitchFamily="34" charset="0"/>
                        </a:rPr>
                        <a:t> </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p>
                      <a:r>
                        <a:rPr lang="en-GB" sz="1050">
                          <a:effectLst/>
                          <a:latin typeface="Arial" panose="020B0604020202020204" pitchFamily="34" charset="0"/>
                          <a:ea typeface="DengXian" panose="02010600030101010101" pitchFamily="2" charset="-122"/>
                          <a:cs typeface="Arial" panose="020B0604020202020204" pitchFamily="34" charset="0"/>
                        </a:rPr>
                        <a:t>(NOTE 3)</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dirty="0">
                          <a:effectLst/>
                          <a:latin typeface="Arial" panose="020B0604020202020204" pitchFamily="34" charset="0"/>
                          <a:ea typeface="DengXian" panose="02010600030101010101" pitchFamily="2" charset="-122"/>
                          <a:cs typeface="Arial" panose="020B0604020202020204" pitchFamily="34" charset="0"/>
                        </a:rPr>
                        <a:t> </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542397200"/>
                  </a:ext>
                </a:extLst>
              </a:tr>
              <a:tr h="0">
                <a:tc>
                  <a:txBody>
                    <a:bodyPr/>
                    <a:lstStyle/>
                    <a:p>
                      <a:r>
                        <a:rPr lang="en-GB" sz="1050">
                          <a:effectLst/>
                          <a:latin typeface="Arial" panose="020B0604020202020204" pitchFamily="34" charset="0"/>
                          <a:ea typeface="DengXian" panose="02010600030101010101" pitchFamily="2" charset="-122"/>
                          <a:cs typeface="Times New Roman" panose="02020603050405020304" pitchFamily="18" charset="0"/>
                        </a:rPr>
                        <a:t>resOwnerId</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Times New Roman" panose="02020603050405020304" pitchFamily="18" charset="0"/>
                        </a:rPr>
                        <a:t>ResOwnerId</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latin typeface="Arial" panose="020B0604020202020204" pitchFamily="34" charset="0"/>
                          <a:ea typeface="DengXian" panose="02010600030101010101" pitchFamily="2" charset="-122"/>
                          <a:cs typeface="Times New Roman" panose="02020603050405020304" pitchFamily="18" charset="0"/>
                        </a:rPr>
                        <a:t>O</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Times New Roman" panose="02020603050405020304" pitchFamily="18" charset="0"/>
                        </a:rPr>
                        <a:t>0..1</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Arial" panose="020B0604020202020204" pitchFamily="34" charset="0"/>
                        </a:rPr>
                        <a:t>Contains the identifier of the resource owner.</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p>
                      <a:r>
                        <a:rPr lang="en-GB" sz="1050">
                          <a:effectLst/>
                          <a:latin typeface="Arial" panose="020B0604020202020204" pitchFamily="34" charset="0"/>
                          <a:ea typeface="DengXian" panose="02010600030101010101" pitchFamily="2" charset="-122"/>
                          <a:cs typeface="Arial" panose="020B0604020202020204" pitchFamily="34" charset="0"/>
                        </a:rPr>
                        <a:t> </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p>
                      <a:r>
                        <a:rPr lang="en-US" sz="1050">
                          <a:effectLst/>
                          <a:latin typeface="Arial" panose="020B0604020202020204" pitchFamily="34" charset="0"/>
                          <a:ea typeface="DengXian" panose="02010600030101010101" pitchFamily="2" charset="-122"/>
                          <a:cs typeface="Times New Roman" panose="02020603050405020304" pitchFamily="18" charset="0"/>
                        </a:rPr>
                        <a:t>This attribute shall be present only when the access token request is used for RNAA.</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Arial" panose="020B0604020202020204" pitchFamily="34" charset="0"/>
                        </a:rPr>
                        <a:t>RNAA</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841229969"/>
                  </a:ext>
                </a:extLst>
              </a:tr>
              <a:tr h="0">
                <a:tc>
                  <a:txBody>
                    <a:bodyPr/>
                    <a:lstStyle/>
                    <a:p>
                      <a:r>
                        <a:rPr lang="en-US" sz="1050" dirty="0">
                          <a:effectLst/>
                          <a:latin typeface="Arial" panose="020B0604020202020204" pitchFamily="34" charset="0"/>
                          <a:ea typeface="DengXian" panose="02010600030101010101" pitchFamily="2" charset="-122"/>
                          <a:cs typeface="Times New Roman" panose="02020603050405020304" pitchFamily="18" charset="0"/>
                        </a:rPr>
                        <a:t>scope</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a:effectLst/>
                          <a:latin typeface="Arial" panose="020B0604020202020204" pitchFamily="34" charset="0"/>
                          <a:ea typeface="DengXian" panose="02010600030101010101" pitchFamily="2" charset="-122"/>
                          <a:cs typeface="Times New Roman" panose="02020603050405020304" pitchFamily="18" charset="0"/>
                        </a:rPr>
                        <a:t>string</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pPr algn="ctr"/>
                      <a:r>
                        <a:rPr lang="en-GB" sz="1050">
                          <a:effectLst/>
                          <a:latin typeface="Arial" panose="020B0604020202020204" pitchFamily="34" charset="0"/>
                          <a:ea typeface="DengXian" panose="02010600030101010101" pitchFamily="2" charset="-122"/>
                          <a:cs typeface="Times New Roman" panose="02020603050405020304" pitchFamily="18" charset="0"/>
                        </a:rPr>
                        <a:t>O</a:t>
                      </a:r>
                      <a:endParaRPr lang="en-GB" sz="105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GB" sz="1050" dirty="0">
                          <a:effectLst/>
                          <a:latin typeface="Arial" panose="020B0604020202020204" pitchFamily="34" charset="0"/>
                          <a:ea typeface="DengXian" panose="02010600030101010101" pitchFamily="2" charset="-122"/>
                          <a:cs typeface="Times New Roman" panose="02020603050405020304" pitchFamily="18" charset="0"/>
                        </a:rPr>
                        <a:t>0..1</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US" sz="1050" dirty="0">
                          <a:effectLst/>
                          <a:latin typeface="Arial" panose="020B0604020202020204" pitchFamily="34" charset="0"/>
                          <a:ea typeface="DengXian" panose="02010600030101010101" pitchFamily="2" charset="-122"/>
                          <a:cs typeface="Times New Roman" panose="02020603050405020304" pitchFamily="18" charset="0"/>
                        </a:rPr>
                        <a:t>This attribute when present shall contain a list of AEF identifiers and its associated API names for which the </a:t>
                      </a:r>
                      <a:r>
                        <a:rPr lang="en-US" sz="1050" dirty="0" err="1">
                          <a:effectLst/>
                          <a:latin typeface="Arial" panose="020B0604020202020204" pitchFamily="34" charset="0"/>
                          <a:ea typeface="DengXian" panose="02010600030101010101" pitchFamily="2" charset="-122"/>
                          <a:cs typeface="Times New Roman" panose="02020603050405020304" pitchFamily="18" charset="0"/>
                        </a:rPr>
                        <a:t>access_token</a:t>
                      </a:r>
                      <a:r>
                        <a:rPr lang="en-US" sz="1050" dirty="0">
                          <a:effectLst/>
                          <a:latin typeface="Arial" panose="020B0604020202020204" pitchFamily="34" charset="0"/>
                          <a:ea typeface="DengXian" panose="02010600030101010101" pitchFamily="2" charset="-122"/>
                          <a:cs typeface="Times New Roman" panose="02020603050405020304" pitchFamily="18" charset="0"/>
                        </a:rPr>
                        <a:t> is authorized for use.</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p>
                      <a:r>
                        <a:rPr lang="en-US" sz="1050" dirty="0">
                          <a:effectLst/>
                          <a:latin typeface="Arial" panose="020B0604020202020204" pitchFamily="34" charset="0"/>
                          <a:ea typeface="DengXian" panose="02010600030101010101" pitchFamily="2" charset="-122"/>
                          <a:cs typeface="Times New Roman" panose="02020603050405020304" pitchFamily="18" charset="0"/>
                        </a:rPr>
                        <a:t> </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p>
                      <a:r>
                        <a:rPr lang="en-GB" sz="1050" dirty="0">
                          <a:effectLst/>
                          <a:latin typeface="Arial" panose="020B0604020202020204" pitchFamily="34" charset="0"/>
                          <a:ea typeface="DengXian" panose="02010600030101010101" pitchFamily="2" charset="-122"/>
                          <a:cs typeface="Times New Roman" panose="02020603050405020304" pitchFamily="18" charset="0"/>
                        </a:rPr>
                        <a:t>It takes the format of 3gpp#aefId1:apiName1,apiName2,…apiNameX;aefId2:apiName1,apiName2,…</a:t>
                      </a:r>
                      <a:r>
                        <a:rPr lang="en-GB" sz="1050" dirty="0" err="1">
                          <a:effectLst/>
                          <a:latin typeface="Arial" panose="020B0604020202020204" pitchFamily="34" charset="0"/>
                          <a:ea typeface="DengXian" panose="02010600030101010101" pitchFamily="2" charset="-122"/>
                          <a:cs typeface="Times New Roman" panose="02020603050405020304" pitchFamily="18" charset="0"/>
                        </a:rPr>
                        <a:t>apiNameY</a:t>
                      </a:r>
                      <a:r>
                        <a:rPr lang="en-GB" sz="1050" dirty="0">
                          <a:effectLst/>
                          <a:latin typeface="Arial" panose="020B0604020202020204" pitchFamily="34" charset="0"/>
                          <a:ea typeface="DengXian" panose="02010600030101010101" pitchFamily="2" charset="-122"/>
                          <a:cs typeface="Times New Roman" panose="02020603050405020304" pitchFamily="18" charset="0"/>
                        </a:rPr>
                        <a:t>;…aefIdN:apiName1,apiName2,…</a:t>
                      </a:r>
                      <a:r>
                        <a:rPr lang="en-GB" sz="1050" dirty="0" err="1">
                          <a:effectLst/>
                          <a:latin typeface="Arial" panose="020B0604020202020204" pitchFamily="34" charset="0"/>
                          <a:ea typeface="DengXian" panose="02010600030101010101" pitchFamily="2" charset="-122"/>
                          <a:cs typeface="Times New Roman" panose="02020603050405020304" pitchFamily="18" charset="0"/>
                        </a:rPr>
                        <a:t>apiNameZ</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p>
                      <a:r>
                        <a:rPr lang="en-GB" sz="1050" dirty="0">
                          <a:effectLst/>
                          <a:latin typeface="Arial" panose="020B0604020202020204" pitchFamily="34" charset="0"/>
                          <a:ea typeface="DengXian" panose="02010600030101010101" pitchFamily="2" charset="-122"/>
                          <a:cs typeface="Times New Roman" panose="02020603050405020304" pitchFamily="18" charset="0"/>
                        </a:rPr>
                        <a:t> </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p>
                      <a:r>
                        <a:rPr lang="en-GB" sz="1050" dirty="0">
                          <a:effectLst/>
                          <a:latin typeface="Arial" panose="020B0604020202020204" pitchFamily="34" charset="0"/>
                          <a:ea typeface="DengXian" panose="02010600030101010101" pitchFamily="2" charset="-122"/>
                          <a:cs typeface="Times New Roman" panose="02020603050405020304" pitchFamily="18" charset="0"/>
                        </a:rPr>
                        <a:t>Using delimiter </a:t>
                      </a:r>
                      <a:r>
                        <a:rPr lang="en-GB" sz="1050" dirty="0">
                          <a:effectLst/>
                          <a:latin typeface="Arial" panose="020B0604020202020204" pitchFamily="34" charset="0"/>
                          <a:ea typeface="DengXian" panose="02010600030101010101" pitchFamily="2" charset="-122"/>
                          <a:cs typeface="Arial" panose="020B0604020202020204" pitchFamily="34" charset="0"/>
                        </a:rPr>
                        <a:t>"#" after the discriminator "3gpp", ":" after AEF identifier, "," between API names and ";" between the last API name of the previous AEF identifier and the next AEF identifier. (NOTE 2) </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p>
                      <a:r>
                        <a:rPr lang="en-GB" sz="1050" dirty="0">
                          <a:effectLst/>
                          <a:latin typeface="Arial" panose="020B0604020202020204" pitchFamily="34" charset="0"/>
                          <a:ea typeface="DengXian" panose="02010600030101010101" pitchFamily="2" charset="-122"/>
                          <a:cs typeface="Times New Roman" panose="02020603050405020304" pitchFamily="18" charset="0"/>
                        </a:rPr>
                        <a:t> </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p>
                      <a:r>
                        <a:rPr lang="en-GB" sz="1050" dirty="0">
                          <a:effectLst/>
                          <a:latin typeface="Arial" panose="020B0604020202020204" pitchFamily="34" charset="0"/>
                          <a:ea typeface="DengXian" panose="02010600030101010101" pitchFamily="2" charset="-122"/>
                          <a:cs typeface="Times New Roman" panose="02020603050405020304" pitchFamily="18" charset="0"/>
                        </a:rPr>
                        <a:t>Example: </a:t>
                      </a:r>
                      <a:r>
                        <a:rPr lang="en-US" sz="1050" dirty="0">
                          <a:effectLst/>
                          <a:latin typeface="Arial" panose="020B0604020202020204" pitchFamily="34" charset="0"/>
                          <a:ea typeface="DengXian" panose="02010600030101010101" pitchFamily="2" charset="-122"/>
                          <a:cs typeface="Times New Roman" panose="02020603050405020304" pitchFamily="18" charset="0"/>
                        </a:rPr>
                        <a:t>'3gpp#aef-jiangsu-nanjing:</a:t>
                      </a:r>
                      <a:r>
                        <a:rPr lang="en-GB" sz="1050" dirty="0">
                          <a:effectLst/>
                          <a:latin typeface="Arial" panose="020B0604020202020204" pitchFamily="34" charset="0"/>
                          <a:ea typeface="DengXian" panose="02010600030101010101" pitchFamily="2" charset="-122"/>
                          <a:cs typeface="Times New Roman" panose="02020603050405020304" pitchFamily="18" charset="0"/>
                        </a:rPr>
                        <a:t>3gpp-monitoring-event,3gpp-as-session-with-qos;aef-zhejiang-hangzhou:3gpp-cp-parameter-provisioning,3gpp-pfd-management</a:t>
                      </a:r>
                      <a:r>
                        <a:rPr lang="en-US" sz="1050" dirty="0">
                          <a:effectLst/>
                          <a:latin typeface="Arial" panose="020B0604020202020204" pitchFamily="34" charset="0"/>
                          <a:ea typeface="DengXian" panose="02010600030101010101" pitchFamily="2" charset="-122"/>
                          <a:cs typeface="Times New Roman" panose="02020603050405020304" pitchFamily="18" charset="0"/>
                        </a:rPr>
                        <a:t>'</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a:txBody>
                    <a:bodyPr/>
                    <a:lstStyle/>
                    <a:p>
                      <a:r>
                        <a:rPr lang="en-US" sz="1050" dirty="0">
                          <a:effectLst/>
                          <a:latin typeface="Arial" panose="020B0604020202020204" pitchFamily="34" charset="0"/>
                          <a:ea typeface="DengXian" panose="02010600030101010101" pitchFamily="2" charset="-122"/>
                          <a:cs typeface="Times New Roman" panose="02020603050405020304" pitchFamily="18" charset="0"/>
                        </a:rPr>
                        <a:t> </a:t>
                      </a:r>
                      <a:endParaRPr lang="en-GB" sz="105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147217906"/>
                  </a:ext>
                </a:extLst>
              </a:tr>
            </a:tbl>
          </a:graphicData>
        </a:graphic>
      </p:graphicFrame>
    </p:spTree>
    <p:extLst>
      <p:ext uri="{BB962C8B-B14F-4D97-AF65-F5344CB8AC3E}">
        <p14:creationId xmlns:p14="http://schemas.microsoft.com/office/powerpoint/2010/main" val="299490002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9074A-FCDD-7D72-F071-8BA4FE99558B}"/>
              </a:ext>
            </a:extLst>
          </p:cNvPr>
          <p:cNvSpPr>
            <a:spLocks noGrp="1"/>
          </p:cNvSpPr>
          <p:nvPr>
            <p:ph type="title"/>
          </p:nvPr>
        </p:nvSpPr>
        <p:spPr/>
        <p:txBody>
          <a:bodyPr/>
          <a:lstStyle/>
          <a:p>
            <a:r>
              <a:rPr lang="en-US" dirty="0"/>
              <a:t>Accessing service API, TS 23.222</a:t>
            </a:r>
          </a:p>
        </p:txBody>
      </p:sp>
      <p:sp>
        <p:nvSpPr>
          <p:cNvPr id="3" name="Content Placeholder 2">
            <a:extLst>
              <a:ext uri="{FF2B5EF4-FFF2-40B4-BE49-F238E27FC236}">
                <a16:creationId xmlns:a16="http://schemas.microsoft.com/office/drawing/2014/main" id="{BC93DF7E-205C-619D-869A-F40FC241E052}"/>
              </a:ext>
            </a:extLst>
          </p:cNvPr>
          <p:cNvSpPr>
            <a:spLocks noGrp="1"/>
          </p:cNvSpPr>
          <p:nvPr>
            <p:ph idx="1"/>
          </p:nvPr>
        </p:nvSpPr>
        <p:spPr/>
        <p:txBody>
          <a:bodyPr/>
          <a:lstStyle/>
          <a:p>
            <a:r>
              <a:rPr lang="en-US" dirty="0"/>
              <a:t>8.11 API invoker obtaining authorization to access service API</a:t>
            </a:r>
          </a:p>
          <a:p>
            <a:pPr lvl="1"/>
            <a:r>
              <a:rPr lang="en-US" dirty="0"/>
              <a:t>Step 1: The API invoker sends an obtain service API authorization request to the CAPIF core function for obtaining permission to access the service API by including the </a:t>
            </a:r>
            <a:r>
              <a:rPr lang="en-US" dirty="0">
                <a:solidFill>
                  <a:srgbClr val="0070C0"/>
                </a:solidFill>
              </a:rPr>
              <a:t>API invoker identity information </a:t>
            </a:r>
            <a:r>
              <a:rPr lang="en-US" dirty="0"/>
              <a:t>and any information required for authentication of the API invoker. The request may include desired Network Slice Info of the service API.</a:t>
            </a:r>
          </a:p>
          <a:p>
            <a:r>
              <a:rPr lang="en-US" dirty="0"/>
              <a:t>8.31 API invoker obtaining authorization from resource owner</a:t>
            </a:r>
          </a:p>
          <a:p>
            <a:pPr lvl="1"/>
            <a:r>
              <a:rPr lang="en-US" dirty="0"/>
              <a:t>Step 1: The API invoker requests to obtain resource owner authorization information to invoke the service API exposed by the API exposing function. The authorization function provides the authorization by interacting with the resource owner via the resource owner function.</a:t>
            </a:r>
          </a:p>
          <a:p>
            <a:pPr lvl="1"/>
            <a:endParaRPr lang="en-US" dirty="0"/>
          </a:p>
        </p:txBody>
      </p:sp>
    </p:spTree>
    <p:extLst>
      <p:ext uri="{BB962C8B-B14F-4D97-AF65-F5344CB8AC3E}">
        <p14:creationId xmlns:p14="http://schemas.microsoft.com/office/powerpoint/2010/main" val="31330380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1BA4D-43BE-6C71-2506-2C9B5DB6440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6E30EA2-023A-6CBC-4216-81C16F4DFAF9}"/>
              </a:ext>
            </a:extLst>
          </p:cNvPr>
          <p:cNvSpPr>
            <a:spLocks noGrp="1"/>
          </p:cNvSpPr>
          <p:nvPr>
            <p:ph type="title"/>
          </p:nvPr>
        </p:nvSpPr>
        <p:spPr/>
        <p:txBody>
          <a:bodyPr/>
          <a:lstStyle/>
          <a:p>
            <a:r>
              <a:rPr lang="en-GB" altLang="en-US" sz="4000" dirty="0"/>
              <a:t>Service API invocation request, TS 23.222 </a:t>
            </a:r>
          </a:p>
        </p:txBody>
      </p:sp>
      <p:sp>
        <p:nvSpPr>
          <p:cNvPr id="7171" name="Content Placeholder 2">
            <a:extLst>
              <a:ext uri="{FF2B5EF4-FFF2-40B4-BE49-F238E27FC236}">
                <a16:creationId xmlns:a16="http://schemas.microsoft.com/office/drawing/2014/main" id="{1D04AFB9-BA4D-4D71-98B7-5CB9B91EF164}"/>
              </a:ext>
            </a:extLst>
          </p:cNvPr>
          <p:cNvSpPr>
            <a:spLocks noGrp="1"/>
          </p:cNvSpPr>
          <p:nvPr>
            <p:ph idx="1"/>
          </p:nvPr>
        </p:nvSpPr>
        <p:spPr>
          <a:xfrm>
            <a:off x="838200" y="1825625"/>
            <a:ext cx="10515600" cy="643255"/>
          </a:xfrm>
        </p:spPr>
        <p:txBody>
          <a:bodyPr/>
          <a:lstStyle/>
          <a:p>
            <a:pPr marL="0" indent="0">
              <a:buNone/>
            </a:pPr>
            <a:r>
              <a:rPr lang="en-GB" sz="1800" dirty="0">
                <a:effectLst/>
                <a:latin typeface="Times New Roman" panose="02020603050405020304" pitchFamily="18" charset="0"/>
                <a:ea typeface="Times New Roman" panose="02020603050405020304" pitchFamily="18" charset="0"/>
              </a:rPr>
              <a:t>Table 8.16.</a:t>
            </a:r>
            <a:r>
              <a:rPr lang="en-US" sz="1800" dirty="0">
                <a:effectLst/>
                <a:latin typeface="Times New Roman" panose="02020603050405020304" pitchFamily="18" charset="0"/>
                <a:ea typeface="Times New Roman" panose="02020603050405020304" pitchFamily="18" charset="0"/>
              </a:rPr>
              <a:t>2.</a:t>
            </a:r>
            <a:r>
              <a:rPr lang="en-GB" sz="1800" dirty="0">
                <a:effectLst/>
                <a:latin typeface="Times New Roman" panose="02020603050405020304" pitchFamily="18" charset="0"/>
                <a:ea typeface="Times New Roman" panose="02020603050405020304" pitchFamily="18" charset="0"/>
              </a:rPr>
              <a:t>1-1: </a:t>
            </a:r>
            <a:r>
              <a:rPr lang="en-US" sz="1800" dirty="0">
                <a:effectLst/>
                <a:latin typeface="Times New Roman" panose="02020603050405020304" pitchFamily="18" charset="0"/>
                <a:ea typeface="Times New Roman" panose="02020603050405020304" pitchFamily="18" charset="0"/>
              </a:rPr>
              <a:t>Service API invocation request</a:t>
            </a:r>
            <a:r>
              <a:rPr lang="en-GB" sz="1200" dirty="0">
                <a:effectLst/>
              </a:rPr>
              <a:t> </a:t>
            </a:r>
            <a:endParaRPr lang="en-US" altLang="en-US" i="1" dirty="0"/>
          </a:p>
        </p:txBody>
      </p:sp>
      <p:sp>
        <p:nvSpPr>
          <p:cNvPr id="8" name="TextBox 7">
            <a:extLst>
              <a:ext uri="{FF2B5EF4-FFF2-40B4-BE49-F238E27FC236}">
                <a16:creationId xmlns:a16="http://schemas.microsoft.com/office/drawing/2014/main" id="{5708622A-3550-C37C-F1EB-32523A64A02C}"/>
              </a:ext>
            </a:extLst>
          </p:cNvPr>
          <p:cNvSpPr txBox="1"/>
          <p:nvPr/>
        </p:nvSpPr>
        <p:spPr>
          <a:xfrm>
            <a:off x="703091" y="4493665"/>
            <a:ext cx="10393680" cy="757130"/>
          </a:xfrm>
          <a:prstGeom prst="rect">
            <a:avLst/>
          </a:prstGeom>
          <a:noFill/>
        </p:spPr>
        <p:txBody>
          <a:bodyPr wrap="square">
            <a:spAutoFit/>
          </a:bodyPr>
          <a:lstStyle/>
          <a:p>
            <a:pPr marL="228600" indent="-228600">
              <a:lnSpc>
                <a:spcPct val="90000"/>
              </a:lnSpc>
              <a:spcBef>
                <a:spcPts val="1000"/>
              </a:spcBef>
              <a:buBlip>
                <a:blip r:embed="rId2"/>
              </a:buBlip>
            </a:pPr>
            <a:r>
              <a:rPr lang="en-GB" sz="2400" dirty="0">
                <a:latin typeface="+mn-lt"/>
                <a:cs typeface="+mn-cs"/>
              </a:rPr>
              <a:t>Consistent with the parameter of the access token, specifically API invoker identifier (OAuth 2.0 client-id) and Service API identification (OAuth 2.0 scope)</a:t>
            </a:r>
            <a:endParaRPr lang="en-US" sz="2400" dirty="0">
              <a:latin typeface="+mn-lt"/>
              <a:cs typeface="+mn-cs"/>
            </a:endParaRPr>
          </a:p>
        </p:txBody>
      </p:sp>
      <p:graphicFrame>
        <p:nvGraphicFramePr>
          <p:cNvPr id="2" name="Table 1">
            <a:extLst>
              <a:ext uri="{FF2B5EF4-FFF2-40B4-BE49-F238E27FC236}">
                <a16:creationId xmlns:a16="http://schemas.microsoft.com/office/drawing/2014/main" id="{5017DA9C-1683-C747-4EAE-6067C9353634}"/>
              </a:ext>
            </a:extLst>
          </p:cNvPr>
          <p:cNvGraphicFramePr>
            <a:graphicFrameLocks noGrp="1"/>
          </p:cNvGraphicFramePr>
          <p:nvPr>
            <p:extLst>
              <p:ext uri="{D42A27DB-BD31-4B8C-83A1-F6EECF244321}">
                <p14:modId xmlns:p14="http://schemas.microsoft.com/office/powerpoint/2010/main" val="4018680611"/>
              </p:ext>
            </p:extLst>
          </p:nvPr>
        </p:nvGraphicFramePr>
        <p:xfrm>
          <a:off x="815340" y="2367059"/>
          <a:ext cx="10169183" cy="1828800"/>
        </p:xfrm>
        <a:graphic>
          <a:graphicData uri="http://schemas.openxmlformats.org/drawingml/2006/table">
            <a:tbl>
              <a:tblPr firstRow="1" firstCol="1" bandRow="1">
                <a:tableStyleId>{5C22544A-7EE6-4342-B048-85BDC9FD1C3A}</a:tableStyleId>
              </a:tblPr>
              <a:tblGrid>
                <a:gridCol w="2792098">
                  <a:extLst>
                    <a:ext uri="{9D8B030D-6E8A-4147-A177-3AD203B41FA5}">
                      <a16:colId xmlns:a16="http://schemas.microsoft.com/office/drawing/2014/main" val="1197095374"/>
                    </a:ext>
                  </a:extLst>
                </a:gridCol>
                <a:gridCol w="1980176">
                  <a:extLst>
                    <a:ext uri="{9D8B030D-6E8A-4147-A177-3AD203B41FA5}">
                      <a16:colId xmlns:a16="http://schemas.microsoft.com/office/drawing/2014/main" val="2440673591"/>
                    </a:ext>
                  </a:extLst>
                </a:gridCol>
                <a:gridCol w="5396909">
                  <a:extLst>
                    <a:ext uri="{9D8B030D-6E8A-4147-A177-3AD203B41FA5}">
                      <a16:colId xmlns:a16="http://schemas.microsoft.com/office/drawing/2014/main" val="1850324050"/>
                    </a:ext>
                  </a:extLst>
                </a:gridCol>
              </a:tblGrid>
              <a:tr h="0">
                <a:tc>
                  <a:txBody>
                    <a:bodyPr/>
                    <a:lstStyle/>
                    <a:p>
                      <a:pPr algn="ct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Information element</a:t>
                      </a:r>
                    </a:p>
                  </a:txBody>
                  <a:tcPr marL="68580" marR="68580" marT="0" marB="0"/>
                </a:tc>
                <a:tc>
                  <a:txBody>
                    <a:bodyPr/>
                    <a:lstStyle/>
                    <a:p>
                      <a:pPr algn="ctr"/>
                      <a:r>
                        <a:rPr lang="en-GB" sz="1200" b="1">
                          <a:effectLst/>
                          <a:latin typeface="Arial" panose="020B0604020202020204" pitchFamily="34" charset="0"/>
                          <a:ea typeface="Times New Roman" panose="02020603050405020304" pitchFamily="18" charset="0"/>
                          <a:cs typeface="Times New Roman" panose="02020603050405020304" pitchFamily="18" charset="0"/>
                        </a:rPr>
                        <a:t>Status</a:t>
                      </a:r>
                    </a:p>
                  </a:txBody>
                  <a:tcPr marL="68580" marR="68580" marT="0" marB="0"/>
                </a:tc>
                <a:tc>
                  <a:txBody>
                    <a:bodyPr/>
                    <a:lstStyle/>
                    <a:p>
                      <a:pPr algn="ctr"/>
                      <a:r>
                        <a:rPr lang="en-GB" sz="1200" b="1">
                          <a:effectLst/>
                          <a:latin typeface="Arial" panose="020B0604020202020204" pitchFamily="34" charset="0"/>
                          <a:ea typeface="Times New Roman" panose="02020603050405020304" pitchFamily="18" charset="0"/>
                          <a:cs typeface="Times New Roman" panose="02020603050405020304" pitchFamily="18" charset="0"/>
                        </a:rPr>
                        <a:t>Description</a:t>
                      </a:r>
                    </a:p>
                  </a:txBody>
                  <a:tcPr marL="68580" marR="68580" marT="0" marB="0"/>
                </a:tc>
                <a:extLst>
                  <a:ext uri="{0D108BD9-81ED-4DB2-BD59-A6C34878D82A}">
                    <a16:rowId xmlns:a16="http://schemas.microsoft.com/office/drawing/2014/main" val="2178161303"/>
                  </a:ext>
                </a:extLst>
              </a:tr>
              <a:tr h="0">
                <a:tc>
                  <a:txBody>
                    <a:bodyPr/>
                    <a:lstStyle/>
                    <a:p>
                      <a:r>
                        <a:rPr lang="en-GB" sz="1200" b="0" dirty="0">
                          <a:effectLst/>
                          <a:latin typeface="Arial" panose="020B0604020202020204" pitchFamily="34" charset="0"/>
                          <a:ea typeface="Times New Roman" panose="02020603050405020304" pitchFamily="18" charset="0"/>
                          <a:cs typeface="Times New Roman" panose="02020603050405020304" pitchFamily="18" charset="0"/>
                        </a:rPr>
                        <a:t>API invoker identity information</a:t>
                      </a:r>
                    </a:p>
                  </a:txBody>
                  <a:tcPr marL="68580" marR="68580" marT="0" marB="0"/>
                </a:tc>
                <a:tc>
                  <a:txBody>
                    <a:bodyPr/>
                    <a:lstStyle/>
                    <a:p>
                      <a:r>
                        <a:rPr lang="en-GB" sz="1200">
                          <a:effectLst/>
                          <a:latin typeface="Arial" panose="020B0604020202020204" pitchFamily="34" charset="0"/>
                          <a:ea typeface="Times New Roman" panose="02020603050405020304" pitchFamily="18" charset="0"/>
                          <a:cs typeface="Times New Roman" panose="02020603050405020304" pitchFamily="18" charset="0"/>
                        </a:rPr>
                        <a:t>M</a:t>
                      </a:r>
                    </a:p>
                  </a:txBody>
                  <a:tcPr marL="68580" marR="68580" marT="0" marB="0"/>
                </a:tc>
                <a:tc>
                  <a:txBody>
                    <a:bodyPr/>
                    <a:lstStyle/>
                    <a:p>
                      <a:r>
                        <a:rPr lang="en-GB" sz="1200">
                          <a:effectLst/>
                          <a:latin typeface="Arial" panose="020B0604020202020204" pitchFamily="34" charset="0"/>
                          <a:ea typeface="Times New Roman" panose="02020603050405020304" pitchFamily="18" charset="0"/>
                          <a:cs typeface="Times New Roman" panose="02020603050405020304" pitchFamily="18" charset="0"/>
                        </a:rPr>
                        <a:t>The information that determines the identity of the API invoker</a:t>
                      </a:r>
                    </a:p>
                  </a:txBody>
                  <a:tcPr marL="68580" marR="68580" marT="0" marB="0"/>
                </a:tc>
                <a:extLst>
                  <a:ext uri="{0D108BD9-81ED-4DB2-BD59-A6C34878D82A}">
                    <a16:rowId xmlns:a16="http://schemas.microsoft.com/office/drawing/2014/main" val="542397200"/>
                  </a:ext>
                </a:extLst>
              </a:tr>
              <a:tr h="0">
                <a:tc>
                  <a:txBody>
                    <a:bodyPr/>
                    <a:lstStyle/>
                    <a:p>
                      <a:r>
                        <a:rPr lang="en-GB" sz="1200" b="0" dirty="0">
                          <a:effectLst/>
                          <a:latin typeface="Arial" panose="020B0604020202020204" pitchFamily="34" charset="0"/>
                          <a:ea typeface="Times New Roman" panose="02020603050405020304" pitchFamily="18" charset="0"/>
                          <a:cs typeface="Times New Roman" panose="02020603050405020304" pitchFamily="18" charset="0"/>
                        </a:rPr>
                        <a:t>Authorization information</a:t>
                      </a:r>
                    </a:p>
                  </a:txBody>
                  <a:tcPr marL="68580" marR="68580" marT="0" marB="0"/>
                </a:tc>
                <a:tc>
                  <a:txBody>
                    <a:bodyPr/>
                    <a:lstStyle/>
                    <a:p>
                      <a:r>
                        <a:rPr lang="en-GB" sz="1200">
                          <a:effectLst/>
                          <a:latin typeface="Arial" panose="020B0604020202020204" pitchFamily="34" charset="0"/>
                          <a:ea typeface="Times New Roman" panose="02020603050405020304" pitchFamily="18" charset="0"/>
                          <a:cs typeface="Times New Roman" panose="02020603050405020304" pitchFamily="18" charset="0"/>
                        </a:rPr>
                        <a:t>O</a:t>
                      </a:r>
                    </a:p>
                    <a:p>
                      <a:r>
                        <a:rPr lang="en-GB" sz="1200">
                          <a:effectLst/>
                          <a:latin typeface="Arial" panose="020B0604020202020204" pitchFamily="34" charset="0"/>
                          <a:ea typeface="Times New Roman" panose="02020603050405020304" pitchFamily="18" charset="0"/>
                          <a:cs typeface="Times New Roman" panose="02020603050405020304" pitchFamily="18" charset="0"/>
                        </a:rPr>
                        <a:t>(see NOTE)</a:t>
                      </a:r>
                    </a:p>
                  </a:txBody>
                  <a:tcPr marL="68580" marR="68580" marT="0" marB="0"/>
                </a:tc>
                <a:tc>
                  <a:txBody>
                    <a:bodyPr/>
                    <a:lstStyle/>
                    <a:p>
                      <a:r>
                        <a:rPr lang="en-GB" sz="1200" dirty="0">
                          <a:effectLst/>
                          <a:latin typeface="Arial" panose="020B0604020202020204" pitchFamily="34" charset="0"/>
                          <a:ea typeface="Times New Roman" panose="02020603050405020304" pitchFamily="18" charset="0"/>
                          <a:cs typeface="Times New Roman" panose="02020603050405020304" pitchFamily="18" charset="0"/>
                        </a:rPr>
                        <a:t>The authorization information obtained before initiating the service API invocation request</a:t>
                      </a:r>
                    </a:p>
                  </a:txBody>
                  <a:tcPr marL="68580" marR="68580" marT="0" marB="0"/>
                </a:tc>
                <a:extLst>
                  <a:ext uri="{0D108BD9-81ED-4DB2-BD59-A6C34878D82A}">
                    <a16:rowId xmlns:a16="http://schemas.microsoft.com/office/drawing/2014/main" val="841229969"/>
                  </a:ext>
                </a:extLst>
              </a:tr>
              <a:tr h="0">
                <a:tc>
                  <a:txBody>
                    <a:bodyPr/>
                    <a:lstStyle/>
                    <a:p>
                      <a:r>
                        <a:rPr lang="en-GB" sz="1200" b="0" dirty="0">
                          <a:effectLst/>
                          <a:latin typeface="Arial" panose="020B0604020202020204" pitchFamily="34" charset="0"/>
                          <a:ea typeface="Times New Roman" panose="02020603050405020304" pitchFamily="18" charset="0"/>
                          <a:cs typeface="Times New Roman" panose="02020603050405020304" pitchFamily="18" charset="0"/>
                        </a:rPr>
                        <a:t>Network Slice Info</a:t>
                      </a:r>
                    </a:p>
                  </a:txBody>
                  <a:tcPr marL="68580" marR="68580" marT="0" marB="0"/>
                </a:tc>
                <a:tc>
                  <a:txBody>
                    <a:bodyPr/>
                    <a:lstStyle/>
                    <a:p>
                      <a:r>
                        <a:rPr lang="en-GB" sz="1200" dirty="0">
                          <a:effectLst/>
                          <a:latin typeface="Arial" panose="020B0604020202020204" pitchFamily="34" charset="0"/>
                          <a:ea typeface="Times New Roman" panose="02020603050405020304" pitchFamily="18" charset="0"/>
                          <a:cs typeface="Times New Roman" panose="02020603050405020304" pitchFamily="18" charset="0"/>
                        </a:rPr>
                        <a:t>O</a:t>
                      </a:r>
                    </a:p>
                    <a:p>
                      <a:r>
                        <a:rPr lang="en-GB" sz="1200" dirty="0">
                          <a:effectLst/>
                          <a:latin typeface="Arial" panose="020B0604020202020204" pitchFamily="34" charset="0"/>
                          <a:ea typeface="Times New Roman" panose="02020603050405020304" pitchFamily="18" charset="0"/>
                          <a:cs typeface="Times New Roman" panose="02020603050405020304" pitchFamily="18" charset="0"/>
                        </a:rPr>
                        <a:t>(see NOTE)</a:t>
                      </a:r>
                    </a:p>
                  </a:txBody>
                  <a:tcPr marL="68580" marR="68580" marT="0" marB="0"/>
                </a:tc>
                <a:tc>
                  <a:txBody>
                    <a:bodyPr/>
                    <a:lstStyle/>
                    <a:p>
                      <a:r>
                        <a:rPr lang="en-GB" sz="1200" dirty="0">
                          <a:effectLst/>
                          <a:latin typeface="Arial" panose="020B0604020202020204" pitchFamily="34" charset="0"/>
                          <a:ea typeface="Times New Roman" panose="02020603050405020304" pitchFamily="18" charset="0"/>
                          <a:cs typeface="Times New Roman" panose="02020603050405020304" pitchFamily="18" charset="0"/>
                        </a:rPr>
                        <a:t>The desired network slice information of the service API</a:t>
                      </a:r>
                    </a:p>
                  </a:txBody>
                  <a:tcPr marL="68580" marR="68580" marT="0" marB="0"/>
                </a:tc>
                <a:extLst>
                  <a:ext uri="{0D108BD9-81ED-4DB2-BD59-A6C34878D82A}">
                    <a16:rowId xmlns:a16="http://schemas.microsoft.com/office/drawing/2014/main" val="1147217906"/>
                  </a:ext>
                </a:extLst>
              </a:tr>
              <a:tr h="0">
                <a:tc>
                  <a:txBody>
                    <a:bodyPr/>
                    <a:lstStyle/>
                    <a:p>
                      <a:r>
                        <a:rPr lang="en-GB" sz="1200" b="0" dirty="0">
                          <a:effectLst/>
                          <a:latin typeface="Arial" panose="020B0604020202020204" pitchFamily="34" charset="0"/>
                          <a:ea typeface="Times New Roman" panose="02020603050405020304" pitchFamily="18" charset="0"/>
                          <a:cs typeface="Times New Roman" panose="02020603050405020304" pitchFamily="18" charset="0"/>
                        </a:rPr>
                        <a:t>Service API identification</a:t>
                      </a:r>
                    </a:p>
                  </a:txBody>
                  <a:tcPr marL="68580" marR="68580" marT="0" marB="0"/>
                </a:tc>
                <a:tc>
                  <a:txBody>
                    <a:bodyPr/>
                    <a:lstStyle/>
                    <a:p>
                      <a:r>
                        <a:rPr lang="en-GB" sz="1200" dirty="0">
                          <a:effectLst/>
                          <a:latin typeface="Arial" panose="020B0604020202020204" pitchFamily="34" charset="0"/>
                          <a:ea typeface="Times New Roman" panose="02020603050405020304" pitchFamily="18" charset="0"/>
                          <a:cs typeface="Times New Roman" panose="02020603050405020304" pitchFamily="18" charset="0"/>
                        </a:rPr>
                        <a:t>M</a:t>
                      </a:r>
                    </a:p>
                  </a:txBody>
                  <a:tcPr marL="68580" marR="68580" marT="0" marB="0"/>
                </a:tc>
                <a:tc>
                  <a:txBody>
                    <a:bodyPr/>
                    <a:lstStyle/>
                    <a:p>
                      <a:r>
                        <a:rPr lang="en-GB" sz="1200" dirty="0">
                          <a:effectLst/>
                          <a:latin typeface="Arial" panose="020B0604020202020204" pitchFamily="34" charset="0"/>
                          <a:ea typeface="Times New Roman" panose="02020603050405020304" pitchFamily="18" charset="0"/>
                          <a:cs typeface="Times New Roman" panose="02020603050405020304" pitchFamily="18" charset="0"/>
                        </a:rPr>
                        <a:t>The identification information of the service API for which invocation is requested. The service API identification is part of the specific service API invocation request.</a:t>
                      </a:r>
                    </a:p>
                  </a:txBody>
                  <a:tcPr marL="68580" marR="68580" marT="0" marB="0"/>
                </a:tc>
                <a:extLst>
                  <a:ext uri="{0D108BD9-81ED-4DB2-BD59-A6C34878D82A}">
                    <a16:rowId xmlns:a16="http://schemas.microsoft.com/office/drawing/2014/main" val="1967578722"/>
                  </a:ext>
                </a:extLst>
              </a:tr>
              <a:tr h="0">
                <a:tc gridSpan="3">
                  <a:txBody>
                    <a:bodyPr/>
                    <a:lstStyle/>
                    <a:p>
                      <a:r>
                        <a:rPr lang="en-GB" sz="1200" b="0" kern="1200" dirty="0">
                          <a:solidFill>
                            <a:schemeClr val="lt1"/>
                          </a:solidFill>
                          <a:effectLst/>
                          <a:latin typeface="+mn-lt"/>
                          <a:ea typeface="+mn-ea"/>
                          <a:cs typeface="+mn-cs"/>
                        </a:rPr>
                        <a:t>NOTE:	The inclusion of this information element depends on the chosen solution for authorization. </a:t>
                      </a:r>
                      <a:endParaRPr lang="en-GB" sz="1200" b="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endParaRPr lang="en-GB" sz="90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tc hMerge="1">
                  <a:txBody>
                    <a:bodyPr/>
                    <a:lstStyle/>
                    <a:p>
                      <a:pPr algn="ctr"/>
                      <a:endParaRPr lang="en-GB" sz="9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68580" marT="0" marB="0"/>
                </a:tc>
                <a:extLst>
                  <a:ext uri="{0D108BD9-81ED-4DB2-BD59-A6C34878D82A}">
                    <a16:rowId xmlns:a16="http://schemas.microsoft.com/office/drawing/2014/main" val="1397423525"/>
                  </a:ext>
                </a:extLst>
              </a:tr>
            </a:tbl>
          </a:graphicData>
        </a:graphic>
      </p:graphicFrame>
    </p:spTree>
    <p:extLst>
      <p:ext uri="{BB962C8B-B14F-4D97-AF65-F5344CB8AC3E}">
        <p14:creationId xmlns:p14="http://schemas.microsoft.com/office/powerpoint/2010/main" val="420004925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Highlighted the use of OAuth “scope” to indicate services the API invoker wishes to access when requesting authorization</a:t>
            </a:r>
          </a:p>
          <a:p>
            <a:r>
              <a:rPr lang="en-US" altLang="en-US" dirty="0"/>
              <a:t>Highlighted relevant Release 19 solutions relevant to the requested scope when requesting authorization</a:t>
            </a:r>
          </a:p>
          <a:p>
            <a:r>
              <a:rPr lang="en-US" altLang="en-US" dirty="0"/>
              <a:t>Proposal to</a:t>
            </a:r>
            <a:r>
              <a:rPr lang="en-US" dirty="0"/>
              <a:t> account for the potential exposure of user sensitive information by the API invoker when requesting authorization</a:t>
            </a:r>
            <a:r>
              <a:rPr lang="en-US" altLang="en-US" dirty="0"/>
              <a:t> </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9852</TotalTime>
  <Words>1152</Words>
  <Application>Microsoft Macintosh PowerPoint</Application>
  <PresentationFormat>Widescreen</PresentationFormat>
  <Paragraphs>112</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 </vt:lpstr>
      <vt:lpstr>Calibri</vt:lpstr>
      <vt:lpstr>Calibri Light</vt:lpstr>
      <vt:lpstr>Times New Roman</vt:lpstr>
      <vt:lpstr>Office Theme</vt:lpstr>
      <vt:lpstr>Exposure of User Sensitive Information</vt:lpstr>
      <vt:lpstr>Outline</vt:lpstr>
      <vt:lpstr>SA3 feedback: S3-244306</vt:lpstr>
      <vt:lpstr>Authorization scope enhancements</vt:lpstr>
      <vt:lpstr>Access token profile, TS 33.122 </vt:lpstr>
      <vt:lpstr>AccessTokenReq, TS 29.222 </vt:lpstr>
      <vt:lpstr>Accessing service API, TS 23.222</vt:lpstr>
      <vt:lpstr>Service API invocation request, TS 23.222 </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Walter Featherstone</cp:lastModifiedBy>
  <cp:revision>626</cp:revision>
  <dcterms:created xsi:type="dcterms:W3CDTF">2010-02-05T13:52:04Z</dcterms:created>
  <dcterms:modified xsi:type="dcterms:W3CDTF">2024-11-11T11:00:48Z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