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69" r:id="rId8"/>
    <p:sldId id="367" r:id="rId9"/>
    <p:sldId id="366" r:id="rId10"/>
    <p:sldId id="368" r:id="rId11"/>
    <p:sldId id="371" r:id="rId12"/>
    <p:sldId id="370" r:id="rId13"/>
    <p:sldId id="372" r:id="rId14"/>
    <p:sldId id="365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70" d="100"/>
          <a:sy n="70" d="100"/>
        </p:scale>
        <p:origin x="48" y="4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S6-245070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2147888" y="2560627"/>
            <a:ext cx="7886700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SA6 Rel-20 Planning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SA6 Chair &amp; Vice Chairs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765469"/>
            <a:ext cx="11538480" cy="1662460"/>
          </a:xfrm>
        </p:spPr>
        <p:txBody>
          <a:bodyPr/>
          <a:lstStyle/>
          <a:p>
            <a:r>
              <a:rPr lang="en-IN" sz="2000" dirty="0"/>
              <a:t>Table shows meetings available for different phases of work and TUs split for </a:t>
            </a:r>
            <a:r>
              <a:rPr lang="en-IN" sz="2000" b="1" dirty="0">
                <a:solidFill>
                  <a:srgbClr val="FF0000"/>
                </a:solidFill>
              </a:rPr>
              <a:t>Option-2</a:t>
            </a:r>
            <a:r>
              <a:rPr lang="en-IN" sz="2000" dirty="0"/>
              <a:t>, i.e.</a:t>
            </a:r>
          </a:p>
          <a:p>
            <a:pPr lvl="1"/>
            <a:r>
              <a:rPr lang="en-IN" sz="1800" dirty="0"/>
              <a:t>5G-Adv Study and Normative phase is 88 TUs</a:t>
            </a:r>
          </a:p>
          <a:p>
            <a:pPr lvl="1"/>
            <a:r>
              <a:rPr lang="en-IN" sz="1800" dirty="0"/>
              <a:t>6G Study phase is 132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459687"/>
            <a:ext cx="10515600" cy="1104917"/>
          </a:xfrm>
        </p:spPr>
        <p:txBody>
          <a:bodyPr/>
          <a:lstStyle/>
          <a:p>
            <a:r>
              <a:rPr lang="en-IN" dirty="0"/>
              <a:t>Potential SA6 Rel-20 TUs Work Plan </a:t>
            </a:r>
            <a:br>
              <a:rPr lang="en-IN" dirty="0"/>
            </a:br>
            <a:r>
              <a:rPr lang="en-IN" sz="2800" dirty="0"/>
              <a:t>(Considering Split Option-2: 40% for 5G-Adv)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05992"/>
              </p:ext>
            </p:extLst>
          </p:nvPr>
        </p:nvGraphicFramePr>
        <p:xfrm>
          <a:off x="145615" y="2732149"/>
          <a:ext cx="11546427" cy="3506029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342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84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7" name="직사각형 49"/>
          <p:cNvSpPr/>
          <p:nvPr/>
        </p:nvSpPr>
        <p:spPr>
          <a:xfrm>
            <a:off x="3050971" y="3361848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8" name="직사각형 49"/>
          <p:cNvSpPr/>
          <p:nvPr/>
        </p:nvSpPr>
        <p:spPr>
          <a:xfrm>
            <a:off x="10457019" y="3361848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9" name="직사각형 49"/>
          <p:cNvSpPr/>
          <p:nvPr/>
        </p:nvSpPr>
        <p:spPr>
          <a:xfrm>
            <a:off x="1406307" y="3361848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0" name="직사각형 50"/>
          <p:cNvSpPr/>
          <p:nvPr/>
        </p:nvSpPr>
        <p:spPr>
          <a:xfrm>
            <a:off x="5513161" y="3646032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" name="직사각형 49"/>
          <p:cNvSpPr/>
          <p:nvPr/>
        </p:nvSpPr>
        <p:spPr>
          <a:xfrm>
            <a:off x="3050971" y="3646032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222938"/>
            <a:ext cx="1145874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000" b="1" dirty="0">
                <a:solidFill>
                  <a:srgbClr val="FF0000"/>
                </a:solidFill>
                <a:latin typeface="Calibri" panose="020F0502020204030204" pitchFamily="34" charset="0"/>
              </a:rPr>
              <a:t>* </a:t>
            </a:r>
            <a:r>
              <a:rPr lang="en-GB" sz="1000" b="1" dirty="0">
                <a:latin typeface="Calibri" panose="020F0502020204030204" pitchFamily="34" charset="0"/>
              </a:rPr>
              <a:t>TUs for Pre-Rel-20 Maintenance Phase are shown for indicative purpose only and not accounted within the 20 TUs for 5GA /6G per meeting.</a:t>
            </a:r>
          </a:p>
        </p:txBody>
      </p:sp>
    </p:spTree>
    <p:extLst>
      <p:ext uri="{BB962C8B-B14F-4D97-AF65-F5344CB8AC3E}">
        <p14:creationId xmlns:p14="http://schemas.microsoft.com/office/powerpoint/2010/main" val="7962620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9637"/>
          </a:xfrm>
        </p:spPr>
        <p:txBody>
          <a:bodyPr/>
          <a:lstStyle/>
          <a:p>
            <a:r>
              <a:rPr lang="en-US" altLang="en-US" sz="2400" dirty="0">
                <a:solidFill>
                  <a:schemeClr val="bg1">
                    <a:lumMod val="65000"/>
                  </a:schemeClr>
                </a:solidFill>
              </a:rPr>
              <a:t>Assumptions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Number of meetings: 11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Expected total TUs per meeting: 20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SA6 capacity (March 2025 – December 2026):</a:t>
            </a:r>
          </a:p>
          <a:p>
            <a:pPr lvl="1"/>
            <a:r>
              <a:rPr lang="en-US" sz="2000" dirty="0"/>
              <a:t>Max TU’s for Rel-20: </a:t>
            </a:r>
            <a:r>
              <a:rPr lang="en-US" sz="2000" dirty="0">
                <a:solidFill>
                  <a:srgbClr val="FF0000"/>
                </a:solidFill>
              </a:rPr>
              <a:t>220 TUs</a:t>
            </a:r>
            <a:endParaRPr lang="en-US" sz="1800" b="1" strike="sngStrike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Max number of 5G-Adv SIs/WIs: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number of 6G SIs: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TUs per Feature: </a:t>
            </a:r>
            <a:r>
              <a:rPr lang="en-US" sz="2000" dirty="0">
                <a:solidFill>
                  <a:srgbClr val="FF0000"/>
                </a:solidFill>
              </a:rPr>
              <a:t>Metric not considered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Background</a:t>
            </a:r>
          </a:p>
          <a:p>
            <a:r>
              <a:rPr lang="en-US" altLang="en-US" dirty="0"/>
              <a:t>Rel-20 Timeline</a:t>
            </a:r>
          </a:p>
          <a:p>
            <a:r>
              <a:rPr lang="en-US" altLang="en-US" dirty="0"/>
              <a:t>3GPP SA6 Meeting Schedule</a:t>
            </a:r>
          </a:p>
          <a:p>
            <a:r>
              <a:rPr lang="en-US" altLang="en-US" dirty="0"/>
              <a:t>Typical SA6 Session Planning</a:t>
            </a:r>
          </a:p>
          <a:p>
            <a:r>
              <a:rPr lang="en-US" altLang="en-US" dirty="0"/>
              <a:t>Rel-20 TUs Capacity Estimation</a:t>
            </a:r>
          </a:p>
          <a:p>
            <a:r>
              <a:rPr lang="en-US" altLang="en-US" dirty="0"/>
              <a:t>Rel-20 5G-Adv v/s 6G Study Split</a:t>
            </a:r>
          </a:p>
          <a:p>
            <a:r>
              <a:rPr lang="en-IN" dirty="0"/>
              <a:t>Potential SA6 Rel-20 TUs Work Plan</a:t>
            </a:r>
          </a:p>
          <a:p>
            <a:r>
              <a:rPr lang="en-IN" altLang="en-US" dirty="0"/>
              <a:t>Summary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Guidance provided by SA Chair</a:t>
            </a:r>
          </a:p>
          <a:p>
            <a:pPr lvl="1"/>
            <a:r>
              <a:rPr lang="en-US" altLang="en-US" dirty="0"/>
              <a:t>SA WGs inputs on WG capacity for Rel-20 (e.g. TU Budget, Max# of SIDs/WIDs, Max size per SID/WID)</a:t>
            </a:r>
          </a:p>
          <a:p>
            <a:pPr lvl="1"/>
            <a:r>
              <a:rPr lang="en-US" altLang="en-US" dirty="0"/>
              <a:t>SA6 needs to have consensus for the above by end of SA6#64 meeting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직선 화살표 연결선 38"/>
          <p:cNvCxnSpPr/>
          <p:nvPr/>
        </p:nvCxnSpPr>
        <p:spPr>
          <a:xfrm flipV="1">
            <a:off x="10334641" y="245626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Timeline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66823" y="4734235"/>
            <a:ext cx="405163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5G-Advanced: 18-month. Assuming no delay of Rel-19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Stage-1 freeze : Jun 2025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Stage-2 freeze : Jun 2026 (&gt;=80%); Sep 2026 (100%)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Stage-3 freeze : Mar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ASN.1/</a:t>
            </a:r>
            <a:r>
              <a:rPr kumimoji="0" lang="en-US" altLang="en-US" sz="1050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OpenAPI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freeze: June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직사각형 50"/>
          <p:cNvSpPr/>
          <p:nvPr/>
        </p:nvSpPr>
        <p:spPr>
          <a:xfrm>
            <a:off x="5658317" y="3749713"/>
            <a:ext cx="4661010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102" name="직선 화살표 연결선 38"/>
          <p:cNvCxnSpPr>
            <a:stCxn id="124" idx="0"/>
          </p:cNvCxnSpPr>
          <p:nvPr/>
        </p:nvCxnSpPr>
        <p:spPr>
          <a:xfrm flipV="1">
            <a:off x="5658317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08" name="직사각형 23"/>
          <p:cNvSpPr/>
          <p:nvPr/>
        </p:nvSpPr>
        <p:spPr>
          <a:xfrm>
            <a:off x="332781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9" name="직사각형 24"/>
          <p:cNvSpPr/>
          <p:nvPr/>
        </p:nvSpPr>
        <p:spPr>
          <a:xfrm>
            <a:off x="410464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0" name="직사각형 25"/>
          <p:cNvSpPr/>
          <p:nvPr/>
        </p:nvSpPr>
        <p:spPr>
          <a:xfrm>
            <a:off x="488148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1" name="직사각형 26"/>
          <p:cNvSpPr/>
          <p:nvPr/>
        </p:nvSpPr>
        <p:spPr>
          <a:xfrm>
            <a:off x="565831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2" name="직사각형 27"/>
          <p:cNvSpPr/>
          <p:nvPr/>
        </p:nvSpPr>
        <p:spPr>
          <a:xfrm>
            <a:off x="332781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3" name="직사각형 28"/>
          <p:cNvSpPr/>
          <p:nvPr/>
        </p:nvSpPr>
        <p:spPr>
          <a:xfrm>
            <a:off x="643515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4" name="직사각형 29"/>
          <p:cNvSpPr/>
          <p:nvPr/>
        </p:nvSpPr>
        <p:spPr>
          <a:xfrm>
            <a:off x="721198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5" name="직사각형 30"/>
          <p:cNvSpPr/>
          <p:nvPr/>
        </p:nvSpPr>
        <p:spPr>
          <a:xfrm>
            <a:off x="798882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6" name="직사각형 31"/>
          <p:cNvSpPr/>
          <p:nvPr/>
        </p:nvSpPr>
        <p:spPr>
          <a:xfrm>
            <a:off x="876565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7" name="직사각형 32"/>
          <p:cNvSpPr/>
          <p:nvPr/>
        </p:nvSpPr>
        <p:spPr>
          <a:xfrm>
            <a:off x="643515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473706" y="3257335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0" name="직사각형 40"/>
          <p:cNvSpPr/>
          <p:nvPr/>
        </p:nvSpPr>
        <p:spPr>
          <a:xfrm>
            <a:off x="954249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1" name="직사각형 41"/>
          <p:cNvSpPr/>
          <p:nvPr/>
        </p:nvSpPr>
        <p:spPr>
          <a:xfrm>
            <a:off x="1031932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2" name="직사각형 44"/>
          <p:cNvSpPr/>
          <p:nvPr/>
        </p:nvSpPr>
        <p:spPr>
          <a:xfrm>
            <a:off x="9542492" y="184499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3" name="직사각형 49"/>
          <p:cNvSpPr/>
          <p:nvPr/>
        </p:nvSpPr>
        <p:spPr>
          <a:xfrm>
            <a:off x="4104645" y="281873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027375" y="4300692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5" name="직선 화살표 연결선 38"/>
          <p:cNvCxnSpPr/>
          <p:nvPr/>
        </p:nvCxnSpPr>
        <p:spPr>
          <a:xfrm flipV="1">
            <a:off x="4104646" y="245671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6" name="직사각형 49"/>
          <p:cNvSpPr/>
          <p:nvPr/>
        </p:nvSpPr>
        <p:spPr>
          <a:xfrm>
            <a:off x="8765657" y="281873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318251" y="3286031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(100%)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8" name="직선 화살표 연결선 38"/>
          <p:cNvCxnSpPr/>
          <p:nvPr/>
        </p:nvCxnSpPr>
        <p:spPr>
          <a:xfrm flipV="1">
            <a:off x="8765655" y="246149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9735771" y="3254485"/>
            <a:ext cx="1106392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Stage-3 freeze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30" name="직선 화살표 연결선 38"/>
          <p:cNvCxnSpPr/>
          <p:nvPr/>
        </p:nvCxnSpPr>
        <p:spPr>
          <a:xfrm flipV="1">
            <a:off x="10319325" y="244988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32" name="Rounded Rectangle 131"/>
          <p:cNvSpPr/>
          <p:nvPr/>
        </p:nvSpPr>
        <p:spPr>
          <a:xfrm>
            <a:off x="361335" y="270440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5G-Adv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361335" y="371448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6G</a:t>
            </a:r>
          </a:p>
        </p:txBody>
      </p:sp>
      <p:cxnSp>
        <p:nvCxnSpPr>
          <p:cNvPr id="135" name="직선 화살표 연결선 38"/>
          <p:cNvCxnSpPr/>
          <p:nvPr/>
        </p:nvCxnSpPr>
        <p:spPr>
          <a:xfrm flipV="1">
            <a:off x="9542492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9389735" y="4386171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freeze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42" name="Left Brace 141"/>
          <p:cNvSpPr/>
          <p:nvPr/>
        </p:nvSpPr>
        <p:spPr>
          <a:xfrm>
            <a:off x="2763764" y="246309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3" name="Left Brace 142"/>
          <p:cNvSpPr/>
          <p:nvPr/>
        </p:nvSpPr>
        <p:spPr>
          <a:xfrm>
            <a:off x="2789031" y="352584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4" name="Rectangle 1"/>
          <p:cNvSpPr txBox="1">
            <a:spLocks noChangeArrowheads="1"/>
          </p:cNvSpPr>
          <p:nvPr/>
        </p:nvSpPr>
        <p:spPr bwMode="auto">
          <a:xfrm>
            <a:off x="5327526" y="4734235"/>
            <a:ext cx="6274124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tabLst>
                <a:tab pos="1371600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371600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Approval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SI approval: TSG#105 (Sept 2024) - </a:t>
            </a:r>
            <a:r>
              <a:rPr lang="nb-NO" altLang="en-US" sz="10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SI approval: TSG#108 (Jun 2025) 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Other SA WG (SA3, SA4, SA5, SA6) SI approval: TBD at future TSG meeting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SA1/SA2 6G SI may continue beyond Stage-1/Stage-2 freeze dates for 5G-Advanced</a:t>
            </a:r>
            <a:endParaRPr lang="en-US" altLang="en-US" sz="7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0070C0"/>
                </a:solidFill>
                <a:ea typeface="Aptos"/>
                <a:cs typeface="Times New Roman" panose="02020603050405020304" pitchFamily="18" charset="0"/>
              </a:rPr>
              <a:t> </a:t>
            </a:r>
            <a:endParaRPr lang="en-US" altLang="en-US" sz="2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completion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6G SI completion: Mar 2026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6G SI completion: Dec 2026 or Mar 2027 (</a:t>
            </a:r>
            <a:r>
              <a:rPr lang="en-US" altLang="ko-KR" sz="1050" dirty="0">
                <a:solidFill>
                  <a:srgbClr val="FF0000"/>
                </a:solidFill>
                <a:latin typeface="SamsungOne 400"/>
                <a:ea typeface="SamsungOneKoreanOTF 400"/>
              </a:rPr>
              <a:t>**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meeting)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66823" y="5665213"/>
            <a:ext cx="39398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1000" dirty="0">
                <a:solidFill>
                  <a:srgbClr val="FF0000"/>
                </a:solidFill>
                <a:latin typeface="SamsungOne 400"/>
                <a:ea typeface="SamsungOneKoreanOTF 400"/>
              </a:rPr>
              <a:t>*</a:t>
            </a:r>
            <a:r>
              <a:rPr lang="en-IN" sz="1000" dirty="0">
                <a:solidFill>
                  <a:prstClr val="black"/>
                </a:solidFill>
              </a:rPr>
              <a:t>Additional notes:</a:t>
            </a:r>
          </a:p>
          <a:p>
            <a:pPr lvl="0">
              <a:buFont typeface="Aptos"/>
              <a:buChar char="•"/>
            </a:pPr>
            <a:r>
              <a:rPr lang="en-IN" sz="1000" dirty="0">
                <a:solidFill>
                  <a:prstClr val="black"/>
                </a:solidFill>
              </a:rPr>
              <a:t>5G-Adv stage-2 SID/WID for approval – not earlier than Mar 2025</a:t>
            </a:r>
          </a:p>
          <a:p>
            <a:pPr lvl="0">
              <a:buFont typeface="Aptos"/>
              <a:buChar char="•"/>
            </a:pPr>
            <a:r>
              <a:rPr lang="en-US" altLang="en-US" sz="1000" dirty="0">
                <a:solidFill>
                  <a:prstClr val="black"/>
                </a:solidFill>
              </a:rPr>
              <a:t>6G SI for approval – not earlier than Sep 2025</a:t>
            </a:r>
          </a:p>
        </p:txBody>
      </p:sp>
      <p:sp>
        <p:nvSpPr>
          <p:cNvPr id="148" name="직사각형 49"/>
          <p:cNvSpPr/>
          <p:nvPr/>
        </p:nvSpPr>
        <p:spPr>
          <a:xfrm>
            <a:off x="3078415" y="282441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9" name="직사각형 49"/>
          <p:cNvSpPr/>
          <p:nvPr/>
        </p:nvSpPr>
        <p:spPr>
          <a:xfrm>
            <a:off x="4104645" y="375208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 flipV="1">
            <a:off x="7975313" y="246309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71026" y="3286030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(80%)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54641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3GPP SA/SA6 Meeting Schedule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08481"/>
              </p:ext>
            </p:extLst>
          </p:nvPr>
        </p:nvGraphicFramePr>
        <p:xfrm>
          <a:off x="147674" y="5886795"/>
          <a:ext cx="11943994" cy="392485"/>
        </p:xfrm>
        <a:graphic>
          <a:graphicData uri="http://schemas.openxmlformats.org/drawingml/2006/table">
            <a:tbl>
              <a:tblPr/>
              <a:tblGrid>
                <a:gridCol w="789444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80712"/>
              </p:ext>
            </p:extLst>
          </p:nvPr>
        </p:nvGraphicFramePr>
        <p:xfrm>
          <a:off x="256654" y="1901427"/>
          <a:ext cx="6513314" cy="3774628"/>
        </p:xfrm>
        <a:graphic>
          <a:graphicData uri="http://schemas.openxmlformats.org/drawingml/2006/table">
            <a:tbl>
              <a:tblPr/>
              <a:tblGrid>
                <a:gridCol w="1114578">
                  <a:extLst>
                    <a:ext uri="{9D8B030D-6E8A-4147-A177-3AD203B41FA5}">
                      <a16:colId xmlns:a16="http://schemas.microsoft.com/office/drawing/2014/main" val="3481181916"/>
                    </a:ext>
                  </a:extLst>
                </a:gridCol>
                <a:gridCol w="626950">
                  <a:extLst>
                    <a:ext uri="{9D8B030D-6E8A-4147-A177-3AD203B41FA5}">
                      <a16:colId xmlns:a16="http://schemas.microsoft.com/office/drawing/2014/main" val="3684642822"/>
                    </a:ext>
                  </a:extLst>
                </a:gridCol>
                <a:gridCol w="3047673">
                  <a:extLst>
                    <a:ext uri="{9D8B030D-6E8A-4147-A177-3AD203B41FA5}">
                      <a16:colId xmlns:a16="http://schemas.microsoft.com/office/drawing/2014/main" val="3666134783"/>
                    </a:ext>
                  </a:extLst>
                </a:gridCol>
                <a:gridCol w="1044917">
                  <a:extLst>
                    <a:ext uri="{9D8B030D-6E8A-4147-A177-3AD203B41FA5}">
                      <a16:colId xmlns:a16="http://schemas.microsoft.com/office/drawing/2014/main" val="1926850950"/>
                    </a:ext>
                  </a:extLst>
                </a:gridCol>
                <a:gridCol w="679196">
                  <a:extLst>
                    <a:ext uri="{9D8B030D-6E8A-4147-A177-3AD203B41FA5}">
                      <a16:colId xmlns:a16="http://schemas.microsoft.com/office/drawing/2014/main" val="1966194253"/>
                    </a:ext>
                  </a:extLst>
                </a:gridCol>
              </a:tblGrid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CTRY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4997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2025-02-17 09:00 - 2025-02-21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22228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2025-04-07 09:00 - 2025-04-11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75685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2025-05-19 09:00 - 2025-05-23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Japan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1814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2025-08-25 09:00 - 2025-08-29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3620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2025-10-13 09:00 - 2025-10-17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(TBC)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1823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2025-11-17 09:00 - 2025-11-21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56088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2026-02-09 09:00 - 2026-02-13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582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2026-04-13 09:00 - 2026-04-17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29162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2026-05-18 09:00 - 2026-05-22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4731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2026-08-24 09:00 - 2026-08-28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67127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2026-10-12 09:00 - 2026-10-16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43517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2026-11-16 09:00 - 2026-11-20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91871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968750" y="2036365"/>
            <a:ext cx="4855975" cy="3639690"/>
          </a:xfrm>
        </p:spPr>
        <p:txBody>
          <a:bodyPr/>
          <a:lstStyle/>
          <a:p>
            <a:r>
              <a:rPr lang="en-IN" sz="2000" b="1" dirty="0">
                <a:solidFill>
                  <a:prstClr val="black"/>
                </a:solidFill>
              </a:rPr>
              <a:t>Rel-20 5G-Adv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approval</a:t>
            </a:r>
            <a:r>
              <a:rPr lang="en-IN" sz="1600" dirty="0"/>
              <a:t> in Mar-2025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freeze</a:t>
            </a:r>
            <a:r>
              <a:rPr lang="en-IN" sz="1600" dirty="0"/>
              <a:t> in Sep-2026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9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6G Study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approval</a:t>
            </a:r>
            <a:r>
              <a:rPr lang="en-IN" sz="1600" dirty="0"/>
              <a:t> in Sep-2025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  <a:endParaRPr lang="en-IN" sz="1600" dirty="0"/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freeze</a:t>
            </a:r>
            <a:r>
              <a:rPr lang="en-IN" sz="1600" dirty="0"/>
              <a:t> in Dec-2026</a:t>
            </a:r>
            <a:r>
              <a:rPr lang="en-IN" sz="1600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8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Rel-20 Total number of SA6 meetings: </a:t>
            </a:r>
            <a:r>
              <a:rPr lang="en-IN" sz="2000" b="1" dirty="0">
                <a:solidFill>
                  <a:srgbClr val="FF0000"/>
                </a:solidFill>
              </a:rPr>
              <a:t>11 </a:t>
            </a:r>
          </a:p>
        </p:txBody>
      </p:sp>
      <p:sp>
        <p:nvSpPr>
          <p:cNvPr id="9" name="Rectangle 8"/>
          <p:cNvSpPr/>
          <p:nvPr/>
        </p:nvSpPr>
        <p:spPr>
          <a:xfrm>
            <a:off x="8894102" y="5506350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</a:t>
            </a:r>
            <a:endParaRPr lang="en-IN" dirty="0"/>
          </a:p>
        </p:txBody>
      </p:sp>
      <p:sp>
        <p:nvSpPr>
          <p:cNvPr id="10" name="Rectangle 9"/>
          <p:cNvSpPr/>
          <p:nvPr/>
        </p:nvSpPr>
        <p:spPr>
          <a:xfrm>
            <a:off x="7485720" y="5506350"/>
            <a:ext cx="1567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Best case scenario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503158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Typical SA6 Session Planning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40800"/>
              </p:ext>
            </p:extLst>
          </p:nvPr>
        </p:nvGraphicFramePr>
        <p:xfrm>
          <a:off x="698579" y="1492425"/>
          <a:ext cx="7195931" cy="5254995"/>
        </p:xfrm>
        <a:graphic>
          <a:graphicData uri="http://schemas.openxmlformats.org/drawingml/2006/table">
            <a:tbl>
              <a:tblPr firstRow="1" firstCol="1" bandRow="1"/>
              <a:tblGrid>
                <a:gridCol w="1074042">
                  <a:extLst>
                    <a:ext uri="{9D8B030D-6E8A-4147-A177-3AD203B41FA5}">
                      <a16:colId xmlns:a16="http://schemas.microsoft.com/office/drawing/2014/main" val="3354454729"/>
                    </a:ext>
                  </a:extLst>
                </a:gridCol>
                <a:gridCol w="703828">
                  <a:extLst>
                    <a:ext uri="{9D8B030D-6E8A-4147-A177-3AD203B41FA5}">
                      <a16:colId xmlns:a16="http://schemas.microsoft.com/office/drawing/2014/main" val="2617094730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18989937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3507652481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933262938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689233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1260566"/>
                    </a:ext>
                  </a:extLst>
                </a:gridCol>
                <a:gridCol w="1084597">
                  <a:extLst>
                    <a:ext uri="{9D8B030D-6E8A-4147-A177-3AD203B41FA5}">
                      <a16:colId xmlns:a16="http://schemas.microsoft.com/office/drawing/2014/main" val="2029653475"/>
                    </a:ext>
                  </a:extLst>
                </a:gridCol>
                <a:gridCol w="1076854">
                  <a:extLst>
                    <a:ext uri="{9D8B030D-6E8A-4147-A177-3AD203B41FA5}">
                      <a16:colId xmlns:a16="http://schemas.microsoft.com/office/drawing/2014/main" val="2193224484"/>
                    </a:ext>
                  </a:extLst>
                </a:gridCol>
              </a:tblGrid>
              <a:tr h="34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98671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10355"/>
                  </a:ext>
                </a:extLst>
              </a:tr>
              <a:tr h="88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688693"/>
                  </a:ext>
                </a:extLst>
              </a:tr>
              <a:tr h="277638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 Chair Election sessions on Tuesday and potentially Wednesday and Thursday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787931"/>
                  </a:ext>
                </a:extLst>
              </a:tr>
              <a:tr h="75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742108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211362"/>
                  </a:ext>
                </a:extLst>
              </a:tr>
              <a:tr h="994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99669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Afternoon break (15:30 – 16:00)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6665"/>
                  </a:ext>
                </a:extLst>
              </a:tr>
              <a:tr h="90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89965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Evening break (17:30 – 18:00)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32764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05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88060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09380" y="1825625"/>
            <a:ext cx="3957333" cy="4351338"/>
          </a:xfrm>
        </p:spPr>
        <p:txBody>
          <a:bodyPr/>
          <a:lstStyle/>
          <a:p>
            <a:r>
              <a:rPr lang="en-US" sz="2400" b="1" dirty="0"/>
              <a:t>A TU is a quarter dedicated to study or work items</a:t>
            </a:r>
          </a:p>
          <a:p>
            <a:pPr lvl="1"/>
            <a:r>
              <a:rPr lang="en-US" sz="2000" dirty="0"/>
              <a:t>Those quarters not dedicated to Rel-20 study or work items (e.g. LSs, pre-Rel-20 maintenance) are not counted as TUs</a:t>
            </a:r>
          </a:p>
          <a:p>
            <a:pPr lvl="1"/>
            <a:r>
              <a:rPr lang="en-US" sz="2000" dirty="0"/>
              <a:t>Quarters dedicated to revisions are not counted as TUs e.g. plenary sessions, handling revisions</a:t>
            </a:r>
            <a:endParaRPr lang="en-IN" sz="2400" dirty="0"/>
          </a:p>
          <a:p>
            <a:r>
              <a:rPr lang="en-IN" sz="2400" b="1" dirty="0"/>
              <a:t>Total number of TUs per SA6 meeting: </a:t>
            </a:r>
            <a:r>
              <a:rPr lang="en-IN" sz="2400" b="1" dirty="0">
                <a:solidFill>
                  <a:srgbClr val="FF0000"/>
                </a:solidFill>
              </a:rPr>
              <a:t>20 TUs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247455" y="2146852"/>
            <a:ext cx="17039" cy="914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271569" y="3316830"/>
            <a:ext cx="14393" cy="77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80583" y="4315496"/>
            <a:ext cx="17268" cy="9266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8009378" y="5974842"/>
            <a:ext cx="2932854" cy="373901"/>
            <a:chOff x="8364750" y="5673823"/>
            <a:chExt cx="1513471" cy="37390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8386395" y="5673823"/>
              <a:ext cx="6967" cy="37390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8364750" y="5673823"/>
              <a:ext cx="15134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i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Indicates buffer TUs created if needed</a:t>
              </a:r>
              <a:endParaRPr lang="en-I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591640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Capacity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1198942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SA6 meetings in Rel-20: </a:t>
            </a:r>
            <a:r>
              <a:rPr lang="en-IN" dirty="0">
                <a:solidFill>
                  <a:srgbClr val="FF0000"/>
                </a:solidFill>
              </a:rPr>
              <a:t>11 meetings*</a:t>
            </a:r>
          </a:p>
          <a:p>
            <a:endParaRPr lang="en-IN" b="1" dirty="0">
              <a:solidFill>
                <a:prstClr val="black"/>
              </a:solidFill>
            </a:endParaRPr>
          </a:p>
          <a:p>
            <a:endParaRPr lang="en-IN" b="1" dirty="0">
              <a:solidFill>
                <a:prstClr val="black"/>
              </a:solidFill>
            </a:endParaRPr>
          </a:p>
          <a:p>
            <a:r>
              <a:rPr lang="en-IN" dirty="0">
                <a:solidFill>
                  <a:prstClr val="black"/>
                </a:solidFill>
              </a:rPr>
              <a:t>Total TUs available for Rel-20 (both </a:t>
            </a:r>
            <a:r>
              <a:rPr lang="en-IN" dirty="0"/>
              <a:t>5G-Adv and 6G Study</a:t>
            </a:r>
            <a:r>
              <a:rPr lang="en-IN" dirty="0">
                <a:solidFill>
                  <a:prstClr val="black"/>
                </a:solidFill>
              </a:rPr>
              <a:t>): </a:t>
            </a:r>
            <a:r>
              <a:rPr lang="en-IN" dirty="0">
                <a:solidFill>
                  <a:srgbClr val="FF0000"/>
                </a:solidFill>
              </a:rPr>
              <a:t>220 TUs </a:t>
            </a:r>
          </a:p>
          <a:p>
            <a:pPr lvl="1"/>
            <a:r>
              <a:rPr lang="en-IN" sz="1400" dirty="0"/>
              <a:t>(11 meetings * 20 TUs per meeting)</a:t>
            </a:r>
          </a:p>
          <a:p>
            <a:r>
              <a:rPr lang="en-IN" dirty="0"/>
              <a:t>Timeline split</a:t>
            </a:r>
          </a:p>
          <a:p>
            <a:pPr lvl="1"/>
            <a:r>
              <a:rPr lang="en-IN" sz="2000" dirty="0"/>
              <a:t>5GA work (SIDs/WIDs) start from Apr-25 and end in May-26</a:t>
            </a:r>
          </a:p>
          <a:p>
            <a:pPr lvl="1"/>
            <a:r>
              <a:rPr lang="en-IN" sz="2000" dirty="0"/>
              <a:t>6G Study start in Oct-25 and end in Nov-26</a:t>
            </a:r>
          </a:p>
          <a:p>
            <a:r>
              <a:rPr lang="en-IN" dirty="0"/>
              <a:t>Split between mission critical and application enablement not considered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400808" y="2757892"/>
            <a:ext cx="77877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Assumptions: </a:t>
            </a:r>
          </a:p>
          <a:p>
            <a:pPr marL="171450" indent="-171450">
              <a:buFontTx/>
              <a:buChar char="-"/>
            </a:pPr>
            <a:r>
              <a:rPr lang="en-IN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5G-Adv Stage-2 SID/WID approval in Mar-2025 </a:t>
            </a: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&amp; freeze in June-2026</a:t>
            </a:r>
            <a:endParaRPr lang="en-IN" altLang="en-US" sz="1400" dirty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Stage-2 SID approval in Sep-2025 &amp; freeze in Dec-2026</a:t>
            </a:r>
          </a:p>
        </p:txBody>
      </p:sp>
    </p:spTree>
    <p:extLst>
      <p:ext uri="{BB962C8B-B14F-4D97-AF65-F5344CB8AC3E}">
        <p14:creationId xmlns:p14="http://schemas.microsoft.com/office/powerpoint/2010/main" val="31103886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5G-Adv vs 6G Study Split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R20 includes 5G-Adv and 6G Study tracks</a:t>
            </a:r>
          </a:p>
          <a:p>
            <a:pPr lvl="1"/>
            <a:r>
              <a:rPr lang="en-IN" dirty="0"/>
              <a:t>TUs need to be split between the two tracks</a:t>
            </a:r>
          </a:p>
          <a:p>
            <a:r>
              <a:rPr lang="en-IN" dirty="0"/>
              <a:t> R20 major focus will be the 6G Study</a:t>
            </a:r>
          </a:p>
          <a:p>
            <a:r>
              <a:rPr lang="en-IN" dirty="0"/>
              <a:t> R20 5G-Adv is expected to focus on enhancement of 5GA features</a:t>
            </a:r>
            <a:endParaRPr lang="en-IN" dirty="0">
              <a:highlight>
                <a:srgbClr val="FFFF00"/>
              </a:highlight>
            </a:endParaRPr>
          </a:p>
          <a:p>
            <a:r>
              <a:rPr lang="en-IN" dirty="0"/>
              <a:t> Possible split options between 5G-Adv vs 6G shown below:</a:t>
            </a:r>
          </a:p>
          <a:p>
            <a:pPr lvl="1"/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226837"/>
              </p:ext>
            </p:extLst>
          </p:nvPr>
        </p:nvGraphicFramePr>
        <p:xfrm>
          <a:off x="1425339" y="4531745"/>
          <a:ext cx="60960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40832426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61041014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41825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Option-1</a:t>
                      </a:r>
                    </a:p>
                    <a:p>
                      <a:pPr algn="ctr"/>
                      <a:r>
                        <a:rPr lang="en-IN" dirty="0"/>
                        <a:t>@30% for 5G-Adv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Option-2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@40% for 5G-Adv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444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5G-Adv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66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88</a:t>
                      </a:r>
                      <a:r>
                        <a:rPr lang="en-IN" baseline="0" dirty="0">
                          <a:solidFill>
                            <a:srgbClr val="FF0000"/>
                          </a:solidFill>
                        </a:rPr>
                        <a:t> TUs</a:t>
                      </a:r>
                      <a:endParaRPr 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811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6G</a:t>
                      </a:r>
                      <a:r>
                        <a:rPr lang="en-IN" b="1" baseline="0" dirty="0"/>
                        <a:t> </a:t>
                      </a:r>
                      <a:r>
                        <a:rPr lang="en-IN" b="1" dirty="0"/>
                        <a:t>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154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132 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015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31032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765469"/>
            <a:ext cx="11538480" cy="1662460"/>
          </a:xfrm>
        </p:spPr>
        <p:txBody>
          <a:bodyPr/>
          <a:lstStyle/>
          <a:p>
            <a:r>
              <a:rPr lang="en-IN" sz="2000" dirty="0"/>
              <a:t>Table shows meetings available for different phases of work and TUs split for </a:t>
            </a:r>
            <a:r>
              <a:rPr lang="en-IN" sz="2000" b="1" dirty="0">
                <a:solidFill>
                  <a:srgbClr val="FF0000"/>
                </a:solidFill>
              </a:rPr>
              <a:t>Option-1</a:t>
            </a:r>
            <a:r>
              <a:rPr lang="en-IN" sz="2000" dirty="0"/>
              <a:t>, i.e.</a:t>
            </a:r>
          </a:p>
          <a:p>
            <a:pPr lvl="1"/>
            <a:r>
              <a:rPr lang="en-IN" sz="1800" dirty="0"/>
              <a:t>5G-Adv Study and Normative phase is 66 TUs</a:t>
            </a:r>
          </a:p>
          <a:p>
            <a:pPr lvl="1"/>
            <a:r>
              <a:rPr lang="en-IN" sz="1800" dirty="0"/>
              <a:t>6G Study phase is 154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459687"/>
            <a:ext cx="10515600" cy="1104917"/>
          </a:xfrm>
        </p:spPr>
        <p:txBody>
          <a:bodyPr/>
          <a:lstStyle/>
          <a:p>
            <a:r>
              <a:rPr lang="en-IN" dirty="0"/>
              <a:t>Potential SA6 Rel-20 TUs Work Plan </a:t>
            </a:r>
            <a:br>
              <a:rPr lang="en-IN" dirty="0"/>
            </a:br>
            <a:r>
              <a:rPr lang="en-IN" sz="2800" dirty="0"/>
              <a:t>(Considering Split Option-1: 30% for 5G-Adv)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704873"/>
              </p:ext>
            </p:extLst>
          </p:nvPr>
        </p:nvGraphicFramePr>
        <p:xfrm>
          <a:off x="145615" y="2732149"/>
          <a:ext cx="11546427" cy="3506029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342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84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7" name="직사각형 49"/>
          <p:cNvSpPr/>
          <p:nvPr/>
        </p:nvSpPr>
        <p:spPr>
          <a:xfrm>
            <a:off x="3050971" y="3361848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8" name="직사각형 49"/>
          <p:cNvSpPr/>
          <p:nvPr/>
        </p:nvSpPr>
        <p:spPr>
          <a:xfrm>
            <a:off x="10457019" y="3361848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9" name="직사각형 49"/>
          <p:cNvSpPr/>
          <p:nvPr/>
        </p:nvSpPr>
        <p:spPr>
          <a:xfrm>
            <a:off x="1406307" y="3361848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0" name="직사각형 50"/>
          <p:cNvSpPr/>
          <p:nvPr/>
        </p:nvSpPr>
        <p:spPr>
          <a:xfrm>
            <a:off x="5513161" y="3646032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" name="직사각형 49"/>
          <p:cNvSpPr/>
          <p:nvPr/>
        </p:nvSpPr>
        <p:spPr>
          <a:xfrm>
            <a:off x="3050971" y="3646032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8915" y="6222938"/>
            <a:ext cx="1145874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000" b="1" dirty="0">
                <a:solidFill>
                  <a:srgbClr val="FF0000"/>
                </a:solidFill>
                <a:latin typeface="Calibri" panose="020F0502020204030204" pitchFamily="34" charset="0"/>
              </a:rPr>
              <a:t>* </a:t>
            </a:r>
            <a:r>
              <a:rPr lang="en-GB" sz="1000" b="1" dirty="0">
                <a:latin typeface="Calibri" panose="020F0502020204030204" pitchFamily="34" charset="0"/>
              </a:rPr>
              <a:t>TUs for Pre-Rel-20 Maintenance Phase are shown for indicative purpose only and not accounted within the 20 TUs for 5GA /6G per meeting.</a:t>
            </a:r>
          </a:p>
        </p:txBody>
      </p:sp>
    </p:spTree>
    <p:extLst>
      <p:ext uri="{BB962C8B-B14F-4D97-AF65-F5344CB8AC3E}">
        <p14:creationId xmlns:p14="http://schemas.microsoft.com/office/powerpoint/2010/main" val="35945898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679a257e-872f-4c98-9e8a-0a9c104f72cd"/>
    <ds:schemaRef ds:uri="http://purl.org/dc/elements/1.1/"/>
    <ds:schemaRef ds:uri="http://schemas.microsoft.com/office/2006/metadata/properties"/>
    <ds:schemaRef ds:uri="http://schemas.microsoft.com/office/infopath/2007/PartnerControls"/>
    <ds:schemaRef ds:uri="280d8efa-eff2-4910-88d2-79ca146720c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6407</TotalTime>
  <Words>1982</Words>
  <Application>Microsoft Office PowerPoint</Application>
  <PresentationFormat>Widescreen</PresentationFormat>
  <Paragraphs>805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Arial</vt:lpstr>
      <vt:lpstr>Arial </vt:lpstr>
      <vt:lpstr>Calibri</vt:lpstr>
      <vt:lpstr>Calibri Light</vt:lpstr>
      <vt:lpstr>SamsungOne 400</vt:lpstr>
      <vt:lpstr>SamsungOne 700</vt:lpstr>
      <vt:lpstr>Times New Roman</vt:lpstr>
      <vt:lpstr>Office Theme</vt:lpstr>
      <vt:lpstr>PowerPoint Presentation</vt:lpstr>
      <vt:lpstr>Outline</vt:lpstr>
      <vt:lpstr>Background</vt:lpstr>
      <vt:lpstr>Rel-20 Timeline</vt:lpstr>
      <vt:lpstr>3GPP SA/SA6 Meeting Schedule</vt:lpstr>
      <vt:lpstr>Typical SA6 Session Planning</vt:lpstr>
      <vt:lpstr>Rel-20 TUs Capacity Estimation</vt:lpstr>
      <vt:lpstr>Rel-20 5G-Adv vs 6G Study Split</vt:lpstr>
      <vt:lpstr>Potential SA6 Rel-20 TUs Work Plan  (Considering Split Option-1: 30% for 5G-Adv)</vt:lpstr>
      <vt:lpstr>Potential SA6 Rel-20 TUs Work Plan  (Considering Split Option-2: 40% for 5G-Adv)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696</cp:revision>
  <dcterms:created xsi:type="dcterms:W3CDTF">2010-02-05T13:52:04Z</dcterms:created>
  <dcterms:modified xsi:type="dcterms:W3CDTF">2024-11-11T18:05:39Z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