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8" r:id="rId6"/>
    <p:sldId id="364" r:id="rId7"/>
    <p:sldId id="369" r:id="rId8"/>
    <p:sldId id="37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4712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254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75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Orlando, USA – Nov.,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45686" y="133350"/>
            <a:ext cx="140811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S6-245025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231" y="2180255"/>
            <a:ext cx="9685537" cy="1965617"/>
          </a:xfrm>
        </p:spPr>
        <p:txBody>
          <a:bodyPr/>
          <a:lstStyle/>
          <a:p>
            <a:pPr eaLnBrk="1" hangingPunct="1"/>
            <a:r>
              <a:rPr lang="en-GB" altLang="en-US" sz="5000" b="1" dirty="0"/>
              <a:t>Discussion on how capture location reporting configuration in the user profile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3231" y="4545075"/>
            <a:ext cx="9774823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Mythri Hunukumbure, Sivasubramaniam Ramanan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048B5-2998-08FB-B8AB-530377FC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452761"/>
            <a:ext cx="10625831" cy="1202416"/>
          </a:xfrm>
        </p:spPr>
        <p:txBody>
          <a:bodyPr/>
          <a:lstStyle/>
          <a:p>
            <a:r>
              <a:rPr lang="en-GB" b="1" dirty="0"/>
              <a:t>Current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18292-05DF-E1E9-5B83-0C8DB7BAF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381" y="1825625"/>
            <a:ext cx="10746419" cy="4351338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In TS 23.280 v19.4.0, section 10.9.2.1, the LMS passes the location reporting configuration to the location management client.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configuration includes either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or both emergency and non-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emergency location information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as optional elements.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Currently there is </a:t>
            </a:r>
            <a:r>
              <a:rPr lang="en-GB" sz="2000" u="sng" dirty="0">
                <a:solidFill>
                  <a:srgbClr val="0070C0"/>
                </a:solidFill>
              </a:rPr>
              <a:t>no separate indication</a:t>
            </a:r>
            <a:br>
              <a:rPr lang="en-GB" sz="2000" u="sng" dirty="0">
                <a:solidFill>
                  <a:srgbClr val="0070C0"/>
                </a:solidFill>
              </a:rPr>
            </a:br>
            <a:r>
              <a:rPr lang="en-GB" sz="2000" u="sng" dirty="0">
                <a:solidFill>
                  <a:srgbClr val="0070C0"/>
                </a:solidFill>
              </a:rPr>
              <a:t>for  the minimum time between </a:t>
            </a:r>
            <a:br>
              <a:rPr lang="en-GB" sz="2000" u="sng" dirty="0">
                <a:solidFill>
                  <a:srgbClr val="0070C0"/>
                </a:solidFill>
              </a:rPr>
            </a:br>
            <a:r>
              <a:rPr lang="en-GB" sz="2000" u="sng" dirty="0">
                <a:solidFill>
                  <a:srgbClr val="0070C0"/>
                </a:solidFill>
              </a:rPr>
              <a:t>consecutive reports</a:t>
            </a:r>
            <a:r>
              <a:rPr lang="en-GB" sz="2000" dirty="0">
                <a:solidFill>
                  <a:srgbClr val="0070C0"/>
                </a:solidFill>
              </a:rPr>
              <a:t> for emergency and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non-emergency cases.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We would propose to include this.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304C9C-A237-5228-4DAB-F849CE586B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189002"/>
              </p:ext>
            </p:extLst>
          </p:nvPr>
        </p:nvGraphicFramePr>
        <p:xfrm>
          <a:off x="5708273" y="2610035"/>
          <a:ext cx="5948108" cy="35669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2702">
                  <a:extLst>
                    <a:ext uri="{9D8B030D-6E8A-4147-A177-3AD203B41FA5}">
                      <a16:colId xmlns:a16="http://schemas.microsoft.com/office/drawing/2014/main" val="2415970683"/>
                    </a:ext>
                  </a:extLst>
                </a:gridCol>
                <a:gridCol w="991352">
                  <a:extLst>
                    <a:ext uri="{9D8B030D-6E8A-4147-A177-3AD203B41FA5}">
                      <a16:colId xmlns:a16="http://schemas.microsoft.com/office/drawing/2014/main" val="687869864"/>
                    </a:ext>
                  </a:extLst>
                </a:gridCol>
                <a:gridCol w="2974054">
                  <a:extLst>
                    <a:ext uri="{9D8B030D-6E8A-4147-A177-3AD203B41FA5}">
                      <a16:colId xmlns:a16="http://schemas.microsoft.com/office/drawing/2014/main" val="2599251341"/>
                    </a:ext>
                  </a:extLst>
                </a:gridCol>
              </a:tblGrid>
              <a:tr h="155084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Information element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Status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effectLst/>
                        </a:rPr>
                        <a:t>Description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811105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MC service ID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effectLst/>
                        </a:rPr>
                        <a:t>Identity of the MC service user to which the location reporting configuration is targeted.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2148905"/>
                  </a:ext>
                </a:extLst>
              </a:tr>
              <a:tr h="465251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Requested non-emergency location information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1)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effectLst/>
                        </a:rPr>
                        <a:t>Identifies what location information is requested, except for emergency or imminent peril calls or emergency alerts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3836245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Requested emergency location information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1)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Identifies what location information is requested, for emergency or imminent peril calls or emergency alerts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2125420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 dirty="0">
                          <a:effectLst/>
                        </a:rPr>
                        <a:t>Triggering criteria in non- emergency cases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1)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Identifies when the location management client will send the location report in non-emergency cases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6660766"/>
                  </a:ext>
                </a:extLst>
              </a:tr>
              <a:tr h="465251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Handling criteria in not reporting location information cases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Identifies when the location management client will store location information (e.g. never, off-network, IOPS)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4937936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Triggering criteria in not reporting location information cases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2)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Identifies the causes when the location management client will generate location information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9155982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Minimum time between consecutive reports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1)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Defaults to 0 if absent and 0 for emergency calls, imminent peril calls and emergency alerts 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8708806"/>
                  </a:ext>
                </a:extLst>
              </a:tr>
              <a:tr h="310168"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Triggering criteria in emergency cases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O</a:t>
                      </a:r>
                    </a:p>
                    <a:p>
                      <a:r>
                        <a:rPr lang="en-GB" sz="900">
                          <a:effectLst/>
                        </a:rPr>
                        <a:t>(see NOTE 1)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Identifies when the location management client will send the location report in emergency cases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4327756"/>
                  </a:ext>
                </a:extLst>
              </a:tr>
              <a:tr h="620335">
                <a:tc gridSpan="3">
                  <a:txBody>
                    <a:bodyPr/>
                    <a:lstStyle/>
                    <a:p>
                      <a:pPr marL="540385" indent="-540385"/>
                      <a:r>
                        <a:rPr lang="en-GB" sz="900" dirty="0">
                          <a:effectLst/>
                        </a:rPr>
                        <a:t>NOTE 1:	If none of the information elements is present, this represents a cancellation for location reporting based on Triggering criteria in emergency and non-emergency cases, if configured. </a:t>
                      </a:r>
                    </a:p>
                    <a:p>
                      <a:pPr marL="540385" indent="-540385"/>
                      <a:r>
                        <a:rPr lang="en-GB" sz="900" dirty="0">
                          <a:effectLst/>
                        </a:rPr>
                        <a:t>NOTE 2:	If not present, location information is generated based on Triggering criteria in emergency and non-emergency cases, if configured.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0421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766FA3D-EEE6-7FED-519F-122706A48719}"/>
              </a:ext>
            </a:extLst>
          </p:cNvPr>
          <p:cNvSpPr txBox="1"/>
          <p:nvPr/>
        </p:nvSpPr>
        <p:spPr>
          <a:xfrm>
            <a:off x="1332390" y="5915353"/>
            <a:ext cx="437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 10.9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-1: Location reporting configuration </a:t>
            </a: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01992030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73" y="480535"/>
            <a:ext cx="10661341" cy="1197346"/>
          </a:xfrm>
        </p:spPr>
        <p:txBody>
          <a:bodyPr/>
          <a:lstStyle/>
          <a:p>
            <a:r>
              <a:rPr lang="en-GB" altLang="en-US" b="1" dirty="0"/>
              <a:t>Proposal I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373" y="1944210"/>
            <a:ext cx="11327907" cy="4548665"/>
          </a:xfrm>
        </p:spPr>
        <p:txBody>
          <a:bodyPr/>
          <a:lstStyle/>
          <a:p>
            <a:r>
              <a:rPr lang="en-US" altLang="en-US" sz="2400" dirty="0"/>
              <a:t> ESN proposal is to use the same configuration as in Table 10.9.2.1-1 as the ‘</a:t>
            </a:r>
            <a:r>
              <a:rPr lang="en-US" altLang="en-US" sz="2400" u="sng" dirty="0"/>
              <a:t>default</a:t>
            </a:r>
            <a:r>
              <a:rPr lang="en-US" altLang="en-US" sz="2400" dirty="0"/>
              <a:t>’ location reporting configuration and store this in the user profile. </a:t>
            </a:r>
          </a:p>
          <a:p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/>
              <a:t>The emergency reporting configuration could be made mandatory (M) or optional (O) depending upon the requirements of the organization.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070C0"/>
                </a:solidFill>
              </a:rPr>
              <a:t>This would also cover a scenario that for some users the default configuration is mandatory but for others it is optional, within the same organization.</a:t>
            </a:r>
          </a:p>
          <a:p>
            <a:r>
              <a:rPr lang="en-US" altLang="en-US" sz="2400" dirty="0"/>
              <a:t> An authorized user could apply a default or temporary reporting configuration to multiple users with the use of group ID, where these users are affiliated to.</a:t>
            </a:r>
          </a:p>
          <a:p>
            <a:r>
              <a:rPr lang="en-US" altLang="en-US" sz="2400" dirty="0"/>
              <a:t> This default configuration can be </a:t>
            </a:r>
            <a:r>
              <a:rPr lang="en-US" altLang="en-US" sz="2400" u="sng" dirty="0"/>
              <a:t>temporarily</a:t>
            </a:r>
            <a:r>
              <a:rPr lang="en-US" altLang="en-US" sz="2400" dirty="0"/>
              <a:t> overridden by another reporting configuration applied through location reporting trigger (next slide).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070C0"/>
                </a:solidFill>
              </a:rPr>
              <a:t>This temporary configuration would cancel once the location reporting trigger is cancelled as per section 10.9.3.4a. Thereafter, the default reporting configuration, if present, will be enforced.</a:t>
            </a:r>
          </a:p>
          <a:p>
            <a:pPr marL="0" indent="0">
              <a:buNone/>
            </a:pPr>
            <a:endParaRPr lang="en-US" altLang="en-US" sz="2400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altLang="en-US" sz="2400" dirty="0">
              <a:solidFill>
                <a:srgbClr val="0070C0"/>
              </a:solidFill>
            </a:endParaRPr>
          </a:p>
          <a:p>
            <a:endParaRPr lang="en-US" altLang="en-US" dirty="0"/>
          </a:p>
          <a:p>
            <a:pPr>
              <a:buFont typeface="Wingdings" panose="05000000000000000000" pitchFamily="2" charset="2"/>
              <a:buChar char="§"/>
            </a:pPr>
            <a:endParaRPr lang="en-US" alt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E1603-1D07-F315-10D1-EB9B66AC1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17" y="541538"/>
            <a:ext cx="10883283" cy="1047565"/>
          </a:xfrm>
        </p:spPr>
        <p:txBody>
          <a:bodyPr/>
          <a:lstStyle/>
          <a:p>
            <a:r>
              <a:rPr lang="en-GB" altLang="en-US" b="1" dirty="0"/>
              <a:t>Proposal II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CA792-808E-CECD-1DC9-5EC0AED74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17" y="1878891"/>
            <a:ext cx="10883282" cy="4351338"/>
          </a:xfrm>
        </p:spPr>
        <p:txBody>
          <a:bodyPr/>
          <a:lstStyle/>
          <a:p>
            <a:r>
              <a:rPr lang="en-GB" sz="2400" dirty="0"/>
              <a:t> ESN further proposes that a temporary reporting configuration (applied through location reporting trigger) could contain either emergency or non-emergency related IE’s (of Table 10.9.2.1-1) or both.</a:t>
            </a:r>
          </a:p>
          <a:p>
            <a:r>
              <a:rPr lang="en-GB" sz="2400" dirty="0"/>
              <a:t> In cases where the temporary reporting configuration contains only the emergency or non-emergency related IE’s: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If the emergency related IE’s are not contained in the temporary reporting configuration, the emergency reporting should be done as per the related IE’s contained in the default location reporting configuration.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If the non-emergency related IE’s are not contained in the temporary reporting configuration, the non-emergency reporting should be done as per the related IE’s contained in the default location reporting configuration.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 ‘authorized user’ who can apply a default or temporary reporting configuration, can hold administrative or operational roles within the user organization.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27033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860FE-4190-6064-DD85-0F561EA57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14" y="488272"/>
            <a:ext cx="10515600" cy="1083076"/>
          </a:xfrm>
        </p:spPr>
        <p:txBody>
          <a:bodyPr/>
          <a:lstStyle/>
          <a:p>
            <a:r>
              <a:rPr lang="en-GB" altLang="en-US" b="1" dirty="0"/>
              <a:t>Proposal II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C9AC9-FA60-31B6-06F3-4035EE14E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14" y="1825625"/>
            <a:ext cx="10719786" cy="4351338"/>
          </a:xfrm>
        </p:spPr>
        <p:txBody>
          <a:bodyPr/>
          <a:lstStyle/>
          <a:p>
            <a:r>
              <a:rPr lang="en-GB" sz="2400" dirty="0"/>
              <a:t> If a temporary location configuration is applied to a user group with the use of Group ID: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Any users with late affiliation to this group should also receive this temporary location configuration and should start reporting as per this configuration.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Any users who de-affiliate from this group (before the location reporting trigger cancellation) should have this temporary reporting configuration cancelled and should revert to their default reporting configuration (if this had been applied).</a:t>
            </a:r>
          </a:p>
        </p:txBody>
      </p:sp>
    </p:spTree>
    <p:extLst>
      <p:ext uri="{BB962C8B-B14F-4D97-AF65-F5344CB8AC3E}">
        <p14:creationId xmlns:p14="http://schemas.microsoft.com/office/powerpoint/2010/main" val="9187135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8627</TotalTime>
  <Words>760</Words>
  <Application>Microsoft Office PowerPoint</Application>
  <PresentationFormat>Widescreen</PresentationFormat>
  <Paragraphs>65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Discussion on how capture location reporting configuration in the user profile</vt:lpstr>
      <vt:lpstr>Current status</vt:lpstr>
      <vt:lpstr>Proposal I</vt:lpstr>
      <vt:lpstr>Proposal II</vt:lpstr>
      <vt:lpstr>Proposal II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645</cp:revision>
  <dcterms:created xsi:type="dcterms:W3CDTF">2010-02-05T13:52:04Z</dcterms:created>
  <dcterms:modified xsi:type="dcterms:W3CDTF">2024-11-07T17:48:54Z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