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9" r:id="rId6"/>
    <p:sldMasterId id="2147483940" r:id="rId7"/>
  </p:sldMasterIdLst>
  <p:notesMasterIdLst>
    <p:notesMasterId r:id="rId16"/>
  </p:notesMasterIdLst>
  <p:handoutMasterIdLst>
    <p:handoutMasterId r:id="rId17"/>
  </p:handoutMasterIdLst>
  <p:sldIdLst>
    <p:sldId id="724" r:id="rId8"/>
    <p:sldId id="720" r:id="rId9"/>
    <p:sldId id="733" r:id="rId10"/>
    <p:sldId id="731" r:id="rId11"/>
    <p:sldId id="704" r:id="rId12"/>
    <p:sldId id="734" r:id="rId13"/>
    <p:sldId id="735" r:id="rId14"/>
    <p:sldId id="736" r:id="rId15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88C0F4-4243-45D3-7040-54858EF97EFF}" name="S, Srilakshmi (Nokia - IN/Bangalore)" initials="SS(-I" userId="S, Srilakshmi (Nokia - IN/Bangalore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5C88D0"/>
    <a:srgbClr val="2A6EA8"/>
    <a:srgbClr val="0000FF"/>
    <a:srgbClr val="72AF2F"/>
    <a:srgbClr val="C1E442"/>
    <a:srgbClr val="FFFF99"/>
    <a:srgbClr val="C6D254"/>
    <a:srgbClr val="000000"/>
    <a:srgbClr val="B1D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684" autoAdjust="0"/>
  </p:normalViewPr>
  <p:slideViewPr>
    <p:cSldViewPr snapToGrid="0">
      <p:cViewPr varScale="1">
        <p:scale>
          <a:sx n="79" d="100"/>
          <a:sy n="79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10/17/2024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220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10/17/2024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64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71FEB-FC32-B0DA-DCD1-CAA93FE4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BCA2-7D11-4E36-A943-764BC3039D11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CAB912-7CCE-7DEF-1B5E-2796CBAB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2ADED-F2C2-1CE3-80B2-402A07BE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158F-A95A-4FC1-BDE6-6AAD856AA3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2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B9C7-3641-0DDA-B1CD-78C16601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74E2-FB27-D26B-9536-2C1EAF56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D384B-E6B0-B426-FCBE-D2A348E5C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D999E-0187-FB40-85E0-0011FC1C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BCA2-7D11-4E36-A943-764BC3039D11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C72DA-610F-6069-6C46-368FA7AD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A212B-06FD-C8E3-3984-CCB09199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158F-A95A-4FC1-BDE6-6AAD856AA3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12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DEA2-8081-989B-3786-6A44A218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522B2-BEAC-0547-155A-9821ECEE2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3608B-124D-90CE-427D-60090F266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E4700-1CB7-813C-50DB-4015507F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BCA2-7D11-4E36-A943-764BC3039D11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A09CD-2265-4029-2A2C-4B8E14FF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BC3A0-EF88-F790-9B83-B9BA54F7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158F-A95A-4FC1-BDE6-6AAD856AA3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866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007-3C0C-F6C7-7F65-D2A8158D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67B99-5C93-4DA4-195B-982A44C03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CE0C2-8749-E2F1-A913-16F2438F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BCA2-7D11-4E36-A943-764BC3039D11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0A64-43BD-98D4-6FB5-B599CCCA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98991-54B1-622E-1B63-2D24512D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158F-A95A-4FC1-BDE6-6AAD856AA3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08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728BEC-161C-DD7A-2C9E-1F62C95ED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82A93-2039-96BC-64E6-85AB20111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3AF24-016E-2BF5-7EF6-7F064516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BCA2-7D11-4E36-A943-764BC3039D11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7C6E6-FC32-0B8E-6882-7D648AFB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D3E9-CCDF-65D8-74F9-D1E81175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158F-A95A-4FC1-BDE6-6AAD856AA3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43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3C21-7183-4348-1228-7CA7D74EB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18016-D3AC-DC79-AFD0-BBB1BEABC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6B52-E51A-AD24-16D3-4C251260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BCA2-7D11-4E36-A943-764BC3039D11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68E23-10F9-7FC0-BCEA-29FB825F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77E69-90D1-8C24-8CEF-5F561598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158F-A95A-4FC1-BDE6-6AAD856AA3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7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FD74-036B-5E83-0254-7837D25C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08BD-FAE8-3CD5-557C-6C375946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13292-D61B-DAB1-B032-D50DB2D6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BCA2-7D11-4E36-A943-764BC3039D11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E5A45-A01A-79EE-EACB-A5AC83B4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7F6CC-F169-EAF5-E3D8-715BC2D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158F-A95A-4FC1-BDE6-6AAD856AA3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9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038B-02D8-1390-E97F-782A9D98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9717C-B1B1-7BB3-A179-764EBE16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906AD-670F-7E7C-7EB3-C66FEAD5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BCA2-7D11-4E36-A943-764BC3039D11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1F341-0BD9-5E22-4834-D9DB19C1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D4CCC-C082-F531-97D1-1E58FF18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158F-A95A-4FC1-BDE6-6AAD856AA3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68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EEB6-F254-476D-3A2C-F7F1FBEE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B22F4-DBA8-302B-F1FC-C4B98CA8F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390E8-A707-B4F3-0A62-060160623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05078-51DA-05E6-2C0F-1F6D72AD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BCA2-7D11-4E36-A943-764BC3039D11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7D37A-A84F-1CD6-DE21-C7508D97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77AA2-69E5-8619-1426-4762B8DA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158F-A95A-4FC1-BDE6-6AAD856AA3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41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AAA6-A81B-36F8-AF6E-19111CD0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43CE3-6009-4B80-B989-F6C04F07B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EC848-21B7-12B2-68F4-B747DEDB3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B83B1-0E99-6D6F-95DA-AA40C6F52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576AB-E22C-A2C9-F013-F93E496F6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222A5-9190-9579-EC7A-5062FDFB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BCA2-7D11-4E36-A943-764BC3039D11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2A979-6D62-CC2E-E5CB-3BB21247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F93E2-0116-3939-7027-1CFA80D3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158F-A95A-4FC1-BDE6-6AAD856AA3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13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CFAF-2823-FEB0-03FD-2D44A0B1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2326A-4651-01FF-50F8-56AE25BB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BCA2-7D11-4E36-A943-764BC3039D11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B0C75-15CD-C6D9-64E9-3B073337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D4DB8-7260-D673-7C3A-90B3FA88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158F-A95A-4FC1-BDE6-6AAD856AA3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92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089786" y="6376872"/>
            <a:ext cx="689471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70543" y="6422741"/>
            <a:ext cx="6446315" cy="28750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100" b="1" dirty="0"/>
              <a:t>S5-246233  Discussion </a:t>
            </a:r>
            <a:r>
              <a:rPr lang="en-IN" altLang="zh-CN" sz="1100" b="1" dirty="0"/>
              <a:t>on improvements of creating class diagram</a:t>
            </a:r>
            <a:endParaRPr lang="en-GB" sz="1067" b="1" spc="220" baseline="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 dirty="0">
                <a:solidFill>
                  <a:schemeClr val="bg1"/>
                </a:solidFill>
              </a:rPr>
              <a:t>© 3GPP 2012</a:t>
            </a:r>
            <a:endParaRPr lang="en-GB" altLang="en-US" sz="1333" dirty="0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2024</a:t>
            </a:r>
          </a:p>
        </p:txBody>
      </p:sp>
      <p:pic>
        <p:nvPicPr>
          <p:cNvPr id="11" name="Picture 13" descr="green2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67" y="6423704"/>
            <a:ext cx="365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 bwMode="auto">
          <a:xfrm>
            <a:off x="11157629" y="6330667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 dirty="0"/>
          </a:p>
          <a:p>
            <a:pPr>
              <a:defRPr/>
            </a:pPr>
            <a:endParaRPr lang="en-GB" altLang="en-US" sz="1333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8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2402E-B8AF-50B0-A1FA-07060F08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F95A0-4015-116F-DD1E-8C05BDF27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06F35-7E8A-AD44-3932-0A4F7126E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42BCA2-7D11-4E36-A943-764BC3039D11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1C210-1A9D-DD94-72F2-069DDCFEA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8F7C1-7115-96B3-1DA9-B6AA9291B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40158F-A95A-4FC1-BDE6-6AAD856AA3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4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tuml.com/plantuml/uml/SyfFKj2rKt3CoKnELR1Io4ZDoSa70000" TargetMode="External"/><Relationship Id="rId2" Type="http://schemas.openxmlformats.org/officeDocument/2006/relationships/hyperlink" Target="https://plantuml.com/download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plantuml/word-templa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F9CB-10EC-F86A-2AEB-6261A6365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9219" y="2173561"/>
            <a:ext cx="9602706" cy="1958491"/>
          </a:xfrm>
        </p:spPr>
        <p:txBody>
          <a:bodyPr/>
          <a:lstStyle/>
          <a:p>
            <a:pPr algn="l"/>
            <a:r>
              <a:rPr lang="en-GB" sz="6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GB" sz="6000" dirty="0"/>
            </a:br>
            <a:r>
              <a:rPr lang="en-GB" altLang="zh-CN" sz="4400" b="1" dirty="0"/>
              <a:t>Discussion </a:t>
            </a:r>
            <a:r>
              <a:rPr lang="en-IN" altLang="zh-CN" sz="4400" b="1" dirty="0"/>
              <a:t>on improvements of creating class diagram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D2F4-21A0-E756-AA98-C343F71F86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z="4000" dirty="0">
              <a:latin typeface="Arial" panose="020B0604020202020204" pitchFamily="34" charset="0"/>
            </a:endParaRPr>
          </a:p>
          <a:p>
            <a:r>
              <a:rPr lang="en-US" altLang="en-US" sz="4000" dirty="0">
                <a:latin typeface="Arial" panose="020B0604020202020204" pitchFamily="34" charset="0"/>
              </a:rPr>
              <a:t>Nokia, Nokia Shanghai Bell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24449-A73B-A216-5B1D-619A8542BDDD}"/>
              </a:ext>
            </a:extLst>
          </p:cNvPr>
          <p:cNvSpPr txBox="1"/>
          <p:nvPr/>
        </p:nvSpPr>
        <p:spPr>
          <a:xfrm>
            <a:off x="3501828" y="5591908"/>
            <a:ext cx="6097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Arial" panose="020B0604020202020204" pitchFamily="34" charset="0"/>
              </a:rPr>
              <a:t>Revision of S5-245236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574640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A490-971A-5DD7-530E-625436CD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Background / Observations</a:t>
            </a:r>
            <a:endParaRPr lang="en-IN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22BB659-D4AC-7108-F98C-96DFFFAD31BB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236663"/>
            <a:ext cx="11301413" cy="4678362"/>
          </a:xfrm>
        </p:spPr>
        <p:txBody>
          <a:bodyPr>
            <a:normAutofit/>
          </a:bodyPr>
          <a:lstStyle/>
          <a:p>
            <a:r>
              <a:rPr lang="en-US" sz="2000" dirty="0"/>
              <a:t>In several specifications with Stage 2 definitions, such as TS 28.622 and TS 28.541, there are several class diagrams, some of which are quite complex. A few issues have been observed:</a:t>
            </a:r>
          </a:p>
          <a:p>
            <a:pPr lvl="1"/>
            <a:r>
              <a:rPr lang="en-US" sz="1600" b="1" dirty="0"/>
              <a:t>Lack of Editable Source Code</a:t>
            </a:r>
            <a:r>
              <a:rPr lang="en-US" sz="1600" dirty="0"/>
              <a:t>: Not all diagrams have editable source code, hindering maintenance and updates.</a:t>
            </a:r>
          </a:p>
          <a:p>
            <a:pPr lvl="1"/>
            <a:r>
              <a:rPr lang="en-US" sz="1600" b="1" dirty="0"/>
              <a:t>Low Figure Quality</a:t>
            </a:r>
            <a:r>
              <a:rPr lang="en-US" sz="1600" dirty="0"/>
              <a:t>: Some diagrams, like Figure 4.2.1.1-5 in TS 28.541, exhibit poor quality, compromising clarity and readability.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0664D-1E01-0237-31DE-F9BC0B9F4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43" y="2949060"/>
            <a:ext cx="7034482" cy="29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3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8AFB-EFD1-1E38-B967-E7D067F5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06"/>
            <a:ext cx="9677400" cy="1143000"/>
          </a:xfrm>
        </p:spPr>
        <p:txBody>
          <a:bodyPr/>
          <a:lstStyle/>
          <a:p>
            <a:r>
              <a:rPr lang="en-US" altLang="zh-CN" sz="4000" dirty="0"/>
              <a:t>Proposal for improvement recommendations</a:t>
            </a:r>
            <a:endParaRPr lang="zh-CN" altLang="en-US" sz="4000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584430A-BDF7-4F06-A311-F686FBDCD41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247706"/>
            <a:ext cx="11328401" cy="4904204"/>
          </a:xfrm>
        </p:spPr>
        <p:txBody>
          <a:bodyPr/>
          <a:lstStyle/>
          <a:p>
            <a:r>
              <a:rPr lang="en-US" altLang="zh-CN" sz="2800" b="1" u="sng" dirty="0"/>
              <a:t>CR author </a:t>
            </a:r>
            <a:r>
              <a:rPr lang="en-US" altLang="zh-CN" sz="2800" dirty="0"/>
              <a:t>should add the editable source file or source code for the diagram to specification Annex</a:t>
            </a:r>
          </a:p>
          <a:p>
            <a:pPr lvl="1"/>
            <a:r>
              <a:rPr lang="en-US" altLang="zh-CN" sz="2000" dirty="0"/>
              <a:t>Recommend to use PlantUML for diagram generation</a:t>
            </a:r>
          </a:p>
          <a:p>
            <a:pPr lvl="1"/>
            <a:r>
              <a:rPr lang="en-US" altLang="zh-CN" sz="2000" dirty="0"/>
              <a:t>For example, when the PlantUML is used to create the diagram and CR author should add related source code as Annex.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r>
              <a:rPr lang="en-US" altLang="zh-CN" sz="2800" b="1" u="sng" dirty="0"/>
              <a:t>Diagram Quality improvements</a:t>
            </a:r>
            <a:r>
              <a:rPr lang="en-US" altLang="zh-CN" sz="2800" dirty="0"/>
              <a:t>:</a:t>
            </a:r>
          </a:p>
          <a:p>
            <a:pPr lvl="1"/>
            <a:r>
              <a:rPr lang="en-US" altLang="zh-CN" sz="1800" dirty="0"/>
              <a:t>Low quality diagram should not be allowed, e.g., the group or specification rapporteur to decide the acceptable quality level.</a:t>
            </a:r>
          </a:p>
          <a:p>
            <a:pPr lvl="1"/>
            <a:r>
              <a:rPr lang="en-US" altLang="zh-CN" sz="1800" dirty="0"/>
              <a:t>The CR author is recommended to use high quality image format, such as </a:t>
            </a:r>
            <a:r>
              <a:rPr lang="fr-FR" altLang="zh-CN" sz="1800" dirty="0"/>
              <a:t>Scalable </a:t>
            </a:r>
            <a:r>
              <a:rPr lang="en-US" altLang="zh-CN" sz="1800" dirty="0"/>
              <a:t>Vector</a:t>
            </a:r>
            <a:r>
              <a:rPr lang="fr-FR" altLang="zh-CN" sz="1800" dirty="0"/>
              <a:t> Graphics (SVG) </a:t>
            </a:r>
            <a:r>
              <a:rPr lang="en-US" altLang="zh-CN" sz="1800" dirty="0"/>
              <a:t>format, to store the diagram </a:t>
            </a:r>
            <a:r>
              <a:rPr lang="fr-FR" altLang="zh-CN" sz="1800" dirty="0"/>
              <a:t>file. </a:t>
            </a:r>
          </a:p>
          <a:p>
            <a:pPr lvl="2"/>
            <a:r>
              <a:rPr lang="en-US" altLang="zh-CN" sz="1400" dirty="0"/>
              <a:t>The SVG format enable sharp figure with smaller file (figure) size, and</a:t>
            </a:r>
          </a:p>
          <a:p>
            <a:pPr lvl="2"/>
            <a:r>
              <a:rPr lang="en-US" altLang="zh-CN" sz="1400" dirty="0"/>
              <a:t>SVG files can be scaled up or down without losing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455DA-D7EE-A802-951E-717576B54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E712-7E90-46AF-8873-540771249AD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10" name="Picture 9" descr="A grey and white text with white text&#10;&#10;Description automatically generated">
            <a:extLst>
              <a:ext uri="{FF2B5EF4-FFF2-40B4-BE49-F238E27FC236}">
                <a16:creationId xmlns:a16="http://schemas.microsoft.com/office/drawing/2014/main" id="{77DBF3CE-4B2B-FC63-D412-56A943868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915873"/>
            <a:ext cx="5073805" cy="13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4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8362-EEB6-ECA3-A794-BDB39C81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Endorsement</a:t>
            </a:r>
            <a:endParaRPr lang="en-IN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047D12F-6682-C4C0-8284-972EB2B2ECD9}"/>
              </a:ext>
            </a:extLst>
          </p:cNvPr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r>
              <a:rPr lang="en-US" dirty="0"/>
              <a:t>Endorse the “</a:t>
            </a:r>
            <a:r>
              <a:rPr lang="en-US" altLang="zh-CN" sz="4000" dirty="0"/>
              <a:t>Proposal for improvement recommendations”</a:t>
            </a:r>
            <a:r>
              <a:rPr lang="en-US" dirty="0"/>
              <a:t> as way forward </a:t>
            </a:r>
            <a:r>
              <a:rPr lang="en-US" altLang="zh-CN" dirty="0"/>
              <a:t>for creating class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2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21" y="3296097"/>
            <a:ext cx="8221835" cy="519616"/>
          </a:xfrm>
        </p:spPr>
        <p:txBody>
          <a:bodyPr/>
          <a:lstStyle/>
          <a:p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9548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8362-EEB6-ECA3-A794-BDB39C81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Links</a:t>
            </a:r>
            <a:endParaRPr lang="en-IN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047D12F-6682-C4C0-8284-972EB2B2ECD9}"/>
              </a:ext>
            </a:extLst>
          </p:cNvPr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r>
              <a:rPr lang="en-US" sz="2400" dirty="0"/>
              <a:t>PlantUML (Link for software and user guide): </a:t>
            </a:r>
            <a:r>
              <a:rPr lang="en-US" sz="2400" dirty="0">
                <a:hlinkClick r:id="rId2"/>
              </a:rPr>
              <a:t>https://plantuml.com/download</a:t>
            </a:r>
            <a:endParaRPr lang="en-US" sz="2400" dirty="0"/>
          </a:p>
          <a:p>
            <a:r>
              <a:rPr lang="en-US" sz="2400" dirty="0"/>
              <a:t>Online tool to generate PlantUML diagram: </a:t>
            </a:r>
            <a:r>
              <a:rPr lang="en-US" sz="2400" dirty="0">
                <a:hlinkClick r:id="rId3"/>
              </a:rPr>
              <a:t>https://www.plantuml.com/plantuml/uml/SyfFKj2rKt3CoKnELR1Io4ZDoSa70000</a:t>
            </a:r>
            <a:endParaRPr lang="en-US" sz="2400" dirty="0"/>
          </a:p>
          <a:p>
            <a:r>
              <a:rPr lang="en-US" sz="2400" dirty="0"/>
              <a:t>PlantUML word plugin: </a:t>
            </a:r>
            <a:r>
              <a:rPr lang="en-US" sz="2400" dirty="0">
                <a:hlinkClick r:id="rId4"/>
              </a:rPr>
              <a:t>https://github.com/plantuml/word-template</a:t>
            </a:r>
            <a:endParaRPr lang="en-US" sz="2400" dirty="0"/>
          </a:p>
          <a:p>
            <a:r>
              <a:rPr lang="en-US" sz="2400" dirty="0"/>
              <a:t>For Advanced User, plugin (extensions) for VS Code could be used: PlantUML</a:t>
            </a:r>
          </a:p>
        </p:txBody>
      </p:sp>
    </p:spTree>
    <p:extLst>
      <p:ext uri="{BB962C8B-B14F-4D97-AF65-F5344CB8AC3E}">
        <p14:creationId xmlns:p14="http://schemas.microsoft.com/office/powerpoint/2010/main" val="30582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0411-6A54-83A4-0169-961BA9FE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Backup: Enable SVG in Word</a:t>
            </a:r>
            <a:endParaRPr lang="zh-CN" alt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E1D22D2-8C2B-0596-C244-602F75DB48B5}"/>
              </a:ext>
            </a:extLst>
          </p:cNvPr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r>
              <a:rPr lang="en-US" altLang="zh-CN" sz="3200" dirty="0"/>
              <a:t>Enable SVG in PlantUML within word plugin.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78C61-C567-48C9-3056-4909BA550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E712-7E90-46AF-8873-540771249AD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3B20397-693B-B4D5-4562-232A4A969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538089"/>
            <a:ext cx="4705350" cy="2205730"/>
          </a:xfrm>
          <a:prstGeom prst="rect">
            <a:avLst/>
          </a:prstGeom>
        </p:spPr>
      </p:pic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378D0382-D9EE-C0C8-6366-DC4622E0F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326128"/>
            <a:ext cx="7196138" cy="10293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0CCAB5-A478-E214-218A-1FA44979F64C}"/>
              </a:ext>
            </a:extLst>
          </p:cNvPr>
          <p:cNvSpPr/>
          <p:nvPr/>
        </p:nvSpPr>
        <p:spPr>
          <a:xfrm>
            <a:off x="8313820" y="3050037"/>
            <a:ext cx="2816061" cy="2308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0000FF"/>
                </a:solidFill>
              </a:rPr>
              <a:t>Step 1: From Word menu, locate the “PlantUML”</a:t>
            </a:r>
            <a:endParaRPr lang="en-US" altLang="zh-CN" sz="9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6B1C18-6A5A-5782-AD0C-8DFA84AE6F89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 flipV="1">
            <a:off x="7743825" y="2543175"/>
            <a:ext cx="569995" cy="6222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4284341-21C2-F767-BE58-C1C82E240509}"/>
              </a:ext>
            </a:extLst>
          </p:cNvPr>
          <p:cNvSpPr/>
          <p:nvPr/>
        </p:nvSpPr>
        <p:spPr>
          <a:xfrm>
            <a:off x="5695950" y="3468590"/>
            <a:ext cx="2816061" cy="2308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0000FF"/>
                </a:solidFill>
              </a:rPr>
              <a:t>Step 2: Choose “Preferences”</a:t>
            </a:r>
            <a:endParaRPr lang="en-US" altLang="zh-CN" sz="9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879ED1-C68A-EEAB-A157-CE0C87505F6E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 flipV="1">
            <a:off x="4710113" y="3021136"/>
            <a:ext cx="985837" cy="5628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A4989BB-564D-A5F4-14AF-40591BDE2004}"/>
              </a:ext>
            </a:extLst>
          </p:cNvPr>
          <p:cNvSpPr/>
          <p:nvPr/>
        </p:nvSpPr>
        <p:spPr>
          <a:xfrm>
            <a:off x="5695950" y="3974669"/>
            <a:ext cx="2816061" cy="2308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0000FF"/>
                </a:solidFill>
              </a:rPr>
              <a:t>Step 3: Mark the VectorGraphics button as “ON”</a:t>
            </a:r>
            <a:endParaRPr lang="en-US" altLang="zh-CN" sz="9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FA54BF-32E5-3BAF-A173-644B2884E81D}"/>
              </a:ext>
            </a:extLst>
          </p:cNvPr>
          <p:cNvCxnSpPr>
            <a:cxnSpLocks/>
            <a:stCxn id="17" idx="1"/>
          </p:cNvCxnSpPr>
          <p:nvPr/>
        </p:nvCxnSpPr>
        <p:spPr bwMode="auto">
          <a:xfrm flipH="1" flipV="1">
            <a:off x="2486025" y="3911933"/>
            <a:ext cx="3209925" cy="17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6609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30F5-0577-ABF7-306C-A4835B9B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Backup: Enable SVG in VSC extension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FB2E7-1343-8871-63EC-071DA8677A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E712-7E90-46AF-8873-540771249AD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927761E-577F-8B86-809C-F496DF702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8" y="1495425"/>
            <a:ext cx="5173260" cy="45970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14C63C-D788-CC26-C0B6-05C26BFC64ED}"/>
              </a:ext>
            </a:extLst>
          </p:cNvPr>
          <p:cNvSpPr/>
          <p:nvPr/>
        </p:nvSpPr>
        <p:spPr>
          <a:xfrm>
            <a:off x="5872163" y="5700295"/>
            <a:ext cx="2816061" cy="2308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0000FF"/>
                </a:solidFill>
              </a:rPr>
              <a:t>Step 1: Click this ICON and selecting  “Settings”</a:t>
            </a:r>
            <a:endParaRPr lang="en-US" altLang="zh-CN" sz="9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B30BA-E79E-FFAE-A456-AB6EEFE65472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 flipV="1">
            <a:off x="828675" y="5643563"/>
            <a:ext cx="5043488" cy="1721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A77B931-188E-9BB0-D080-30A665333406}"/>
              </a:ext>
            </a:extLst>
          </p:cNvPr>
          <p:cNvSpPr/>
          <p:nvPr/>
        </p:nvSpPr>
        <p:spPr>
          <a:xfrm>
            <a:off x="5872163" y="2409407"/>
            <a:ext cx="281606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0000FF"/>
                </a:solidFill>
              </a:rPr>
              <a:t>Step 2: Input “PlantUML” to locate the settings related to PlantUML</a:t>
            </a:r>
            <a:endParaRPr lang="en-US" altLang="zh-CN" sz="9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6EC4B8-F405-461B-F782-9BFC383A82A5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 flipV="1">
            <a:off x="2047875" y="2543175"/>
            <a:ext cx="3824288" cy="508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0BC1834-DF4C-3390-4A86-6A573DAB3E75}"/>
              </a:ext>
            </a:extLst>
          </p:cNvPr>
          <p:cNvSpPr/>
          <p:nvPr/>
        </p:nvSpPr>
        <p:spPr>
          <a:xfrm>
            <a:off x="5872163" y="5131743"/>
            <a:ext cx="2816061" cy="2308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0000FF"/>
                </a:solidFill>
              </a:rPr>
              <a:t>Step 3: Choose “svg” as export Format</a:t>
            </a:r>
            <a:endParaRPr lang="en-US" altLang="zh-CN" sz="9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A2C0B3-939B-6C50-DBB0-CF74E8CECC3C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 flipV="1">
            <a:off x="3495675" y="5119688"/>
            <a:ext cx="2376488" cy="1274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3726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  <Comments xmlns="3f2ce089-3858-4176-9a21-a30f9204848e">OK</Comments>
    <TaxCatchAll xmlns="7275bb01-7583-478d-bc14-e839a2dd5989" xsi:nil="true"/>
    <lcf76f155ced4ddcb4097134ff3c332f xmlns="3f2ce089-3858-4176-9a21-a30f9204848e">
      <Terms xmlns="http://schemas.microsoft.com/office/infopath/2007/PartnerControls"/>
    </lcf76f155ced4ddcb4097134ff3c332f>
    <_dlc_DocId xmlns="71c5aaf6-e6ce-465b-b873-5148d2a4c105">RBI5PAMIO524-1616901215-25151</_dlc_DocId>
    <_dlc_DocIdUrl xmlns="71c5aaf6-e6ce-465b-b873-5148d2a4c105">
      <Url>https://nokia.sharepoint.com/sites/gxp/_layouts/15/DocIdRedir.aspx?ID=RBI5PAMIO524-1616901215-25151</Url>
      <Description>RBI5PAMIO524-1616901215-25151</Description>
    </_dlc_DocIdUrl>
  </documentManagement>
</p:properties>
</file>

<file path=customXml/item2.xml><?xml version="1.0" encoding="utf-8"?>
<?mso-contentType ?>
<SharedContentType xmlns="Microsoft.SharePoint.Taxonomy.ContentTypeSync" SourceId="34c87397-5fc1-491e-85e7-d6110dbe9cbd" ContentTypeId="0x0101" PreviousValue="false" LastSyncTimeStamp="2018-03-09T14:36:50.893Z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05E76B664164F9F76E63E6D6BE6ED" ma:contentTypeVersion="14" ma:contentTypeDescription="Create a new document." ma:contentTypeScope="" ma:versionID="882b459393d83318830776dc07584d50">
  <xsd:schema xmlns:xsd="http://www.w3.org/2001/XMLSchema" xmlns:xs="http://www.w3.org/2001/XMLSchema" xmlns:p="http://schemas.microsoft.com/office/2006/metadata/properties" xmlns:ns2="71c5aaf6-e6ce-465b-b873-5148d2a4c105" xmlns:ns3="3f2ce089-3858-4176-9a21-a30f9204848e" xmlns:ns4="7275bb01-7583-478d-bc14-e839a2dd5989" targetNamespace="http://schemas.microsoft.com/office/2006/metadata/properties" ma:root="true" ma:fieldsID="388c76d6462bcfb910328fd9de561d3b" ns2:_="" ns3:_="" ns4:_="">
    <xsd:import namespace="71c5aaf6-e6ce-465b-b873-5148d2a4c105"/>
    <xsd:import namespace="3f2ce089-3858-4176-9a21-a30f9204848e"/>
    <xsd:import namespace="7275bb01-7583-478d-bc14-e839a2dd598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089-3858-4176-9a21-a30f920484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4c87397-5fc1-491e-85e7-d6110dbe9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mments" ma:index="25" nillable="true" ma:displayName="Navaneethan Comments" ma:default="OK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5bb01-7583-478d-bc14-e839a2dd598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0ac3f90-bf3b-4c63-910d-f3e01299c9db}" ma:internalName="TaxCatchAll" ma:showField="CatchAllData" ma:web="7275bb01-7583-478d-bc14-e839a2dd5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3C568A-0C46-4592-BB68-CDB41342D77A}">
  <ds:schemaRefs>
    <ds:schemaRef ds:uri="3f2ce089-3858-4176-9a21-a30f9204848e"/>
    <ds:schemaRef ds:uri="71c5aaf6-e6ce-465b-b873-5148d2a4c105"/>
    <ds:schemaRef ds:uri="7275bb01-7583-478d-bc14-e839a2dd59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8525D8-1DB2-4C85-BD5A-39D3152A4D8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26745A7-2B9A-4291-B676-7A5F4197E19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8EFD60F-3529-4261-B094-766615A3369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36CD2AC6-34CE-4A91-8639-CF533DD70258}">
  <ds:schemaRefs>
    <ds:schemaRef ds:uri="3f2ce089-3858-4176-9a21-a30f9204848e"/>
    <ds:schemaRef ds:uri="71c5aaf6-e6ce-465b-b873-5148d2a4c105"/>
    <ds:schemaRef ds:uri="7275bb01-7583-478d-bc14-e839a2dd59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409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Arial</vt:lpstr>
      <vt:lpstr>Calibri</vt:lpstr>
      <vt:lpstr>Times New Roman</vt:lpstr>
      <vt:lpstr>Office Theme</vt:lpstr>
      <vt:lpstr>Custom Design</vt:lpstr>
      <vt:lpstr>  Discussion on improvements of creating class diagram</vt:lpstr>
      <vt:lpstr>Background / Observations</vt:lpstr>
      <vt:lpstr>Proposal for improvement recommendations</vt:lpstr>
      <vt:lpstr>Proposal for Endorsement</vt:lpstr>
      <vt:lpstr>Thank you!</vt:lpstr>
      <vt:lpstr>Backup: Links</vt:lpstr>
      <vt:lpstr>Backup: Enable SVG in Word</vt:lpstr>
      <vt:lpstr>Backup: Enable SVG in VSC extension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SA5 Status Report to SA#83  Charging Management (CH) Operation, Administration, Maintenance &amp; Provisioning (OAM&amp;P)</dc:title>
  <dc:creator>Thomas Tovinger</dc:creator>
  <cp:lastModifiedBy>SS</cp:lastModifiedBy>
  <cp:revision>30</cp:revision>
  <dcterms:created xsi:type="dcterms:W3CDTF">2019-03-13T01:38:36Z</dcterms:created>
  <dcterms:modified xsi:type="dcterms:W3CDTF">2024-10-17T08:28:43Z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0x01010055A05E76B664164F9F76E63E6D6BE6ED</vt:lpwstr>
  </property>
  <property fmtid="{D5CDD505-2E9C-101B-9397-08002B2CF9AE}" pid="3" name="_2015_ms_pID_725343">
    <vt:lpwstr>(3)j5DyKr/9ztn2R3WhsbN2tKLwFsa7oHYXQVnp0tIZ/+0Hze0xIfyIprhkhhCA6/mLnwNF+9Ol
fB76OGGHaQsn4AtAra4o5hGlBf9SGcByym32dnNr8lTDugm9pcwSVqzVLW5t0oMSZcVdHbal
Bljy71TdMU67HjwQgF+NEZfTRH++lwzg/mElTNDOLZ0ccAJYay5QRiY4nTazwaNilIC6gWk4
+Tttt4q5J/KMLVGMrH</vt:lpwstr>
  </property>
  <property fmtid="{D5CDD505-2E9C-101B-9397-08002B2CF9AE}" pid="4" name="_2015_ms_pID_7253431">
    <vt:lpwstr>Ma2CcSAAA8Gnp4sZzsPs6puQz/kEo+IBvY1p+sfE8x0HrVm8jNjr6r
4rSETsFQHBkojDKwboIHtrf6OTxksvbHuFIYnWeemj8/3gVA3AQAOTIYKwgcsZRLkK2o3lYL
HD5/yJSH9MahXmEBP1ZdBAjjuWYmlxpu51eXsWGcXOIaVo+iAE6BJPrAt2KEIUF9pYMR2IWE
y0c10tiUADp3sKbpLKeEREOuxy0Z41x8HsY7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1574815908</vt:lpwstr>
  </property>
  <property fmtid="{D5CDD505-2E9C-101B-9397-08002B2CF9AE}" pid="9" name="_2015_ms_pID_7253432">
    <vt:lpwstr>rSMWCN/yLONsXB4oX7szqmo=</vt:lpwstr>
  </property>
  <property fmtid="{D5CDD505-2E9C-101B-9397-08002B2CF9AE}" pid="10" name="MediaServiceImageTags">
    <vt:lpwstr/>
  </property>
  <property fmtid="{D5CDD505-2E9C-101B-9397-08002B2CF9AE}" pid="11" name="_dlc_DocIdItemGuid">
    <vt:lpwstr>82aca874-ecd7-41c9-999f-8f21c7dd155f</vt:lpwstr>
  </property>
</Properties>
</file>