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  <p:sldMasterId id="2147483940" r:id="rId7"/>
  </p:sldMasterIdLst>
  <p:notesMasterIdLst>
    <p:notesMasterId r:id="rId28"/>
  </p:notesMasterIdLst>
  <p:handoutMasterIdLst>
    <p:handoutMasterId r:id="rId29"/>
  </p:handoutMasterIdLst>
  <p:sldIdLst>
    <p:sldId id="303" r:id="rId8"/>
    <p:sldId id="726" r:id="rId9"/>
    <p:sldId id="668" r:id="rId10"/>
    <p:sldId id="670" r:id="rId11"/>
    <p:sldId id="930" r:id="rId12"/>
    <p:sldId id="635" r:id="rId13"/>
    <p:sldId id="953" r:id="rId14"/>
    <p:sldId id="931" r:id="rId15"/>
    <p:sldId id="981" r:id="rId16"/>
    <p:sldId id="982" r:id="rId17"/>
    <p:sldId id="985" r:id="rId18"/>
    <p:sldId id="986" r:id="rId19"/>
    <p:sldId id="988" r:id="rId20"/>
    <p:sldId id="962" r:id="rId21"/>
    <p:sldId id="983" r:id="rId22"/>
    <p:sldId id="984" r:id="rId23"/>
    <p:sldId id="987" r:id="rId24"/>
    <p:sldId id="963" r:id="rId25"/>
    <p:sldId id="936" r:id="rId26"/>
    <p:sldId id="704" r:id="rId2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RIXX Software" initials="GG" lastIdx="1" clrIdx="0">
    <p:extLst>
      <p:ext uri="{19B8F6BF-5375-455C-9EA6-DF929625EA0E}">
        <p15:presenceInfo xmlns:p15="http://schemas.microsoft.com/office/powerpoint/2012/main" userId="MATRIXX Softwa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5C88D0"/>
    <a:srgbClr val="FFFFCC"/>
    <a:srgbClr val="C1E442"/>
    <a:srgbClr val="FFFF99"/>
    <a:srgbClr val="C6D254"/>
    <a:srgbClr val="000000"/>
    <a:srgbClr val="2A6EA8"/>
    <a:srgbClr val="B1D254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20" autoAdjust="0"/>
    <p:restoredTop sz="92197" autoAdjust="0"/>
  </p:normalViewPr>
  <p:slideViewPr>
    <p:cSldViewPr snapToGrid="0">
      <p:cViewPr varScale="1">
        <p:scale>
          <a:sx n="107" d="100"/>
          <a:sy n="107" d="100"/>
        </p:scale>
        <p:origin x="12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000" y="-10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10/18/2024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10/18/2024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1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48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21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919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0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146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17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56106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0350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8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3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22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51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938327" y="6413501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71266" y="6423758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S5-245216 CH exec report from SA5#157</a:t>
            </a: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  <p:sldLayoutId id="2147483952" r:id="rId4"/>
    <p:sldLayoutId id="2147483953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10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DEB1-7EBD-41E7-8CD2-408332011F25}" type="datetimeFigureOut">
              <a:rPr lang="zh-CN" altLang="en-US" smtClean="0"/>
              <a:t>2024/10/18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B1C0-2C64-43F8-B525-11F2A3E82C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35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.doc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3gpp.org/information/WorkPla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551671"/>
            <a:ext cx="103632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br>
              <a:rPr lang="en-GB" sz="4800" dirty="0"/>
            </a:br>
            <a:r>
              <a:rPr lang="en-GB" altLang="zh-CN" sz="4800" b="1" dirty="0"/>
              <a:t>Exec Report SA5#157</a:t>
            </a:r>
            <a:br>
              <a:rPr lang="en-GB" sz="4800" b="1" i="1" dirty="0"/>
            </a:br>
            <a:r>
              <a:rPr lang="en-GB" sz="4800" dirty="0">
                <a:latin typeface="Arial" pitchFamily="34" charset="0"/>
              </a:rPr>
              <a:t> </a:t>
            </a:r>
            <a:r>
              <a:rPr lang="en-GB" altLang="zh-CN" sz="3200" b="1" dirty="0"/>
              <a:t>Charging Management (CH)</a:t>
            </a: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19300" y="4328507"/>
            <a:ext cx="89535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Gerald G</a:t>
            </a:r>
            <a:r>
              <a:rPr lang="en-US" sz="2400" dirty="0">
                <a:latin typeface="Arial" charset="0"/>
              </a:rPr>
              <a:t>ö</a:t>
            </a:r>
            <a:r>
              <a:rPr lang="en-GB" altLang="zh-CN" sz="2400" dirty="0">
                <a:latin typeface="Arial" charset="0"/>
              </a:rPr>
              <a:t>rmer,</a:t>
            </a:r>
            <a:r>
              <a:rPr lang="de-DE" altLang="de-DE" sz="2400" dirty="0">
                <a:latin typeface="Arial" charset="0"/>
              </a:rPr>
              <a:t> SA5 Charging Chair, MATRIXX Software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of Ranging and Sidelink Positioning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552125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of Ranging and Sidelink Positioning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Ranging_SL_CH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406316"/>
            <a:ext cx="10877472" cy="3940695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400" kern="0" dirty="0"/>
              <a:t>No contribution at this meeting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GB" altLang="zh-CN" sz="1400" dirty="0"/>
          </a:p>
          <a:p>
            <a:pPr lvl="1">
              <a:defRPr/>
            </a:pPr>
            <a:r>
              <a:rPr lang="en-GB" altLang="zh-CN" sz="1400" dirty="0"/>
              <a:t>Introduce </a:t>
            </a:r>
            <a:r>
              <a:rPr lang="en-GB" altLang="zh-CN" sz="1400" dirty="0" err="1"/>
              <a:t>OpenAPI</a:t>
            </a:r>
            <a:r>
              <a:rPr lang="en-GB" altLang="zh-CN" sz="1400" dirty="0"/>
              <a:t> extension and charging information to CDR </a:t>
            </a:r>
          </a:p>
        </p:txBody>
      </p:sp>
    </p:spTree>
    <p:extLst>
      <p:ext uri="{BB962C8B-B14F-4D97-AF65-F5344CB8AC3E}">
        <p14:creationId xmlns:p14="http://schemas.microsoft.com/office/powerpoint/2010/main" val="23110956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charging aspects for energy efficiency of 5G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83383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EnergySys_CH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No contribution at this meeting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Message flow and parameter definition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343812341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>
                <a:solidFill>
                  <a:srgbClr val="72AF2F"/>
                </a:solidFill>
              </a:rPr>
              <a:t>Rel-19 WID on charging enhancement for indirect network sharing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87385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NetShare_CH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72AF2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2AF2F"/>
                          </a:solidFill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 CR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Addition network sharing (TS 32.240)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sz="1400" kern="0" dirty="0"/>
              <a:t>None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02282733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C499C1-5231-8092-BED3-EDACAEA08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BBDA460-B6CA-63BA-5979-4388AAC0C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42" y="221071"/>
            <a:ext cx="9445000" cy="1143000"/>
          </a:xfrm>
        </p:spPr>
        <p:txBody>
          <a:bodyPr/>
          <a:lstStyle/>
          <a:p>
            <a:r>
              <a:rPr lang="en-GB" altLang="en-US" sz="3200" b="1" dirty="0"/>
              <a:t>Rel-19 New WID on Charging Aspects for 5G </a:t>
            </a:r>
            <a:r>
              <a:rPr lang="en-GB" altLang="en-US" sz="3200" b="1" dirty="0" err="1"/>
              <a:t>ProSe</a:t>
            </a:r>
            <a:r>
              <a:rPr lang="en-GB" altLang="en-US" sz="3200" b="1" dirty="0"/>
              <a:t> Ph3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54C01C6-244A-1C4C-B406-732A535A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14053"/>
              </p:ext>
            </p:extLst>
          </p:nvPr>
        </p:nvGraphicFramePr>
        <p:xfrm>
          <a:off x="595842" y="1592076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xxx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WID on Charging Aspects for 5G </a:t>
                      </a:r>
                      <a:r>
                        <a:rPr lang="en-GB" sz="1000" b="1" i="0" u="none" strike="noStrike" kern="1200" dirty="0" err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1050030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71DEF8C1-49A7-C080-2F55-70E1D3D32BC8}"/>
              </a:ext>
            </a:extLst>
          </p:cNvPr>
          <p:cNvSpPr txBox="1">
            <a:spLocks/>
          </p:cNvSpPr>
          <p:nvPr/>
        </p:nvSpPr>
        <p:spPr>
          <a:xfrm>
            <a:off x="595842" y="2763520"/>
            <a:ext cx="10925672" cy="358349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 contribution at this meeting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Start the WID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7569809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(FS_5GSAT_CH_Ph3)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ED0A93DD-D6AD-C454-DD99-B523313C80E1}"/>
              </a:ext>
            </a:extLst>
          </p:cNvPr>
          <p:cNvSpPr txBox="1">
            <a:spLocks/>
          </p:cNvSpPr>
          <p:nvPr/>
        </p:nvSpPr>
        <p:spPr>
          <a:xfrm>
            <a:off x="667512" y="2362955"/>
            <a:ext cx="10752402" cy="407479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9 pCRs for TR 28.846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of business roles and scenarios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store and forward satellite operation charging solutions for SMS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store and forward satellite operation charging solutions for Control Plane </a:t>
            </a:r>
            <a:r>
              <a:rPr lang="en-GB" sz="1200" kern="0" dirty="0" err="1"/>
              <a:t>CIoT</a:t>
            </a:r>
            <a:endParaRPr lang="en-GB" sz="1200" kern="0" dirty="0"/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evaluation for store and forward satellite operation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charging scenario for Satellite Roaming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solution for Satellite Roaming Charging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Clarification of topic 1,2 and 3 use cases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de-DE" sz="1600" kern="0" dirty="0"/>
              <a:t>Draft TR 28.846(email approval S5-245964)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Drafting of requirements, key issues, solutions, evaluation and conclusion for the study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9921A0-9799-C64B-0CFE-EB571B584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97694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58682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06C3E5-AD46-3B08-3321-EC284F1B2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432B371-BA85-103E-885D-C734A7AE6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(FS_CAPIF_CH)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907E6B0-024F-FAFB-C85A-877B9481F99D}"/>
              </a:ext>
            </a:extLst>
          </p:cNvPr>
          <p:cNvSpPr txBox="1">
            <a:spLocks/>
          </p:cNvSpPr>
          <p:nvPr/>
        </p:nvSpPr>
        <p:spPr>
          <a:xfrm>
            <a:off x="667512" y="2371060"/>
            <a:ext cx="11000316" cy="3894671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14 pCRs for TR 28.849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Editorial and Business Relations corrections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Use Case: API Invoker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Solutions:  API Service Management, Multiple API Providers, Service API Management, and API Invoker Management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28.849 (email approval S5-245965)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CAPIF use cases, solutions for existing use cases, new topic (API Usage) and topic evaluations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58152B3-3102-F6BC-551D-E6060AAFB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70902"/>
              </p:ext>
            </p:extLst>
          </p:nvPr>
        </p:nvGraphicFramePr>
        <p:xfrm>
          <a:off x="667512" y="1480176"/>
          <a:ext cx="11000316" cy="5626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68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1427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(FS_NG_RTC_Ph2_CH)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67512" y="2330898"/>
            <a:ext cx="11000316" cy="393483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4 pCRs for TR 28.851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Adding solution on IMS converged charging for standalone IMS Data Channel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charging solution for IMS network capabilities exposure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charging scenario for DC application usage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New charging solution for DC application download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Draft TR 28.851 (email approval S5-245966)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GB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more use cases, key issues and corresponding solutions.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84938"/>
              </p:ext>
            </p:extLst>
          </p:nvPr>
        </p:nvGraphicFramePr>
        <p:xfrm>
          <a:off x="667512" y="1480176"/>
          <a:ext cx="11000316" cy="632833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FS_NG_RTC_Ph2_CH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5838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796C7-F6B4-F3C1-0A99-7FB4B76B4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60ABD79-CB08-95E9-CDBA-8DCF5E08F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19287"/>
            <a:ext cx="9102725" cy="1143000"/>
          </a:xfrm>
        </p:spPr>
        <p:txBody>
          <a:bodyPr/>
          <a:lstStyle/>
          <a:p>
            <a:r>
              <a:rPr lang="en-GB" altLang="en-US" sz="3200" b="1" dirty="0"/>
              <a:t>Rel-19 Study (FS_UAS_CH)</a:t>
            </a:r>
            <a:endParaRPr lang="en-GB" altLang="en-US" sz="3200" b="1" dirty="0">
              <a:solidFill>
                <a:srgbClr val="72AF2F"/>
              </a:solidFill>
            </a:endParaRP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7D1C32B-7B45-C7BA-D66C-AC482CA728E3}"/>
              </a:ext>
            </a:extLst>
          </p:cNvPr>
          <p:cNvSpPr txBox="1">
            <a:spLocks/>
          </p:cNvSpPr>
          <p:nvPr/>
        </p:nvSpPr>
        <p:spPr>
          <a:xfrm>
            <a:off x="633164" y="2318838"/>
            <a:ext cx="10925672" cy="3784349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6 pCRs for TR 28.853 were approved covering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Introduce the Aircraft-to-Everything for UAS Charging.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 UAS charging solution with UAV indication.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Update charging solution for UAS service invocation.</a:t>
            </a:r>
          </a:p>
          <a:p>
            <a:pPr marL="685800" lvl="1" indent="-285750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kern="0" dirty="0"/>
              <a:t>Draft TR 28.853 (email approval S5-245967)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r>
              <a:rPr lang="en-GB" altLang="zh-CN" sz="1400" dirty="0"/>
              <a:t>Add possible solutions, evaluations and conclusions.</a:t>
            </a:r>
            <a:endParaRPr lang="en-US" sz="1400" kern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4A96432-C8BD-5376-5218-F3DE23A53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467087"/>
              </p:ext>
            </p:extLst>
          </p:nvPr>
        </p:nvGraphicFramePr>
        <p:xfrm>
          <a:off x="667512" y="1480176"/>
          <a:ext cx="11000316" cy="49605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366500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36523" y="670114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TSs &amp; TRs </a:t>
            </a:r>
            <a:r>
              <a:rPr lang="en-US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to be sent to SA#106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4830180"/>
              </p:ext>
            </p:extLst>
          </p:nvPr>
        </p:nvGraphicFramePr>
        <p:xfrm>
          <a:off x="661595" y="2131921"/>
          <a:ext cx="10651674" cy="2391953"/>
        </p:xfrm>
        <a:graphic>
          <a:graphicData uri="http://schemas.openxmlformats.org/drawingml/2006/table">
            <a:tbl>
              <a:tblPr/>
              <a:tblGrid>
                <a:gridCol w="128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9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081">
                  <a:extLst>
                    <a:ext uri="{9D8B030D-6E8A-4147-A177-3AD203B41FA5}">
                      <a16:colId xmlns:a16="http://schemas.microsoft.com/office/drawing/2014/main" val="1307580657"/>
                    </a:ext>
                  </a:extLst>
                </a:gridCol>
              </a:tblGrid>
              <a:tr h="463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For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807358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237182"/>
                  </a:ext>
                </a:extLst>
              </a:tr>
              <a:tr h="486137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5142"/>
                  </a:ext>
                </a:extLst>
              </a:tr>
              <a:tr h="47042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endParaRPr kumimoji="0" lang="fr-F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69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487926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A4462-8410-4856-8E91-37BCEC64D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670" y="255181"/>
            <a:ext cx="6507824" cy="1143000"/>
          </a:xfrm>
        </p:spPr>
        <p:txBody>
          <a:bodyPr/>
          <a:lstStyle/>
          <a:p>
            <a:r>
              <a:rPr lang="en-US" sz="4000" dirty="0">
                <a:ea typeface="+mn-ea"/>
                <a:cs typeface="Arial" panose="020B0604020202020204" pitchFamily="34" charset="0"/>
              </a:rPr>
              <a:t>Charging CRs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0F4C-1F3F-4B7E-AB9C-EEE50D4A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833" y="2056639"/>
            <a:ext cx="4317321" cy="20831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Maintenance</a:t>
            </a:r>
          </a:p>
          <a:p>
            <a:r>
              <a:rPr lang="en-US" sz="2800" dirty="0"/>
              <a:t>TEI18</a:t>
            </a:r>
          </a:p>
          <a:p>
            <a:r>
              <a:rPr lang="en-GB" sz="2800" dirty="0"/>
              <a:t>5GS_Ph1-SMSCH</a:t>
            </a:r>
            <a:endParaRPr lang="en-US" sz="2800" dirty="0"/>
          </a:p>
          <a:p>
            <a:r>
              <a:rPr lang="en-US" sz="2800" dirty="0"/>
              <a:t>CHRACHF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DA224E-B1E2-A4CE-6F55-7F4895750B12}"/>
              </a:ext>
            </a:extLst>
          </p:cNvPr>
          <p:cNvSpPr txBox="1">
            <a:spLocks/>
          </p:cNvSpPr>
          <p:nvPr/>
        </p:nvSpPr>
        <p:spPr bwMode="auto">
          <a:xfrm>
            <a:off x="1915670" y="2222893"/>
            <a:ext cx="4317321" cy="2234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b="1" kern="0" dirty="0"/>
              <a:t>Release 19</a:t>
            </a:r>
          </a:p>
          <a:p>
            <a:r>
              <a:rPr lang="en-US" sz="2800" kern="0" dirty="0"/>
              <a:t>CHFSeg</a:t>
            </a:r>
          </a:p>
          <a:p>
            <a:r>
              <a:rPr lang="en-GB" sz="2800" kern="0" dirty="0"/>
              <a:t>NetShare_CH</a:t>
            </a:r>
            <a:endParaRPr lang="en-US" sz="2800" kern="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28697F-3C2B-FE04-17CC-37D1F9608F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40204"/>
              </p:ext>
            </p:extLst>
          </p:nvPr>
        </p:nvGraphicFramePr>
        <p:xfrm>
          <a:off x="4446494" y="4139739"/>
          <a:ext cx="2268071" cy="1913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5" imgW="914400" imgH="771822" progId="Word.Document.8">
                  <p:embed/>
                </p:oleObj>
              </mc:Choice>
              <mc:Fallback>
                <p:oleObj name="Document" showAsIcon="1" r:id="rId5" imgW="914400" imgH="771822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6494" y="4139739"/>
                        <a:ext cx="2268071" cy="1913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76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149" y="870114"/>
            <a:ext cx="6951645" cy="1140618"/>
          </a:xfrm>
        </p:spPr>
        <p:txBody>
          <a:bodyPr/>
          <a:lstStyle/>
          <a:p>
            <a:r>
              <a:rPr lang="en-GB" altLang="zh-CN" sz="4400" dirty="0"/>
              <a:t>Administrative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987558" y="2272426"/>
            <a:ext cx="8822249" cy="2695586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dirty="0"/>
              <a:t>Charging Work progress on Rel-19 (see S5-245871)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Forge process with good progress, thanks to the CH code moderators:</a:t>
            </a:r>
            <a:endParaRPr lang="en-US" sz="2000" dirty="0"/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Yaml / ASN.1 code has been made available for Rel-17, Rel-18 and Rel-19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Rel-19 TS 32.291 (Yaml) / TS 32.298 (ASN.1) will not have the code inside of the TS</a:t>
            </a:r>
          </a:p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800" dirty="0"/>
              <a:t>Rel-19 CRs on stage 3 TS 32.291 / TS 32.298 code must have the Forge MR link with commit id at the cover sheet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000" dirty="0"/>
              <a:t>SA5 SWG CH statistics: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036B2-923D-1ED7-FEDF-00BA1DAD4EDE}"/>
              </a:ext>
            </a:extLst>
          </p:cNvPr>
          <p:cNvSpPr txBox="1"/>
          <p:nvPr/>
        </p:nvSpPr>
        <p:spPr>
          <a:xfrm>
            <a:off x="2693118" y="4781707"/>
            <a:ext cx="47055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600" dirty="0"/>
              <a:t>participation to this meeting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9 delegates participated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8 delegates followed remote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7D10E5-BDBC-293D-E863-C3E4010AECF5}"/>
              </a:ext>
            </a:extLst>
          </p:cNvPr>
          <p:cNvSpPr txBox="1"/>
          <p:nvPr/>
        </p:nvSpPr>
        <p:spPr>
          <a:xfrm>
            <a:off x="6096000" y="4731438"/>
            <a:ext cx="6094324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485" lvl="1" indent="-342900" algn="l">
              <a:buFont typeface="Wingdings" panose="05000000000000000000" pitchFamily="2" charset="2"/>
              <a:buChar char="Ø"/>
            </a:pPr>
            <a:r>
              <a:rPr lang="en-GB" sz="1600" dirty="0"/>
              <a:t>documents to this meeting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92 total input and 47 output contributions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5 Rel-19 WID (1 completed) and 4 Rel-19 SID 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1 liaison postponed (1 in, 0 out)</a:t>
            </a:r>
          </a:p>
          <a:p>
            <a:pPr marL="95247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3 agreed CRs for Rel-19, 33 pCRs for Rel-19, </a:t>
            </a:r>
            <a:br>
              <a:rPr lang="en-GB" sz="1400" dirty="0"/>
            </a:br>
            <a:r>
              <a:rPr lang="en-GB" sz="1400" dirty="0"/>
              <a:t>11 CRs for Maintenance</a:t>
            </a:r>
          </a:p>
        </p:txBody>
      </p:sp>
    </p:spTree>
    <p:extLst>
      <p:ext uri="{BB962C8B-B14F-4D97-AF65-F5344CB8AC3E}">
        <p14:creationId xmlns:p14="http://schemas.microsoft.com/office/powerpoint/2010/main" val="3524770648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815" y="2879729"/>
            <a:ext cx="8221835" cy="519616"/>
          </a:xfrm>
        </p:spPr>
        <p:txBody>
          <a:bodyPr/>
          <a:lstStyle/>
          <a:p>
            <a:r>
              <a:rPr lang="sv-SE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67" y="410966"/>
            <a:ext cx="8973312" cy="768101"/>
          </a:xfrm>
        </p:spPr>
        <p:txBody>
          <a:bodyPr/>
          <a:lstStyle/>
          <a:p>
            <a:r>
              <a:rPr lang="sv-SE" dirty="0"/>
              <a:t>Incoming LSs</a:t>
            </a:r>
          </a:p>
        </p:txBody>
      </p:sp>
      <p:graphicFrame>
        <p:nvGraphicFramePr>
          <p:cNvPr id="6" name="Table Placeholder 4">
            <a:extLst>
              <a:ext uri="{FF2B5EF4-FFF2-40B4-BE49-F238E27FC236}">
                <a16:creationId xmlns:a16="http://schemas.microsoft.com/office/drawing/2014/main" id="{81E1A320-EF42-4A25-A368-F111EC773B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553729"/>
              </p:ext>
            </p:extLst>
          </p:nvPr>
        </p:nvGraphicFramePr>
        <p:xfrm>
          <a:off x="702067" y="1939341"/>
          <a:ext cx="10950002" cy="166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969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6052411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351622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05438">
                <a:tc>
                  <a:txBody>
                    <a:bodyPr/>
                    <a:lstStyle/>
                    <a:p>
                      <a:pPr algn="ctr"/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sv-SE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In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S5-245375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LS on Ranging/Sidelink Positioning Charging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SA2</a:t>
                      </a:r>
                      <a:endParaRPr kumimoji="0" lang="en-DE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postponed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2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3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16142"/>
            <a:ext cx="9112251" cy="1143000"/>
          </a:xfrm>
        </p:spPr>
        <p:txBody>
          <a:bodyPr/>
          <a:lstStyle/>
          <a:p>
            <a:r>
              <a:rPr lang="sv-SE" dirty="0"/>
              <a:t>Outgoing LSs</a:t>
            </a:r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154934195"/>
              </p:ext>
            </p:extLst>
          </p:nvPr>
        </p:nvGraphicFramePr>
        <p:xfrm>
          <a:off x="685800" y="2089763"/>
          <a:ext cx="10763250" cy="179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570476699"/>
                    </a:ext>
                  </a:extLst>
                </a:gridCol>
                <a:gridCol w="5951393">
                  <a:extLst>
                    <a:ext uri="{9D8B030D-6E8A-4147-A177-3AD203B41FA5}">
                      <a16:colId xmlns:a16="http://schemas.microsoft.com/office/drawing/2014/main" val="2618836924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3016348962"/>
                    </a:ext>
                  </a:extLst>
                </a:gridCol>
                <a:gridCol w="1194724">
                  <a:extLst>
                    <a:ext uri="{9D8B030D-6E8A-4147-A177-3AD203B41FA5}">
                      <a16:colId xmlns:a16="http://schemas.microsoft.com/office/drawing/2014/main" val="3690116950"/>
                    </a:ext>
                  </a:extLst>
                </a:gridCol>
                <a:gridCol w="1380490">
                  <a:extLst>
                    <a:ext uri="{9D8B030D-6E8A-4147-A177-3AD203B41FA5}">
                      <a16:colId xmlns:a16="http://schemas.microsoft.com/office/drawing/2014/main" val="2952368263"/>
                    </a:ext>
                  </a:extLst>
                </a:gridCol>
              </a:tblGrid>
              <a:tr h="143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0" hangingPunct="1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Cc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87663"/>
                  </a:ext>
                </a:extLst>
              </a:tr>
              <a:tr h="35877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US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73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3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C1BF-313B-4838-85C8-7573D771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001" y="2454388"/>
            <a:ext cx="9102725" cy="1143000"/>
          </a:xfrm>
        </p:spPr>
        <p:txBody>
          <a:bodyPr/>
          <a:lstStyle/>
          <a:p>
            <a:r>
              <a:rPr lang="sv-SE" dirty="0"/>
              <a:t>Charging (CH) WIs/SIs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624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57201" y="541565"/>
            <a:ext cx="8753474" cy="880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New or Revised Charging SIDs/WIDs</a:t>
            </a:r>
          </a:p>
        </p:txBody>
      </p:sp>
      <p:graphicFrame>
        <p:nvGraphicFramePr>
          <p:cNvPr id="8" name="Group 76">
            <a:extLst>
              <a:ext uri="{FF2B5EF4-FFF2-40B4-BE49-F238E27FC236}">
                <a16:creationId xmlns:a16="http://schemas.microsoft.com/office/drawing/2014/main" id="{9969EA0D-50CF-4183-B85E-7E445686F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894157"/>
              </p:ext>
            </p:extLst>
          </p:nvPr>
        </p:nvGraphicFramePr>
        <p:xfrm>
          <a:off x="815340" y="1869401"/>
          <a:ext cx="10858502" cy="1008654"/>
        </p:xfrm>
        <a:graphic>
          <a:graphicData uri="http://schemas.openxmlformats.org/drawingml/2006/table">
            <a:tbl>
              <a:tblPr/>
              <a:tblGrid>
                <a:gridCol w="1350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7452">
                  <a:extLst>
                    <a:ext uri="{9D8B030D-6E8A-4147-A177-3AD203B41FA5}">
                      <a16:colId xmlns:a16="http://schemas.microsoft.com/office/drawing/2014/main" val="1853449902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Source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55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DengXian" panose="02010600030101010101" pitchFamily="2" charset="-122"/>
                          <a:cs typeface="+mn-cs"/>
                        </a:rPr>
                        <a:t>-</a:t>
                      </a:r>
                      <a:endParaRPr kumimoji="0" lang="en-DE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63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7507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27667" y="101600"/>
            <a:ext cx="9103784" cy="1143000"/>
          </a:xfrm>
        </p:spPr>
        <p:txBody>
          <a:bodyPr/>
          <a:lstStyle/>
          <a:p>
            <a:r>
              <a:rPr lang="en-GB" altLang="en-US" dirty="0"/>
              <a:t>SA5 progress – Summary</a:t>
            </a:r>
            <a:endParaRPr lang="en-US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04787"/>
              </p:ext>
            </p:extLst>
          </p:nvPr>
        </p:nvGraphicFramePr>
        <p:xfrm>
          <a:off x="294639" y="1290523"/>
          <a:ext cx="11602721" cy="48234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212">
                  <a:extLst>
                    <a:ext uri="{9D8B030D-6E8A-4147-A177-3AD203B41FA5}">
                      <a16:colId xmlns:a16="http://schemas.microsoft.com/office/drawing/2014/main" val="3182844481"/>
                    </a:ext>
                  </a:extLst>
                </a:gridCol>
                <a:gridCol w="573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149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80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/>
                        <a:t>Target </a:t>
                      </a:r>
                      <a:r>
                        <a:rPr lang="en-GB" sz="800" dirty="0"/>
                        <a:t>(dd/mm/yyyy)</a:t>
                      </a:r>
                      <a:endParaRPr lang="en-GB" sz="1400" dirty="0"/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297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Rel-19 Work Items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</a:t>
                      </a:r>
                      <a:r>
                        <a:rPr lang="en-GB" sz="8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375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1040013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Ranging_SL_CH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 contribution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6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1040018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for energy efficiency of 5G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EnergySys_CH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13/06/2025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contribution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732216791"/>
                  </a:ext>
                </a:extLst>
              </a:tr>
              <a:tr h="38267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1040019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u="none" strike="noStrike" kern="1200" dirty="0">
                          <a:solidFill>
                            <a:srgbClr val="72AF2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enhancement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NetShare_CH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AF2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completed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4256187631"/>
                  </a:ext>
                </a:extLst>
              </a:tr>
              <a:tr h="31444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1050030</a:t>
                      </a: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5G_ProSe_Ph3_CH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12/09/2025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 contribution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19739168"/>
                  </a:ext>
                </a:extLst>
              </a:tr>
              <a:tr h="356610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Rel-19 Studies</a:t>
                      </a:r>
                      <a:endParaRPr lang="en-US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892005409"/>
                  </a:ext>
                </a:extLst>
              </a:tr>
              <a:tr h="382817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1040014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296" rtl="0" eaLnBrk="1" fontAlgn="t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FS_5GSAT_Ph3_CH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480612945"/>
                  </a:ext>
                </a:extLst>
              </a:tr>
              <a:tr h="380246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1040015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FS_CAPIF_CH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957111263"/>
                  </a:ext>
                </a:extLst>
              </a:tr>
              <a:tr h="394503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1040016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FS_NG_RTC_Ph2_CH</a:t>
                      </a:r>
                    </a:p>
                    <a:p>
                      <a:pPr marL="0" algn="ctr" defTabSz="914296" rtl="0" eaLnBrk="1" fontAlgn="t" latinLnBrk="0" hangingPunct="1"/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273960833"/>
                  </a:ext>
                </a:extLst>
              </a:tr>
              <a:tr h="452388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1040017</a:t>
                      </a:r>
                      <a:endParaRPr kumimoji="0" lang="en-GB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FS_UAS_CH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12/12/2024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969669602"/>
                  </a:ext>
                </a:extLst>
              </a:tr>
              <a:tr h="288792">
                <a:tc>
                  <a:txBody>
                    <a:bodyPr/>
                    <a:lstStyle/>
                    <a:p>
                      <a:pPr algn="ctr" fontAlgn="t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00" marR="12700" marT="1270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Rel-20 Studies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-----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3848435437"/>
                  </a:ext>
                </a:extLst>
              </a:tr>
            </a:tbl>
          </a:graphicData>
        </a:graphic>
      </p:graphicFrame>
      <p:sp>
        <p:nvSpPr>
          <p:cNvPr id="6259" name="TextBox 1"/>
          <p:cNvSpPr txBox="1">
            <a:spLocks noChangeArrowheads="1"/>
          </p:cNvSpPr>
          <p:nvPr/>
        </p:nvSpPr>
        <p:spPr bwMode="auto">
          <a:xfrm>
            <a:off x="404027" y="6159917"/>
            <a:ext cx="111169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100" dirty="0"/>
              <a:t>For more information, see the full Work Plan at: </a:t>
            </a:r>
            <a:r>
              <a:rPr lang="en-GB" altLang="en-US" sz="1100" dirty="0">
                <a:hlinkClick r:id="rId2"/>
              </a:rPr>
              <a:t>ftp://ftp.3gpp.org/information/WorkPlan</a:t>
            </a:r>
            <a:endParaRPr lang="en-GB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933462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847849" y="541566"/>
            <a:ext cx="736282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defRPr/>
            </a:pPr>
            <a:r>
              <a:rPr lang="en-GB" altLang="zh-CN" sz="3200" kern="0" dirty="0">
                <a:solidFill>
                  <a:srgbClr val="FF0000"/>
                </a:solidFill>
                <a:latin typeface="Calibri"/>
                <a:cs typeface="+mj-cs"/>
              </a:rPr>
              <a:t>Charging Exception requests</a:t>
            </a:r>
            <a:endParaRPr lang="en-GB" altLang="zh-CN" sz="3200" dirty="0">
              <a:solidFill>
                <a:srgbClr val="FF0000"/>
              </a:solidFill>
              <a:latin typeface="Calibri"/>
              <a:cs typeface="Times New Roman" pitchFamily="18" charset="0"/>
            </a:endParaRPr>
          </a:p>
        </p:txBody>
      </p:sp>
      <p:graphicFrame>
        <p:nvGraphicFramePr>
          <p:cNvPr id="6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692101"/>
              </p:ext>
            </p:extLst>
          </p:nvPr>
        </p:nvGraphicFramePr>
        <p:xfrm>
          <a:off x="1115876" y="1478555"/>
          <a:ext cx="10184439" cy="991501"/>
        </p:xfrm>
        <a:graphic>
          <a:graphicData uri="http://schemas.openxmlformats.org/drawingml/2006/table">
            <a:tbl>
              <a:tblPr/>
              <a:tblGrid>
                <a:gridCol w="148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0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2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Number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Arial" charset="0"/>
                        </a:rPr>
                        <a:t>Title</a:t>
                      </a:r>
                    </a:p>
                  </a:txBody>
                  <a:tcPr marL="144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229">
                <a:tc>
                  <a:txBody>
                    <a:bodyPr/>
                    <a:lstStyle/>
                    <a:p>
                      <a:pPr marL="0" algn="ctr" defTabSz="1219170" rtl="0" eaLnBrk="1" fontAlgn="t" latinLnBrk="0" hangingPunct="1">
                        <a:spcAft>
                          <a:spcPts val="90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848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0390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54058-D101-E3E4-ECEC-0CFA03A33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5A288E8-7E91-72C7-907E-8B2047C91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11" y="165101"/>
            <a:ext cx="9339381" cy="1143000"/>
          </a:xfrm>
        </p:spPr>
        <p:txBody>
          <a:bodyPr/>
          <a:lstStyle/>
          <a:p>
            <a:r>
              <a:rPr lang="en-GB" altLang="en-US" sz="3200" b="1" dirty="0"/>
              <a:t>Rel-19 WID on CHF Segmentation </a:t>
            </a:r>
            <a:endParaRPr lang="en-GB" altLang="en-US" sz="3200" b="1" dirty="0">
              <a:solidFill>
                <a:srgbClr val="72AF2F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FBED44-BD2F-D298-D8FA-F28BA6861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10041"/>
              </p:ext>
            </p:extLst>
          </p:nvPr>
        </p:nvGraphicFramePr>
        <p:xfrm>
          <a:off x="595842" y="1308101"/>
          <a:ext cx="11000316" cy="7154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6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73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897">
                  <a:extLst>
                    <a:ext uri="{9D8B030D-6E8A-4147-A177-3AD203B41FA5}">
                      <a16:colId xmlns:a16="http://schemas.microsoft.com/office/drawing/2014/main" val="1044384781"/>
                    </a:ext>
                  </a:extLst>
                </a:gridCol>
                <a:gridCol w="798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9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8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WID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New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Change or comment</a:t>
                      </a: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51"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1040012</a:t>
                      </a:r>
                      <a:endParaRPr lang="en-GB" sz="9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3" marB="0" anchor="ctr"/>
                </a:tc>
                <a:tc>
                  <a:txBody>
                    <a:bodyPr/>
                    <a:lstStyle/>
                    <a:p>
                      <a:pPr marL="0" indent="0" algn="l" defTabSz="1219170" rtl="0" eaLnBrk="1" fontAlgn="t" latinLnBrk="0" hangingPunct="1">
                        <a:spcAft>
                          <a:spcPts val="0"/>
                        </a:spcAft>
                      </a:pPr>
                      <a:r>
                        <a:rPr lang="en-GB" sz="10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WID on CHF Segmentation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296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CHFSeg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03/03/2025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SP-241001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t" latinLnBrk="0" hangingPunct="1"/>
                      <a:r>
                        <a:rPr lang="en-GB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40 %</a:t>
                      </a:r>
                    </a:p>
                  </a:txBody>
                  <a:tcPr marL="48003" marR="4800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003" marR="48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09304EB-6C37-C5C8-CB45-4B43B813D48B}"/>
              </a:ext>
            </a:extLst>
          </p:cNvPr>
          <p:cNvSpPr txBox="1">
            <a:spLocks/>
          </p:cNvSpPr>
          <p:nvPr/>
        </p:nvSpPr>
        <p:spPr>
          <a:xfrm>
            <a:off x="595842" y="2317898"/>
            <a:ext cx="10925672" cy="4029113"/>
          </a:xfrm>
          <a:prstGeom prst="rect">
            <a:avLst/>
          </a:prstGeom>
        </p:spPr>
        <p:txBody>
          <a:bodyPr/>
          <a:lstStyle>
            <a:lvl1pPr marL="341313" indent="-3413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13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14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5986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5813" indent="-2270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314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462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8610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5758" indent="-228574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altLang="de-DE" sz="2000" kern="0" dirty="0"/>
              <a:t>Progress since SA#105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de-DE" alt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400" kern="0" dirty="0"/>
              <a:t>2 CRs agreed covering: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200" kern="0" dirty="0"/>
              <a:t>Adding use of charging characteristics for CHF Group (32.255, 32.256)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defRPr/>
            </a:pPr>
            <a:endParaRPr lang="de-DE" altLang="de-DE" sz="20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/>
              <a:t>RAN impacts and dependencies:</a:t>
            </a:r>
            <a:endParaRPr lang="de-DE" sz="20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kern="0" dirty="0"/>
              <a:t>None identified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endParaRPr lang="en-US" sz="1400" kern="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kern="0" dirty="0"/>
              <a:t>Next steps:</a:t>
            </a:r>
          </a:p>
          <a:p>
            <a:pPr lvl="1">
              <a:defRPr/>
            </a:pPr>
            <a:endParaRPr lang="en-GB" altLang="zh-CN" sz="1400" dirty="0"/>
          </a:p>
          <a:p>
            <a:pPr lvl="1">
              <a:defRPr/>
            </a:pPr>
            <a:r>
              <a:rPr lang="en-GB" altLang="zh-CN" sz="1400" dirty="0"/>
              <a:t>Use of CHF Group Id for CHF selection and procedures/message flow, </a:t>
            </a:r>
            <a:r>
              <a:rPr lang="en-GB" sz="1400" dirty="0"/>
              <a:t>PCF interaction when N107 is used</a:t>
            </a:r>
            <a:r>
              <a:rPr lang="en-GB" altLang="zh-CN" sz="1400" dirty="0"/>
              <a:t>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699688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85B6FD968AC4F8244C98DADFCDDF2" ma:contentTypeVersion="13" ma:contentTypeDescription="Create a new document." ma:contentTypeScope="" ma:versionID="82ad2bae7f0c06f2affd04e202398948">
  <xsd:schema xmlns:xsd="http://www.w3.org/2001/XMLSchema" xmlns:xs="http://www.w3.org/2001/XMLSchema" xmlns:p="http://schemas.microsoft.com/office/2006/metadata/properties" xmlns:ns3="71c5aaf6-e6ce-465b-b873-5148d2a4c105" xmlns:ns4="687e87d0-d0a8-4c48-8f94-14f0c67212c5" xmlns:ns5="b4d06219-a142-4c5f-be55-53f74cb980c7" targetNamespace="http://schemas.microsoft.com/office/2006/metadata/properties" ma:root="true" ma:fieldsID="f9959177c7080051a0232d0818074d39" ns3:_="" ns4:_="" ns5:_="">
    <xsd:import namespace="71c5aaf6-e6ce-465b-b873-5148d2a4c105"/>
    <xsd:import namespace="687e87d0-d0a8-4c48-8f94-14f0c67212c5"/>
    <xsd:import namespace="b4d06219-a142-4c5f-be55-53f74cb980c7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7e87d0-d0a8-4c48-8f94-14f0c67212c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06219-a142-4c5f-be55-53f74cb98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362C99FD-0342-4981-9E51-9B4B3D0AA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87e87d0-d0a8-4c48-8f94-14f0c67212c5"/>
    <ds:schemaRef ds:uri="b4d06219-a142-4c5f-be55-53f74cb980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3C568A-0C46-4592-BB68-CDB41342D77A}">
  <ds:schemaRefs>
    <ds:schemaRef ds:uri="http://purl.org/dc/dcmitype/"/>
    <ds:schemaRef ds:uri="http://www.w3.org/XML/1998/namespace"/>
    <ds:schemaRef ds:uri="b4d06219-a142-4c5f-be55-53f74cb980c7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87e87d0-d0a8-4c48-8f94-14f0c67212c5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33F262-609D-4DE1-971D-E33E47E685D8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B86EE5A-C607-470A-B2B8-6CB953A4771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1387</Words>
  <Application>Microsoft Office PowerPoint</Application>
  <PresentationFormat>Widescreen</PresentationFormat>
  <Paragraphs>409</Paragraphs>
  <Slides>20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自定义设计方案</vt:lpstr>
      <vt:lpstr>Microsoft Word 97 - 2003 Document</vt:lpstr>
      <vt:lpstr>    Exec Report SA5#157  Charging Management (CH)  </vt:lpstr>
      <vt:lpstr>Administrative aspects</vt:lpstr>
      <vt:lpstr>Incoming LSs</vt:lpstr>
      <vt:lpstr>Outgoing LSs</vt:lpstr>
      <vt:lpstr>Charging (CH) WIs/SIs</vt:lpstr>
      <vt:lpstr>PowerPoint Presentation</vt:lpstr>
      <vt:lpstr>SA5 progress – Summary</vt:lpstr>
      <vt:lpstr>PowerPoint Presentation</vt:lpstr>
      <vt:lpstr>Rel-19 WID on CHF Segmentation </vt:lpstr>
      <vt:lpstr>Rel-19 WID on Charging Aspects of Ranging and Sidelink Positioning</vt:lpstr>
      <vt:lpstr>Rel-19 WID on charging aspects for energy efficiency of 5G</vt:lpstr>
      <vt:lpstr>Rel-19 WID on charging enhancement for indirect network sharing</vt:lpstr>
      <vt:lpstr>Rel-19 New WID on Charging Aspects for 5G ProSe Ph3</vt:lpstr>
      <vt:lpstr>Rel-19 Study (FS_5GSAT_CH_Ph3)</vt:lpstr>
      <vt:lpstr>Rel-19 Study (FS_CAPIF_CH)</vt:lpstr>
      <vt:lpstr>Rel-19 Study (FS_NG_RTC_Ph2_CH)</vt:lpstr>
      <vt:lpstr>Rel-19 Study (FS_UAS_CH)</vt:lpstr>
      <vt:lpstr>PowerPoint Presentation</vt:lpstr>
      <vt:lpstr>Charging CRs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MATRIXX Software SA5#157</cp:lastModifiedBy>
  <cp:revision>603</cp:revision>
  <dcterms:created xsi:type="dcterms:W3CDTF">2019-03-13T01:38:36Z</dcterms:created>
  <dcterms:modified xsi:type="dcterms:W3CDTF">2024-10-18T03:29:38Z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0x01010083185B6FD968AC4F8244C98DADFCDDF2</vt:lpwstr>
  </property>
  <property fmtid="{D5CDD505-2E9C-101B-9397-08002B2CF9AE}" pid="3" name="_2015_ms_pID_725343">
    <vt:lpwstr>(3)/upS5PqvUDxNtma0YdN1Fox7Xn/nfxuaa+w3rYYzf8kSp2ei/nt/92xNPSIHc1B+PDECOvh7
j8sXXkg7brBlCuV8Xn1grKTW5iBWIvnvHTaR7/lFCp2HPdL9+TIELnuZbakFXhnHokKoAY8R
1COIqWGYFY4Oj+H03ngfhGVT/jbJDFRrh1sN0O4G2zmlg4HqySiseYU/Br4US1MyTe27D/z7
zNhNo2u3i5JRaiFjGw</vt:lpwstr>
  </property>
  <property fmtid="{D5CDD505-2E9C-101B-9397-08002B2CF9AE}" pid="4" name="_2015_ms_pID_7253431">
    <vt:lpwstr>1m/N6mBBIl3e6HWOczWVxhvYeZMHI42Un1iqWxOhoClRqH9WsC3xZL
ypnVtu99CsEepB7quqB6twn6EutnzOSrQkrG4it9oRUwpMeVTgdx0s+/OhG14ghiDuY4WFDH
ZUbByvxp7743cCyYovqWQgcyYcm0Ww3P+jWXG3d/q+jZh+yJ1WY29eglMvAdOJ88AFRww4uw
dPxVZh4QeM/0/EtJSHh3AcogYWAiEApPsQAM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Yw==</vt:lpwstr>
  </property>
</Properties>
</file>