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20"/>
  </p:notesMasterIdLst>
  <p:handoutMasterIdLst>
    <p:handoutMasterId r:id="rId21"/>
  </p:handoutMasterIdLst>
  <p:sldIdLst>
    <p:sldId id="303" r:id="rId2"/>
    <p:sldId id="937" r:id="rId3"/>
    <p:sldId id="982" r:id="rId4"/>
    <p:sldId id="989" r:id="rId5"/>
    <p:sldId id="987" r:id="rId6"/>
    <p:sldId id="985" r:id="rId7"/>
    <p:sldId id="984" r:id="rId8"/>
    <p:sldId id="983" r:id="rId9"/>
    <p:sldId id="986" r:id="rId10"/>
    <p:sldId id="990" r:id="rId11"/>
    <p:sldId id="907" r:id="rId12"/>
    <p:sldId id="908" r:id="rId13"/>
    <p:sldId id="924" r:id="rId14"/>
    <p:sldId id="949" r:id="rId15"/>
    <p:sldId id="950" r:id="rId16"/>
    <p:sldId id="988" r:id="rId17"/>
    <p:sldId id="704" r:id="rId18"/>
    <p:sldId id="925" r:id="rId19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3300"/>
    <a:srgbClr val="72AF2F"/>
    <a:srgbClr val="C1E442"/>
    <a:srgbClr val="6600FF"/>
    <a:srgbClr val="FFFFCC"/>
    <a:srgbClr val="C6D254"/>
    <a:srgbClr val="000000"/>
    <a:srgbClr val="5C88D0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806" autoAdjust="0"/>
    <p:restoredTop sz="97931" autoAdjust="0"/>
  </p:normalViewPr>
  <p:slideViewPr>
    <p:cSldViewPr snapToGrid="0">
      <p:cViewPr varScale="1">
        <p:scale>
          <a:sx n="93" d="100"/>
          <a:sy n="93" d="100"/>
        </p:scale>
        <p:origin x="82" y="4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>
        <p:scale>
          <a:sx n="200" d="100"/>
          <a:sy n="200" d="100"/>
        </p:scale>
        <p:origin x="278" y="-383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11/11/2024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316529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11/11/2024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178305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52323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IE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11113" y="6364288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1113" y="6502232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33" spc="400" dirty="0">
                <a:solidFill>
                  <a:schemeClr val="bg1"/>
                </a:solidFill>
              </a:rPr>
              <a:t> 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S5-246314, SA5#158, Orlando, Florida, USA 18 - 22 November 2024</a:t>
            </a:r>
          </a:p>
          <a:p>
            <a:pPr>
              <a:defRPr/>
            </a:pP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>
                <a:solidFill>
                  <a:schemeClr val="bg1"/>
                </a:solidFill>
              </a:rPr>
              <a:t>© 3GPP 2012</a:t>
            </a:r>
            <a:endParaRPr lang="en-GB" altLang="en-US" sz="1333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2024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79163" y="6364288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/>
          </a:p>
          <a:p>
            <a:pPr>
              <a:defRPr/>
            </a:pPr>
            <a:endParaRPr lang="en-GB" altLang="en-US" sz="1333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7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054990" y="2501576"/>
            <a:ext cx="8621712" cy="146843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0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000" dirty="0"/>
            </a:br>
            <a:r>
              <a:rPr lang="en-US" altLang="zh-CN" sz="4000" b="1" dirty="0"/>
              <a:t>Rel-20 SA5 W</a:t>
            </a:r>
            <a:r>
              <a:rPr lang="en-US" sz="4000" b="1" dirty="0"/>
              <a:t>ork Planning</a:t>
            </a:r>
            <a:br>
              <a:rPr lang="en-GB" sz="4000" b="1" i="1" dirty="0"/>
            </a:br>
            <a:r>
              <a:rPr lang="en-GB" altLang="zh-CN" sz="1800" dirty="0">
                <a:latin typeface="Arial" pitchFamily="34" charset="0"/>
              </a:rPr>
              <a:t>SA5#</a:t>
            </a:r>
            <a:r>
              <a:rPr lang="fr-FR" altLang="zh-CN" sz="1800" dirty="0">
                <a:latin typeface="Arial" pitchFamily="34" charset="0"/>
              </a:rPr>
              <a:t>1</a:t>
            </a:r>
            <a:r>
              <a:rPr lang="en-US" altLang="zh-CN" sz="1800" dirty="0">
                <a:latin typeface="Arial" pitchFamily="34" charset="0"/>
              </a:rPr>
              <a:t>58</a:t>
            </a:r>
            <a:r>
              <a:rPr lang="fr-FR" altLang="zh-CN" sz="1800" dirty="0">
                <a:latin typeface="Arial" pitchFamily="34" charset="0"/>
              </a:rPr>
              <a:t>, </a:t>
            </a:r>
            <a:r>
              <a:rPr lang="en-US" altLang="zh-CN" sz="1800" dirty="0">
                <a:latin typeface="Arial" pitchFamily="34" charset="0"/>
              </a:rPr>
              <a:t>Orlando, Florida, USA 18 - 22 November 2024</a:t>
            </a:r>
            <a:br>
              <a:rPr lang="fr-FR" sz="1800" dirty="0">
                <a:latin typeface="Arial" pitchFamily="34" charset="0"/>
              </a:rPr>
            </a:br>
            <a:endParaRPr lang="en-GB" sz="4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098646" y="4339138"/>
            <a:ext cx="85344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667" dirty="0"/>
            </a:br>
            <a:r>
              <a:rPr lang="en-US" altLang="en-US" sz="2400" dirty="0">
                <a:latin typeface="Arial" charset="0"/>
              </a:rPr>
              <a:t>Zou Lan, 3GPP </a:t>
            </a:r>
            <a:r>
              <a:rPr lang="en-GB" altLang="zh-CN" sz="2400" dirty="0">
                <a:latin typeface="Arial" charset="0"/>
              </a:rPr>
              <a:t>SA5 Chair, </a:t>
            </a:r>
            <a:r>
              <a:rPr lang="en-US" altLang="zh-CN" sz="2400" dirty="0">
                <a:latin typeface="Arial" charset="0"/>
              </a:rPr>
              <a:t>HUAWEI</a:t>
            </a:r>
          </a:p>
          <a:p>
            <a:pPr>
              <a:lnSpc>
                <a:spcPct val="80000"/>
              </a:lnSpc>
            </a:pPr>
            <a:r>
              <a:rPr lang="en-GB" altLang="zh-CN" sz="2400" dirty="0">
                <a:latin typeface="Arial" charset="0"/>
              </a:rPr>
              <a:t>Thomas Tovinger, 3GPP SA5 Vice-Chair, ERICSSON</a:t>
            </a:r>
          </a:p>
          <a:p>
            <a:pPr>
              <a:lnSpc>
                <a:spcPct val="80000"/>
              </a:lnSpc>
            </a:pPr>
            <a:r>
              <a:rPr lang="en-GB" altLang="en-US" sz="2400" dirty="0">
                <a:latin typeface="Arial" charset="0"/>
              </a:rPr>
              <a:t>Anatoly Andrianov, </a:t>
            </a:r>
            <a:r>
              <a:rPr lang="en-GB" altLang="zh-CN" sz="2400" dirty="0">
                <a:latin typeface="Arial" charset="0"/>
              </a:rPr>
              <a:t>3GPP SA5 Vice-Chair, NOKIA</a:t>
            </a:r>
            <a:endParaRPr lang="en-US" altLang="en-US" sz="2400" dirty="0">
              <a:latin typeface="Arial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30E6AB-9842-4723-A64D-5FAEE78BBD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SA5 Rel-20 capacity summary </a:t>
            </a:r>
            <a:endParaRPr lang="zh-CN" alt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B2CF4B1-BAC4-4B36-A967-BF92131FE93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78E712-7E90-46AF-8873-540771249AD5}" type="slidenum">
              <a:rPr lang="en-GB" smtClean="0"/>
              <a:pPr>
                <a:defRPr/>
              </a:pPr>
              <a:t>10</a:t>
            </a:fld>
            <a:endParaRPr lang="en-GB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BBE5E9C-2388-489A-9825-0BD51C90FACA}"/>
              </a:ext>
            </a:extLst>
          </p:cNvPr>
          <p:cNvSpPr txBox="1">
            <a:spLocks/>
          </p:cNvSpPr>
          <p:nvPr/>
        </p:nvSpPr>
        <p:spPr bwMode="auto">
          <a:xfrm>
            <a:off x="838200" y="1417638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8013" indent="-6080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400" kern="0" dirty="0"/>
              <a:t>SA5 capacity:</a:t>
            </a:r>
          </a:p>
          <a:p>
            <a:pPr lvl="1"/>
            <a:r>
              <a:rPr lang="en-US" sz="2000" kern="0" dirty="0"/>
              <a:t>Max </a:t>
            </a:r>
            <a:r>
              <a:rPr lang="en-US" altLang="en-US" sz="2000" kern="0" dirty="0"/>
              <a:t>TUs: 124 (OAM) / 80 (Charging)</a:t>
            </a:r>
          </a:p>
          <a:p>
            <a:pPr lvl="2"/>
            <a:r>
              <a:rPr lang="en-US" altLang="en-US" sz="1600" kern="0" dirty="0"/>
              <a:t>Additional buffer TUs: 61(OAM)/40(CH)</a:t>
            </a:r>
          </a:p>
          <a:p>
            <a:pPr lvl="1"/>
            <a:r>
              <a:rPr lang="en-US" altLang="en-US" sz="2000" kern="0" dirty="0"/>
              <a:t>Max number of SIs/WIs: 10~15 (OAM) / 6~10 (Charging)</a:t>
            </a:r>
          </a:p>
          <a:p>
            <a:pPr lvl="2"/>
            <a:r>
              <a:rPr lang="en-US" altLang="en-US" sz="1600" kern="0" dirty="0"/>
              <a:t>Note: one feature made up of SI+WI is counted as one item</a:t>
            </a:r>
          </a:p>
          <a:p>
            <a:pPr lvl="1"/>
            <a:r>
              <a:rPr lang="en-US" altLang="en-US" sz="2000" kern="0" dirty="0"/>
              <a:t>Max TUs per Feature: 12~8 TU</a:t>
            </a:r>
          </a:p>
          <a:p>
            <a:r>
              <a:rPr lang="en-US" altLang="en-US" sz="2400" kern="0" dirty="0"/>
              <a:t>Assumptions</a:t>
            </a:r>
          </a:p>
          <a:p>
            <a:pPr lvl="1"/>
            <a:r>
              <a:rPr lang="en-US" altLang="en-US" sz="2000" kern="0" dirty="0"/>
              <a:t>Start: Jun 2025, End: Mar 2027 (21 months)</a:t>
            </a:r>
          </a:p>
          <a:p>
            <a:pPr lvl="1"/>
            <a:r>
              <a:rPr lang="en-US" altLang="en-US" sz="2000" kern="0" dirty="0"/>
              <a:t>Number of meetings: 10</a:t>
            </a:r>
          </a:p>
          <a:p>
            <a:pPr lvl="1"/>
            <a:r>
              <a:rPr lang="en-US" altLang="en-US" sz="2000" kern="0" dirty="0"/>
              <a:t>Expected total TUs per meeting (for all releases): 18.5 (OAM) / 12 (Charging)</a:t>
            </a:r>
          </a:p>
          <a:p>
            <a:pPr lvl="1"/>
            <a:r>
              <a:rPr lang="en-US" altLang="en-US" sz="2000" kern="0" dirty="0"/>
              <a:t>Total TUs (for all releases): 185 (OAM) / 120 (Charging)</a:t>
            </a:r>
          </a:p>
          <a:p>
            <a:pPr lvl="1"/>
            <a:r>
              <a:rPr lang="en-US" altLang="en-US" sz="2000" kern="0" dirty="0"/>
              <a:t>TUs for maintenance of past releases: 35 (OAM) / 18 (Charging)</a:t>
            </a:r>
          </a:p>
        </p:txBody>
      </p:sp>
    </p:spTree>
    <p:extLst>
      <p:ext uri="{BB962C8B-B14F-4D97-AF65-F5344CB8AC3E}">
        <p14:creationId xmlns:p14="http://schemas.microsoft.com/office/powerpoint/2010/main" val="20970381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F22EAC7-33FE-46C7-93AF-9B09E2C21B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8421" y="309964"/>
            <a:ext cx="8388350" cy="93472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de-DE" altLang="de-DE" sz="4000" dirty="0"/>
              <a:t>SA5 calendar with OAM TU (one track) 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EFDD739-EAD3-45DA-BDFC-A6C6D71CEC5A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421176" y="1465829"/>
          <a:ext cx="8388351" cy="4669989"/>
        </p:xfrm>
        <a:graphic>
          <a:graphicData uri="http://schemas.openxmlformats.org/drawingml/2006/table">
            <a:tbl>
              <a:tblPr firstRow="1" firstCol="1" bandRow="1"/>
              <a:tblGrid>
                <a:gridCol w="1009726">
                  <a:extLst>
                    <a:ext uri="{9D8B030D-6E8A-4147-A177-3AD203B41FA5}">
                      <a16:colId xmlns:a16="http://schemas.microsoft.com/office/drawing/2014/main" val="453583115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560376874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309222227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2041094273"/>
                    </a:ext>
                  </a:extLst>
                </a:gridCol>
                <a:gridCol w="1544856">
                  <a:extLst>
                    <a:ext uri="{9D8B030D-6E8A-4147-A177-3AD203B41FA5}">
                      <a16:colId xmlns:a16="http://schemas.microsoft.com/office/drawing/2014/main" val="1996662489"/>
                    </a:ext>
                  </a:extLst>
                </a:gridCol>
                <a:gridCol w="1458896">
                  <a:extLst>
                    <a:ext uri="{9D8B030D-6E8A-4147-A177-3AD203B41FA5}">
                      <a16:colId xmlns:a16="http://schemas.microsoft.com/office/drawing/2014/main" val="1593344267"/>
                    </a:ext>
                  </a:extLst>
                </a:gridCol>
              </a:tblGrid>
              <a:tr h="53422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Time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Monday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Tuesday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Wednesday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Thursday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Friday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Closing plenary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5014564"/>
                  </a:ext>
                </a:extLst>
              </a:tr>
              <a:tr h="502498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Q0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(8:00~8:55)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i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(If needed)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 NA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 Breakout (opt.)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Breakout (opt.)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Breakout (opt.)</a:t>
                      </a:r>
                      <a:endParaRPr lang="en-US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Start at 8:30am (may change depends on the host restriction)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3313744"/>
                  </a:ext>
                </a:extLst>
              </a:tr>
              <a:tr h="56854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Q1 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(9:00 - 10:30)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Plenary Session#1 (1TU)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[Single Stream]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9854894"/>
                  </a:ext>
                </a:extLst>
              </a:tr>
              <a:tr h="24424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10:30 - 11:00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593756"/>
                  </a:ext>
                </a:extLst>
              </a:tr>
              <a:tr h="35808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Q2 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(11:00 - 12:30)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733211"/>
                  </a:ext>
                </a:extLst>
              </a:tr>
              <a:tr h="204384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12:30 - 14:00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268007"/>
                  </a:ext>
                </a:extLst>
              </a:tr>
              <a:tr h="35808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Q3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(14:00 - 15:30)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2675116"/>
                  </a:ext>
                </a:extLst>
              </a:tr>
              <a:tr h="23526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15:30 - 16:00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7987309"/>
                  </a:ext>
                </a:extLst>
              </a:tr>
              <a:tr h="49443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Q4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(16:00 - 17:30)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i="1" dirty="0"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Revision session</a:t>
                      </a:r>
                      <a:endParaRPr lang="en-US" sz="800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0856872"/>
                  </a:ext>
                </a:extLst>
              </a:tr>
              <a:tr h="24056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17:30 - 17:40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8725036"/>
                  </a:ext>
                </a:extLst>
              </a:tr>
              <a:tr h="55371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Q5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(17:40 – 19:10)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1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Stream#1 (0.5 TU) 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Stop around 18:45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Social evening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800" i="1" dirty="0"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Revision session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8523463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A3EE13C7-ECF6-4142-9722-E68BAA9493C3}"/>
              </a:ext>
            </a:extLst>
          </p:cNvPr>
          <p:cNvSpPr txBox="1"/>
          <p:nvPr/>
        </p:nvSpPr>
        <p:spPr>
          <a:xfrm>
            <a:off x="338915" y="1098490"/>
            <a:ext cx="9660017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/>
              <a:t>Assumption: Every day = 5 sessions (TUs),  total TU in 1 ordinary meeting (exclude closing plenary TUs) = 18.5 TUs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242874530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03231D1A-BE03-427C-AFB2-5359FB9D06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866775"/>
          </a:xfrm>
        </p:spPr>
        <p:txBody>
          <a:bodyPr/>
          <a:lstStyle/>
          <a:p>
            <a:r>
              <a:rPr lang="en-US" dirty="0"/>
              <a:t>TU Budget for SA5 OAM</a:t>
            </a:r>
            <a:endParaRPr lang="en-SE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03F7F51-3836-462D-969C-2EB225EF7D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168401"/>
            <a:ext cx="9322112" cy="4136768"/>
          </a:xfrm>
        </p:spPr>
        <p:txBody>
          <a:bodyPr/>
          <a:lstStyle/>
          <a:p>
            <a:r>
              <a:rPr lang="en-US" sz="2000" dirty="0"/>
              <a:t>Assumptions for SA5 OAM : </a:t>
            </a:r>
          </a:p>
          <a:p>
            <a:pPr lvl="1"/>
            <a:r>
              <a:rPr lang="en-US" sz="1600" dirty="0"/>
              <a:t>6 ordinary meeting per year. 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Rel-20 spans 21 months for SA5 (with early start of studies) = 10 meetings</a:t>
            </a:r>
          </a:p>
          <a:p>
            <a:pPr lvl="1"/>
            <a:r>
              <a:rPr lang="en-US" sz="1600" dirty="0"/>
              <a:t>1 Session = 1.5 hour time window </a:t>
            </a:r>
          </a:p>
          <a:p>
            <a:pPr lvl="1"/>
            <a:r>
              <a:rPr lang="en-US" sz="1600" dirty="0"/>
              <a:t>Max 5 sessions per meeting day</a:t>
            </a:r>
          </a:p>
          <a:p>
            <a:pPr lvl="1"/>
            <a:r>
              <a:rPr lang="en-US" sz="1600" dirty="0"/>
              <a:t>1 Stream = 1 TU (Time Unit)</a:t>
            </a:r>
          </a:p>
          <a:p>
            <a:pPr lvl="1"/>
            <a:r>
              <a:rPr lang="en-US" sz="1600" dirty="0"/>
              <a:t>1 TU is time (i.e., 1.5 hours) spent to discuss/handle technical contributions. </a:t>
            </a:r>
          </a:p>
          <a:p>
            <a:pPr lvl="1"/>
            <a:r>
              <a:rPr lang="en-US" sz="1600" dirty="0"/>
              <a:t>Revisions/Drafting/offline conference call are not counted for the TU estimates.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OAM revision sessions normally planned to be in Thursday </a:t>
            </a:r>
            <a:r>
              <a:rPr lang="en-US" altLang="zh-CN" sz="1600" dirty="0">
                <a:solidFill>
                  <a:srgbClr val="FF0000"/>
                </a:solidFill>
              </a:rPr>
              <a:t>Q4 and </a:t>
            </a:r>
            <a:r>
              <a:rPr lang="en-US" sz="1600" dirty="0">
                <a:solidFill>
                  <a:srgbClr val="FF0000"/>
                </a:solidFill>
              </a:rPr>
              <a:t>Q5 (initial </a:t>
            </a:r>
            <a:r>
              <a:rPr lang="en-US" sz="1600" dirty="0" err="1">
                <a:solidFill>
                  <a:srgbClr val="FF0000"/>
                </a:solidFill>
              </a:rPr>
              <a:t>assump</a:t>
            </a:r>
            <a:r>
              <a:rPr lang="en-US" sz="1600" dirty="0">
                <a:solidFill>
                  <a:srgbClr val="FF0000"/>
                </a:solidFill>
              </a:rPr>
              <a:t>.)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1 parallel (OAM) stream per session =&gt; 18.5 TUs per meeting (incl. 2 TUs as buffer) = 185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Assume Maintenance + Buffer = 33% as in SA2  =&gt; ~ 61 TU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Resulting total TUs avail. f. SI/WI: 10 meetings x 18.5 sessions = 185 TU minus 61 =&gt; 124 TU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With 15 SI/WI =&gt; Average 8 TU per SI/WI (0.8/meeting). </a:t>
            </a:r>
            <a:endParaRPr lang="en-US" sz="16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5909832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FCD482DA-39A8-45F1-A886-8B15F5B2CA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568" y="182880"/>
            <a:ext cx="9712409" cy="1143000"/>
          </a:xfrm>
        </p:spPr>
        <p:txBody>
          <a:bodyPr/>
          <a:lstStyle/>
          <a:p>
            <a:r>
              <a:rPr lang="en-US" altLang="zh-CN" sz="3600" dirty="0"/>
              <a:t>SA5 Rel-20 OAM TU planning (Jan.2025~Mar.2027)</a:t>
            </a:r>
            <a:endParaRPr lang="zh-CN" altLang="en-US" sz="360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12728E71-99C6-4012-A7FA-922E2C3A3A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9130812"/>
              </p:ext>
            </p:extLst>
          </p:nvPr>
        </p:nvGraphicFramePr>
        <p:xfrm>
          <a:off x="181410" y="2718483"/>
          <a:ext cx="11638718" cy="3931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77120">
                  <a:extLst>
                    <a:ext uri="{9D8B030D-6E8A-4147-A177-3AD203B41FA5}">
                      <a16:colId xmlns:a16="http://schemas.microsoft.com/office/drawing/2014/main" val="428783908"/>
                    </a:ext>
                  </a:extLst>
                </a:gridCol>
                <a:gridCol w="2265405">
                  <a:extLst>
                    <a:ext uri="{9D8B030D-6E8A-4147-A177-3AD203B41FA5}">
                      <a16:colId xmlns:a16="http://schemas.microsoft.com/office/drawing/2014/main" val="228380027"/>
                    </a:ext>
                  </a:extLst>
                </a:gridCol>
                <a:gridCol w="1795849">
                  <a:extLst>
                    <a:ext uri="{9D8B030D-6E8A-4147-A177-3AD203B41FA5}">
                      <a16:colId xmlns:a16="http://schemas.microsoft.com/office/drawing/2014/main" val="856762402"/>
                    </a:ext>
                  </a:extLst>
                </a:gridCol>
                <a:gridCol w="2042984">
                  <a:extLst>
                    <a:ext uri="{9D8B030D-6E8A-4147-A177-3AD203B41FA5}">
                      <a16:colId xmlns:a16="http://schemas.microsoft.com/office/drawing/2014/main" val="2063139119"/>
                    </a:ext>
                  </a:extLst>
                </a:gridCol>
                <a:gridCol w="1499286">
                  <a:extLst>
                    <a:ext uri="{9D8B030D-6E8A-4147-A177-3AD203B41FA5}">
                      <a16:colId xmlns:a16="http://schemas.microsoft.com/office/drawing/2014/main" val="899980716"/>
                    </a:ext>
                  </a:extLst>
                </a:gridCol>
                <a:gridCol w="1358074">
                  <a:extLst>
                    <a:ext uri="{9D8B030D-6E8A-4147-A177-3AD203B41FA5}">
                      <a16:colId xmlns:a16="http://schemas.microsoft.com/office/drawing/2014/main" val="446372523"/>
                    </a:ext>
                  </a:extLst>
                </a:gridCol>
              </a:tblGrid>
              <a:tr h="408134">
                <a:tc>
                  <a:txBody>
                    <a:bodyPr/>
                    <a:lstStyle/>
                    <a:p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Maintenance+R18/R19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R19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R20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R21 preparation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Buffer 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(revision session)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5766534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200" b="1" dirty="0">
                          <a:latin typeface="+mn-lt"/>
                        </a:rPr>
                        <a:t>Jan.2025~Jun.2025: </a:t>
                      </a:r>
                    </a:p>
                    <a:p>
                      <a:r>
                        <a:rPr lang="en-US" altLang="zh-CN" sz="1200" b="1" dirty="0">
                          <a:latin typeface="+mn-lt"/>
                        </a:rPr>
                        <a:t>SA5#159~#161 (3 meetings) </a:t>
                      </a:r>
                    </a:p>
                    <a:p>
                      <a:r>
                        <a:rPr lang="en-US" altLang="zh-CN" sz="1200" b="1" dirty="0">
                          <a:solidFill>
                            <a:srgbClr val="FF0000"/>
                          </a:solidFill>
                          <a:latin typeface="+mn-lt"/>
                        </a:rPr>
                        <a:t>(OAM prime stage-1 freeze)</a:t>
                      </a:r>
                      <a:endParaRPr lang="zh-CN" altLang="en-US" sz="12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1.5 TU*3 meetings=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4.5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13 TU*3 meetings= 39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TU*3 meetings = 6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TU*3=6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915488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200" b="1" dirty="0">
                          <a:latin typeface="+mn-lt"/>
                        </a:rPr>
                        <a:t>Jun.2025~Sep.2025: </a:t>
                      </a:r>
                    </a:p>
                    <a:p>
                      <a:r>
                        <a:rPr lang="en-US" altLang="zh-CN" sz="1200" b="1" dirty="0">
                          <a:latin typeface="+mn-lt"/>
                        </a:rPr>
                        <a:t>SA5#162 (1 meeting) </a:t>
                      </a:r>
                    </a:p>
                    <a:p>
                      <a:r>
                        <a:rPr lang="en-US" altLang="zh-CN" sz="1200" b="1" dirty="0">
                          <a:solidFill>
                            <a:srgbClr val="FF0000"/>
                          </a:solidFill>
                          <a:latin typeface="+mn-lt"/>
                        </a:rPr>
                        <a:t>(Last meeting for Rel-19)</a:t>
                      </a:r>
                      <a:endParaRPr lang="zh-CN" altLang="en-US" sz="12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1.5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13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06143768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200" b="1" dirty="0">
                          <a:latin typeface="+mn-lt"/>
                        </a:rPr>
                        <a:t>Oct.2025~Dec.2025: </a:t>
                      </a:r>
                    </a:p>
                    <a:p>
                      <a:r>
                        <a:rPr lang="en-US" altLang="zh-CN" sz="1200" b="1" dirty="0">
                          <a:latin typeface="+mn-lt"/>
                        </a:rPr>
                        <a:t>SA5#163~#164 (2 meetings)</a:t>
                      </a:r>
                    </a:p>
                    <a:p>
                      <a:r>
                        <a:rPr lang="en-US" altLang="zh-CN" sz="1200" b="1" dirty="0">
                          <a:solidFill>
                            <a:srgbClr val="FF0000"/>
                          </a:solidFill>
                          <a:latin typeface="+mn-lt"/>
                        </a:rPr>
                        <a:t>(OAM support stage-1 freeze)</a:t>
                      </a:r>
                      <a:endParaRPr lang="zh-CN" altLang="en-US" sz="12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2.5 TU*2 meetings=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5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14 TU*2 meetings = 28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TU*2=4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261855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200" b="1" dirty="0">
                          <a:latin typeface="+mn-lt"/>
                        </a:rPr>
                        <a:t>Jan.2026~Dec.2026: </a:t>
                      </a:r>
                    </a:p>
                    <a:p>
                      <a:r>
                        <a:rPr lang="en-US" altLang="zh-CN" sz="1200" b="1" dirty="0">
                          <a:latin typeface="+mn-lt"/>
                        </a:rPr>
                        <a:t>SA5#165~#169 (5 meetings)</a:t>
                      </a:r>
                    </a:p>
                    <a:p>
                      <a:r>
                        <a:rPr lang="en-US" altLang="zh-CN" sz="1200" b="1" dirty="0">
                          <a:solidFill>
                            <a:srgbClr val="FF0000"/>
                          </a:solidFill>
                          <a:latin typeface="+mn-lt"/>
                        </a:rPr>
                        <a:t>(Stage-2 freeze)</a:t>
                      </a:r>
                      <a:endParaRPr lang="zh-CN" altLang="en-US" sz="12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2.5 TU*5 meetings=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12.5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14 TU*5 meetings = 70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TU*5=10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94380624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200" b="1" dirty="0">
                          <a:latin typeface="+mn-lt"/>
                        </a:rPr>
                        <a:t>Jan. 2027~Mar.2027:</a:t>
                      </a:r>
                    </a:p>
                    <a:p>
                      <a:r>
                        <a:rPr lang="en-US" altLang="zh-CN" sz="1200" b="1" dirty="0">
                          <a:latin typeface="+mn-lt"/>
                        </a:rPr>
                        <a:t>SA5#170~#171 (2 meetings)</a:t>
                      </a:r>
                    </a:p>
                    <a:p>
                      <a:r>
                        <a:rPr lang="en-US" altLang="zh-CN" sz="1200" b="1" dirty="0">
                          <a:solidFill>
                            <a:srgbClr val="FF0000"/>
                          </a:solidFill>
                          <a:latin typeface="+mn-lt"/>
                        </a:rPr>
                        <a:t>(stage-3 freeze)</a:t>
                      </a:r>
                      <a:endParaRPr lang="zh-CN" altLang="en-US" sz="12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1.5 TU*2 meetings = 3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latin typeface="+mn-lt"/>
                        </a:rPr>
                        <a:t>12 TU*2 meetings = 24 TU</a:t>
                      </a:r>
                      <a:endParaRPr lang="zh-CN" altLang="en-US" sz="1200" dirty="0">
                        <a:latin typeface="+mn-lt"/>
                      </a:endParaRPr>
                    </a:p>
                    <a:p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latin typeface="+mn-lt"/>
                        </a:rPr>
                        <a:t>3 TU*2 meetings = 6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TU*2=4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1516993"/>
                  </a:ext>
                </a:extLst>
              </a:tr>
              <a:tr h="233219">
                <a:tc>
                  <a:txBody>
                    <a:bodyPr/>
                    <a:lstStyle/>
                    <a:p>
                      <a:r>
                        <a:rPr lang="en-US" altLang="zh-CN" sz="1200" b="1" dirty="0">
                          <a:latin typeface="+mn-lt"/>
                        </a:rPr>
                        <a:t>Total=185 TU</a:t>
                      </a:r>
                      <a:endParaRPr lang="zh-CN" altLang="en-US" sz="1200" b="1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 22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13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124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6TU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20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4169429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22E304B9-39CB-469E-852A-517B272CCFA6}"/>
              </a:ext>
            </a:extLst>
          </p:cNvPr>
          <p:cNvSpPr txBox="1"/>
          <p:nvPr/>
        </p:nvSpPr>
        <p:spPr>
          <a:xfrm>
            <a:off x="438873" y="964157"/>
            <a:ext cx="104562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/>
              <a:t>Assumptions: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200" dirty="0"/>
              <a:t>Every meeting day = 5 quarters (= 5 TUs)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200" dirty="0"/>
              <a:t>Total TUs per meeting = 18.5 TUs</a:t>
            </a:r>
          </a:p>
          <a:p>
            <a:pPr marL="950913" lvl="1" indent="-342900">
              <a:buFont typeface="+mj-lt"/>
              <a:buAutoNum type="arabicPeriod"/>
            </a:pPr>
            <a:r>
              <a:rPr lang="fr-FR" altLang="zh-CN" sz="1200" dirty="0">
                <a:sym typeface="Wingdings 3" panose="05040102010807070707" pitchFamily="18" charset="2"/>
              </a:rPr>
              <a:t>B</a:t>
            </a:r>
            <a:r>
              <a:rPr lang="en-US" altLang="zh-CN" sz="1200" dirty="0" err="1">
                <a:sym typeface="Wingdings 3" panose="05040102010807070707" pitchFamily="18" charset="2"/>
              </a:rPr>
              <a:t>uffer</a:t>
            </a:r>
            <a:r>
              <a:rPr lang="en-US" altLang="zh-CN" sz="1200" dirty="0">
                <a:sym typeface="Wingdings 3" panose="05040102010807070707" pitchFamily="18" charset="2"/>
              </a:rPr>
              <a:t> = 2 TUs</a:t>
            </a:r>
          </a:p>
          <a:p>
            <a:pPr marL="950913" lvl="1" indent="-342900">
              <a:buFont typeface="+mj-lt"/>
              <a:buAutoNum type="arabicPeriod"/>
            </a:pPr>
            <a:r>
              <a:rPr lang="en-US" altLang="zh-CN" sz="1200" dirty="0"/>
              <a:t>OAM = 16.5 TUs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</a:rPr>
              <a:t>M</a:t>
            </a:r>
            <a:r>
              <a:rPr lang="en-US" altLang="zh-CN" sz="1200" dirty="0" err="1">
                <a:solidFill>
                  <a:prstClr val="black"/>
                </a:solidFill>
              </a:rPr>
              <a:t>aintenance</a:t>
            </a:r>
            <a:r>
              <a:rPr lang="en-US" altLang="zh-CN" sz="1200" dirty="0">
                <a:solidFill>
                  <a:prstClr val="black"/>
                </a:solidFill>
              </a:rPr>
              <a:t> CRs + remaining Rel-19 work (TU allocation will decrease over time 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)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R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el-21 preparation work </a:t>
            </a:r>
            <a:r>
              <a:rPr lang="en-US" altLang="zh-CN" sz="1200" dirty="0">
                <a:solidFill>
                  <a:prstClr val="black"/>
                </a:solidFill>
              </a:rPr>
              <a:t>(TU allocation will be zero at the beginning and will increase over time 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)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ym typeface="Wingdings 3" panose="05040102010807070707" pitchFamily="18" charset="2"/>
              </a:rPr>
              <a:t>A</a:t>
            </a:r>
            <a:r>
              <a:rPr lang="en-US" altLang="zh-CN" sz="1200" dirty="0" err="1">
                <a:sym typeface="Wingdings 3" panose="05040102010807070707" pitchFamily="18" charset="2"/>
              </a:rPr>
              <a:t>ll</a:t>
            </a:r>
            <a:r>
              <a:rPr lang="en-US" altLang="zh-CN" sz="1200" dirty="0">
                <a:sym typeface="Wingdings 3" panose="05040102010807070707" pitchFamily="18" charset="2"/>
              </a:rPr>
              <a:t> remaining time is available for Rel-20 SIDs / WIDs</a:t>
            </a:r>
            <a:endParaRPr lang="en-US" altLang="zh-CN" sz="1200" dirty="0">
              <a:solidFill>
                <a:prstClr val="black"/>
              </a:solidFill>
              <a:sym typeface="Wingdings 3" panose="05040102010807070707" pitchFamily="18" charset="2"/>
            </a:endParaRPr>
          </a:p>
          <a:p>
            <a:pPr marL="342900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T</a:t>
            </a:r>
            <a:r>
              <a:rPr lang="en-US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otal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TUs allocated to Rel-20 SIDs / WIDs = 124 TUs</a:t>
            </a:r>
          </a:p>
        </p:txBody>
      </p:sp>
    </p:spTree>
    <p:extLst>
      <p:ext uri="{BB962C8B-B14F-4D97-AF65-F5344CB8AC3E}">
        <p14:creationId xmlns:p14="http://schemas.microsoft.com/office/powerpoint/2010/main" val="3060572281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F22EAC7-33FE-46C7-93AF-9B09E2C21B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8421" y="309964"/>
            <a:ext cx="8388350" cy="93472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de-DE" altLang="de-DE" sz="4000" dirty="0"/>
              <a:t>SA5 calendar with </a:t>
            </a:r>
            <a:r>
              <a:rPr lang="en-US" altLang="zh-CN" sz="4000" dirty="0"/>
              <a:t>CH</a:t>
            </a:r>
            <a:r>
              <a:rPr lang="de-DE" altLang="de-DE" sz="4000" dirty="0"/>
              <a:t> TU (one track) 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EFDD739-EAD3-45DA-BDFC-A6C6D71CEC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2925706"/>
              </p:ext>
            </p:extLst>
          </p:nvPr>
        </p:nvGraphicFramePr>
        <p:xfrm>
          <a:off x="1421176" y="1465829"/>
          <a:ext cx="8388351" cy="4669989"/>
        </p:xfrm>
        <a:graphic>
          <a:graphicData uri="http://schemas.openxmlformats.org/drawingml/2006/table">
            <a:tbl>
              <a:tblPr firstRow="1" firstCol="1" bandRow="1"/>
              <a:tblGrid>
                <a:gridCol w="1009726">
                  <a:extLst>
                    <a:ext uri="{9D8B030D-6E8A-4147-A177-3AD203B41FA5}">
                      <a16:colId xmlns:a16="http://schemas.microsoft.com/office/drawing/2014/main" val="453583115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560376874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309222227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2041094273"/>
                    </a:ext>
                  </a:extLst>
                </a:gridCol>
                <a:gridCol w="1544856">
                  <a:extLst>
                    <a:ext uri="{9D8B030D-6E8A-4147-A177-3AD203B41FA5}">
                      <a16:colId xmlns:a16="http://schemas.microsoft.com/office/drawing/2014/main" val="1996662489"/>
                    </a:ext>
                  </a:extLst>
                </a:gridCol>
                <a:gridCol w="1458896">
                  <a:extLst>
                    <a:ext uri="{9D8B030D-6E8A-4147-A177-3AD203B41FA5}">
                      <a16:colId xmlns:a16="http://schemas.microsoft.com/office/drawing/2014/main" val="1593344267"/>
                    </a:ext>
                  </a:extLst>
                </a:gridCol>
              </a:tblGrid>
              <a:tr h="53422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Time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Monday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Tuesday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Wednesday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Thursday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Friday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Closing plenary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5014564"/>
                  </a:ext>
                </a:extLst>
              </a:tr>
              <a:tr h="502498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Q0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(8:00~8:55)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i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(If needed)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C0C0C0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 Breakout (opt.)</a:t>
                      </a:r>
                      <a:endParaRPr lang="en-US" sz="800" dirty="0">
                        <a:effectLst/>
                        <a:highlight>
                          <a:srgbClr val="C0C0C0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C0C0C0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Breakout (opt.)</a:t>
                      </a:r>
                      <a:endParaRPr lang="en-US" sz="800" dirty="0">
                        <a:effectLst/>
                        <a:highlight>
                          <a:srgbClr val="C0C0C0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800" kern="1200" dirty="0">
                        <a:solidFill>
                          <a:schemeClr val="tx1"/>
                        </a:solidFill>
                        <a:effectLst/>
                        <a:highlight>
                          <a:srgbClr val="C0C0C0"/>
                        </a:highlight>
                        <a:latin typeface="Arial" panose="020B0604020202020204" pitchFamily="34" charset="0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Start at 8:30am (may change depends on the host restriction)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3313744"/>
                  </a:ext>
                </a:extLst>
              </a:tr>
              <a:tr h="56854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Q1 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(9:00 - 10:30)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Plenary Session#1 (1TU)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[Single Stream]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Revision session</a:t>
                      </a:r>
                      <a:endParaRPr lang="en-US" altLang="zh-CN" sz="800" i="1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9854894"/>
                  </a:ext>
                </a:extLst>
              </a:tr>
              <a:tr h="24424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10:30 - 11:00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593756"/>
                  </a:ext>
                </a:extLst>
              </a:tr>
              <a:tr h="35808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Q2 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(11:00 - 12:30)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Revision session</a:t>
                      </a:r>
                      <a:endParaRPr lang="en-US" sz="800" i="1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733211"/>
                  </a:ext>
                </a:extLst>
              </a:tr>
              <a:tr h="204384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12:30 - 14:00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268007"/>
                  </a:ext>
                </a:extLst>
              </a:tr>
              <a:tr h="35808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Q3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(14:00 - 15:30)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Offline session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i="1" dirty="0"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CH Closing</a:t>
                      </a:r>
                      <a:endParaRPr lang="en-US" altLang="zh-CN" sz="800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2675116"/>
                  </a:ext>
                </a:extLst>
              </a:tr>
              <a:tr h="23526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15:30 - 16:00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7987309"/>
                  </a:ext>
                </a:extLst>
              </a:tr>
              <a:tr h="49443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Q4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(16:00 - 17:30)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Offline session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i="1" dirty="0"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CH Closing</a:t>
                      </a:r>
                      <a:endParaRPr lang="en-US" sz="800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0856872"/>
                  </a:ext>
                </a:extLst>
              </a:tr>
              <a:tr h="24056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17:30 - 17:40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8725036"/>
                  </a:ext>
                </a:extLst>
              </a:tr>
              <a:tr h="55371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Q5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(17:40 – 19:10)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Social evening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Offline session (Opt.)</a:t>
                      </a:r>
                      <a:endParaRPr lang="en-US" sz="800" i="1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GB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CH Closing</a:t>
                      </a:r>
                      <a:r>
                        <a:rPr lang="en-US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(Opt.)</a:t>
                      </a:r>
                      <a:endParaRPr lang="en-US" sz="800" i="1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8523463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A3EE13C7-ECF6-4142-9722-E68BAA9493C3}"/>
              </a:ext>
            </a:extLst>
          </p:cNvPr>
          <p:cNvSpPr txBox="1"/>
          <p:nvPr/>
        </p:nvSpPr>
        <p:spPr>
          <a:xfrm>
            <a:off x="120610" y="1062869"/>
            <a:ext cx="10036643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/>
              <a:t>Assumption: Every day = 5 sessions (TUs),  total TU in 1 ordinary meeting (exclude closing plenary and offline TUs) = 12 TUs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108253922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03231D1A-BE03-427C-AFB2-5359FB9D06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866775"/>
          </a:xfrm>
        </p:spPr>
        <p:txBody>
          <a:bodyPr/>
          <a:lstStyle/>
          <a:p>
            <a:r>
              <a:rPr lang="en-US" dirty="0"/>
              <a:t>TU Budget for SA5 CH</a:t>
            </a:r>
            <a:endParaRPr lang="en-SE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03F7F51-3836-462D-969C-2EB225EF7D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168401"/>
            <a:ext cx="9322112" cy="4503350"/>
          </a:xfrm>
        </p:spPr>
        <p:txBody>
          <a:bodyPr/>
          <a:lstStyle/>
          <a:p>
            <a:r>
              <a:rPr lang="en-US" sz="2000" dirty="0"/>
              <a:t>Assumptions for SA5 CH : </a:t>
            </a:r>
          </a:p>
          <a:p>
            <a:pPr lvl="1"/>
            <a:r>
              <a:rPr lang="en-US" sz="1600" dirty="0"/>
              <a:t>6 ordinary meeting per year. 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Rel-20 spans 21 months for SA5 (with early start of studies) = 10 meetings</a:t>
            </a:r>
          </a:p>
          <a:p>
            <a:pPr lvl="1"/>
            <a:r>
              <a:rPr lang="en-US" sz="1600" dirty="0"/>
              <a:t>1 Session = 1.5 hour time window </a:t>
            </a:r>
          </a:p>
          <a:p>
            <a:pPr lvl="1"/>
            <a:r>
              <a:rPr lang="en-US" sz="1600" dirty="0"/>
              <a:t>Max 5 sessions per meeting day</a:t>
            </a:r>
          </a:p>
          <a:p>
            <a:pPr lvl="1"/>
            <a:r>
              <a:rPr lang="en-US" sz="1600" dirty="0"/>
              <a:t>1 Stream = 1 TU (Time Unit)</a:t>
            </a:r>
          </a:p>
          <a:p>
            <a:pPr lvl="1"/>
            <a:r>
              <a:rPr lang="en-US" sz="1600" dirty="0"/>
              <a:t>1 TU is time (i.e., 1.5 hours) spent to discuss/handle technical contributions. </a:t>
            </a:r>
          </a:p>
          <a:p>
            <a:pPr lvl="1"/>
            <a:r>
              <a:rPr lang="en-US" sz="1600" dirty="0"/>
              <a:t>Revisions/Drafting/offline conference call are not counted for the TU estimates.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CH revision sessions normally planned to be in Thursday </a:t>
            </a:r>
            <a:r>
              <a:rPr lang="en-US" altLang="zh-CN" sz="1600" dirty="0">
                <a:solidFill>
                  <a:srgbClr val="FF0000"/>
                </a:solidFill>
              </a:rPr>
              <a:t>Q1 and </a:t>
            </a:r>
            <a:r>
              <a:rPr lang="en-US" sz="1600" dirty="0">
                <a:solidFill>
                  <a:srgbClr val="FF0000"/>
                </a:solidFill>
              </a:rPr>
              <a:t>Q2 (initial </a:t>
            </a:r>
            <a:r>
              <a:rPr lang="en-US" sz="1600" dirty="0" err="1">
                <a:solidFill>
                  <a:srgbClr val="FF0000"/>
                </a:solidFill>
              </a:rPr>
              <a:t>assump</a:t>
            </a:r>
            <a:r>
              <a:rPr lang="en-US" sz="1600" dirty="0">
                <a:solidFill>
                  <a:srgbClr val="FF0000"/>
                </a:solidFill>
              </a:rPr>
              <a:t>.),CH closing plenary planned to be in Thursday Q3 and Q4.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1 (CH) stream per session =&gt; 12 TUs per meeting (incl. 2 TUs as buffer) = 120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Assume Maintenance + Buffer = 33% as in SA2  =&gt; ~ 40 TU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Resulting total TUs avail. f. SI/WI: 10 meetings x 10 sessions = 120 TU minus 40 =&gt; 80 TU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With 10 SI/WI =&gt; Average 8 TU per SI/WI (0.8/meeting). </a:t>
            </a:r>
          </a:p>
          <a:p>
            <a:pPr marL="609600" lvl="1" indent="0">
              <a:buNone/>
            </a:pPr>
            <a:r>
              <a:rPr lang="en-US" sz="1600" dirty="0">
                <a:solidFill>
                  <a:srgbClr val="FF0000"/>
                </a:solidFill>
              </a:rPr>
              <a:t>Note: TU capacity for CH could be extended if more topics are proposed. </a:t>
            </a:r>
            <a:endParaRPr lang="en-US" sz="16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5901543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FCD482DA-39A8-45F1-A886-8B15F5B2CA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569" y="182880"/>
            <a:ext cx="9561952" cy="1143000"/>
          </a:xfrm>
        </p:spPr>
        <p:txBody>
          <a:bodyPr/>
          <a:lstStyle/>
          <a:p>
            <a:r>
              <a:rPr lang="en-US" altLang="zh-CN" sz="3600" dirty="0"/>
              <a:t>SA5 Rel-20 CH TU planning (Jan.2025~Mar.2027)</a:t>
            </a:r>
            <a:endParaRPr lang="zh-CN" altLang="en-US" sz="36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2E304B9-39CB-469E-852A-517B272CCFA6}"/>
              </a:ext>
            </a:extLst>
          </p:cNvPr>
          <p:cNvSpPr txBox="1"/>
          <p:nvPr/>
        </p:nvSpPr>
        <p:spPr>
          <a:xfrm>
            <a:off x="447111" y="964157"/>
            <a:ext cx="104562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/>
              <a:t>Assumptions: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200" dirty="0"/>
              <a:t>Every meeting day = 5 quarters (= 5 TUs)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200" dirty="0"/>
              <a:t>Total TUs per meeting = 12 TUs</a:t>
            </a:r>
          </a:p>
          <a:p>
            <a:pPr marL="950913" lvl="1" indent="-342900">
              <a:buFont typeface="+mj-lt"/>
              <a:buAutoNum type="arabicPeriod"/>
            </a:pPr>
            <a:r>
              <a:rPr lang="fr-FR" altLang="zh-CN" sz="1200" dirty="0">
                <a:sym typeface="Wingdings 3" panose="05040102010807070707" pitchFamily="18" charset="2"/>
              </a:rPr>
              <a:t>B</a:t>
            </a:r>
            <a:r>
              <a:rPr lang="en-US" altLang="zh-CN" sz="1200" dirty="0" err="1">
                <a:sym typeface="Wingdings 3" panose="05040102010807070707" pitchFamily="18" charset="2"/>
              </a:rPr>
              <a:t>uffer</a:t>
            </a:r>
            <a:r>
              <a:rPr lang="en-US" altLang="zh-CN" sz="1200" dirty="0">
                <a:sym typeface="Wingdings 3" panose="05040102010807070707" pitchFamily="18" charset="2"/>
              </a:rPr>
              <a:t> = 2 TUs</a:t>
            </a:r>
          </a:p>
          <a:p>
            <a:pPr marL="950913" lvl="1" indent="-342900">
              <a:buFont typeface="+mj-lt"/>
              <a:buAutoNum type="arabicPeriod"/>
            </a:pPr>
            <a:r>
              <a:rPr lang="en-US" altLang="zh-CN" sz="1200" dirty="0"/>
              <a:t>CH = 10 TUs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</a:rPr>
              <a:t>M</a:t>
            </a:r>
            <a:r>
              <a:rPr lang="en-US" altLang="zh-CN" sz="1200" dirty="0" err="1">
                <a:solidFill>
                  <a:prstClr val="black"/>
                </a:solidFill>
              </a:rPr>
              <a:t>aintenance</a:t>
            </a:r>
            <a:r>
              <a:rPr lang="en-US" altLang="zh-CN" sz="1200" dirty="0">
                <a:solidFill>
                  <a:prstClr val="black"/>
                </a:solidFill>
              </a:rPr>
              <a:t> CRs + remaining Rel-19 work (TU allocation will decrease over time 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)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R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el-21 preparation work </a:t>
            </a:r>
            <a:r>
              <a:rPr lang="en-US" altLang="zh-CN" sz="1200" dirty="0">
                <a:solidFill>
                  <a:prstClr val="black"/>
                </a:solidFill>
              </a:rPr>
              <a:t>(TU allocation will be zero at the beginning and will increase over time 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)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ym typeface="Wingdings 3" panose="05040102010807070707" pitchFamily="18" charset="2"/>
              </a:rPr>
              <a:t>A</a:t>
            </a:r>
            <a:r>
              <a:rPr lang="en-US" altLang="zh-CN" sz="1200" dirty="0" err="1">
                <a:sym typeface="Wingdings 3" panose="05040102010807070707" pitchFamily="18" charset="2"/>
              </a:rPr>
              <a:t>ll</a:t>
            </a:r>
            <a:r>
              <a:rPr lang="en-US" altLang="zh-CN" sz="1200" dirty="0">
                <a:sym typeface="Wingdings 3" panose="05040102010807070707" pitchFamily="18" charset="2"/>
              </a:rPr>
              <a:t> remaining time is available for Rel-20 SIDs / WIDs</a:t>
            </a:r>
            <a:endParaRPr lang="en-US" altLang="zh-CN" sz="1200" dirty="0">
              <a:solidFill>
                <a:prstClr val="black"/>
              </a:solidFill>
              <a:sym typeface="Wingdings 3" panose="05040102010807070707" pitchFamily="18" charset="2"/>
            </a:endParaRPr>
          </a:p>
          <a:p>
            <a:pPr marL="342900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T</a:t>
            </a:r>
            <a:r>
              <a:rPr lang="en-US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otal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TUs allocated to Rel-20 SIDs / WIDs = 80 TUs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F53D18BB-B74E-44EF-B187-98A11EB892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976762"/>
              </p:ext>
            </p:extLst>
          </p:nvPr>
        </p:nvGraphicFramePr>
        <p:xfrm>
          <a:off x="181410" y="2718483"/>
          <a:ext cx="11638718" cy="3931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77120">
                  <a:extLst>
                    <a:ext uri="{9D8B030D-6E8A-4147-A177-3AD203B41FA5}">
                      <a16:colId xmlns:a16="http://schemas.microsoft.com/office/drawing/2014/main" val="428783908"/>
                    </a:ext>
                  </a:extLst>
                </a:gridCol>
                <a:gridCol w="2265405">
                  <a:extLst>
                    <a:ext uri="{9D8B030D-6E8A-4147-A177-3AD203B41FA5}">
                      <a16:colId xmlns:a16="http://schemas.microsoft.com/office/drawing/2014/main" val="228380027"/>
                    </a:ext>
                  </a:extLst>
                </a:gridCol>
                <a:gridCol w="1795849">
                  <a:extLst>
                    <a:ext uri="{9D8B030D-6E8A-4147-A177-3AD203B41FA5}">
                      <a16:colId xmlns:a16="http://schemas.microsoft.com/office/drawing/2014/main" val="856762402"/>
                    </a:ext>
                  </a:extLst>
                </a:gridCol>
                <a:gridCol w="2042984">
                  <a:extLst>
                    <a:ext uri="{9D8B030D-6E8A-4147-A177-3AD203B41FA5}">
                      <a16:colId xmlns:a16="http://schemas.microsoft.com/office/drawing/2014/main" val="2063139119"/>
                    </a:ext>
                  </a:extLst>
                </a:gridCol>
                <a:gridCol w="1499286">
                  <a:extLst>
                    <a:ext uri="{9D8B030D-6E8A-4147-A177-3AD203B41FA5}">
                      <a16:colId xmlns:a16="http://schemas.microsoft.com/office/drawing/2014/main" val="899980716"/>
                    </a:ext>
                  </a:extLst>
                </a:gridCol>
                <a:gridCol w="1358074">
                  <a:extLst>
                    <a:ext uri="{9D8B030D-6E8A-4147-A177-3AD203B41FA5}">
                      <a16:colId xmlns:a16="http://schemas.microsoft.com/office/drawing/2014/main" val="446372523"/>
                    </a:ext>
                  </a:extLst>
                </a:gridCol>
              </a:tblGrid>
              <a:tr h="408134">
                <a:tc>
                  <a:txBody>
                    <a:bodyPr/>
                    <a:lstStyle/>
                    <a:p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Maintenance+R18/R19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R19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R20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R21 preparation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Buffer 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(revision session)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5766534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200" b="1" dirty="0">
                          <a:latin typeface="+mn-lt"/>
                        </a:rPr>
                        <a:t>Jan.2025~Jun.2025: </a:t>
                      </a:r>
                    </a:p>
                    <a:p>
                      <a:r>
                        <a:rPr lang="en-US" altLang="zh-CN" sz="1200" b="1" dirty="0">
                          <a:latin typeface="+mn-lt"/>
                        </a:rPr>
                        <a:t>SA5#159~#161 (3 meetings) </a:t>
                      </a:r>
                    </a:p>
                    <a:p>
                      <a:r>
                        <a:rPr lang="en-US" altLang="zh-CN" sz="1200" b="1" dirty="0">
                          <a:solidFill>
                            <a:srgbClr val="FF0000"/>
                          </a:solidFill>
                          <a:latin typeface="+mn-lt"/>
                        </a:rPr>
                        <a:t>(CH prime stage-1 freeze)</a:t>
                      </a:r>
                      <a:endParaRPr lang="zh-CN" altLang="en-US" sz="12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1.5 TU*3 meetings=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4.5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7.5 TU*3 meetings= 22.5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 TU*3 meetings = 3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latin typeface="+mn-lt"/>
                        </a:rPr>
                        <a:t>2 TU*3=6 TU</a:t>
                      </a:r>
                      <a:endParaRPr lang="zh-CN" altLang="en-US" sz="1200" dirty="0">
                        <a:latin typeface="+mn-lt"/>
                      </a:endParaRPr>
                    </a:p>
                    <a:p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915488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200" b="1" dirty="0">
                          <a:latin typeface="+mn-lt"/>
                        </a:rPr>
                        <a:t>Jun.2025~Sep.2025: </a:t>
                      </a:r>
                    </a:p>
                    <a:p>
                      <a:r>
                        <a:rPr lang="en-US" altLang="zh-CN" sz="1200" b="1" dirty="0">
                          <a:latin typeface="+mn-lt"/>
                        </a:rPr>
                        <a:t>SA5#162 (1 meeting) </a:t>
                      </a:r>
                    </a:p>
                    <a:p>
                      <a:r>
                        <a:rPr lang="en-US" altLang="zh-CN" sz="1200" b="1" dirty="0">
                          <a:solidFill>
                            <a:srgbClr val="FF0000"/>
                          </a:solidFill>
                          <a:latin typeface="+mn-lt"/>
                        </a:rPr>
                        <a:t>(Last meeting for Rel-19)</a:t>
                      </a:r>
                      <a:endParaRPr lang="zh-CN" altLang="en-US" sz="12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1.5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6.5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06143768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200" b="1" dirty="0">
                          <a:latin typeface="+mn-lt"/>
                        </a:rPr>
                        <a:t>Oct.2025~Dec.2025: </a:t>
                      </a:r>
                    </a:p>
                    <a:p>
                      <a:r>
                        <a:rPr lang="en-US" altLang="zh-CN" sz="1200" b="1" dirty="0">
                          <a:latin typeface="+mn-lt"/>
                        </a:rPr>
                        <a:t>SA5#163~#164 (2 meetings)</a:t>
                      </a:r>
                    </a:p>
                    <a:p>
                      <a:r>
                        <a:rPr lang="en-US" altLang="zh-CN" sz="1200" b="1" dirty="0">
                          <a:solidFill>
                            <a:srgbClr val="FF0000"/>
                          </a:solidFill>
                          <a:latin typeface="+mn-lt"/>
                        </a:rPr>
                        <a:t>(OAM support stage-1 freeze)</a:t>
                      </a:r>
                      <a:endParaRPr lang="zh-CN" altLang="en-US" sz="12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1.5 TU*2 meetings=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3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8.5 TU*2 meetings = 17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TU*2=4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261855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200" b="1" dirty="0">
                          <a:latin typeface="+mn-lt"/>
                        </a:rPr>
                        <a:t>Jan.2026~Dec.2026: </a:t>
                      </a:r>
                    </a:p>
                    <a:p>
                      <a:r>
                        <a:rPr lang="en-US" altLang="zh-CN" sz="1200" b="1" dirty="0">
                          <a:latin typeface="+mn-lt"/>
                        </a:rPr>
                        <a:t>SA5#165~#169 (5 meetings)</a:t>
                      </a:r>
                    </a:p>
                    <a:p>
                      <a:r>
                        <a:rPr lang="en-US" altLang="zh-CN" sz="1200" b="1" dirty="0">
                          <a:solidFill>
                            <a:srgbClr val="FF0000"/>
                          </a:solidFill>
                          <a:latin typeface="+mn-lt"/>
                        </a:rPr>
                        <a:t>(Stage-2 freeze)</a:t>
                      </a:r>
                      <a:endParaRPr lang="zh-CN" altLang="en-US" sz="12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 TU*5 meetings=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5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9 TU*5 meetings = 45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TU*5=10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94380624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200" b="1" dirty="0">
                          <a:latin typeface="+mn-lt"/>
                        </a:rPr>
                        <a:t>Jan. 2027~Mar.2027:</a:t>
                      </a:r>
                    </a:p>
                    <a:p>
                      <a:r>
                        <a:rPr lang="en-US" altLang="zh-CN" sz="1200" b="1" dirty="0">
                          <a:latin typeface="+mn-lt"/>
                        </a:rPr>
                        <a:t>SA5#170~#171 (2 meetings)</a:t>
                      </a:r>
                    </a:p>
                    <a:p>
                      <a:r>
                        <a:rPr lang="en-US" altLang="zh-CN" sz="1200" b="1" dirty="0">
                          <a:solidFill>
                            <a:srgbClr val="FF0000"/>
                          </a:solidFill>
                          <a:latin typeface="+mn-lt"/>
                        </a:rPr>
                        <a:t>(stage-3 freeze)</a:t>
                      </a:r>
                      <a:endParaRPr lang="zh-CN" altLang="en-US" sz="12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 TU*2 meetings = 2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latin typeface="+mn-lt"/>
                        </a:rPr>
                        <a:t> 8 TU*2 meetings = 16 TU</a:t>
                      </a:r>
                      <a:endParaRPr lang="zh-CN" altLang="en-US" sz="1200" dirty="0">
                        <a:latin typeface="+mn-lt"/>
                      </a:endParaRPr>
                    </a:p>
                    <a:p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latin typeface="+mn-lt"/>
                        </a:rPr>
                        <a:t>1 TU*2 meetings = 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TU*2=4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1516993"/>
                  </a:ext>
                </a:extLst>
              </a:tr>
              <a:tr h="233219">
                <a:tc>
                  <a:txBody>
                    <a:bodyPr/>
                    <a:lstStyle/>
                    <a:p>
                      <a:r>
                        <a:rPr lang="en-US" altLang="zh-CN" sz="1200" b="1" dirty="0">
                          <a:latin typeface="+mn-lt"/>
                        </a:rPr>
                        <a:t>Total=120 TU</a:t>
                      </a:r>
                      <a:endParaRPr lang="zh-CN" altLang="en-US" sz="1200" b="1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 11.5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6.5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80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20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41694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61698513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2870" y="2787365"/>
            <a:ext cx="8221835" cy="519616"/>
          </a:xfrm>
        </p:spPr>
        <p:txBody>
          <a:bodyPr/>
          <a:lstStyle/>
          <a:p>
            <a:r>
              <a:rPr lang="sv-SE" sz="4400" dirty="0" err="1"/>
              <a:t>Thank</a:t>
            </a:r>
            <a:r>
              <a:rPr lang="sv-SE" sz="4400" dirty="0"/>
              <a:t> </a:t>
            </a:r>
            <a:r>
              <a:rPr lang="sv-SE" sz="4400" dirty="0" err="1"/>
              <a:t>you</a:t>
            </a:r>
            <a:r>
              <a:rPr lang="sv-SE" sz="4400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19548055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z00340018\AppData\Roaming\eSpace_Desktop\UserData\z00340018\imagefiles\originalImgfiles\E281572D-0BDF-43F5-AECA-3A5D21BEB065.png">
            <a:extLst>
              <a:ext uri="{FF2B5EF4-FFF2-40B4-BE49-F238E27FC236}">
                <a16:creationId xmlns:a16="http://schemas.microsoft.com/office/drawing/2014/main" id="{8D6FB5A3-BE75-4B2A-B900-B77774053F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490" y="1141486"/>
            <a:ext cx="5379835" cy="4951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7B73A834-FE96-4D3D-B514-F74B3097FE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2795" y="89114"/>
            <a:ext cx="9102725" cy="1143000"/>
          </a:xfrm>
        </p:spPr>
        <p:txBody>
          <a:bodyPr/>
          <a:lstStyle/>
          <a:p>
            <a:r>
              <a:rPr lang="en-US" altLang="zh-CN" sz="4000" dirty="0"/>
              <a:t>Sample of OAM TU planning and statistics</a:t>
            </a:r>
            <a:endParaRPr lang="zh-CN" altLang="en-US" sz="40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29B752F-D075-4C2A-A24B-4A76C95720FC}"/>
              </a:ext>
            </a:extLst>
          </p:cNvPr>
          <p:cNvSpPr txBox="1"/>
          <p:nvPr/>
        </p:nvSpPr>
        <p:spPr>
          <a:xfrm>
            <a:off x="698809" y="2877832"/>
            <a:ext cx="4569251" cy="52322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TU planning: to be proposed by rapporteurs and agreed by the group</a:t>
            </a:r>
            <a:endParaRPr lang="zh-CN" altLang="en-US" sz="1400" dirty="0"/>
          </a:p>
        </p:txBody>
      </p:sp>
      <p:pic>
        <p:nvPicPr>
          <p:cNvPr id="1026" name="Picture 2" descr="C:\Users\z00340018\AppData\Roaming\eSpace_Desktop\UserData\z00340018\imagefiles\originalImgfiles\7A8990D9-78A3-4903-B698-8400C887E9E6.png">
            <a:extLst>
              <a:ext uri="{FF2B5EF4-FFF2-40B4-BE49-F238E27FC236}">
                <a16:creationId xmlns:a16="http://schemas.microsoft.com/office/drawing/2014/main" id="{9680A790-6C6D-4212-9FB5-5FC9B199DD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1755" y="1141486"/>
            <a:ext cx="5261403" cy="4765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4B75B9E-DC91-4B61-A6DE-A82F5A5810FA}"/>
              </a:ext>
            </a:extLst>
          </p:cNvPr>
          <p:cNvSpPr txBox="1"/>
          <p:nvPr/>
        </p:nvSpPr>
        <p:spPr>
          <a:xfrm>
            <a:off x="6673907" y="3981033"/>
            <a:ext cx="4569251" cy="52322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TU statistics: to be filled by chair based on the time consumed after each meeting </a:t>
            </a:r>
            <a:endParaRPr lang="zh-CN" altLang="en-US" sz="1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FEF4218-DCC2-4B71-B7DB-9DB0535965E8}"/>
              </a:ext>
            </a:extLst>
          </p:cNvPr>
          <p:cNvSpPr txBox="1"/>
          <p:nvPr/>
        </p:nvSpPr>
        <p:spPr>
          <a:xfrm rot="20264497">
            <a:off x="9593144" y="4865785"/>
            <a:ext cx="2145031" cy="1200329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zh-CN" sz="1800" dirty="0"/>
              <a:t>This is an example to illustrate TU planning and statistics</a:t>
            </a:r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135285353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5602FD-AC55-4E33-8486-DDFB4E325D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Content</a:t>
            </a:r>
            <a:endParaRPr lang="zh-CN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87A72E-7889-4E30-879E-9C4CCD3F17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0000FF"/>
                </a:solidFill>
              </a:rPr>
              <a:t>Release 20</a:t>
            </a:r>
            <a:endParaRPr lang="en-GB" altLang="zh-CN" dirty="0">
              <a:solidFill>
                <a:srgbClr val="0000FF"/>
              </a:solidFill>
            </a:endParaRPr>
          </a:p>
          <a:p>
            <a:pPr lvl="1"/>
            <a:r>
              <a:rPr lang="en-GB" altLang="zh-CN" dirty="0">
                <a:solidFill>
                  <a:srgbClr val="0000FF"/>
                </a:solidFill>
              </a:rPr>
              <a:t>Release 20 3GPP SA background information</a:t>
            </a:r>
          </a:p>
          <a:p>
            <a:pPr lvl="1"/>
            <a:r>
              <a:rPr lang="en-GB" altLang="zh-CN" dirty="0"/>
              <a:t>Release 20 SA5 time </a:t>
            </a:r>
            <a:r>
              <a:rPr lang="en-US" altLang="zh-CN" dirty="0"/>
              <a:t>plan</a:t>
            </a:r>
          </a:p>
          <a:p>
            <a:pPr lvl="2"/>
            <a:r>
              <a:rPr lang="en-GB" altLang="zh-CN" dirty="0"/>
              <a:t>Timeline figure with SA5</a:t>
            </a:r>
          </a:p>
          <a:p>
            <a:pPr lvl="2"/>
            <a:r>
              <a:rPr lang="en-GB" altLang="zh-CN" dirty="0"/>
              <a:t>TU allocation 5GA/6G portion</a:t>
            </a:r>
          </a:p>
          <a:p>
            <a:pPr lvl="2"/>
            <a:r>
              <a:rPr lang="en-GB" altLang="zh-CN" dirty="0"/>
              <a:t>Workshop plan</a:t>
            </a:r>
          </a:p>
          <a:p>
            <a:pPr lvl="2"/>
            <a:r>
              <a:rPr lang="en-GB" altLang="zh-CN" dirty="0"/>
              <a:t>TU planning</a:t>
            </a:r>
          </a:p>
        </p:txBody>
      </p:sp>
    </p:spTree>
    <p:extLst>
      <p:ext uri="{BB962C8B-B14F-4D97-AF65-F5344CB8AC3E}">
        <p14:creationId xmlns:p14="http://schemas.microsoft.com/office/powerpoint/2010/main" val="380586335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A804E3CE-0AA5-4D60-8E2E-A14B5E7AC193}"/>
              </a:ext>
            </a:extLst>
          </p:cNvPr>
          <p:cNvSpPr txBox="1">
            <a:spLocks/>
          </p:cNvSpPr>
          <p:nvPr/>
        </p:nvSpPr>
        <p:spPr bwMode="auto">
          <a:xfrm>
            <a:off x="90996" y="92676"/>
            <a:ext cx="9819123" cy="925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sz="3200" kern="0" dirty="0"/>
              <a:t>For Information: </a:t>
            </a:r>
          </a:p>
          <a:p>
            <a:r>
              <a:rPr lang="en-US" sz="3200" kern="0" dirty="0"/>
              <a:t>SA 5G-A/6G Rel-20 Workshop Plan (Ref:SP-240952) 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E719274-3D84-4FD6-A762-1591318EEC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37593" y="1272058"/>
            <a:ext cx="3088252" cy="4223306"/>
          </a:xfrm>
          <a:ln w="3175">
            <a:solidFill>
              <a:schemeClr val="tx1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en-US" sz="1600" b="1" dirty="0"/>
              <a:t>6</a:t>
            </a:r>
            <a:r>
              <a:rPr lang="en-US" altLang="zh-CN" sz="1600" b="1" dirty="0"/>
              <a:t>G Workshop Plan:</a:t>
            </a:r>
            <a:endParaRPr lang="en-US" sz="1600" b="1" dirty="0"/>
          </a:p>
          <a:p>
            <a:r>
              <a:rPr lang="en-US" sz="1400" dirty="0"/>
              <a:t>Dates: March 10</a:t>
            </a:r>
            <a:r>
              <a:rPr lang="en-US" sz="1400" baseline="30000" dirty="0"/>
              <a:t>th</a:t>
            </a:r>
            <a:r>
              <a:rPr lang="en-US" sz="1400" dirty="0"/>
              <a:t> – 11</a:t>
            </a:r>
            <a:r>
              <a:rPr lang="en-US" sz="1400" baseline="30000" dirty="0"/>
              <a:t>th</a:t>
            </a:r>
            <a:r>
              <a:rPr lang="en-US" sz="1400" dirty="0"/>
              <a:t> (Monday – Tuesday), collocated with TSG#107 meetings.</a:t>
            </a:r>
          </a:p>
          <a:p>
            <a:r>
              <a:rPr lang="en-US" sz="1400" b="1" dirty="0"/>
              <a:t>Workshop timings</a:t>
            </a:r>
          </a:p>
          <a:p>
            <a:pPr lvl="1"/>
            <a:r>
              <a:rPr lang="en-US" sz="1200" b="1" dirty="0"/>
              <a:t>Parallel RAN/SA sessions </a:t>
            </a:r>
            <a:r>
              <a:rPr lang="en-US" sz="1200" dirty="0"/>
              <a:t>starting from Monday afternoon to Tuesday early afternoon</a:t>
            </a:r>
          </a:p>
          <a:p>
            <a:pPr lvl="2"/>
            <a:r>
              <a:rPr lang="en-US" sz="1100" dirty="0"/>
              <a:t>Monday: 1400 – 1800</a:t>
            </a:r>
          </a:p>
          <a:p>
            <a:pPr lvl="2"/>
            <a:r>
              <a:rPr lang="en-US" sz="1100" dirty="0"/>
              <a:t>Tuesday: 0900 – 1530</a:t>
            </a:r>
          </a:p>
          <a:p>
            <a:pPr lvl="1"/>
            <a:r>
              <a:rPr lang="en-US" sz="1200" b="1" dirty="0"/>
              <a:t>Joint RAN/SA/CT session</a:t>
            </a:r>
            <a:endParaRPr lang="en-US" sz="1200" strike="sngStrike" dirty="0"/>
          </a:p>
          <a:p>
            <a:pPr lvl="2"/>
            <a:r>
              <a:rPr lang="en-US" sz="1100" dirty="0"/>
              <a:t>Monday morning: 0900 - 1230</a:t>
            </a:r>
          </a:p>
          <a:p>
            <a:pPr lvl="2"/>
            <a:r>
              <a:rPr lang="en-US" sz="1100" dirty="0"/>
              <a:t>Tuesday 1600 – 1800: summary of the workshop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1F6DCD6-E025-406C-A8A3-5432F55FA17E}"/>
              </a:ext>
            </a:extLst>
          </p:cNvPr>
          <p:cNvSpPr txBox="1">
            <a:spLocks/>
          </p:cNvSpPr>
          <p:nvPr/>
        </p:nvSpPr>
        <p:spPr bwMode="auto">
          <a:xfrm>
            <a:off x="7287587" y="1269313"/>
            <a:ext cx="4803881" cy="5057345"/>
          </a:xfrm>
          <a:prstGeom prst="rect">
            <a:avLst/>
          </a:prstGeom>
          <a:solidFill>
            <a:schemeClr val="bg1"/>
          </a:solidFill>
          <a:ln w="3175">
            <a:solidFill>
              <a:srgbClr val="000000"/>
            </a:solidFill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9585" indent="-609585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altLang="zh-CN" sz="1200" b="1" dirty="0"/>
              <a:t>6G Workshop: SA Agenda (SA#107):</a:t>
            </a:r>
            <a:endParaRPr lang="en-US" sz="1200" b="1" kern="0" dirty="0"/>
          </a:p>
          <a:p>
            <a:r>
              <a:rPr lang="en-US" sz="1200" kern="0" dirty="0"/>
              <a:t>Draft preliminary </a:t>
            </a:r>
            <a:r>
              <a:rPr lang="en-US" sz="1200" b="1" kern="0" dirty="0"/>
              <a:t>Agenda for SA</a:t>
            </a:r>
          </a:p>
          <a:p>
            <a:pPr marL="1144588" lvl="1" indent="-460375">
              <a:buFont typeface="+mj-lt"/>
              <a:buAutoNum type="arabicPeriod"/>
            </a:pPr>
            <a:r>
              <a:rPr lang="en-US" sz="1200" kern="0" dirty="0"/>
              <a:t>Opening of the workshop (Monday 0900 local time)</a:t>
            </a:r>
          </a:p>
          <a:p>
            <a:pPr marL="1141413" lvl="1" indent="-457200">
              <a:buFont typeface="+mj-lt"/>
              <a:buAutoNum type="arabicPeriod"/>
            </a:pPr>
            <a:r>
              <a:rPr lang="en-US" sz="1200" kern="0" dirty="0">
                <a:solidFill>
                  <a:srgbClr val="0000FF"/>
                </a:solidFill>
              </a:rPr>
              <a:t>Contributions from 3GPP members</a:t>
            </a:r>
          </a:p>
          <a:p>
            <a:pPr marL="1674784" lvl="2" indent="-457200"/>
            <a:r>
              <a:rPr lang="en-US" sz="1200" kern="0" dirty="0">
                <a:solidFill>
                  <a:srgbClr val="0000FF"/>
                </a:solidFill>
              </a:rPr>
              <a:t>Contributions on 6G technologies with a focus on System/CN aspects, 6G Stage-2 study organization, etc. [Details TBD]</a:t>
            </a:r>
          </a:p>
          <a:p>
            <a:pPr marL="1674784" lvl="2" indent="-457200"/>
            <a:r>
              <a:rPr lang="en-US" sz="1200" kern="0" dirty="0">
                <a:solidFill>
                  <a:srgbClr val="0000FF"/>
                </a:solidFill>
              </a:rPr>
              <a:t>Up to one contribution per company</a:t>
            </a:r>
          </a:p>
          <a:p>
            <a:pPr marL="2284350" lvl="3" indent="-457200"/>
            <a:r>
              <a:rPr lang="en-US" sz="1200" kern="0" dirty="0">
                <a:solidFill>
                  <a:srgbClr val="0000FF"/>
                </a:solidFill>
              </a:rPr>
              <a:t>6G </a:t>
            </a:r>
            <a:r>
              <a:rPr lang="en-US" sz="1200" kern="0" dirty="0" err="1">
                <a:solidFill>
                  <a:srgbClr val="0000FF"/>
                </a:solidFill>
              </a:rPr>
              <a:t>usecases</a:t>
            </a:r>
            <a:r>
              <a:rPr lang="en-US" sz="1200" kern="0" dirty="0">
                <a:solidFill>
                  <a:srgbClr val="0000FF"/>
                </a:solidFill>
              </a:rPr>
              <a:t> related papers may be submitted for information but will not get handled. </a:t>
            </a:r>
          </a:p>
          <a:p>
            <a:pPr marL="1142962" lvl="1" indent="-457200">
              <a:buFont typeface="+mj-lt"/>
              <a:buAutoNum type="arabicPeriod" startAt="3"/>
            </a:pPr>
            <a:r>
              <a:rPr lang="en-US" sz="1200" kern="0" dirty="0"/>
              <a:t>Chairman's summary and open discussion</a:t>
            </a:r>
          </a:p>
          <a:p>
            <a:pPr marL="1219133" lvl="2" indent="0">
              <a:buFontTx/>
              <a:buNone/>
            </a:pPr>
            <a:r>
              <a:rPr lang="en-US" sz="1200" i="1" kern="0" dirty="0">
                <a:solidFill>
                  <a:srgbClr val="FF0000"/>
                </a:solidFill>
              </a:rPr>
              <a:t> No individual contributions, please. TSG Chairs will prepare the summary</a:t>
            </a:r>
          </a:p>
          <a:p>
            <a:pPr marL="1144588" lvl="1" indent="-460375">
              <a:buFont typeface="+mj-lt"/>
              <a:buAutoNum type="arabicPeriod" startAt="3"/>
            </a:pPr>
            <a:r>
              <a:rPr lang="en-US" sz="1200" kern="0" dirty="0"/>
              <a:t>Closing of the workshop (Tuesday 1800 local time)</a:t>
            </a:r>
          </a:p>
          <a:p>
            <a:r>
              <a:rPr lang="en-US" sz="1200" b="1" kern="0" dirty="0"/>
              <a:t>Contributions</a:t>
            </a:r>
          </a:p>
          <a:p>
            <a:pPr lvl="1"/>
            <a:r>
              <a:rPr lang="en-US" sz="1200" b="1" kern="0" dirty="0"/>
              <a:t>Individual contributions </a:t>
            </a:r>
            <a:r>
              <a:rPr lang="en-US" sz="1200" kern="0" dirty="0"/>
              <a:t>are invited for the </a:t>
            </a:r>
            <a:r>
              <a:rPr lang="en-US" sz="1200" b="1" kern="0" dirty="0"/>
              <a:t>parallel sessions</a:t>
            </a:r>
          </a:p>
          <a:p>
            <a:pPr lvl="2"/>
            <a:r>
              <a:rPr lang="en-US" sz="1200" kern="0" dirty="0"/>
              <a:t>Contributions are welcome from </a:t>
            </a:r>
            <a:r>
              <a:rPr lang="en-US" sz="1200" b="1" kern="0" dirty="0"/>
              <a:t>3GPP members </a:t>
            </a:r>
            <a:r>
              <a:rPr lang="en-US" sz="1200" b="1" u="sng" kern="0" dirty="0">
                <a:solidFill>
                  <a:srgbClr val="FF0000"/>
                </a:solidFill>
              </a:rPr>
              <a:t>and MRPs / verticals </a:t>
            </a:r>
            <a:r>
              <a:rPr lang="en-US" sz="1200" b="1" kern="0" dirty="0"/>
              <a:t>only</a:t>
            </a:r>
          </a:p>
          <a:p>
            <a:pPr lvl="2"/>
            <a:r>
              <a:rPr lang="en-US" sz="1200" kern="0" dirty="0"/>
              <a:t>A subset of the contributions will be selected for presentation, with details TBD</a:t>
            </a:r>
          </a:p>
          <a:p>
            <a:pPr lvl="1"/>
            <a:r>
              <a:rPr lang="en-US" sz="1200" kern="0" dirty="0"/>
              <a:t>TSG chairs will prepare a </a:t>
            </a:r>
            <a:r>
              <a:rPr lang="en-US" sz="1200" b="1" kern="0" dirty="0"/>
              <a:t>summary</a:t>
            </a:r>
            <a:r>
              <a:rPr lang="en-US" sz="1200" kern="0" dirty="0"/>
              <a:t> for the </a:t>
            </a:r>
            <a:r>
              <a:rPr lang="en-US" sz="1200" b="1" kern="0" dirty="0"/>
              <a:t>joint session</a:t>
            </a:r>
          </a:p>
          <a:p>
            <a:pPr lvl="2"/>
            <a:r>
              <a:rPr lang="en-US" sz="1200" kern="0" dirty="0"/>
              <a:t>No individual contributions, please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409DEBEE-5E00-4909-8869-2AA348F0274E}"/>
              </a:ext>
            </a:extLst>
          </p:cNvPr>
          <p:cNvSpPr txBox="1">
            <a:spLocks/>
          </p:cNvSpPr>
          <p:nvPr/>
        </p:nvSpPr>
        <p:spPr bwMode="auto">
          <a:xfrm>
            <a:off x="90996" y="1269313"/>
            <a:ext cx="3988807" cy="5057345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9585" indent="-609585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pPr marL="0" lvl="1" indent="0">
              <a:buNone/>
            </a:pPr>
            <a:r>
              <a:rPr lang="en-US" altLang="zh-CN" sz="1600" b="1" dirty="0"/>
              <a:t>5G-Advanced in Rel-20 for TSG-SA (SA#106):</a:t>
            </a:r>
            <a:endParaRPr lang="en-US" sz="1600" b="1" kern="0" dirty="0">
              <a:ea typeface="+mn-ea"/>
              <a:cs typeface="+mn-cs"/>
            </a:endParaRPr>
          </a:p>
          <a:p>
            <a:pPr marL="457176" lvl="1" indent="-457176"/>
            <a:r>
              <a:rPr lang="en-US" sz="1400" b="1" kern="0" dirty="0">
                <a:ea typeface="+mn-ea"/>
                <a:cs typeface="+mn-cs"/>
              </a:rPr>
              <a:t>5G-Advanced timelines :</a:t>
            </a:r>
          </a:p>
          <a:p>
            <a:pPr lvl="2"/>
            <a:r>
              <a:rPr lang="en-US" sz="1100" b="1" kern="0" dirty="0"/>
              <a:t>Stage-1 freeze: Jun 2025</a:t>
            </a:r>
          </a:p>
          <a:p>
            <a:pPr lvl="2"/>
            <a:r>
              <a:rPr lang="en-US" sz="1100" b="1" kern="0" dirty="0"/>
              <a:t>Stage-2 freeze: Jun 2026 (&gt;=80%); Sep 2026 (100%)</a:t>
            </a:r>
          </a:p>
          <a:p>
            <a:pPr lvl="2"/>
            <a:r>
              <a:rPr lang="en-US" sz="1100" b="1" kern="0" dirty="0"/>
              <a:t>Stage-3 freeze: Mar 2027</a:t>
            </a:r>
          </a:p>
          <a:p>
            <a:pPr lvl="2"/>
            <a:r>
              <a:rPr lang="en-US" sz="1100" b="1" kern="0" dirty="0"/>
              <a:t>ASN.1/</a:t>
            </a:r>
            <a:r>
              <a:rPr lang="en-US" sz="1100" b="1" kern="0" dirty="0" err="1"/>
              <a:t>OpenAPI</a:t>
            </a:r>
            <a:r>
              <a:rPr lang="en-US" sz="1100" b="1" kern="0" dirty="0"/>
              <a:t> freeze: June 2027</a:t>
            </a:r>
          </a:p>
          <a:p>
            <a:r>
              <a:rPr lang="en-US" sz="1400" b="1" kern="0" dirty="0"/>
              <a:t>Dedicated agenda and discussion </a:t>
            </a:r>
            <a:r>
              <a:rPr lang="en-US" sz="1400" kern="0" dirty="0"/>
              <a:t>for </a:t>
            </a:r>
            <a:r>
              <a:rPr lang="en-US" sz="1400" b="1" kern="0" dirty="0"/>
              <a:t>5G-Advanced in Rel-20 </a:t>
            </a:r>
            <a:r>
              <a:rPr lang="en-US" sz="1400" kern="0" dirty="0"/>
              <a:t>will be arranged </a:t>
            </a:r>
            <a:r>
              <a:rPr lang="en-US" sz="1400" b="1" kern="0" dirty="0"/>
              <a:t>in December 2024 as part of SA#106 </a:t>
            </a:r>
          </a:p>
          <a:p>
            <a:pPr lvl="1"/>
            <a:r>
              <a:rPr lang="en-US" sz="1200" kern="0" dirty="0"/>
              <a:t>Targeting a 1-day “workshop” for 5G-Advanced within SA#106. [</a:t>
            </a:r>
            <a:r>
              <a:rPr lang="en-US" sz="1200" kern="0" dirty="0">
                <a:solidFill>
                  <a:srgbClr val="FF0000"/>
                </a:solidFill>
              </a:rPr>
              <a:t>Details TBD</a:t>
            </a:r>
            <a:r>
              <a:rPr lang="en-US" sz="1200" kern="0" dirty="0"/>
              <a:t>]</a:t>
            </a:r>
          </a:p>
          <a:p>
            <a:pPr lvl="1"/>
            <a:r>
              <a:rPr lang="en-US" sz="1200" kern="0" dirty="0"/>
              <a:t>SA#106: </a:t>
            </a:r>
            <a:r>
              <a:rPr lang="en-US" sz="1200" b="1" kern="0" dirty="0"/>
              <a:t>Start 0900 Tuesday</a:t>
            </a:r>
            <a:r>
              <a:rPr lang="en-US" sz="1200" kern="0" dirty="0"/>
              <a:t>, Finish 1600 Friday. </a:t>
            </a:r>
          </a:p>
          <a:p>
            <a:pPr marL="457176" lvl="1" indent="-457176"/>
            <a:r>
              <a:rPr lang="en-US" sz="1400" b="1" kern="0" dirty="0">
                <a:ea typeface="+mn-ea"/>
                <a:cs typeface="+mn-cs"/>
              </a:rPr>
              <a:t>Rel-20 prioritization to take place after Dec 2024 </a:t>
            </a:r>
          </a:p>
          <a:p>
            <a:pPr lvl="1"/>
            <a:r>
              <a:rPr lang="en-US" sz="1200" kern="0" dirty="0"/>
              <a:t>1-step Prioritization (June, 25), or 2-step Prioritization (Mar, 25 + June, 25)? [</a:t>
            </a:r>
            <a:r>
              <a:rPr lang="en-US" sz="1200" kern="0" dirty="0">
                <a:solidFill>
                  <a:srgbClr val="FF0000"/>
                </a:solidFill>
              </a:rPr>
              <a:t>TBD no later than Dec</a:t>
            </a:r>
            <a:r>
              <a:rPr lang="en-US" sz="1200" kern="0" dirty="0"/>
              <a:t>]</a:t>
            </a:r>
          </a:p>
        </p:txBody>
      </p:sp>
    </p:spTree>
    <p:extLst>
      <p:ext uri="{BB962C8B-B14F-4D97-AF65-F5344CB8AC3E}">
        <p14:creationId xmlns:p14="http://schemas.microsoft.com/office/powerpoint/2010/main" val="918737409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5602FD-AC55-4E33-8486-DDFB4E325D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Content</a:t>
            </a:r>
            <a:endParaRPr lang="zh-CN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87A72E-7889-4E30-879E-9C4CCD3F17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0000FF"/>
                </a:solidFill>
              </a:rPr>
              <a:t>Release 20</a:t>
            </a:r>
            <a:endParaRPr lang="en-GB" altLang="zh-CN" dirty="0">
              <a:solidFill>
                <a:srgbClr val="0000FF"/>
              </a:solidFill>
            </a:endParaRPr>
          </a:p>
          <a:p>
            <a:pPr lvl="1"/>
            <a:r>
              <a:rPr lang="en-GB" altLang="zh-CN" dirty="0"/>
              <a:t>Release 20 3GPP SA background information</a:t>
            </a:r>
          </a:p>
          <a:p>
            <a:pPr lvl="1"/>
            <a:r>
              <a:rPr lang="en-GB" altLang="zh-CN" dirty="0">
                <a:solidFill>
                  <a:srgbClr val="0000FF"/>
                </a:solidFill>
              </a:rPr>
              <a:t>Release 20 SA5 time </a:t>
            </a:r>
            <a:r>
              <a:rPr lang="en-US" altLang="zh-CN" dirty="0">
                <a:solidFill>
                  <a:srgbClr val="0000FF"/>
                </a:solidFill>
              </a:rPr>
              <a:t>plan</a:t>
            </a:r>
          </a:p>
          <a:p>
            <a:pPr lvl="2"/>
            <a:r>
              <a:rPr lang="en-GB" altLang="zh-CN" dirty="0"/>
              <a:t>Timeline figure with SA5</a:t>
            </a:r>
          </a:p>
          <a:p>
            <a:pPr lvl="2"/>
            <a:r>
              <a:rPr lang="en-GB" altLang="zh-CN" dirty="0"/>
              <a:t>TU allocation 5GA/6G portion</a:t>
            </a:r>
          </a:p>
          <a:p>
            <a:pPr lvl="2"/>
            <a:r>
              <a:rPr lang="en-GB" altLang="zh-CN" dirty="0"/>
              <a:t>Workshop plan</a:t>
            </a:r>
          </a:p>
          <a:p>
            <a:pPr lvl="2"/>
            <a:r>
              <a:rPr lang="en-GB" altLang="zh-CN" dirty="0"/>
              <a:t>TU planning</a:t>
            </a:r>
          </a:p>
        </p:txBody>
      </p:sp>
    </p:spTree>
    <p:extLst>
      <p:ext uri="{BB962C8B-B14F-4D97-AF65-F5344CB8AC3E}">
        <p14:creationId xmlns:p14="http://schemas.microsoft.com/office/powerpoint/2010/main" val="744435158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772DA1AF-F165-46C4-8C38-0DD122B1C99B}"/>
              </a:ext>
            </a:extLst>
          </p:cNvPr>
          <p:cNvSpPr txBox="1">
            <a:spLocks/>
          </p:cNvSpPr>
          <p:nvPr/>
        </p:nvSpPr>
        <p:spPr bwMode="auto">
          <a:xfrm>
            <a:off x="182824" y="180884"/>
            <a:ext cx="9089864" cy="388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sz="2400" dirty="0"/>
              <a:t>Release 20 timeline– figure with SA5 (recommended by SA5 leaders)</a:t>
            </a:r>
            <a:endParaRPr lang="en-US" sz="2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AC8A57F-DEC1-496D-BE8D-C247556EEF1A}"/>
              </a:ext>
            </a:extLst>
          </p:cNvPr>
          <p:cNvSpPr txBox="1"/>
          <p:nvPr/>
        </p:nvSpPr>
        <p:spPr>
          <a:xfrm>
            <a:off x="7856225" y="6020895"/>
            <a:ext cx="1475084" cy="25391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altLang="zh-CN" sz="1050" b="1" dirty="0">
                <a:latin typeface="+mn-lt"/>
              </a:rPr>
              <a:t>Reference</a:t>
            </a:r>
            <a:r>
              <a:rPr lang="zh-CN" altLang="en-US" sz="1050" b="1" dirty="0">
                <a:latin typeface="+mn-lt"/>
              </a:rPr>
              <a:t>：</a:t>
            </a:r>
            <a:r>
              <a:rPr lang="en-US" altLang="zh-CN" sz="1050" b="1" dirty="0">
                <a:latin typeface="+mn-lt"/>
              </a:rPr>
              <a:t>SP-241424</a:t>
            </a:r>
            <a:endParaRPr lang="zh-CN" altLang="en-US" sz="1050" b="1" dirty="0">
              <a:latin typeface="+mn-lt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89EDA5B3-FF2F-4780-9B95-7FCAA304F66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01314" y="1584861"/>
            <a:ext cx="0" cy="4261048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A1AFABD-776E-4FCF-A8DE-B76E1C9F6D2A}"/>
              </a:ext>
            </a:extLst>
          </p:cNvPr>
          <p:cNvCxnSpPr>
            <a:cxnSpLocks/>
          </p:cNvCxnSpPr>
          <p:nvPr/>
        </p:nvCxnSpPr>
        <p:spPr bwMode="auto">
          <a:xfrm>
            <a:off x="466835" y="1134523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8" name="Straight Connector 114">
            <a:extLst>
              <a:ext uri="{FF2B5EF4-FFF2-40B4-BE49-F238E27FC236}">
                <a16:creationId xmlns:a16="http://schemas.microsoft.com/office/drawing/2014/main" id="{D5FC6CB0-E75B-443B-BBEE-C23D9B4C6F6E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2164500" y="1598408"/>
            <a:ext cx="40930" cy="4204252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Straight Connector 114">
            <a:extLst>
              <a:ext uri="{FF2B5EF4-FFF2-40B4-BE49-F238E27FC236}">
                <a16:creationId xmlns:a16="http://schemas.microsoft.com/office/drawing/2014/main" id="{29576483-711F-46E0-94A2-C2A71E77D95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015730" y="1584861"/>
            <a:ext cx="0" cy="4261048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975233D7-60B8-4AA1-9307-742C8EC4DAB2}"/>
              </a:ext>
            </a:extLst>
          </p:cNvPr>
          <p:cNvSpPr txBox="1"/>
          <p:nvPr/>
        </p:nvSpPr>
        <p:spPr>
          <a:xfrm>
            <a:off x="1364407" y="1012286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2793734E-99BD-4AEE-8CB9-D96D059B3BD0}"/>
              </a:ext>
            </a:extLst>
          </p:cNvPr>
          <p:cNvGrpSpPr/>
          <p:nvPr/>
        </p:nvGrpSpPr>
        <p:grpSpPr>
          <a:xfrm>
            <a:off x="806488" y="1277610"/>
            <a:ext cx="400050" cy="354013"/>
            <a:chOff x="996003" y="755453"/>
            <a:chExt cx="400050" cy="354013"/>
          </a:xfrm>
        </p:grpSpPr>
        <p:sp>
          <p:nvSpPr>
            <p:cNvPr id="12" name="TextBox 86">
              <a:extLst>
                <a:ext uri="{FF2B5EF4-FFF2-40B4-BE49-F238E27FC236}">
                  <a16:creationId xmlns:a16="http://schemas.microsoft.com/office/drawing/2014/main" id="{1B2DF2C1-D608-40DD-AC0B-369F447BC40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6003" y="755453"/>
              <a:ext cx="38893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#103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3" name="TextBox 59">
              <a:extLst>
                <a:ext uri="{FF2B5EF4-FFF2-40B4-BE49-F238E27FC236}">
                  <a16:creationId xmlns:a16="http://schemas.microsoft.com/office/drawing/2014/main" id="{195C6572-517F-4199-B594-5C16A3DDA82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43D14379-C890-48C0-AE6A-3AF94FE4318B}"/>
              </a:ext>
            </a:extLst>
          </p:cNvPr>
          <p:cNvGrpSpPr/>
          <p:nvPr/>
        </p:nvGrpSpPr>
        <p:grpSpPr>
          <a:xfrm>
            <a:off x="5660925" y="1277610"/>
            <a:ext cx="403225" cy="354013"/>
            <a:chOff x="6320478" y="755453"/>
            <a:chExt cx="403225" cy="354013"/>
          </a:xfrm>
        </p:grpSpPr>
        <p:sp>
          <p:nvSpPr>
            <p:cNvPr id="15" name="TextBox 86">
              <a:extLst>
                <a:ext uri="{FF2B5EF4-FFF2-40B4-BE49-F238E27FC236}">
                  <a16:creationId xmlns:a16="http://schemas.microsoft.com/office/drawing/2014/main" id="{0166EE55-06E5-424F-8196-23461EFFB8D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6" name="TextBox 60">
              <a:extLst>
                <a:ext uri="{FF2B5EF4-FFF2-40B4-BE49-F238E27FC236}">
                  <a16:creationId xmlns:a16="http://schemas.microsoft.com/office/drawing/2014/main" id="{A9AAB00E-1DCC-4AFB-BB6E-40A1AE8EB65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36D11D3F-306A-41EA-909B-3AFE1263F97D}"/>
              </a:ext>
            </a:extLst>
          </p:cNvPr>
          <p:cNvGrpSpPr/>
          <p:nvPr/>
        </p:nvGrpSpPr>
        <p:grpSpPr>
          <a:xfrm>
            <a:off x="3222594" y="1277610"/>
            <a:ext cx="390525" cy="354013"/>
            <a:chOff x="3678878" y="755453"/>
            <a:chExt cx="390525" cy="354013"/>
          </a:xfrm>
        </p:grpSpPr>
        <p:sp>
          <p:nvSpPr>
            <p:cNvPr id="18" name="TextBox 86">
              <a:extLst>
                <a:ext uri="{FF2B5EF4-FFF2-40B4-BE49-F238E27FC236}">
                  <a16:creationId xmlns:a16="http://schemas.microsoft.com/office/drawing/2014/main" id="{036C0DA8-EA79-45E9-8A10-B5E4DDA8756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9" name="TextBox 61">
              <a:extLst>
                <a:ext uri="{FF2B5EF4-FFF2-40B4-BE49-F238E27FC236}">
                  <a16:creationId xmlns:a16="http://schemas.microsoft.com/office/drawing/2014/main" id="{E698CC41-FF0D-467D-9D7E-D74B78A7130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07F19D39-1820-42BE-A51B-DE7318E8E949}"/>
              </a:ext>
            </a:extLst>
          </p:cNvPr>
          <p:cNvGrpSpPr/>
          <p:nvPr/>
        </p:nvGrpSpPr>
        <p:grpSpPr>
          <a:xfrm>
            <a:off x="1412102" y="1277610"/>
            <a:ext cx="396875" cy="354013"/>
            <a:chOff x="1684978" y="755453"/>
            <a:chExt cx="396875" cy="354013"/>
          </a:xfrm>
        </p:grpSpPr>
        <p:sp>
          <p:nvSpPr>
            <p:cNvPr id="21" name="TextBox 86">
              <a:extLst>
                <a:ext uri="{FF2B5EF4-FFF2-40B4-BE49-F238E27FC236}">
                  <a16:creationId xmlns:a16="http://schemas.microsoft.com/office/drawing/2014/main" id="{0E4DB8F0-1121-4B30-97BF-CBB79EA7A82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4978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#104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22" name="TextBox 62">
              <a:extLst>
                <a:ext uri="{FF2B5EF4-FFF2-40B4-BE49-F238E27FC236}">
                  <a16:creationId xmlns:a16="http://schemas.microsoft.com/office/drawing/2014/main" id="{57B1150F-375D-481C-9E14-1EFFD63DFD9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AD99D0D-F4D5-41CD-962F-18ACB7B5993A}"/>
              </a:ext>
            </a:extLst>
          </p:cNvPr>
          <p:cNvGrpSpPr/>
          <p:nvPr/>
        </p:nvGrpSpPr>
        <p:grpSpPr>
          <a:xfrm>
            <a:off x="3818683" y="1277610"/>
            <a:ext cx="422275" cy="354013"/>
            <a:chOff x="4367853" y="755453"/>
            <a:chExt cx="422275" cy="354013"/>
          </a:xfrm>
        </p:grpSpPr>
        <p:sp>
          <p:nvSpPr>
            <p:cNvPr id="24" name="TextBox 86">
              <a:extLst>
                <a:ext uri="{FF2B5EF4-FFF2-40B4-BE49-F238E27FC236}">
                  <a16:creationId xmlns:a16="http://schemas.microsoft.com/office/drawing/2014/main" id="{761D082C-EA3E-4418-816E-80C7A489C2C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25" name="TextBox 63">
              <a:extLst>
                <a:ext uri="{FF2B5EF4-FFF2-40B4-BE49-F238E27FC236}">
                  <a16:creationId xmlns:a16="http://schemas.microsoft.com/office/drawing/2014/main" id="{48E191C4-EDB1-4A3D-88EF-CE1AC307A33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CEF90B53-BE2D-4866-AB1A-8078B8830141}"/>
              </a:ext>
            </a:extLst>
          </p:cNvPr>
          <p:cNvGrpSpPr/>
          <p:nvPr/>
        </p:nvGrpSpPr>
        <p:grpSpPr>
          <a:xfrm>
            <a:off x="6269714" y="1277610"/>
            <a:ext cx="407988" cy="354013"/>
            <a:chOff x="6884040" y="755453"/>
            <a:chExt cx="407988" cy="354013"/>
          </a:xfrm>
        </p:grpSpPr>
        <p:sp>
          <p:nvSpPr>
            <p:cNvPr id="27" name="TextBox 86">
              <a:extLst>
                <a:ext uri="{FF2B5EF4-FFF2-40B4-BE49-F238E27FC236}">
                  <a16:creationId xmlns:a16="http://schemas.microsoft.com/office/drawing/2014/main" id="{48E371C9-4BA9-446A-979A-03D4C78C00C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28" name="TextBox 64">
              <a:extLst>
                <a:ext uri="{FF2B5EF4-FFF2-40B4-BE49-F238E27FC236}">
                  <a16:creationId xmlns:a16="http://schemas.microsoft.com/office/drawing/2014/main" id="{54D0F21B-FC13-4AA6-887A-57C7206AED4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EB27DEFF-7BF1-4E8E-A892-368D7252BAA0}"/>
              </a:ext>
            </a:extLst>
          </p:cNvPr>
          <p:cNvGrpSpPr/>
          <p:nvPr/>
        </p:nvGrpSpPr>
        <p:grpSpPr>
          <a:xfrm>
            <a:off x="2014541" y="1277610"/>
            <a:ext cx="390525" cy="354013"/>
            <a:chOff x="2464440" y="755453"/>
            <a:chExt cx="390525" cy="354013"/>
          </a:xfrm>
        </p:grpSpPr>
        <p:sp>
          <p:nvSpPr>
            <p:cNvPr id="30" name="TextBox 86">
              <a:extLst>
                <a:ext uri="{FF2B5EF4-FFF2-40B4-BE49-F238E27FC236}">
                  <a16:creationId xmlns:a16="http://schemas.microsoft.com/office/drawing/2014/main" id="{E47CCC74-8467-48B7-9508-83D9633E816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31" name="TextBox 65">
              <a:extLst>
                <a:ext uri="{FF2B5EF4-FFF2-40B4-BE49-F238E27FC236}">
                  <a16:creationId xmlns:a16="http://schemas.microsoft.com/office/drawing/2014/main" id="{A46668B1-925D-46E5-8B03-EAA8AB88CDD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AA161BB9-AA27-49E5-B127-DADAB35FF9A4}"/>
              </a:ext>
            </a:extLst>
          </p:cNvPr>
          <p:cNvGrpSpPr/>
          <p:nvPr/>
        </p:nvGrpSpPr>
        <p:grpSpPr>
          <a:xfrm>
            <a:off x="4446522" y="1277610"/>
            <a:ext cx="406400" cy="354013"/>
            <a:chOff x="5098103" y="755453"/>
            <a:chExt cx="406400" cy="354013"/>
          </a:xfrm>
        </p:grpSpPr>
        <p:sp>
          <p:nvSpPr>
            <p:cNvPr id="33" name="TextBox 86">
              <a:extLst>
                <a:ext uri="{FF2B5EF4-FFF2-40B4-BE49-F238E27FC236}">
                  <a16:creationId xmlns:a16="http://schemas.microsoft.com/office/drawing/2014/main" id="{7EDBD43F-0F98-481F-89FE-CC7BCDB4DC7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34" name="TextBox 66">
              <a:extLst>
                <a:ext uri="{FF2B5EF4-FFF2-40B4-BE49-F238E27FC236}">
                  <a16:creationId xmlns:a16="http://schemas.microsoft.com/office/drawing/2014/main" id="{3B915487-560D-43C2-B914-438C9201205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23BBFA9A-C446-4421-BC4C-EE4765855890}"/>
              </a:ext>
            </a:extLst>
          </p:cNvPr>
          <p:cNvGrpSpPr/>
          <p:nvPr/>
        </p:nvGrpSpPr>
        <p:grpSpPr>
          <a:xfrm>
            <a:off x="210399" y="1277610"/>
            <a:ext cx="390525" cy="354013"/>
            <a:chOff x="314965" y="755453"/>
            <a:chExt cx="390525" cy="354013"/>
          </a:xfrm>
        </p:grpSpPr>
        <p:sp>
          <p:nvSpPr>
            <p:cNvPr id="36" name="TextBox 86">
              <a:extLst>
                <a:ext uri="{FF2B5EF4-FFF2-40B4-BE49-F238E27FC236}">
                  <a16:creationId xmlns:a16="http://schemas.microsoft.com/office/drawing/2014/main" id="{1F2869D2-90E0-489F-9DF1-F39A17A67EB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965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37" name="TextBox 69">
              <a:extLst>
                <a:ext uri="{FF2B5EF4-FFF2-40B4-BE49-F238E27FC236}">
                  <a16:creationId xmlns:a16="http://schemas.microsoft.com/office/drawing/2014/main" id="{DCE96625-9F3F-4A25-963F-2032D23C4F0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1247D740-E70D-43C0-9CF4-288919D42080}"/>
              </a:ext>
            </a:extLst>
          </p:cNvPr>
          <p:cNvGrpSpPr/>
          <p:nvPr/>
        </p:nvGrpSpPr>
        <p:grpSpPr>
          <a:xfrm>
            <a:off x="2610630" y="1277610"/>
            <a:ext cx="406400" cy="354013"/>
            <a:chOff x="2991490" y="755453"/>
            <a:chExt cx="406400" cy="354013"/>
          </a:xfrm>
        </p:grpSpPr>
        <p:sp>
          <p:nvSpPr>
            <p:cNvPr id="39" name="TextBox 86">
              <a:extLst>
                <a:ext uri="{FF2B5EF4-FFF2-40B4-BE49-F238E27FC236}">
                  <a16:creationId xmlns:a16="http://schemas.microsoft.com/office/drawing/2014/main" id="{9A218FB1-BC9D-4CB6-8450-4F5D4CD142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40" name="TextBox 70">
              <a:extLst>
                <a:ext uri="{FF2B5EF4-FFF2-40B4-BE49-F238E27FC236}">
                  <a16:creationId xmlns:a16="http://schemas.microsoft.com/office/drawing/2014/main" id="{FA6FFDBF-957F-40E3-9712-CDC978C832B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21D56733-4258-4469-A506-2EFC4662A6E3}"/>
              </a:ext>
            </a:extLst>
          </p:cNvPr>
          <p:cNvGrpSpPr/>
          <p:nvPr/>
        </p:nvGrpSpPr>
        <p:grpSpPr>
          <a:xfrm>
            <a:off x="5058486" y="1277610"/>
            <a:ext cx="396875" cy="354013"/>
            <a:chOff x="5758503" y="755453"/>
            <a:chExt cx="396875" cy="354013"/>
          </a:xfrm>
        </p:grpSpPr>
        <p:sp>
          <p:nvSpPr>
            <p:cNvPr id="42" name="TextBox 86">
              <a:extLst>
                <a:ext uri="{FF2B5EF4-FFF2-40B4-BE49-F238E27FC236}">
                  <a16:creationId xmlns:a16="http://schemas.microsoft.com/office/drawing/2014/main" id="{DD382702-C0DC-4D95-BFCC-CB1449B4864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43" name="TextBox 71">
              <a:extLst>
                <a:ext uri="{FF2B5EF4-FFF2-40B4-BE49-F238E27FC236}">
                  <a16:creationId xmlns:a16="http://schemas.microsoft.com/office/drawing/2014/main" id="{0443325F-C29C-4B4E-AA08-BF33A3C9AE4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44" name="Rectangle 12">
            <a:extLst>
              <a:ext uri="{FF2B5EF4-FFF2-40B4-BE49-F238E27FC236}">
                <a16:creationId xmlns:a16="http://schemas.microsoft.com/office/drawing/2014/main" id="{361F08AC-1AEC-487A-9512-1CBDA6D360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1830" y="5894973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45" name="TextBox 67">
            <a:extLst>
              <a:ext uri="{FF2B5EF4-FFF2-40B4-BE49-F238E27FC236}">
                <a16:creationId xmlns:a16="http://schemas.microsoft.com/office/drawing/2014/main" id="{D6E8D4CB-5941-498A-9A3C-DF1A4DA1E0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0920" y="1175798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46" name="Chevron 60">
            <a:extLst>
              <a:ext uri="{FF2B5EF4-FFF2-40B4-BE49-F238E27FC236}">
                <a16:creationId xmlns:a16="http://schemas.microsoft.com/office/drawing/2014/main" id="{5348FC6E-36B4-4298-90D1-5FEEE1550FFB}"/>
              </a:ext>
            </a:extLst>
          </p:cNvPr>
          <p:cNvSpPr/>
          <p:nvPr/>
        </p:nvSpPr>
        <p:spPr bwMode="auto">
          <a:xfrm>
            <a:off x="105412" y="1634041"/>
            <a:ext cx="1557862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definition</a:t>
            </a: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47" name="Star: 5 Points 46">
            <a:extLst>
              <a:ext uri="{FF2B5EF4-FFF2-40B4-BE49-F238E27FC236}">
                <a16:creationId xmlns:a16="http://schemas.microsoft.com/office/drawing/2014/main" id="{117D9257-AEBA-40EB-A495-3D3687966822}"/>
              </a:ext>
            </a:extLst>
          </p:cNvPr>
          <p:cNvSpPr/>
          <p:nvPr/>
        </p:nvSpPr>
        <p:spPr bwMode="auto">
          <a:xfrm>
            <a:off x="3248511" y="4004849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48" name="TextBox 1">
            <a:extLst>
              <a:ext uri="{FF2B5EF4-FFF2-40B4-BE49-F238E27FC236}">
                <a16:creationId xmlns:a16="http://schemas.microsoft.com/office/drawing/2014/main" id="{36FEE40F-A9D9-4FC6-9D1B-256649B30D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35248" y="4267606"/>
            <a:ext cx="1079604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6G TSGs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49" name="Chevron 60">
            <a:extLst>
              <a:ext uri="{FF2B5EF4-FFF2-40B4-BE49-F238E27FC236}">
                <a16:creationId xmlns:a16="http://schemas.microsoft.com/office/drawing/2014/main" id="{60EBEDEB-9B24-4AD7-9F91-D6296D8E024F}"/>
              </a:ext>
            </a:extLst>
          </p:cNvPr>
          <p:cNvSpPr/>
          <p:nvPr/>
        </p:nvSpPr>
        <p:spPr bwMode="auto">
          <a:xfrm>
            <a:off x="3302426" y="1629642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50" name="Chevron 60">
            <a:extLst>
              <a:ext uri="{FF2B5EF4-FFF2-40B4-BE49-F238E27FC236}">
                <a16:creationId xmlns:a16="http://schemas.microsoft.com/office/drawing/2014/main" id="{528558C8-A6AC-493D-9D46-6569C7BA2CD8}"/>
              </a:ext>
            </a:extLst>
          </p:cNvPr>
          <p:cNvSpPr/>
          <p:nvPr/>
        </p:nvSpPr>
        <p:spPr bwMode="auto">
          <a:xfrm>
            <a:off x="1575227" y="1633240"/>
            <a:ext cx="186943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51" name="Chevron 60">
            <a:extLst>
              <a:ext uri="{FF2B5EF4-FFF2-40B4-BE49-F238E27FC236}">
                <a16:creationId xmlns:a16="http://schemas.microsoft.com/office/drawing/2014/main" id="{007DA1BF-7D05-4FE3-95E8-E2AA65464633}"/>
              </a:ext>
            </a:extLst>
          </p:cNvPr>
          <p:cNvSpPr/>
          <p:nvPr/>
        </p:nvSpPr>
        <p:spPr bwMode="auto">
          <a:xfrm>
            <a:off x="6324446" y="1928681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52" name="Chevron 60">
            <a:extLst>
              <a:ext uri="{FF2B5EF4-FFF2-40B4-BE49-F238E27FC236}">
                <a16:creationId xmlns:a16="http://schemas.microsoft.com/office/drawing/2014/main" id="{FCA37EA0-358A-41BF-9286-006B7934D986}"/>
              </a:ext>
            </a:extLst>
          </p:cNvPr>
          <p:cNvSpPr/>
          <p:nvPr/>
        </p:nvSpPr>
        <p:spPr bwMode="auto">
          <a:xfrm>
            <a:off x="3993302" y="1930448"/>
            <a:ext cx="2438397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2 (SA2, SA6, …) 5GA St.+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53" name="Chevron 60">
            <a:extLst>
              <a:ext uri="{FF2B5EF4-FFF2-40B4-BE49-F238E27FC236}">
                <a16:creationId xmlns:a16="http://schemas.microsoft.com/office/drawing/2014/main" id="{B6ABB6FA-E5F5-4B60-9E10-AB2B2EF25462}"/>
              </a:ext>
            </a:extLst>
          </p:cNvPr>
          <p:cNvSpPr/>
          <p:nvPr/>
        </p:nvSpPr>
        <p:spPr bwMode="auto">
          <a:xfrm>
            <a:off x="6395557" y="3101412"/>
            <a:ext cx="187849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5GA St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54" name="Chevron 60">
            <a:extLst>
              <a:ext uri="{FF2B5EF4-FFF2-40B4-BE49-F238E27FC236}">
                <a16:creationId xmlns:a16="http://schemas.microsoft.com/office/drawing/2014/main" id="{009F863D-2196-496D-A6F6-BF913D00C062}"/>
              </a:ext>
            </a:extLst>
          </p:cNvPr>
          <p:cNvSpPr/>
          <p:nvPr/>
        </p:nvSpPr>
        <p:spPr bwMode="auto">
          <a:xfrm>
            <a:off x="4634538" y="5621649"/>
            <a:ext cx="1245990" cy="197892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25034"/>
              <a:gd name="connsiteY0" fmla="*/ 0 h 222250"/>
              <a:gd name="connsiteX1" fmla="*/ 1467062 w 1625034"/>
              <a:gd name="connsiteY1" fmla="*/ 0 h 222250"/>
              <a:gd name="connsiteX2" fmla="*/ 1625034 w 1625034"/>
              <a:gd name="connsiteY2" fmla="*/ 104677 h 222250"/>
              <a:gd name="connsiteX3" fmla="*/ 1467062 w 1625034"/>
              <a:gd name="connsiteY3" fmla="*/ 222250 h 222250"/>
              <a:gd name="connsiteX4" fmla="*/ 0 w 1625034"/>
              <a:gd name="connsiteY4" fmla="*/ 222250 h 222250"/>
              <a:gd name="connsiteX5" fmla="*/ 26818 w 1625034"/>
              <a:gd name="connsiteY5" fmla="*/ 98155 h 222250"/>
              <a:gd name="connsiteX6" fmla="*/ 0 w 162503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25034" h="222250">
                <a:moveTo>
                  <a:pt x="0" y="0"/>
                </a:moveTo>
                <a:lnTo>
                  <a:pt x="1467062" y="0"/>
                </a:lnTo>
                <a:lnTo>
                  <a:pt x="1625034" y="10467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6G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grpSp>
        <p:nvGrpSpPr>
          <p:cNvPr id="55" name="Group 54">
            <a:extLst>
              <a:ext uri="{FF2B5EF4-FFF2-40B4-BE49-F238E27FC236}">
                <a16:creationId xmlns:a16="http://schemas.microsoft.com/office/drawing/2014/main" id="{7D54E802-9FCD-4D92-A7C5-7B9D4D87722F}"/>
              </a:ext>
            </a:extLst>
          </p:cNvPr>
          <p:cNvGrpSpPr/>
          <p:nvPr/>
        </p:nvGrpSpPr>
        <p:grpSpPr>
          <a:xfrm>
            <a:off x="6883266" y="1267450"/>
            <a:ext cx="390850" cy="354013"/>
            <a:chOff x="7359013" y="745293"/>
            <a:chExt cx="390850" cy="354013"/>
          </a:xfrm>
        </p:grpSpPr>
        <p:sp>
          <p:nvSpPr>
            <p:cNvPr id="56" name="TextBox 86">
              <a:extLst>
                <a:ext uri="{FF2B5EF4-FFF2-40B4-BE49-F238E27FC236}">
                  <a16:creationId xmlns:a16="http://schemas.microsoft.com/office/drawing/2014/main" id="{219E27A1-E649-437E-84DD-05C7B006434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57" name="TextBox 66">
              <a:extLst>
                <a:ext uri="{FF2B5EF4-FFF2-40B4-BE49-F238E27FC236}">
                  <a16:creationId xmlns:a16="http://schemas.microsoft.com/office/drawing/2014/main" id="{097C716F-A5E1-48A0-B38A-31288EF6F0D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73D8AAAD-4D6C-4C96-8F85-6CD5B2CABADC}"/>
              </a:ext>
            </a:extLst>
          </p:cNvPr>
          <p:cNvGrpSpPr/>
          <p:nvPr/>
        </p:nvGrpSpPr>
        <p:grpSpPr>
          <a:xfrm>
            <a:off x="7479680" y="1267450"/>
            <a:ext cx="384175" cy="354013"/>
            <a:chOff x="8016563" y="745293"/>
            <a:chExt cx="384175" cy="354013"/>
          </a:xfrm>
        </p:grpSpPr>
        <p:sp>
          <p:nvSpPr>
            <p:cNvPr id="59" name="TextBox 86">
              <a:extLst>
                <a:ext uri="{FF2B5EF4-FFF2-40B4-BE49-F238E27FC236}">
                  <a16:creationId xmlns:a16="http://schemas.microsoft.com/office/drawing/2014/main" id="{57905CD9-B53F-4255-BD60-192BC067FB4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60" name="TextBox 71">
              <a:extLst>
                <a:ext uri="{FF2B5EF4-FFF2-40B4-BE49-F238E27FC236}">
                  <a16:creationId xmlns:a16="http://schemas.microsoft.com/office/drawing/2014/main" id="{A1099C78-612B-478E-B37C-CC2EB2E6EF5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61" name="TextBox 86">
            <a:extLst>
              <a:ext uri="{FF2B5EF4-FFF2-40B4-BE49-F238E27FC236}">
                <a16:creationId xmlns:a16="http://schemas.microsoft.com/office/drawing/2014/main" id="{81E168DE-A9B6-4488-A56A-812A2AB9D7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69419" y="1280997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62" name="TextBox 60">
            <a:extLst>
              <a:ext uri="{FF2B5EF4-FFF2-40B4-BE49-F238E27FC236}">
                <a16:creationId xmlns:a16="http://schemas.microsoft.com/office/drawing/2014/main" id="{678DD7FA-98C7-44DC-A34A-885A12B0BF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04669" y="1434985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63" name="TextBox 60">
            <a:extLst>
              <a:ext uri="{FF2B5EF4-FFF2-40B4-BE49-F238E27FC236}">
                <a16:creationId xmlns:a16="http://schemas.microsoft.com/office/drawing/2014/main" id="{61DCF5FB-1AAF-4233-BA3B-A8CD0B82A2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94830" y="1418051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5FA8C62D-4ACD-4653-8E3C-5332FB11006A}"/>
              </a:ext>
            </a:extLst>
          </p:cNvPr>
          <p:cNvCxnSpPr>
            <a:cxnSpLocks/>
          </p:cNvCxnSpPr>
          <p:nvPr/>
        </p:nvCxnSpPr>
        <p:spPr bwMode="auto">
          <a:xfrm>
            <a:off x="30900" y="3379696"/>
            <a:ext cx="9144000" cy="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sp>
        <p:nvSpPr>
          <p:cNvPr id="65" name="Star: 5 Points 64">
            <a:extLst>
              <a:ext uri="{FF2B5EF4-FFF2-40B4-BE49-F238E27FC236}">
                <a16:creationId xmlns:a16="http://schemas.microsoft.com/office/drawing/2014/main" id="{7CC469B0-6242-4B9A-B6D9-22BAC954CF8E}"/>
              </a:ext>
            </a:extLst>
          </p:cNvPr>
          <p:cNvSpPr/>
          <p:nvPr/>
        </p:nvSpPr>
        <p:spPr bwMode="auto">
          <a:xfrm>
            <a:off x="1164393" y="3358794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66" name="TextBox 1">
            <a:extLst>
              <a:ext uri="{FF2B5EF4-FFF2-40B4-BE49-F238E27FC236}">
                <a16:creationId xmlns:a16="http://schemas.microsoft.com/office/drawing/2014/main" id="{18915A28-060D-4486-A3AC-31012C9337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9356" y="3649850"/>
            <a:ext cx="1149037" cy="30777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IMT-2030 use cases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67" name="Chevron 60">
            <a:extLst>
              <a:ext uri="{FF2B5EF4-FFF2-40B4-BE49-F238E27FC236}">
                <a16:creationId xmlns:a16="http://schemas.microsoft.com/office/drawing/2014/main" id="{7A15F251-477B-4AF0-9790-CB454D6C4C5C}"/>
              </a:ext>
            </a:extLst>
          </p:cNvPr>
          <p:cNvSpPr/>
          <p:nvPr/>
        </p:nvSpPr>
        <p:spPr bwMode="auto">
          <a:xfrm>
            <a:off x="4101700" y="2408881"/>
            <a:ext cx="3562434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68" name="Chevron 60">
            <a:extLst>
              <a:ext uri="{FF2B5EF4-FFF2-40B4-BE49-F238E27FC236}">
                <a16:creationId xmlns:a16="http://schemas.microsoft.com/office/drawing/2014/main" id="{F9D07B0C-DDEC-4358-8191-D22E4BAFDF34}"/>
              </a:ext>
            </a:extLst>
          </p:cNvPr>
          <p:cNvSpPr/>
          <p:nvPr/>
        </p:nvSpPr>
        <p:spPr bwMode="auto">
          <a:xfrm>
            <a:off x="4621254" y="2639994"/>
            <a:ext cx="3634571" cy="209975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sp>
        <p:nvSpPr>
          <p:cNvPr id="69" name="TextBox 86">
            <a:extLst>
              <a:ext uri="{FF2B5EF4-FFF2-40B4-BE49-F238E27FC236}">
                <a16:creationId xmlns:a16="http://schemas.microsoft.com/office/drawing/2014/main" id="{92DB0BA3-3C31-4608-8AB0-94CD891810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46936" y="1277610"/>
            <a:ext cx="36580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70" name="Straight Connector 114">
            <a:extLst>
              <a:ext uri="{FF2B5EF4-FFF2-40B4-BE49-F238E27FC236}">
                <a16:creationId xmlns:a16="http://schemas.microsoft.com/office/drawing/2014/main" id="{F4799ED1-6DEB-43DE-9091-1C3E0569FBFF}"/>
              </a:ext>
            </a:extLst>
          </p:cNvPr>
          <p:cNvCxnSpPr>
            <a:cxnSpLocks noChangeShapeType="1"/>
            <a:endCxn id="44" idx="0"/>
          </p:cNvCxnSpPr>
          <p:nvPr/>
        </p:nvCxnSpPr>
        <p:spPr bwMode="auto">
          <a:xfrm flipH="1">
            <a:off x="2206805" y="1581743"/>
            <a:ext cx="53864" cy="4313230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71" name="Straight Connector 114">
            <a:extLst>
              <a:ext uri="{FF2B5EF4-FFF2-40B4-BE49-F238E27FC236}">
                <a16:creationId xmlns:a16="http://schemas.microsoft.com/office/drawing/2014/main" id="{9EB3D2DC-785F-4094-9479-5C4D223A177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427489" y="1584861"/>
            <a:ext cx="13360" cy="4359902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72" name="Straight Connector 114">
            <a:extLst>
              <a:ext uri="{FF2B5EF4-FFF2-40B4-BE49-F238E27FC236}">
                <a16:creationId xmlns:a16="http://schemas.microsoft.com/office/drawing/2014/main" id="{2CA1254C-51EF-4F3C-8259-57DD5A4EF4E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032724" y="1584861"/>
            <a:ext cx="7990" cy="4359902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73" name="Straight Connector 114">
            <a:extLst>
              <a:ext uri="{FF2B5EF4-FFF2-40B4-BE49-F238E27FC236}">
                <a16:creationId xmlns:a16="http://schemas.microsoft.com/office/drawing/2014/main" id="{B927F168-00A7-40F7-BC1E-35FE46435E6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637959" y="1584861"/>
            <a:ext cx="0" cy="4359902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74" name="Straight Connector 114">
            <a:extLst>
              <a:ext uri="{FF2B5EF4-FFF2-40B4-BE49-F238E27FC236}">
                <a16:creationId xmlns:a16="http://schemas.microsoft.com/office/drawing/2014/main" id="{566102B8-AF4B-4C6F-8B81-F51678D6041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848429" y="1584861"/>
            <a:ext cx="0" cy="4359902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75" name="Straight Connector 114">
            <a:extLst>
              <a:ext uri="{FF2B5EF4-FFF2-40B4-BE49-F238E27FC236}">
                <a16:creationId xmlns:a16="http://schemas.microsoft.com/office/drawing/2014/main" id="{CE740A42-E1D4-4EC5-9289-ADCCA5D83DD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53664" y="1584861"/>
            <a:ext cx="0" cy="4359902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76" name="Straight Connector 114">
            <a:extLst>
              <a:ext uri="{FF2B5EF4-FFF2-40B4-BE49-F238E27FC236}">
                <a16:creationId xmlns:a16="http://schemas.microsoft.com/office/drawing/2014/main" id="{D0BAD298-EC02-4A54-9710-68814F41A45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058899" y="1584861"/>
            <a:ext cx="0" cy="4359902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77" name="Straight Connector 114">
            <a:extLst>
              <a:ext uri="{FF2B5EF4-FFF2-40B4-BE49-F238E27FC236}">
                <a16:creationId xmlns:a16="http://schemas.microsoft.com/office/drawing/2014/main" id="{A2AEA3B0-9765-4EB6-BAED-03711DB4EB3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269369" y="1584861"/>
            <a:ext cx="4678" cy="4359902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78" name="Straight Connector 114">
            <a:extLst>
              <a:ext uri="{FF2B5EF4-FFF2-40B4-BE49-F238E27FC236}">
                <a16:creationId xmlns:a16="http://schemas.microsoft.com/office/drawing/2014/main" id="{5A120B95-E02A-4CED-BEC9-C4BAB9B5B3B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874609" y="1584861"/>
            <a:ext cx="0" cy="4359902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79" name="Straight Connector 114">
            <a:extLst>
              <a:ext uri="{FF2B5EF4-FFF2-40B4-BE49-F238E27FC236}">
                <a16:creationId xmlns:a16="http://schemas.microsoft.com/office/drawing/2014/main" id="{12794B5E-5DF6-48EF-AC6A-90C66E038A9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243194" y="1584861"/>
            <a:ext cx="16719" cy="4359902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0" name="Straight Connector 114">
            <a:extLst>
              <a:ext uri="{FF2B5EF4-FFF2-40B4-BE49-F238E27FC236}">
                <a16:creationId xmlns:a16="http://schemas.microsoft.com/office/drawing/2014/main" id="{BBEFD7D5-F052-4321-9081-2FF81AD8E873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7655204" y="1584861"/>
            <a:ext cx="8930" cy="4359902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1" name="Straight Connector 114">
            <a:extLst>
              <a:ext uri="{FF2B5EF4-FFF2-40B4-BE49-F238E27FC236}">
                <a16:creationId xmlns:a16="http://schemas.microsoft.com/office/drawing/2014/main" id="{975B5E6F-C9F7-4113-B26B-D05F85C623C8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2801193" y="1584861"/>
            <a:ext cx="21061" cy="4359902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82" name="Chevron 60">
            <a:extLst>
              <a:ext uri="{FF2B5EF4-FFF2-40B4-BE49-F238E27FC236}">
                <a16:creationId xmlns:a16="http://schemas.microsoft.com/office/drawing/2014/main" id="{0AA9AF51-C223-47B8-B739-F8BC2B3A20B5}"/>
              </a:ext>
            </a:extLst>
          </p:cNvPr>
          <p:cNvSpPr/>
          <p:nvPr/>
        </p:nvSpPr>
        <p:spPr bwMode="auto">
          <a:xfrm>
            <a:off x="2066292" y="3440748"/>
            <a:ext cx="380322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83" name="Chevron 60">
            <a:extLst>
              <a:ext uri="{FF2B5EF4-FFF2-40B4-BE49-F238E27FC236}">
                <a16:creationId xmlns:a16="http://schemas.microsoft.com/office/drawing/2014/main" id="{F0EA6511-7F4F-4CFA-B7EA-E63027E20038}"/>
              </a:ext>
            </a:extLst>
          </p:cNvPr>
          <p:cNvSpPr/>
          <p:nvPr/>
        </p:nvSpPr>
        <p:spPr bwMode="auto">
          <a:xfrm>
            <a:off x="5137998" y="2172242"/>
            <a:ext cx="7518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89500"/>
              <a:gd name="connsiteY0" fmla="*/ 0 h 222250"/>
              <a:gd name="connsiteX1" fmla="*/ 1467062 w 1689500"/>
              <a:gd name="connsiteY1" fmla="*/ 0 h 222250"/>
              <a:gd name="connsiteX2" fmla="*/ 1689500 w 1689500"/>
              <a:gd name="connsiteY2" fmla="*/ 111126 h 222250"/>
              <a:gd name="connsiteX3" fmla="*/ 1467062 w 1689500"/>
              <a:gd name="connsiteY3" fmla="*/ 222250 h 222250"/>
              <a:gd name="connsiteX4" fmla="*/ 0 w 1689500"/>
              <a:gd name="connsiteY4" fmla="*/ 222250 h 222250"/>
              <a:gd name="connsiteX5" fmla="*/ 26818 w 1689500"/>
              <a:gd name="connsiteY5" fmla="*/ 98155 h 222250"/>
              <a:gd name="connsiteX6" fmla="*/ 0 w 1689500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89500" h="222250">
                <a:moveTo>
                  <a:pt x="0" y="0"/>
                </a:moveTo>
                <a:lnTo>
                  <a:pt x="1467062" y="0"/>
                </a:lnTo>
                <a:lnTo>
                  <a:pt x="1689500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C.def.</a:t>
            </a:r>
          </a:p>
        </p:txBody>
      </p:sp>
      <p:sp>
        <p:nvSpPr>
          <p:cNvPr id="84" name="Chevron 60">
            <a:extLst>
              <a:ext uri="{FF2B5EF4-FFF2-40B4-BE49-F238E27FC236}">
                <a16:creationId xmlns:a16="http://schemas.microsoft.com/office/drawing/2014/main" id="{A1B9721A-E2C3-46B1-B13C-31C79E91D27B}"/>
              </a:ext>
            </a:extLst>
          </p:cNvPr>
          <p:cNvSpPr/>
          <p:nvPr/>
        </p:nvSpPr>
        <p:spPr bwMode="auto">
          <a:xfrm>
            <a:off x="8167771" y="2639147"/>
            <a:ext cx="708871" cy="209970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Perf</a:t>
            </a:r>
          </a:p>
        </p:txBody>
      </p:sp>
      <p:sp>
        <p:nvSpPr>
          <p:cNvPr id="85" name="Chevron 60">
            <a:extLst>
              <a:ext uri="{FF2B5EF4-FFF2-40B4-BE49-F238E27FC236}">
                <a16:creationId xmlns:a16="http://schemas.microsoft.com/office/drawing/2014/main" id="{A5646462-F234-41A3-804D-305A0A1F4EB2}"/>
              </a:ext>
            </a:extLst>
          </p:cNvPr>
          <p:cNvSpPr/>
          <p:nvPr/>
        </p:nvSpPr>
        <p:spPr bwMode="auto">
          <a:xfrm>
            <a:off x="4050878" y="2172121"/>
            <a:ext cx="12090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1837"/>
              <a:gd name="connsiteY0" fmla="*/ 0 h 222250"/>
              <a:gd name="connsiteX1" fmla="*/ 1467062 w 1601837"/>
              <a:gd name="connsiteY1" fmla="*/ 0 h 222250"/>
              <a:gd name="connsiteX2" fmla="*/ 1601837 w 1601837"/>
              <a:gd name="connsiteY2" fmla="*/ 111126 h 222250"/>
              <a:gd name="connsiteX3" fmla="*/ 1467062 w 1601837"/>
              <a:gd name="connsiteY3" fmla="*/ 222250 h 222250"/>
              <a:gd name="connsiteX4" fmla="*/ 0 w 1601837"/>
              <a:gd name="connsiteY4" fmla="*/ 222250 h 222250"/>
              <a:gd name="connsiteX5" fmla="*/ 26818 w 1601837"/>
              <a:gd name="connsiteY5" fmla="*/ 98155 h 222250"/>
              <a:gd name="connsiteX6" fmla="*/ 0 w 160183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1837" h="222250">
                <a:moveTo>
                  <a:pt x="0" y="0"/>
                </a:moveTo>
                <a:lnTo>
                  <a:pt x="1467062" y="0"/>
                </a:lnTo>
                <a:lnTo>
                  <a:pt x="1601837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Content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86" name="Chevron 60">
            <a:extLst>
              <a:ext uri="{FF2B5EF4-FFF2-40B4-BE49-F238E27FC236}">
                <a16:creationId xmlns:a16="http://schemas.microsoft.com/office/drawing/2014/main" id="{F9FBF152-187F-499A-9040-2740B657FF9F}"/>
              </a:ext>
            </a:extLst>
          </p:cNvPr>
          <p:cNvSpPr/>
          <p:nvPr/>
        </p:nvSpPr>
        <p:spPr bwMode="auto">
          <a:xfrm>
            <a:off x="1405887" y="3447412"/>
            <a:ext cx="833121" cy="219286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2394"/>
              <a:gd name="connsiteY0" fmla="*/ 0 h 222250"/>
              <a:gd name="connsiteX1" fmla="*/ 1467062 w 1592394"/>
              <a:gd name="connsiteY1" fmla="*/ 0 h 222250"/>
              <a:gd name="connsiteX2" fmla="*/ 1592394 w 1592394"/>
              <a:gd name="connsiteY2" fmla="*/ 124393 h 222250"/>
              <a:gd name="connsiteX3" fmla="*/ 1467062 w 1592394"/>
              <a:gd name="connsiteY3" fmla="*/ 222250 h 222250"/>
              <a:gd name="connsiteX4" fmla="*/ 0 w 1592394"/>
              <a:gd name="connsiteY4" fmla="*/ 222250 h 222250"/>
              <a:gd name="connsiteX5" fmla="*/ 26818 w 1592394"/>
              <a:gd name="connsiteY5" fmla="*/ 98155 h 222250"/>
              <a:gd name="connsiteX6" fmla="*/ 0 w 1592394"/>
              <a:gd name="connsiteY6" fmla="*/ 0 h 222250"/>
              <a:gd name="connsiteX0" fmla="*/ 0 w 1770114"/>
              <a:gd name="connsiteY0" fmla="*/ 0 h 222250"/>
              <a:gd name="connsiteX1" fmla="*/ 1467062 w 1770114"/>
              <a:gd name="connsiteY1" fmla="*/ 0 h 222250"/>
              <a:gd name="connsiteX2" fmla="*/ 1770114 w 1770114"/>
              <a:gd name="connsiteY2" fmla="*/ 124393 h 222250"/>
              <a:gd name="connsiteX3" fmla="*/ 1467062 w 1770114"/>
              <a:gd name="connsiteY3" fmla="*/ 222250 h 222250"/>
              <a:gd name="connsiteX4" fmla="*/ 0 w 1770114"/>
              <a:gd name="connsiteY4" fmla="*/ 222250 h 222250"/>
              <a:gd name="connsiteX5" fmla="*/ 26818 w 1770114"/>
              <a:gd name="connsiteY5" fmla="*/ 98155 h 222250"/>
              <a:gd name="connsiteX6" fmla="*/ 0 w 177011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70114" h="222250">
                <a:moveTo>
                  <a:pt x="0" y="0"/>
                </a:moveTo>
                <a:lnTo>
                  <a:pt x="1467062" y="0"/>
                </a:lnTo>
                <a:lnTo>
                  <a:pt x="1770114" y="12439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87" name="Chevron 60">
            <a:extLst>
              <a:ext uri="{FF2B5EF4-FFF2-40B4-BE49-F238E27FC236}">
                <a16:creationId xmlns:a16="http://schemas.microsoft.com/office/drawing/2014/main" id="{140F0D4C-64BE-4E86-B841-379FEF75BA9F}"/>
              </a:ext>
            </a:extLst>
          </p:cNvPr>
          <p:cNvSpPr/>
          <p:nvPr/>
        </p:nvSpPr>
        <p:spPr bwMode="auto">
          <a:xfrm>
            <a:off x="2164500" y="3718350"/>
            <a:ext cx="690880" cy="291254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82192"/>
              <a:gd name="connsiteY0" fmla="*/ 0 h 222250"/>
              <a:gd name="connsiteX1" fmla="*/ 1467062 w 1582192"/>
              <a:gd name="connsiteY1" fmla="*/ 0 h 222250"/>
              <a:gd name="connsiteX2" fmla="*/ 1582192 w 1582192"/>
              <a:gd name="connsiteY2" fmla="*/ 104333 h 222250"/>
              <a:gd name="connsiteX3" fmla="*/ 1467062 w 1582192"/>
              <a:gd name="connsiteY3" fmla="*/ 222250 h 222250"/>
              <a:gd name="connsiteX4" fmla="*/ 0 w 1582192"/>
              <a:gd name="connsiteY4" fmla="*/ 222250 h 222250"/>
              <a:gd name="connsiteX5" fmla="*/ 26818 w 1582192"/>
              <a:gd name="connsiteY5" fmla="*/ 98155 h 222250"/>
              <a:gd name="connsiteX6" fmla="*/ 0 w 1582192"/>
              <a:gd name="connsiteY6" fmla="*/ 0 h 222250"/>
              <a:gd name="connsiteX0" fmla="*/ 0 w 1944424"/>
              <a:gd name="connsiteY0" fmla="*/ 0 h 222250"/>
              <a:gd name="connsiteX1" fmla="*/ 1467062 w 1944424"/>
              <a:gd name="connsiteY1" fmla="*/ 0 h 222250"/>
              <a:gd name="connsiteX2" fmla="*/ 1944424 w 1944424"/>
              <a:gd name="connsiteY2" fmla="*/ 109889 h 222250"/>
              <a:gd name="connsiteX3" fmla="*/ 1467062 w 1944424"/>
              <a:gd name="connsiteY3" fmla="*/ 222250 h 222250"/>
              <a:gd name="connsiteX4" fmla="*/ 0 w 1944424"/>
              <a:gd name="connsiteY4" fmla="*/ 222250 h 222250"/>
              <a:gd name="connsiteX5" fmla="*/ 26818 w 1944424"/>
              <a:gd name="connsiteY5" fmla="*/ 98155 h 222250"/>
              <a:gd name="connsiteX6" fmla="*/ 0 w 194442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44424" h="222250">
                <a:moveTo>
                  <a:pt x="0" y="0"/>
                </a:moveTo>
                <a:lnTo>
                  <a:pt x="1467062" y="0"/>
                </a:lnTo>
                <a:lnTo>
                  <a:pt x="1944424" y="109889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IMT-2030 disc.</a:t>
            </a:r>
          </a:p>
        </p:txBody>
      </p:sp>
      <p:sp>
        <p:nvSpPr>
          <p:cNvPr id="88" name="Chevron 60">
            <a:extLst>
              <a:ext uri="{FF2B5EF4-FFF2-40B4-BE49-F238E27FC236}">
                <a16:creationId xmlns:a16="http://schemas.microsoft.com/office/drawing/2014/main" id="{5A2EB65E-857D-4FB9-BB0C-05896240419A}"/>
              </a:ext>
            </a:extLst>
          </p:cNvPr>
          <p:cNvSpPr/>
          <p:nvPr/>
        </p:nvSpPr>
        <p:spPr bwMode="auto">
          <a:xfrm>
            <a:off x="2767327" y="3752376"/>
            <a:ext cx="1273387" cy="243257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ITU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89" name="Chevron 60">
            <a:extLst>
              <a:ext uri="{FF2B5EF4-FFF2-40B4-BE49-F238E27FC236}">
                <a16:creationId xmlns:a16="http://schemas.microsoft.com/office/drawing/2014/main" id="{342E6D61-6798-4388-860E-519051F9E0E2}"/>
              </a:ext>
            </a:extLst>
          </p:cNvPr>
          <p:cNvSpPr/>
          <p:nvPr/>
        </p:nvSpPr>
        <p:spPr bwMode="auto">
          <a:xfrm>
            <a:off x="3505621" y="4085011"/>
            <a:ext cx="2993813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0" name="Chevron 60">
            <a:extLst>
              <a:ext uri="{FF2B5EF4-FFF2-40B4-BE49-F238E27FC236}">
                <a16:creationId xmlns:a16="http://schemas.microsoft.com/office/drawing/2014/main" id="{2D487410-507A-46EF-9C0C-9D7883E96362}"/>
              </a:ext>
            </a:extLst>
          </p:cNvPr>
          <p:cNvSpPr/>
          <p:nvPr/>
        </p:nvSpPr>
        <p:spPr bwMode="auto">
          <a:xfrm>
            <a:off x="4065690" y="4732862"/>
            <a:ext cx="4225294" cy="232628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1" name="Chevron 60">
            <a:extLst>
              <a:ext uri="{FF2B5EF4-FFF2-40B4-BE49-F238E27FC236}">
                <a16:creationId xmlns:a16="http://schemas.microsoft.com/office/drawing/2014/main" id="{86FD6CED-61A3-4764-938B-9AECBD00CC4D}"/>
              </a:ext>
            </a:extLst>
          </p:cNvPr>
          <p:cNvSpPr/>
          <p:nvPr/>
        </p:nvSpPr>
        <p:spPr bwMode="auto">
          <a:xfrm>
            <a:off x="3939114" y="4421234"/>
            <a:ext cx="378629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2" name="Chevron 60">
            <a:extLst>
              <a:ext uri="{FF2B5EF4-FFF2-40B4-BE49-F238E27FC236}">
                <a16:creationId xmlns:a16="http://schemas.microsoft.com/office/drawing/2014/main" id="{D52B8A0F-FAB8-4F66-AD29-C499107E857A}"/>
              </a:ext>
            </a:extLst>
          </p:cNvPr>
          <p:cNvSpPr/>
          <p:nvPr/>
        </p:nvSpPr>
        <p:spPr bwMode="auto">
          <a:xfrm>
            <a:off x="5812795" y="5612794"/>
            <a:ext cx="2709334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3" name="Title 1">
            <a:extLst>
              <a:ext uri="{FF2B5EF4-FFF2-40B4-BE49-F238E27FC236}">
                <a16:creationId xmlns:a16="http://schemas.microsoft.com/office/drawing/2014/main" id="{8E1EBC32-BBE8-4FF6-818A-724680DB5440}"/>
              </a:ext>
            </a:extLst>
          </p:cNvPr>
          <p:cNvSpPr txBox="1">
            <a:spLocks/>
          </p:cNvSpPr>
          <p:nvPr/>
        </p:nvSpPr>
        <p:spPr bwMode="auto">
          <a:xfrm>
            <a:off x="6607806" y="3595961"/>
            <a:ext cx="2490109" cy="3886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1800" b="1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Rel-20 – FS_6G part</a:t>
            </a:r>
            <a:endParaRPr lang="en-US" sz="1600" b="1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cxnSp>
        <p:nvCxnSpPr>
          <p:cNvPr id="94" name="Straight Connector 93">
            <a:extLst>
              <a:ext uri="{FF2B5EF4-FFF2-40B4-BE49-F238E27FC236}">
                <a16:creationId xmlns:a16="http://schemas.microsoft.com/office/drawing/2014/main" id="{C5670A09-8A40-4797-9D48-AF1DAA666F50}"/>
              </a:ext>
            </a:extLst>
          </p:cNvPr>
          <p:cNvCxnSpPr>
            <a:cxnSpLocks/>
          </p:cNvCxnSpPr>
          <p:nvPr/>
        </p:nvCxnSpPr>
        <p:spPr bwMode="auto">
          <a:xfrm>
            <a:off x="2834108" y="1131138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5" name="TextBox 94">
            <a:extLst>
              <a:ext uri="{FF2B5EF4-FFF2-40B4-BE49-F238E27FC236}">
                <a16:creationId xmlns:a16="http://schemas.microsoft.com/office/drawing/2014/main" id="{5A40FFB0-E5EE-4956-A315-73C8B3895059}"/>
              </a:ext>
            </a:extLst>
          </p:cNvPr>
          <p:cNvSpPr txBox="1"/>
          <p:nvPr/>
        </p:nvSpPr>
        <p:spPr>
          <a:xfrm>
            <a:off x="3731680" y="1008901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86FF6F1C-94D5-4CEE-9654-487DBF83E837}"/>
              </a:ext>
            </a:extLst>
          </p:cNvPr>
          <p:cNvCxnSpPr>
            <a:cxnSpLocks/>
          </p:cNvCxnSpPr>
          <p:nvPr/>
        </p:nvCxnSpPr>
        <p:spPr bwMode="auto">
          <a:xfrm>
            <a:off x="5235251" y="1134530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7" name="TextBox 96">
            <a:extLst>
              <a:ext uri="{FF2B5EF4-FFF2-40B4-BE49-F238E27FC236}">
                <a16:creationId xmlns:a16="http://schemas.microsoft.com/office/drawing/2014/main" id="{63EE8FD4-4E97-41E4-8D31-E0AFE71B63CD}"/>
              </a:ext>
            </a:extLst>
          </p:cNvPr>
          <p:cNvSpPr txBox="1"/>
          <p:nvPr/>
        </p:nvSpPr>
        <p:spPr>
          <a:xfrm>
            <a:off x="6132823" y="1012293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98" name="Straight Connector 97">
            <a:extLst>
              <a:ext uri="{FF2B5EF4-FFF2-40B4-BE49-F238E27FC236}">
                <a16:creationId xmlns:a16="http://schemas.microsoft.com/office/drawing/2014/main" id="{64A8033E-0F6F-4F11-A170-D375D64CC774}"/>
              </a:ext>
            </a:extLst>
          </p:cNvPr>
          <p:cNvCxnSpPr>
            <a:cxnSpLocks/>
          </p:cNvCxnSpPr>
          <p:nvPr/>
        </p:nvCxnSpPr>
        <p:spPr bwMode="auto">
          <a:xfrm>
            <a:off x="7629620" y="1124374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9" name="TextBox 98">
            <a:extLst>
              <a:ext uri="{FF2B5EF4-FFF2-40B4-BE49-F238E27FC236}">
                <a16:creationId xmlns:a16="http://schemas.microsoft.com/office/drawing/2014/main" id="{67C72575-067A-42E1-80D3-D80386027E5F}"/>
              </a:ext>
            </a:extLst>
          </p:cNvPr>
          <p:cNvSpPr txBox="1"/>
          <p:nvPr/>
        </p:nvSpPr>
        <p:spPr>
          <a:xfrm>
            <a:off x="8195299" y="1015684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100" name="Thought Bubble: Cloud 99">
            <a:extLst>
              <a:ext uri="{FF2B5EF4-FFF2-40B4-BE49-F238E27FC236}">
                <a16:creationId xmlns:a16="http://schemas.microsoft.com/office/drawing/2014/main" id="{D53B40C9-C19A-4678-B413-A901A4EB9EC2}"/>
              </a:ext>
            </a:extLst>
          </p:cNvPr>
          <p:cNvSpPr/>
          <p:nvPr/>
        </p:nvSpPr>
        <p:spPr bwMode="auto">
          <a:xfrm>
            <a:off x="2826445" y="4794272"/>
            <a:ext cx="1197887" cy="438946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01" name="Chevron 60">
            <a:extLst>
              <a:ext uri="{FF2B5EF4-FFF2-40B4-BE49-F238E27FC236}">
                <a16:creationId xmlns:a16="http://schemas.microsoft.com/office/drawing/2014/main" id="{01F9DA0E-18F9-4B53-8A0D-26385B6ABF75}"/>
              </a:ext>
            </a:extLst>
          </p:cNvPr>
          <p:cNvSpPr/>
          <p:nvPr/>
        </p:nvSpPr>
        <p:spPr bwMode="auto">
          <a:xfrm>
            <a:off x="3326550" y="4409131"/>
            <a:ext cx="748030" cy="281698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9167"/>
              <a:gd name="connsiteY0" fmla="*/ 0 h 222250"/>
              <a:gd name="connsiteX1" fmla="*/ 1467062 w 1609167"/>
              <a:gd name="connsiteY1" fmla="*/ 0 h 222250"/>
              <a:gd name="connsiteX2" fmla="*/ 1609167 w 1609167"/>
              <a:gd name="connsiteY2" fmla="*/ 118533 h 222250"/>
              <a:gd name="connsiteX3" fmla="*/ 1467062 w 1609167"/>
              <a:gd name="connsiteY3" fmla="*/ 222250 h 222250"/>
              <a:gd name="connsiteX4" fmla="*/ 0 w 1609167"/>
              <a:gd name="connsiteY4" fmla="*/ 222250 h 222250"/>
              <a:gd name="connsiteX5" fmla="*/ 26818 w 1609167"/>
              <a:gd name="connsiteY5" fmla="*/ 98155 h 222250"/>
              <a:gd name="connsiteX6" fmla="*/ 0 w 160916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9167" h="222250">
                <a:moveTo>
                  <a:pt x="0" y="0"/>
                </a:moveTo>
                <a:lnTo>
                  <a:pt x="1467062" y="0"/>
                </a:lnTo>
                <a:lnTo>
                  <a:pt x="1609167" y="11853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&amp; RAN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WGs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6G SID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A15437E3-FF66-4892-89B6-E649B4561F3A}"/>
              </a:ext>
            </a:extLst>
          </p:cNvPr>
          <p:cNvSpPr txBox="1"/>
          <p:nvPr/>
        </p:nvSpPr>
        <p:spPr>
          <a:xfrm>
            <a:off x="2812897" y="4829015"/>
            <a:ext cx="119888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SA3/4/6 SID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and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103" name="Chevron 58">
            <a:extLst>
              <a:ext uri="{FF2B5EF4-FFF2-40B4-BE49-F238E27FC236}">
                <a16:creationId xmlns:a16="http://schemas.microsoft.com/office/drawing/2014/main" id="{7D40FECF-8AAC-4665-9FCA-9F54191140DC}"/>
              </a:ext>
            </a:extLst>
          </p:cNvPr>
          <p:cNvSpPr/>
          <p:nvPr/>
        </p:nvSpPr>
        <p:spPr bwMode="auto">
          <a:xfrm>
            <a:off x="8057301" y="3088430"/>
            <a:ext cx="853440" cy="243841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ASN.1 &amp; Open APIs </a:t>
            </a:r>
          </a:p>
        </p:txBody>
      </p:sp>
      <p:sp>
        <p:nvSpPr>
          <p:cNvPr id="104" name="Chevron 60">
            <a:extLst>
              <a:ext uri="{FF2B5EF4-FFF2-40B4-BE49-F238E27FC236}">
                <a16:creationId xmlns:a16="http://schemas.microsoft.com/office/drawing/2014/main" id="{E26A1CD4-2222-4DDE-858A-C3D5FB14F16D}"/>
              </a:ext>
            </a:extLst>
          </p:cNvPr>
          <p:cNvSpPr/>
          <p:nvPr/>
        </p:nvSpPr>
        <p:spPr bwMode="auto">
          <a:xfrm>
            <a:off x="4641001" y="5041789"/>
            <a:ext cx="4262970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RAN2/3/4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105" name="Thought Bubble: Cloud 104">
            <a:extLst>
              <a:ext uri="{FF2B5EF4-FFF2-40B4-BE49-F238E27FC236}">
                <a16:creationId xmlns:a16="http://schemas.microsoft.com/office/drawing/2014/main" id="{8F440BEE-05F2-47D7-9FE0-8D72C453CAD4}"/>
              </a:ext>
            </a:extLst>
          </p:cNvPr>
          <p:cNvSpPr/>
          <p:nvPr/>
        </p:nvSpPr>
        <p:spPr bwMode="auto">
          <a:xfrm>
            <a:off x="3160180" y="1943739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B66B2E89-976D-41FF-AE0D-9E1B3417A4CB}"/>
              </a:ext>
            </a:extLst>
          </p:cNvPr>
          <p:cNvSpPr txBox="1"/>
          <p:nvPr/>
        </p:nvSpPr>
        <p:spPr>
          <a:xfrm>
            <a:off x="3051807" y="1935776"/>
            <a:ext cx="106002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St.2 SID </a:t>
            </a:r>
            <a:r>
              <a:rPr lang="fr-FR" sz="800" dirty="0" err="1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107" name="Thought Bubble: Cloud 106">
            <a:extLst>
              <a:ext uri="{FF2B5EF4-FFF2-40B4-BE49-F238E27FC236}">
                <a16:creationId xmlns:a16="http://schemas.microsoft.com/office/drawing/2014/main" id="{569B7922-52BC-4450-A2D5-65426AE75E7F}"/>
              </a:ext>
            </a:extLst>
          </p:cNvPr>
          <p:cNvSpPr/>
          <p:nvPr/>
        </p:nvSpPr>
        <p:spPr bwMode="auto">
          <a:xfrm>
            <a:off x="5344580" y="3078269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703F8E98-DE59-400F-B3E7-3C8E814DF18A}"/>
              </a:ext>
            </a:extLst>
          </p:cNvPr>
          <p:cNvSpPr txBox="1"/>
          <p:nvPr/>
        </p:nvSpPr>
        <p:spPr>
          <a:xfrm>
            <a:off x="5236207" y="3070306"/>
            <a:ext cx="106002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St.3 SID </a:t>
            </a:r>
            <a:r>
              <a:rPr lang="fr-FR" sz="800" dirty="0" err="1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109" name="Title 1">
            <a:extLst>
              <a:ext uri="{FF2B5EF4-FFF2-40B4-BE49-F238E27FC236}">
                <a16:creationId xmlns:a16="http://schemas.microsoft.com/office/drawing/2014/main" id="{6F7D82F0-E0FD-4CE1-9B9A-0B269EE5BF75}"/>
              </a:ext>
            </a:extLst>
          </p:cNvPr>
          <p:cNvSpPr txBox="1">
            <a:spLocks/>
          </p:cNvSpPr>
          <p:nvPr/>
        </p:nvSpPr>
        <p:spPr bwMode="auto">
          <a:xfrm>
            <a:off x="886496" y="56957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10" name="Chevron 60">
            <a:extLst>
              <a:ext uri="{FF2B5EF4-FFF2-40B4-BE49-F238E27FC236}">
                <a16:creationId xmlns:a16="http://schemas.microsoft.com/office/drawing/2014/main" id="{E5719DD9-D6C8-4B1A-B09E-247DE6049E58}"/>
              </a:ext>
            </a:extLst>
          </p:cNvPr>
          <p:cNvSpPr/>
          <p:nvPr/>
        </p:nvSpPr>
        <p:spPr bwMode="auto">
          <a:xfrm>
            <a:off x="7655890" y="4421234"/>
            <a:ext cx="550705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or </a:t>
            </a:r>
          </a:p>
        </p:txBody>
      </p:sp>
      <p:sp>
        <p:nvSpPr>
          <p:cNvPr id="111" name="Thought Bubble: Cloud 110">
            <a:extLst>
              <a:ext uri="{FF2B5EF4-FFF2-40B4-BE49-F238E27FC236}">
                <a16:creationId xmlns:a16="http://schemas.microsoft.com/office/drawing/2014/main" id="{308F9275-5B3C-433F-82AA-64AD8C6E5952}"/>
              </a:ext>
            </a:extLst>
          </p:cNvPr>
          <p:cNvSpPr/>
          <p:nvPr/>
        </p:nvSpPr>
        <p:spPr bwMode="auto">
          <a:xfrm>
            <a:off x="8053454" y="5608152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FACF1926-2A48-4CC7-8141-82609A0D845A}"/>
              </a:ext>
            </a:extLst>
          </p:cNvPr>
          <p:cNvSpPr txBox="1"/>
          <p:nvPr/>
        </p:nvSpPr>
        <p:spPr>
          <a:xfrm>
            <a:off x="7965553" y="5634308"/>
            <a:ext cx="106002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  <p:sp>
        <p:nvSpPr>
          <p:cNvPr id="113" name="TextBox 1">
            <a:extLst>
              <a:ext uri="{FF2B5EF4-FFF2-40B4-BE49-F238E27FC236}">
                <a16:creationId xmlns:a16="http://schemas.microsoft.com/office/drawing/2014/main" id="{D9004E89-454B-4BDC-A2C0-61FE3D1410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12244" y="689014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114" name="Star: 5 Points 113">
            <a:extLst>
              <a:ext uri="{FF2B5EF4-FFF2-40B4-BE49-F238E27FC236}">
                <a16:creationId xmlns:a16="http://schemas.microsoft.com/office/drawing/2014/main" id="{FF86E9FA-EC5E-4ED8-BCE0-71A1EE04D5D7}"/>
              </a:ext>
            </a:extLst>
          </p:cNvPr>
          <p:cNvSpPr/>
          <p:nvPr/>
        </p:nvSpPr>
        <p:spPr bwMode="auto">
          <a:xfrm>
            <a:off x="2656159" y="2527701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15" name="TextBox 1">
            <a:extLst>
              <a:ext uri="{FF2B5EF4-FFF2-40B4-BE49-F238E27FC236}">
                <a16:creationId xmlns:a16="http://schemas.microsoft.com/office/drawing/2014/main" id="{502DA9E9-3997-4981-B954-C451EDEF39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76734" y="2864213"/>
            <a:ext cx="1164115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5GA RAN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116" name="Star: 5 Points 115">
            <a:extLst>
              <a:ext uri="{FF2B5EF4-FFF2-40B4-BE49-F238E27FC236}">
                <a16:creationId xmlns:a16="http://schemas.microsoft.com/office/drawing/2014/main" id="{ACA4339C-F319-47A9-8934-47E96720EBC7}"/>
              </a:ext>
            </a:extLst>
          </p:cNvPr>
          <p:cNvSpPr/>
          <p:nvPr/>
        </p:nvSpPr>
        <p:spPr bwMode="auto">
          <a:xfrm>
            <a:off x="2641743" y="2031371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17" name="TextBox 1">
            <a:extLst>
              <a:ext uri="{FF2B5EF4-FFF2-40B4-BE49-F238E27FC236}">
                <a16:creationId xmlns:a16="http://schemas.microsoft.com/office/drawing/2014/main" id="{13A28A5D-CC39-4F34-83CB-9057D2B519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62318" y="2367883"/>
            <a:ext cx="1164115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5GA SA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cxnSp>
        <p:nvCxnSpPr>
          <p:cNvPr id="118" name="Straight Connector 114">
            <a:extLst>
              <a:ext uri="{FF2B5EF4-FFF2-40B4-BE49-F238E27FC236}">
                <a16:creationId xmlns:a16="http://schemas.microsoft.com/office/drawing/2014/main" id="{729C07E3-DC59-4E66-B65C-2A4F97688FA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563392" y="1452781"/>
            <a:ext cx="0" cy="4393128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19" name="Chevron 60">
            <a:extLst>
              <a:ext uri="{FF2B5EF4-FFF2-40B4-BE49-F238E27FC236}">
                <a16:creationId xmlns:a16="http://schemas.microsoft.com/office/drawing/2014/main" id="{18DF2A5F-0D70-4EA6-9CDA-5B09424788DF}"/>
              </a:ext>
            </a:extLst>
          </p:cNvPr>
          <p:cNvSpPr/>
          <p:nvPr/>
        </p:nvSpPr>
        <p:spPr bwMode="auto">
          <a:xfrm>
            <a:off x="4054258" y="2872451"/>
            <a:ext cx="4213079" cy="165742"/>
          </a:xfrm>
          <a:prstGeom prst="chevron">
            <a:avLst/>
          </a:prstGeom>
          <a:solidFill>
            <a:schemeClr val="accent6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solidFill>
                  <a:srgbClr val="FF0000"/>
                </a:solidFill>
                <a:latin typeface="+mn-lt"/>
                <a:ea typeface="ＭＳ Ｐゴシック" charset="-128"/>
                <a:cs typeface="Arial" pitchFamily="34" charset="0"/>
              </a:rPr>
              <a:t>Management Stage 2/Stage3 St.+</a:t>
            </a:r>
            <a:r>
              <a:rPr lang="fr-FR" sz="900" dirty="0" err="1">
                <a:solidFill>
                  <a:srgbClr val="FF0000"/>
                </a:solidFill>
                <a:latin typeface="+mn-lt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solidFill>
                  <a:srgbClr val="FF0000"/>
                </a:solidFill>
                <a:latin typeface="+mn-lt"/>
                <a:ea typeface="ＭＳ Ｐゴシック" charset="-128"/>
                <a:cs typeface="Arial" pitchFamily="34" charset="0"/>
              </a:rPr>
              <a:t> </a:t>
            </a:r>
            <a:r>
              <a:rPr lang="fr-FR" sz="900" dirty="0" err="1">
                <a:solidFill>
                  <a:srgbClr val="FF0000"/>
                </a:solidFill>
                <a:latin typeface="+mn-lt"/>
                <a:ea typeface="ＭＳ Ｐゴシック" charset="-128"/>
                <a:cs typeface="Arial" pitchFamily="34" charset="0"/>
              </a:rPr>
              <a:t>supporting</a:t>
            </a:r>
            <a:r>
              <a:rPr lang="fr-FR" sz="900" dirty="0">
                <a:solidFill>
                  <a:srgbClr val="FF0000"/>
                </a:solidFill>
                <a:latin typeface="+mn-lt"/>
                <a:ea typeface="ＭＳ Ｐゴシック" charset="-128"/>
                <a:cs typeface="Arial" pitchFamily="34" charset="0"/>
              </a:rPr>
              <a:t> SA&amp;RAN </a:t>
            </a:r>
            <a:r>
              <a:rPr lang="fr-FR" altLang="zh-CN" sz="900" dirty="0">
                <a:solidFill>
                  <a:srgbClr val="FF0000"/>
                </a:solidFill>
                <a:latin typeface="+mn-lt"/>
                <a:ea typeface="ＭＳ Ｐゴシック" charset="-128"/>
              </a:rPr>
              <a:t>(SA5) </a:t>
            </a:r>
            <a:endParaRPr lang="fr-FR" sz="900" dirty="0">
              <a:solidFill>
                <a:srgbClr val="FF0000"/>
              </a:solidFill>
              <a:latin typeface="+mn-lt"/>
              <a:ea typeface="ＭＳ Ｐゴシック" charset="-128"/>
              <a:cs typeface="Arial" pitchFamily="34" charset="0"/>
            </a:endParaRP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EE373594-8455-44DA-83BA-3C0CF652242C}"/>
              </a:ext>
            </a:extLst>
          </p:cNvPr>
          <p:cNvSpPr txBox="1"/>
          <p:nvPr/>
        </p:nvSpPr>
        <p:spPr>
          <a:xfrm>
            <a:off x="8593767" y="4338231"/>
            <a:ext cx="87556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 SA5</a:t>
            </a:r>
          </a:p>
          <a:p>
            <a:r>
              <a:rPr lang="en-US" altLang="zh-CN" sz="1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Time plan</a:t>
            </a:r>
            <a:endParaRPr lang="zh-CN" altLang="en-US" sz="11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22" name="Straight Connector 121">
            <a:extLst>
              <a:ext uri="{FF2B5EF4-FFF2-40B4-BE49-F238E27FC236}">
                <a16:creationId xmlns:a16="http://schemas.microsoft.com/office/drawing/2014/main" id="{DCD04FFF-DDD6-46B4-9F19-7BD175C10DED}"/>
              </a:ext>
            </a:extLst>
          </p:cNvPr>
          <p:cNvCxnSpPr>
            <a:cxnSpLocks/>
            <a:stCxn id="119" idx="3"/>
            <a:endCxn id="121" idx="1"/>
          </p:cNvCxnSpPr>
          <p:nvPr/>
        </p:nvCxnSpPr>
        <p:spPr>
          <a:xfrm>
            <a:off x="8267337" y="2955322"/>
            <a:ext cx="326430" cy="1598353"/>
          </a:xfrm>
          <a:prstGeom prst="line">
            <a:avLst/>
          </a:prstGeom>
          <a:ln w="3175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B5785BBB-EE92-46EE-8127-9F9C08483145}"/>
              </a:ext>
            </a:extLst>
          </p:cNvPr>
          <p:cNvCxnSpPr>
            <a:cxnSpLocks/>
            <a:endCxn id="121" idx="1"/>
          </p:cNvCxnSpPr>
          <p:nvPr/>
        </p:nvCxnSpPr>
        <p:spPr>
          <a:xfrm flipV="1">
            <a:off x="8281932" y="4553675"/>
            <a:ext cx="311835" cy="837036"/>
          </a:xfrm>
          <a:prstGeom prst="line">
            <a:avLst/>
          </a:prstGeom>
          <a:ln w="3175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TextBox 123">
            <a:extLst>
              <a:ext uri="{FF2B5EF4-FFF2-40B4-BE49-F238E27FC236}">
                <a16:creationId xmlns:a16="http://schemas.microsoft.com/office/drawing/2014/main" id="{9FCB6B10-4552-435D-83AD-85B4E0BA0344}"/>
              </a:ext>
            </a:extLst>
          </p:cNvPr>
          <p:cNvSpPr txBox="1"/>
          <p:nvPr/>
        </p:nvSpPr>
        <p:spPr>
          <a:xfrm>
            <a:off x="9545314" y="1740767"/>
            <a:ext cx="2490103" cy="4185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sz="1400" b="1" dirty="0">
                <a:latin typeface="+mn-lt"/>
              </a:rPr>
              <a:t>OAM/CH prime feature:</a:t>
            </a:r>
            <a:endParaRPr lang="zh-CN" altLang="zh-CN" sz="1400" dirty="0">
              <a:latin typeface="+mn-lt"/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GB" altLang="zh-CN" sz="1400" dirty="0">
                <a:latin typeface="+mn-lt"/>
              </a:rPr>
              <a:t>Start of Rel-20 study: Jan.2025 (SA#107/SA5#159)</a:t>
            </a:r>
            <a:endParaRPr lang="zh-CN" altLang="zh-CN" sz="1400" dirty="0">
              <a:latin typeface="+mn-lt"/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US" altLang="zh-CN" sz="1400" dirty="0">
                <a:latin typeface="+mn-lt"/>
              </a:rPr>
              <a:t>End of Rel-20 work: Mar.2027 (SA#115/SA5#172)</a:t>
            </a:r>
          </a:p>
          <a:p>
            <a:r>
              <a:rPr lang="en-GB" altLang="zh-CN" sz="1400" dirty="0">
                <a:latin typeface="+mn-lt"/>
              </a:rPr>
              <a:t> </a:t>
            </a:r>
            <a:endParaRPr lang="zh-CN" altLang="zh-CN" sz="1400" dirty="0">
              <a:latin typeface="+mn-lt"/>
            </a:endParaRPr>
          </a:p>
          <a:p>
            <a:r>
              <a:rPr lang="en-GB" altLang="zh-CN" sz="1400" b="1" dirty="0">
                <a:latin typeface="+mn-lt"/>
              </a:rPr>
              <a:t>OAM/CH support to network feature </a:t>
            </a:r>
            <a:r>
              <a:rPr lang="en-GB" altLang="zh-CN" sz="1400" dirty="0">
                <a:latin typeface="+mn-lt"/>
              </a:rPr>
              <a:t>(</a:t>
            </a:r>
            <a:r>
              <a:rPr lang="en-US" altLang="zh-CN" sz="1400" dirty="0">
                <a:latin typeface="+mn-lt"/>
              </a:rPr>
              <a:t>SA5 is ready to support network features pending the availability of inputs from other WGs. )</a:t>
            </a:r>
            <a:endParaRPr lang="zh-CN" altLang="zh-CN" sz="1400" dirty="0">
              <a:latin typeface="+mn-lt"/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GB" altLang="zh-CN" sz="1400" dirty="0">
                <a:latin typeface="+mn-lt"/>
              </a:rPr>
              <a:t>Start of Rel-20 study: Jun.2025 (SA#108/SA5#161)</a:t>
            </a: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GB" altLang="zh-CN" sz="1400" dirty="0">
                <a:latin typeface="+mn-lt"/>
              </a:rPr>
              <a:t>End of Rel-20 study: Mar.2027 (SA#115/SA5#172)</a:t>
            </a:r>
            <a:endParaRPr lang="zh-CN" altLang="zh-CN" sz="1400" dirty="0">
              <a:latin typeface="+mn-lt"/>
            </a:endParaRPr>
          </a:p>
        </p:txBody>
      </p:sp>
      <p:sp>
        <p:nvSpPr>
          <p:cNvPr id="125" name="Chevron 60">
            <a:extLst>
              <a:ext uri="{FF2B5EF4-FFF2-40B4-BE49-F238E27FC236}">
                <a16:creationId xmlns:a16="http://schemas.microsoft.com/office/drawing/2014/main" id="{4C19788E-6B6E-4E19-924F-E2FCF545CB65}"/>
              </a:ext>
            </a:extLst>
          </p:cNvPr>
          <p:cNvSpPr/>
          <p:nvPr/>
        </p:nvSpPr>
        <p:spPr bwMode="auto">
          <a:xfrm>
            <a:off x="3361620" y="5306173"/>
            <a:ext cx="748030" cy="281698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9167"/>
              <a:gd name="connsiteY0" fmla="*/ 0 h 222250"/>
              <a:gd name="connsiteX1" fmla="*/ 1467062 w 1609167"/>
              <a:gd name="connsiteY1" fmla="*/ 0 h 222250"/>
              <a:gd name="connsiteX2" fmla="*/ 1609167 w 1609167"/>
              <a:gd name="connsiteY2" fmla="*/ 118533 h 222250"/>
              <a:gd name="connsiteX3" fmla="*/ 1467062 w 1609167"/>
              <a:gd name="connsiteY3" fmla="*/ 222250 h 222250"/>
              <a:gd name="connsiteX4" fmla="*/ 0 w 1609167"/>
              <a:gd name="connsiteY4" fmla="*/ 222250 h 222250"/>
              <a:gd name="connsiteX5" fmla="*/ 26818 w 1609167"/>
              <a:gd name="connsiteY5" fmla="*/ 98155 h 222250"/>
              <a:gd name="connsiteX6" fmla="*/ 0 w 160916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9167" h="222250">
                <a:moveTo>
                  <a:pt x="0" y="0"/>
                </a:moveTo>
                <a:lnTo>
                  <a:pt x="1467062" y="0"/>
                </a:lnTo>
                <a:lnTo>
                  <a:pt x="1609167" y="11853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SA5 6G SID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126" name="Chevron 60">
            <a:extLst>
              <a:ext uri="{FF2B5EF4-FFF2-40B4-BE49-F238E27FC236}">
                <a16:creationId xmlns:a16="http://schemas.microsoft.com/office/drawing/2014/main" id="{688F809E-F7B0-4683-AD5A-BB1F13B33339}"/>
              </a:ext>
            </a:extLst>
          </p:cNvPr>
          <p:cNvSpPr/>
          <p:nvPr/>
        </p:nvSpPr>
        <p:spPr bwMode="auto">
          <a:xfrm>
            <a:off x="4039528" y="5311563"/>
            <a:ext cx="4241322" cy="270918"/>
          </a:xfrm>
          <a:prstGeom prst="chevron">
            <a:avLst/>
          </a:prstGeom>
          <a:solidFill>
            <a:schemeClr val="accent6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/>
            <a:r>
              <a:rPr lang="fr-FR" sz="800" dirty="0">
                <a:solidFill>
                  <a:srgbClr val="FF0000"/>
                </a:solidFill>
                <a:latin typeface="+mn-lt"/>
                <a:ea typeface="ＭＳ Ｐゴシック" charset="-128"/>
              </a:rPr>
              <a:t>SA5 6G </a:t>
            </a:r>
            <a:r>
              <a:rPr lang="fr-FR" sz="800" dirty="0" err="1">
                <a:solidFill>
                  <a:srgbClr val="FF0000"/>
                </a:solidFill>
                <a:latin typeface="+mn-lt"/>
                <a:ea typeface="ＭＳ Ｐゴシック" charset="-128"/>
              </a:rPr>
              <a:t>Study</a:t>
            </a:r>
            <a:r>
              <a:rPr lang="fr-FR" sz="800" dirty="0">
                <a:solidFill>
                  <a:srgbClr val="FF0000"/>
                </a:solidFill>
                <a:latin typeface="+mn-lt"/>
                <a:ea typeface="ＭＳ Ｐゴシック" charset="-128"/>
              </a:rPr>
              <a:t>(</a:t>
            </a:r>
            <a:r>
              <a:rPr lang="fr-FR" sz="800" dirty="0" err="1">
                <a:solidFill>
                  <a:srgbClr val="FF0000"/>
                </a:solidFill>
                <a:latin typeface="+mn-lt"/>
                <a:ea typeface="ＭＳ Ｐゴシック" charset="-128"/>
              </a:rPr>
              <a:t>ies</a:t>
            </a:r>
            <a:r>
              <a:rPr lang="fr-FR" sz="800" dirty="0">
                <a:solidFill>
                  <a:srgbClr val="FF0000"/>
                </a:solidFill>
                <a:latin typeface="+mn-lt"/>
                <a:ea typeface="ＭＳ Ｐゴシック" charset="-128"/>
              </a:rPr>
              <a:t>)</a:t>
            </a:r>
          </a:p>
          <a:p>
            <a:pPr algn="ctr"/>
            <a:endParaRPr lang="fr-FR" sz="800" dirty="0">
              <a:solidFill>
                <a:srgbClr val="FF0000"/>
              </a:solidFill>
              <a:latin typeface="+mn-lt"/>
              <a:ea typeface="ＭＳ Ｐゴシック" charset="-128"/>
            </a:endParaRPr>
          </a:p>
        </p:txBody>
      </p:sp>
      <p:sp>
        <p:nvSpPr>
          <p:cNvPr id="127" name="Title 1">
            <a:extLst>
              <a:ext uri="{FF2B5EF4-FFF2-40B4-BE49-F238E27FC236}">
                <a16:creationId xmlns:a16="http://schemas.microsoft.com/office/drawing/2014/main" id="{CFA57679-78E2-4E52-BC31-57AB883C1798}"/>
              </a:ext>
            </a:extLst>
          </p:cNvPr>
          <p:cNvSpPr txBox="1">
            <a:spLocks/>
          </p:cNvSpPr>
          <p:nvPr/>
        </p:nvSpPr>
        <p:spPr bwMode="auto">
          <a:xfrm>
            <a:off x="6767622" y="1620175"/>
            <a:ext cx="2278234" cy="3886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1800" b="1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Rel-20 - 5GA part</a:t>
            </a:r>
            <a:endParaRPr lang="en-US" sz="1600" b="1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28" name="Chevron 60">
            <a:extLst>
              <a:ext uri="{FF2B5EF4-FFF2-40B4-BE49-F238E27FC236}">
                <a16:creationId xmlns:a16="http://schemas.microsoft.com/office/drawing/2014/main" id="{E910609E-7519-43DA-97A7-10AC69EA7F10}"/>
              </a:ext>
            </a:extLst>
          </p:cNvPr>
          <p:cNvSpPr/>
          <p:nvPr/>
        </p:nvSpPr>
        <p:spPr bwMode="auto">
          <a:xfrm>
            <a:off x="2952908" y="2870441"/>
            <a:ext cx="1152244" cy="192816"/>
          </a:xfrm>
          <a:prstGeom prst="chevron">
            <a:avLst/>
          </a:prstGeom>
          <a:solidFill>
            <a:schemeClr val="accent6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/>
            <a:r>
              <a:rPr lang="fr-FR" sz="700" dirty="0">
                <a:solidFill>
                  <a:srgbClr val="FF0000"/>
                </a:solidFill>
                <a:latin typeface="+mn-lt"/>
                <a:ea typeface="ＭＳ Ｐゴシック" charset="-128"/>
              </a:rPr>
              <a:t>OAM/CH prime Stage1</a:t>
            </a:r>
          </a:p>
        </p:txBody>
      </p:sp>
    </p:spTree>
    <p:extLst>
      <p:ext uri="{BB962C8B-B14F-4D97-AF65-F5344CB8AC3E}">
        <p14:creationId xmlns:p14="http://schemas.microsoft.com/office/powerpoint/2010/main" val="4066245005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50E34D-9C9F-4609-A944-E0D055A708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Rel-20 time plan with 5GA/6G</a:t>
            </a:r>
            <a:endParaRPr lang="zh-CN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A983E6-F8CF-4F6A-960A-86F451086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268627"/>
            <a:ext cx="10951176" cy="1944130"/>
          </a:xfrm>
          <a:ln>
            <a:solidFill>
              <a:schemeClr val="tx1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en-GB" altLang="zh-CN" sz="1600" b="1" dirty="0"/>
              <a:t>Overall Plan:</a:t>
            </a:r>
          </a:p>
          <a:p>
            <a:r>
              <a:rPr lang="en-GB" altLang="zh-CN" sz="1600" b="1" dirty="0"/>
              <a:t>OAM/CH prime feature:</a:t>
            </a:r>
            <a:endParaRPr lang="zh-CN" altLang="zh-CN" sz="1600" dirty="0"/>
          </a:p>
          <a:p>
            <a:pPr lvl="1"/>
            <a:r>
              <a:rPr lang="en-GB" altLang="zh-CN" sz="1050" dirty="0"/>
              <a:t>Start of Rel-20 study: Jan.2025 (SA#107/SA5#159)</a:t>
            </a:r>
          </a:p>
          <a:p>
            <a:pPr lvl="1"/>
            <a:r>
              <a:rPr lang="en-GB" altLang="zh-CN" sz="1050" dirty="0"/>
              <a:t>End of Rel-20 work: Mar.2027 (SA#115/SA5#172)</a:t>
            </a:r>
            <a:endParaRPr lang="zh-CN" altLang="zh-CN" sz="1050" dirty="0"/>
          </a:p>
          <a:p>
            <a:r>
              <a:rPr lang="en-GB" altLang="zh-CN" sz="1600" b="1" dirty="0"/>
              <a:t>OAM/CH support to network feature (SA5 is ready to support network features pending the availability of inputs from other WGs. )</a:t>
            </a:r>
            <a:endParaRPr lang="zh-CN" altLang="zh-CN" sz="1600" dirty="0"/>
          </a:p>
          <a:p>
            <a:pPr lvl="1"/>
            <a:r>
              <a:rPr lang="en-GB" altLang="zh-CN" sz="1050" dirty="0"/>
              <a:t>Start of Rel-20 study: Jun.2025 (SA#108/SA5#161)</a:t>
            </a:r>
            <a:endParaRPr lang="zh-CN" altLang="zh-CN" sz="1050" dirty="0"/>
          </a:p>
          <a:p>
            <a:pPr lvl="1"/>
            <a:r>
              <a:rPr lang="en-GB" altLang="zh-CN" sz="1050" dirty="0"/>
              <a:t>End of Rel-20 study: Mar.2027 (SA#115/SA5#172)</a:t>
            </a:r>
            <a:endParaRPr lang="zh-CN" altLang="en-US" sz="105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9C55F42-DC8A-44FB-9DE1-6A11CB63075E}"/>
              </a:ext>
            </a:extLst>
          </p:cNvPr>
          <p:cNvSpPr/>
          <p:nvPr/>
        </p:nvSpPr>
        <p:spPr>
          <a:xfrm>
            <a:off x="647700" y="3282951"/>
            <a:ext cx="5448300" cy="293003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1800" b="1" dirty="0">
                <a:latin typeface="+mn-lt"/>
                <a:cs typeface="+mn-cs"/>
              </a:rPr>
              <a:t>5GA:</a:t>
            </a:r>
          </a:p>
          <a:p>
            <a:pPr marL="609585" indent="-609585">
              <a:spcBef>
                <a:spcPct val="20000"/>
              </a:spcBef>
              <a:buBlip>
                <a:blip r:embed="rId2"/>
              </a:buBlip>
            </a:pPr>
            <a:r>
              <a:rPr lang="en-US" altLang="zh-CN" sz="1800" b="1" dirty="0">
                <a:latin typeface="+mn-lt"/>
                <a:cs typeface="+mn-cs"/>
              </a:rPr>
              <a:t>OAM/CH Prime:</a:t>
            </a:r>
          </a:p>
          <a:p>
            <a:pPr marL="989013" lvl="1" indent="-379413">
              <a:spcBef>
                <a:spcPct val="20000"/>
              </a:spcBef>
              <a:buClr>
                <a:srgbClr val="C00000"/>
              </a:buClr>
              <a:buBlip>
                <a:blip r:embed="rId3"/>
              </a:buBlip>
            </a:pPr>
            <a:r>
              <a:rPr lang="en-US" altLang="zh-CN" sz="1100" dirty="0">
                <a:latin typeface="+mn-lt"/>
              </a:rPr>
              <a:t>OAM/CH prime Stage-1 freeze: Jun 2025 – (same as SA1 stage-1 freeze)</a:t>
            </a:r>
          </a:p>
          <a:p>
            <a:pPr marL="989013" lvl="1" indent="-379413">
              <a:spcBef>
                <a:spcPct val="20000"/>
              </a:spcBef>
              <a:buClr>
                <a:srgbClr val="C00000"/>
              </a:buClr>
              <a:buBlip>
                <a:blip r:embed="rId3"/>
              </a:buBlip>
            </a:pPr>
            <a:r>
              <a:rPr lang="en-US" altLang="zh-CN" sz="1100" dirty="0">
                <a:latin typeface="+mn-lt"/>
              </a:rPr>
              <a:t>Stage-2 freeze : Jun 2026 (&gt;=80%); Sep 2026 (100%) – (same as SA2 stage-2 freeze)</a:t>
            </a:r>
          </a:p>
          <a:p>
            <a:pPr marL="989013" lvl="1" indent="-379413">
              <a:spcBef>
                <a:spcPct val="20000"/>
              </a:spcBef>
              <a:buClr>
                <a:srgbClr val="C00000"/>
              </a:buClr>
              <a:buBlip>
                <a:blip r:embed="rId3"/>
              </a:buBlip>
            </a:pPr>
            <a:r>
              <a:rPr lang="en-US" altLang="zh-CN" sz="1100" dirty="0">
                <a:latin typeface="+mn-lt"/>
              </a:rPr>
              <a:t>Stage-3 freeze : Mar 2027 – (same as CT stage-3 freeze)</a:t>
            </a:r>
          </a:p>
          <a:p>
            <a:pPr marL="609585" indent="-609585">
              <a:spcBef>
                <a:spcPct val="20000"/>
              </a:spcBef>
              <a:buBlip>
                <a:blip r:embed="rId2"/>
              </a:buBlip>
            </a:pPr>
            <a:r>
              <a:rPr lang="en-US" altLang="zh-CN" sz="1800" b="1" dirty="0">
                <a:latin typeface="+mn-lt"/>
                <a:cs typeface="+mn-cs"/>
              </a:rPr>
              <a:t>OAM/CH support network features: </a:t>
            </a:r>
          </a:p>
          <a:p>
            <a:pPr marL="989013" lvl="1" indent="-379413">
              <a:spcBef>
                <a:spcPct val="20000"/>
              </a:spcBef>
              <a:buClr>
                <a:srgbClr val="C00000"/>
              </a:buClr>
              <a:buBlip>
                <a:blip r:embed="rId3"/>
              </a:buBlip>
            </a:pPr>
            <a:r>
              <a:rPr lang="en-US" altLang="zh-CN" sz="1100" dirty="0">
                <a:latin typeface="+mn-lt"/>
              </a:rPr>
              <a:t>OAM/CH support Stage-1 freeze : Dec 2025 – (6 months later than SA1 stage-1 freeze)</a:t>
            </a:r>
          </a:p>
          <a:p>
            <a:pPr marL="989013" lvl="1" indent="-379413">
              <a:spcBef>
                <a:spcPct val="20000"/>
              </a:spcBef>
              <a:buClr>
                <a:srgbClr val="C00000"/>
              </a:buClr>
              <a:buBlip>
                <a:blip r:embed="rId3"/>
              </a:buBlip>
            </a:pPr>
            <a:r>
              <a:rPr lang="en-US" altLang="zh-CN" sz="1100" dirty="0">
                <a:latin typeface="+mn-lt"/>
              </a:rPr>
              <a:t>Stage-2 freeze: Sep 2026 (&gt;=80%); Dec 2026 (100%) – (3 months later than SA2 stage-2 freeze)</a:t>
            </a:r>
          </a:p>
          <a:p>
            <a:pPr marL="989013" lvl="1" indent="-379413">
              <a:spcBef>
                <a:spcPct val="20000"/>
              </a:spcBef>
              <a:buClr>
                <a:srgbClr val="C00000"/>
              </a:buClr>
              <a:buBlip>
                <a:blip r:embed="rId3"/>
              </a:buBlip>
            </a:pPr>
            <a:r>
              <a:rPr lang="en-US" altLang="zh-CN" sz="1100" dirty="0">
                <a:latin typeface="+mn-lt"/>
              </a:rPr>
              <a:t>Stage-3 freeze : Mar 2027 – (3 months earlier than CT </a:t>
            </a:r>
            <a:r>
              <a:rPr lang="en-US" altLang="zh-CN" sz="1100" dirty="0" err="1">
                <a:latin typeface="+mn-lt"/>
              </a:rPr>
              <a:t>OpenAPI</a:t>
            </a:r>
            <a:r>
              <a:rPr lang="en-US" altLang="zh-CN" sz="1100" dirty="0">
                <a:latin typeface="+mn-lt"/>
              </a:rPr>
              <a:t>/ASN.1 freeze)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0914C5E-C134-4EE1-93F9-A3C283F4B47E}"/>
              </a:ext>
            </a:extLst>
          </p:cNvPr>
          <p:cNvSpPr/>
          <p:nvPr/>
        </p:nvSpPr>
        <p:spPr>
          <a:xfrm>
            <a:off x="6096000" y="3282952"/>
            <a:ext cx="5502876" cy="298543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1600" b="1" dirty="0">
                <a:latin typeface="+mn-lt"/>
                <a:cs typeface="+mn-cs"/>
              </a:rPr>
              <a:t>6G SI Approval:</a:t>
            </a:r>
          </a:p>
          <a:p>
            <a:pPr marL="609585" indent="-609585">
              <a:spcBef>
                <a:spcPct val="20000"/>
              </a:spcBef>
              <a:buBlip>
                <a:blip r:embed="rId2"/>
              </a:buBlip>
            </a:pPr>
            <a:r>
              <a:rPr lang="en-US" altLang="zh-CN" sz="1600" b="1" dirty="0">
                <a:latin typeface="+mn-lt"/>
                <a:cs typeface="+mn-cs"/>
              </a:rPr>
              <a:t>OAM/CH Prime:</a:t>
            </a:r>
          </a:p>
          <a:p>
            <a:pPr marL="989013" lvl="1" indent="-379413">
              <a:spcBef>
                <a:spcPct val="20000"/>
              </a:spcBef>
              <a:buClr>
                <a:srgbClr val="C00000"/>
              </a:buClr>
              <a:buBlip>
                <a:blip r:embed="rId3"/>
              </a:buBlip>
            </a:pPr>
            <a:r>
              <a:rPr lang="en-US" altLang="zh-CN" sz="1050" dirty="0">
                <a:latin typeface="+mn-lt"/>
              </a:rPr>
              <a:t>SA5 SI approval: TSG#108 (Jun 2025) – (same as SA2 SI approval)</a:t>
            </a:r>
          </a:p>
          <a:p>
            <a:pPr marL="609585" indent="-609585">
              <a:spcBef>
                <a:spcPct val="20000"/>
              </a:spcBef>
              <a:buBlip>
                <a:blip r:embed="rId2"/>
              </a:buBlip>
            </a:pPr>
            <a:r>
              <a:rPr lang="en-US" altLang="zh-CN" sz="1600" b="1" dirty="0">
                <a:latin typeface="+mn-lt"/>
                <a:cs typeface="+mn-cs"/>
              </a:rPr>
              <a:t>OAM/CH support: </a:t>
            </a:r>
          </a:p>
          <a:p>
            <a:pPr marL="989013" lvl="1" indent="-379413">
              <a:spcBef>
                <a:spcPct val="20000"/>
              </a:spcBef>
              <a:buClr>
                <a:srgbClr val="C00000"/>
              </a:buClr>
              <a:buBlip>
                <a:blip r:embed="rId3"/>
              </a:buBlip>
            </a:pPr>
            <a:r>
              <a:rPr lang="en-US" altLang="zh-CN" sz="1050" dirty="0">
                <a:latin typeface="+mn-lt"/>
              </a:rPr>
              <a:t>SA5 SI approval: TSG#110 (Dec 2025) – (6 months later than SA2 SI approval)</a:t>
            </a:r>
          </a:p>
          <a:p>
            <a:pPr>
              <a:spcBef>
                <a:spcPct val="20000"/>
              </a:spcBef>
            </a:pPr>
            <a:r>
              <a:rPr lang="en-US" altLang="zh-CN" sz="1600" b="1" dirty="0">
                <a:latin typeface="+mn-lt"/>
                <a:cs typeface="+mn-cs"/>
              </a:rPr>
              <a:t>6G SI completion: </a:t>
            </a:r>
          </a:p>
          <a:p>
            <a:pPr marL="609585" indent="-609585">
              <a:spcBef>
                <a:spcPct val="20000"/>
              </a:spcBef>
              <a:buBlip>
                <a:blip r:embed="rId2"/>
              </a:buBlip>
            </a:pPr>
            <a:r>
              <a:rPr lang="en-US" altLang="zh-CN" sz="1600" b="1" dirty="0">
                <a:latin typeface="+mn-lt"/>
                <a:cs typeface="+mn-cs"/>
              </a:rPr>
              <a:t>OAM/CH Prime:</a:t>
            </a:r>
          </a:p>
          <a:p>
            <a:pPr marL="989013" lvl="1" indent="-379413">
              <a:spcBef>
                <a:spcPct val="20000"/>
              </a:spcBef>
              <a:buClr>
                <a:srgbClr val="C00000"/>
              </a:buClr>
              <a:buBlip>
                <a:blip r:embed="rId3"/>
              </a:buBlip>
            </a:pPr>
            <a:r>
              <a:rPr lang="en-US" altLang="zh-CN" sz="1050" dirty="0">
                <a:latin typeface="+mn-lt"/>
              </a:rPr>
              <a:t>SA5 6G SI completion: Dec 2026 or Mar 2027 (To be confirmed at future TSG meeting) </a:t>
            </a:r>
          </a:p>
          <a:p>
            <a:pPr marL="609585" indent="-609585">
              <a:spcBef>
                <a:spcPct val="20000"/>
              </a:spcBef>
              <a:buBlip>
                <a:blip r:embed="rId2"/>
              </a:buBlip>
            </a:pPr>
            <a:r>
              <a:rPr lang="en-US" altLang="zh-CN" sz="1600" b="1" dirty="0">
                <a:latin typeface="+mn-lt"/>
                <a:cs typeface="+mn-cs"/>
              </a:rPr>
              <a:t>OAM/CH support:</a:t>
            </a:r>
          </a:p>
          <a:p>
            <a:pPr marL="989013" lvl="1" indent="-379413">
              <a:spcBef>
                <a:spcPct val="20000"/>
              </a:spcBef>
              <a:buClr>
                <a:srgbClr val="C00000"/>
              </a:buClr>
              <a:buBlip>
                <a:blip r:embed="rId3"/>
              </a:buBlip>
            </a:pPr>
            <a:r>
              <a:rPr lang="en-US" altLang="zh-CN" sz="1050" dirty="0">
                <a:latin typeface="+mn-lt"/>
              </a:rPr>
              <a:t>SA5 6G SI completion: Dec 2026 or Mar 2027 (To be confirmed at future TSG meeting) ·</a:t>
            </a:r>
          </a:p>
        </p:txBody>
      </p:sp>
    </p:spTree>
    <p:extLst>
      <p:ext uri="{BB962C8B-B14F-4D97-AF65-F5344CB8AC3E}">
        <p14:creationId xmlns:p14="http://schemas.microsoft.com/office/powerpoint/2010/main" val="4144345154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48E5DD-C749-4217-918B-F738BFFE7D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TU allocation portion of 5GA part/6G part in Rel-20 (for discussion)</a:t>
            </a:r>
            <a:endParaRPr lang="zh-CN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1A0D0C-059F-43BA-822D-392A781BD8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800" dirty="0"/>
              <a:t>Management support network features:</a:t>
            </a:r>
          </a:p>
          <a:p>
            <a:pPr lvl="1"/>
            <a:r>
              <a:rPr lang="en-US" altLang="zh-CN" sz="2000" dirty="0"/>
              <a:t>for management of RAN: follow the RAN2/RAN3 split allocation: e.g. x% (5GA), y%(6G)</a:t>
            </a:r>
          </a:p>
          <a:p>
            <a:pPr lvl="1"/>
            <a:r>
              <a:rPr lang="en-US" altLang="zh-CN" sz="2000" dirty="0"/>
              <a:t>for management of 5GC: follow the SA2 split allocation e.g. m% (5GA), n%(6G)</a:t>
            </a:r>
          </a:p>
          <a:p>
            <a:r>
              <a:rPr lang="en-US" altLang="zh-CN" sz="2800" dirty="0"/>
              <a:t>OAM Prime: </a:t>
            </a:r>
          </a:p>
          <a:p>
            <a:pPr lvl="1"/>
            <a:r>
              <a:rPr lang="en-US" altLang="zh-CN" sz="2000" dirty="0"/>
              <a:t>Option A (bottom up): Decide the TU allocation when we have a full Rel-20 feature list. </a:t>
            </a:r>
          </a:p>
          <a:p>
            <a:pPr lvl="1"/>
            <a:r>
              <a:rPr lang="en-US" altLang="zh-CN" sz="2000" dirty="0"/>
              <a:t>Option B (top down): Give the budget allocation for OAM prime features with considering companies’ inputs on how to split it. Companies are welcome to provide opinion on TU allocation to leaders. </a:t>
            </a:r>
          </a:p>
          <a:p>
            <a:r>
              <a:rPr lang="en-US" altLang="zh-CN" sz="2800" dirty="0"/>
              <a:t>SA5 TU plan is expected to be reported to SA#106.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946862327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3CFA17-C3FF-41EB-BDAB-2F6C9BE62B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Presentation request received for 6G</a:t>
            </a:r>
            <a:endParaRPr lang="zh-CN" alt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7E15059-418A-417C-BA94-B3544FE66B5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78E712-7E90-46AF-8873-540771249AD5}" type="slidenum">
              <a:rPr lang="en-GB" smtClean="0"/>
              <a:pPr>
                <a:defRPr/>
              </a:pPr>
              <a:t>8</a:t>
            </a:fld>
            <a:endParaRPr lang="en-GB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2F7B6D6-524F-4A93-AC52-937A199A9395}"/>
              </a:ext>
            </a:extLst>
          </p:cNvPr>
          <p:cNvSpPr/>
          <p:nvPr/>
        </p:nvSpPr>
        <p:spPr>
          <a:xfrm>
            <a:off x="609600" y="1611747"/>
            <a:ext cx="10715368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1400" dirty="0">
                <a:latin typeface="Calibri" panose="020F0502020204030204" pitchFamily="34" charset="0"/>
              </a:rPr>
              <a:t>The following presentation request has been sent to SA5 Chair in Sep.2024.  </a:t>
            </a:r>
          </a:p>
          <a:p>
            <a:pPr>
              <a:spcAft>
                <a:spcPts val="0"/>
              </a:spcAft>
            </a:pPr>
            <a:endParaRPr lang="en-US" altLang="zh-CN" sz="1400" dirty="0">
              <a:latin typeface="Calibri" panose="020F0502020204030204" pitchFamily="34" charset="0"/>
            </a:endParaRPr>
          </a:p>
          <a:p>
            <a:pPr>
              <a:spcAft>
                <a:spcPts val="0"/>
              </a:spcAft>
            </a:pPr>
            <a:r>
              <a:rPr lang="en-US" altLang="zh-CN" sz="1400" dirty="0">
                <a:latin typeface="Calibri" panose="020F0502020204030204" pitchFamily="34" charset="0"/>
              </a:rPr>
              <a:t>1. 3GPP SA5 - Origami meeting agenda proposal</a:t>
            </a:r>
            <a:endParaRPr lang="zh-CN" altLang="zh-CN" sz="1400" dirty="0">
              <a:latin typeface="Calibri" panose="020F0502020204030204" pitchFamily="34" charset="0"/>
            </a:endParaRPr>
          </a:p>
          <a:p>
            <a:pPr>
              <a:spcAft>
                <a:spcPts val="0"/>
              </a:spcAft>
            </a:pPr>
            <a:r>
              <a:rPr lang="en-US" altLang="zh-CN" sz="1400" b="1" dirty="0">
                <a:latin typeface="Calibri" panose="020F0502020204030204" pitchFamily="34" charset="0"/>
              </a:rPr>
              <a:t>Duration</a:t>
            </a:r>
            <a:r>
              <a:rPr lang="en-US" altLang="zh-CN" sz="1400" dirty="0">
                <a:latin typeface="Calibri" panose="020F0502020204030204" pitchFamily="34" charset="0"/>
              </a:rPr>
              <a:t>: 1.5 h (90 min)</a:t>
            </a:r>
            <a:endParaRPr lang="zh-CN" altLang="zh-CN" sz="1400" dirty="0">
              <a:latin typeface="Calibri" panose="020F0502020204030204" pitchFamily="34" charset="0"/>
            </a:endParaRPr>
          </a:p>
          <a:p>
            <a:pPr>
              <a:spcAft>
                <a:spcPts val="0"/>
              </a:spcAft>
            </a:pPr>
            <a:r>
              <a:rPr lang="en-US" altLang="zh-CN" sz="1400" b="1" dirty="0">
                <a:latin typeface="Calibri" panose="020F0502020204030204" pitchFamily="34" charset="0"/>
              </a:rPr>
              <a:t>Objectives</a:t>
            </a:r>
            <a:r>
              <a:rPr lang="en-US" altLang="zh-CN" sz="1400" dirty="0">
                <a:latin typeface="Calibri" panose="020F0502020204030204" pitchFamily="34" charset="0"/>
              </a:rPr>
              <a:t>: Presentation of Origami innovation topics and discussion of possible </a:t>
            </a:r>
            <a:r>
              <a:rPr lang="en-US" altLang="zh-CN" sz="1400" dirty="0" err="1">
                <a:latin typeface="Calibri" panose="020F0502020204030204" pitchFamily="34" charset="0"/>
              </a:rPr>
              <a:t>standardisation</a:t>
            </a:r>
            <a:r>
              <a:rPr lang="en-US" altLang="zh-CN" sz="1400" dirty="0">
                <a:latin typeface="Calibri" panose="020F0502020204030204" pitchFamily="34" charset="0"/>
              </a:rPr>
              <a:t> impacts for 6G </a:t>
            </a:r>
            <a:endParaRPr lang="zh-CN" altLang="zh-CN" sz="1400" dirty="0">
              <a:latin typeface="Calibri" panose="020F0502020204030204" pitchFamily="34" charset="0"/>
            </a:endParaRPr>
          </a:p>
          <a:p>
            <a:pPr marL="285750" indent="-285750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altLang="zh-CN" sz="1400" dirty="0">
                <a:latin typeface="Calibri" panose="020F0502020204030204" pitchFamily="34" charset="0"/>
              </a:rPr>
              <a:t>(10 min) Introduction to the meeting and wrap-about</a:t>
            </a:r>
            <a:endParaRPr lang="zh-CN" altLang="zh-CN" sz="1400" dirty="0">
              <a:latin typeface="Calibri" panose="020F0502020204030204" pitchFamily="34" charset="0"/>
            </a:endParaRPr>
          </a:p>
          <a:p>
            <a:pPr marL="285750" indent="-285750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altLang="zh-CN" sz="1400" dirty="0">
                <a:latin typeface="Calibri" panose="020F0502020204030204" pitchFamily="34" charset="0"/>
              </a:rPr>
              <a:t>(20 min) </a:t>
            </a:r>
            <a:r>
              <a:rPr lang="en-US" altLang="zh-CN" sz="1400" b="1" dirty="0">
                <a:latin typeface="Calibri" panose="020F0502020204030204" pitchFamily="34" charset="0"/>
              </a:rPr>
              <a:t>Global Service Based Architecture (GSBA)</a:t>
            </a:r>
            <a:r>
              <a:rPr lang="en-US" altLang="zh-CN" sz="1400" dirty="0">
                <a:latin typeface="Calibri" panose="020F0502020204030204" pitchFamily="34" charset="0"/>
              </a:rPr>
              <a:t>: an architecture for 6G networks that extends the 3GPP SBA concept to all layers and domains of future 6G mobile systems.</a:t>
            </a:r>
            <a:endParaRPr lang="zh-CN" altLang="zh-CN" sz="1400" dirty="0">
              <a:latin typeface="Calibri" panose="020F0502020204030204" pitchFamily="34" charset="0"/>
            </a:endParaRPr>
          </a:p>
          <a:p>
            <a:pPr marL="285750" indent="-285750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altLang="zh-CN" sz="1400" dirty="0">
                <a:latin typeface="Calibri" panose="020F0502020204030204" pitchFamily="34" charset="0"/>
              </a:rPr>
              <a:t>(20 min) </a:t>
            </a:r>
            <a:r>
              <a:rPr lang="en-US" altLang="zh-CN" sz="1400" b="1" dirty="0">
                <a:latin typeface="Calibri" panose="020F0502020204030204" pitchFamily="34" charset="0"/>
              </a:rPr>
              <a:t>Zero-Trust Exposure Layer (ZTL)</a:t>
            </a:r>
            <a:r>
              <a:rPr lang="en-US" altLang="zh-CN" sz="1400" dirty="0">
                <a:latin typeface="Calibri" panose="020F0502020204030204" pitchFamily="34" charset="0"/>
              </a:rPr>
              <a:t>: a novel Zero-Trust Exposure Layer that enables vertical tenants or other MNOs to program the mobile network according to their needs and maintain streamlined global operations.</a:t>
            </a:r>
            <a:endParaRPr lang="zh-CN" altLang="zh-CN" sz="1400" dirty="0">
              <a:latin typeface="Calibri" panose="020F0502020204030204" pitchFamily="34" charset="0"/>
            </a:endParaRPr>
          </a:p>
          <a:p>
            <a:pPr marL="285750" indent="-285750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altLang="zh-CN" sz="1400" dirty="0">
                <a:latin typeface="Calibri" panose="020F0502020204030204" pitchFamily="34" charset="0"/>
              </a:rPr>
              <a:t>(20 min) </a:t>
            </a:r>
            <a:r>
              <a:rPr lang="en-US" altLang="zh-CN" sz="1400" b="1" dirty="0">
                <a:latin typeface="Calibri" panose="020F0502020204030204" pitchFamily="34" charset="0"/>
              </a:rPr>
              <a:t>Compute Continuum Layer (CCL)</a:t>
            </a:r>
            <a:r>
              <a:rPr lang="en-US" altLang="zh-CN" sz="1400" dirty="0">
                <a:latin typeface="Calibri" panose="020F0502020204030204" pitchFamily="34" charset="0"/>
              </a:rPr>
              <a:t>: serving the computing needs of all network domains with a common abstraction layer, providing Network Intelligence (NI) instances with a simple interface that can be operated at fast timescales, while hiding the complexity of the underlying </a:t>
            </a:r>
            <a:r>
              <a:rPr lang="en-US" altLang="zh-CN" sz="1400" dirty="0" err="1">
                <a:latin typeface="Calibri" panose="020F0502020204030204" pitchFamily="34" charset="0"/>
              </a:rPr>
              <a:t>virtualised</a:t>
            </a:r>
            <a:r>
              <a:rPr lang="en-US" altLang="zh-CN" sz="1400" dirty="0">
                <a:latin typeface="Calibri" panose="020F0502020204030204" pitchFamily="34" charset="0"/>
              </a:rPr>
              <a:t> and programmable hardware.</a:t>
            </a:r>
            <a:endParaRPr lang="zh-CN" altLang="zh-CN" sz="1400" dirty="0">
              <a:latin typeface="Calibri" panose="020F0502020204030204" pitchFamily="34" charset="0"/>
            </a:endParaRPr>
          </a:p>
          <a:p>
            <a:pPr marL="285750" indent="-285750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altLang="zh-CN" sz="1400" dirty="0">
                <a:latin typeface="Calibri" panose="020F0502020204030204" pitchFamily="34" charset="0"/>
              </a:rPr>
              <a:t>(20 min) </a:t>
            </a:r>
            <a:r>
              <a:rPr lang="en-US" altLang="zh-CN" sz="1400" b="1" dirty="0">
                <a:latin typeface="Calibri" panose="020F0502020204030204" pitchFamily="34" charset="0"/>
              </a:rPr>
              <a:t>Discussion</a:t>
            </a:r>
            <a:endParaRPr lang="zh-CN" altLang="zh-CN" sz="14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77693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014846B3-C87D-433B-86ED-7790A62537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28600"/>
            <a:ext cx="9102725" cy="1143000"/>
          </a:xfrm>
        </p:spPr>
        <p:txBody>
          <a:bodyPr/>
          <a:lstStyle/>
          <a:p>
            <a:r>
              <a:rPr lang="en-US" altLang="zh-CN" dirty="0"/>
              <a:t>Potential Rel-20 management features workshop</a:t>
            </a:r>
            <a:endParaRPr lang="zh-CN" alt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D0C935D-CF09-4E51-89A0-378EAF629CEE}"/>
              </a:ext>
            </a:extLst>
          </p:cNvPr>
          <p:cNvSpPr txBox="1">
            <a:spLocks/>
          </p:cNvSpPr>
          <p:nvPr/>
        </p:nvSpPr>
        <p:spPr bwMode="auto">
          <a:xfrm>
            <a:off x="784860" y="1638300"/>
            <a:ext cx="10904220" cy="4646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8013" indent="-6080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altLang="zh-CN" sz="1600" b="1" kern="0" dirty="0"/>
              <a:t>Plan for management Feature Workshop (details </a:t>
            </a:r>
            <a:r>
              <a:rPr lang="en-US" altLang="zh-CN" sz="1600" b="1" kern="0"/>
              <a:t>to be updated </a:t>
            </a:r>
            <a:r>
              <a:rPr lang="en-US" altLang="zh-CN" sz="1600" b="1" kern="0" dirty="0"/>
              <a:t>according to the availability of inputs):</a:t>
            </a:r>
          </a:p>
          <a:p>
            <a:pPr lvl="1">
              <a:buFont typeface="+mj-lt"/>
              <a:buAutoNum type="arabicPeriod"/>
            </a:pPr>
            <a:r>
              <a:rPr lang="en-US" altLang="zh-CN" sz="1600" kern="0" dirty="0"/>
              <a:t>January 2025: Online presentation on potential topics and directions (4 TUs)</a:t>
            </a:r>
          </a:p>
          <a:p>
            <a:pPr lvl="1">
              <a:buFont typeface="+mj-lt"/>
              <a:buAutoNum type="arabicPeriod"/>
            </a:pPr>
            <a:r>
              <a:rPr lang="en-US" altLang="zh-CN" sz="1600" kern="0" dirty="0"/>
              <a:t>February 2025 (SA5#159): Contributions more focused on concrete topics, especially on management prime features (2 TUs)</a:t>
            </a:r>
          </a:p>
          <a:p>
            <a:pPr lvl="1"/>
            <a:endParaRPr lang="en-US" altLang="zh-CN" sz="1600" kern="0" dirty="0"/>
          </a:p>
          <a:p>
            <a:r>
              <a:rPr lang="en-US" altLang="zh-CN" sz="1600" b="1" kern="0" dirty="0"/>
              <a:t>Draft Agenda</a:t>
            </a:r>
          </a:p>
          <a:p>
            <a:pPr marL="1144588" lvl="1" indent="-460375">
              <a:buFont typeface="+mj-lt"/>
              <a:buAutoNum type="arabicPeriod"/>
            </a:pPr>
            <a:r>
              <a:rPr lang="en-US" altLang="zh-CN" sz="1600" kern="0" dirty="0"/>
              <a:t>Opening of the workshop </a:t>
            </a:r>
          </a:p>
          <a:p>
            <a:pPr marL="1141413" lvl="1" indent="-457200">
              <a:buFont typeface="+mj-lt"/>
              <a:buAutoNum type="arabicPeriod"/>
            </a:pPr>
            <a:r>
              <a:rPr lang="en-US" altLang="zh-CN" sz="1600" kern="0" dirty="0">
                <a:solidFill>
                  <a:srgbClr val="0000FF"/>
                </a:solidFill>
              </a:rPr>
              <a:t>Contributions from 3GPP member companies</a:t>
            </a:r>
          </a:p>
          <a:p>
            <a:pPr marL="1674784" lvl="2" indent="-457200"/>
            <a:r>
              <a:rPr lang="en-US" altLang="zh-CN" sz="1600" kern="0" dirty="0">
                <a:solidFill>
                  <a:srgbClr val="0000FF"/>
                </a:solidFill>
              </a:rPr>
              <a:t>Contributions on potential Rel-20 management use cases and requirements, etc. </a:t>
            </a:r>
          </a:p>
          <a:p>
            <a:pPr marL="1674784" lvl="2" indent="-457200"/>
            <a:r>
              <a:rPr lang="en-US" altLang="zh-CN" sz="1600" kern="0" dirty="0">
                <a:solidFill>
                  <a:srgbClr val="0000FF"/>
                </a:solidFill>
              </a:rPr>
              <a:t>Up to one contribution per company</a:t>
            </a:r>
          </a:p>
          <a:p>
            <a:pPr marL="1142962" lvl="1" indent="-457200">
              <a:buFont typeface="+mj-lt"/>
              <a:buAutoNum type="arabicPeriod" startAt="3"/>
            </a:pPr>
            <a:r>
              <a:rPr lang="en-US" altLang="zh-CN" sz="1600" kern="0" dirty="0"/>
              <a:t>Chairman's summary and open discussion</a:t>
            </a:r>
            <a:r>
              <a:rPr lang="en-US" altLang="zh-CN" sz="1600" i="1" kern="0" dirty="0">
                <a:solidFill>
                  <a:srgbClr val="FF0000"/>
                </a:solidFill>
              </a:rPr>
              <a:t> </a:t>
            </a:r>
          </a:p>
          <a:p>
            <a:pPr marL="1144588" lvl="1" indent="-460375">
              <a:buFont typeface="+mj-lt"/>
              <a:buAutoNum type="arabicPeriod" startAt="3"/>
            </a:pPr>
            <a:r>
              <a:rPr lang="en-US" altLang="zh-CN" sz="1600" kern="0" dirty="0"/>
              <a:t>Closing of the workshop</a:t>
            </a:r>
          </a:p>
          <a:p>
            <a:pPr marL="684213" lvl="1" indent="0">
              <a:buNone/>
            </a:pPr>
            <a:endParaRPr lang="en-US" altLang="zh-CN" sz="1600" kern="0" dirty="0"/>
          </a:p>
          <a:p>
            <a:pPr marL="608013" lvl="1" indent="-608013">
              <a:buBlip>
                <a:blip r:embed="rId2"/>
              </a:buBlip>
            </a:pPr>
            <a:r>
              <a:rPr lang="en-US" altLang="zh-CN" sz="1600" kern="0" dirty="0">
                <a:cs typeface="+mn-cs"/>
              </a:rPr>
              <a:t>Please feel free to contact Chair if you plan to provide presentation, and it will be helpful to make better planning for this activity.</a:t>
            </a:r>
            <a:endParaRPr lang="zh-CN" altLang="en-US" sz="1600" kern="0" dirty="0">
              <a:cs typeface="+mn-cs"/>
            </a:endParaRPr>
          </a:p>
          <a:p>
            <a:pPr marL="608013" lvl="1" indent="-608013">
              <a:buBlip>
                <a:blip r:embed="rId2"/>
              </a:buBlip>
            </a:pPr>
            <a:endParaRPr lang="en-US" altLang="zh-CN" sz="1600" kern="0" dirty="0">
              <a:cs typeface="+mn-cs"/>
            </a:endParaRPr>
          </a:p>
          <a:p>
            <a:pPr lvl="1"/>
            <a:endParaRPr lang="en-US" altLang="zh-CN" sz="1600" kern="0" dirty="0"/>
          </a:p>
        </p:txBody>
      </p:sp>
    </p:spTree>
    <p:extLst>
      <p:ext uri="{BB962C8B-B14F-4D97-AF65-F5344CB8AC3E}">
        <p14:creationId xmlns:p14="http://schemas.microsoft.com/office/powerpoint/2010/main" val="30095041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195704</TotalTime>
  <Words>3509</Words>
  <Application>Microsoft Office PowerPoint</Application>
  <PresentationFormat>Widescreen</PresentationFormat>
  <Paragraphs>540</Paragraphs>
  <Slides>18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9" baseType="lpstr">
      <vt:lpstr>Batang</vt:lpstr>
      <vt:lpstr>Montserrat</vt:lpstr>
      <vt:lpstr>MS PGothic</vt:lpstr>
      <vt:lpstr>MS PGothic</vt:lpstr>
      <vt:lpstr>宋体</vt:lpstr>
      <vt:lpstr>Arial</vt:lpstr>
      <vt:lpstr>Calibri</vt:lpstr>
      <vt:lpstr>Times New Roman</vt:lpstr>
      <vt:lpstr>Wingdings</vt:lpstr>
      <vt:lpstr>Wingdings 3</vt:lpstr>
      <vt:lpstr>Office Theme</vt:lpstr>
      <vt:lpstr>   Rel-20 SA5 Work Planning SA5#158, Orlando, Florida, USA 18 - 22 November 2024 </vt:lpstr>
      <vt:lpstr>Content</vt:lpstr>
      <vt:lpstr>PowerPoint Presentation</vt:lpstr>
      <vt:lpstr>Content</vt:lpstr>
      <vt:lpstr>PowerPoint Presentation</vt:lpstr>
      <vt:lpstr>Rel-20 time plan with 5GA/6G</vt:lpstr>
      <vt:lpstr>TU allocation portion of 5GA part/6G part in Rel-20 (for discussion)</vt:lpstr>
      <vt:lpstr>Presentation request received for 6G</vt:lpstr>
      <vt:lpstr>Potential Rel-20 management features workshop</vt:lpstr>
      <vt:lpstr>SA5 Rel-20 capacity summary </vt:lpstr>
      <vt:lpstr>SA5 calendar with OAM TU (one track) </vt:lpstr>
      <vt:lpstr>TU Budget for SA5 OAM</vt:lpstr>
      <vt:lpstr>SA5 Rel-20 OAM TU planning (Jan.2025~Mar.2027)</vt:lpstr>
      <vt:lpstr>SA5 calendar with CH TU (one track) </vt:lpstr>
      <vt:lpstr>TU Budget for SA5 CH</vt:lpstr>
      <vt:lpstr>SA5 Rel-20 CH TU planning (Jan.2025~Mar.2027)</vt:lpstr>
      <vt:lpstr>Thank you!</vt:lpstr>
      <vt:lpstr>Sample of OAM TU planning and statistics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Zou Lan</dc:creator>
  <dc:description>© 2009  All rights reserved</dc:description>
  <cp:lastModifiedBy>ZL</cp:lastModifiedBy>
  <cp:revision>4036</cp:revision>
  <dcterms:created xsi:type="dcterms:W3CDTF">2008-08-30T09:32:10Z</dcterms:created>
  <dcterms:modified xsi:type="dcterms:W3CDTF">2024-11-11T13:49:16Z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(3)HSaI//Rve5D69a2rR01qikLMg8fBi7fbuLeQwCi0aiGGsPyU3Mgg8aLGmQIgGGW6lZ1wBxjJ
EhWORLgYHfONLBrwUqoTgYi53+5skbuNzu1RbWWBoDJb80e/CnqkV80Uhi/gQkluzhJjn68j
wp0cAUzLXar7qmepWlAomGpL/JeoUsQpMTHbemuMvAvVmQbtX+7lO39quxCFl0FTg80GHKUN
ECpYBx/EaLUBOaBg1M</vt:lpwstr>
  </property>
  <property fmtid="{D5CDD505-2E9C-101B-9397-08002B2CF9AE}" pid="3" name="_2015_ms_pID_7253431">
    <vt:lpwstr>reXBAGrBtLORN2aPD1U8fk7kkNE5T5qooM8FCi8nqk2oGuV41nGhlk
SzzKy6PpoM0kaS9w8fznEWNEMGHe0aQbHReC+YkFx70WbT8RPRHIxNaePHGUI1f8SZCIqlOT
Kmy6rfQ+Lr3avZQ1c23Is0xYuR/9XyrYEBWMSLQTZ7CW+f4zoXn8xYkg4xbZOH4gYJBCmCtw
/mlakcnBnbBodogAFs+je1m2ue97hWcmPTq8</vt:lpwstr>
  </property>
  <property fmtid="{D5CDD505-2E9C-101B-9397-08002B2CF9AE}" pid="4" name="_2015_ms_pID_7253432">
    <vt:lpwstr>++FiV3WCZF+LOrc+o4XJwX8=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1698067796</vt:lpwstr>
  </property>
</Properties>
</file>