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17" r:id="rId2"/>
    <p:sldId id="307" r:id="rId3"/>
    <p:sldId id="396" r:id="rId4"/>
    <p:sldId id="314" r:id="rId5"/>
    <p:sldId id="397" r:id="rId6"/>
    <p:sldId id="310" r:id="rId7"/>
    <p:sldId id="398" r:id="rId8"/>
    <p:sldId id="316" r:id="rId9"/>
    <p:sldId id="345" r:id="rId10"/>
    <p:sldId id="373" r:id="rId11"/>
    <p:sldId id="35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7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223D202-7FE4-B51F-C3C0-73D735434F74}" name="vivo" initials="AZ" userId="vivo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307" name="未知用户93" initials="" lastIdx="1" clrIdx="0"/>
  <p:cmAuthor id="1" name="Microsoft Office User" initials="M" lastIdx="1" clrIdx="0"/>
  <p:cmAuthor id="308" name="未知用户90" initials="" lastIdx="5" clrIdx="1"/>
  <p:cmAuthor id="2" name="wuxianxiang@cmhi.cmcc" initials="w" lastIdx="0" clrIdx="0"/>
  <p:cmAuthor id="309" name="未知用户91" initials="" lastIdx="0" clrIdx="1"/>
  <p:cmAuthor id="3" name="郭 瑞水" initials="郭" lastIdx="2" clrIdx="1"/>
  <p:cmAuthor id="310" name="未知用户92" initials="" lastIdx="1" clrIdx="0"/>
  <p:cmAuthor id="4" name="Author" initials="A" lastIdx="0" clrIdx="30"/>
  <p:cmAuthor id="311" name="未知用户74" initials="" lastIdx="5" clrIdx="1"/>
  <p:cmAuthor id="5" name="gsl" initials="g" lastIdx="0" clrIdx="2"/>
  <p:cmAuthor id="312" name="未知用户75" initials="" lastIdx="8" clrIdx="0"/>
  <p:cmAuthor id="6" name="李楠10047711" initials="李" lastIdx="2" clrIdx="31"/>
  <p:cmAuthor id="313" name="未知用户76" initials="" lastIdx="1" clrIdx="0"/>
  <p:cmAuthor id="7" name="裴 尧" initials="裴" lastIdx="1" clrIdx="3"/>
  <p:cmAuthor id="314" name="未知用户77" initials="" lastIdx="8" clrIdx="0"/>
  <p:cmAuthor id="8" name="杨" initials="杨" lastIdx="1" clrIdx="32"/>
  <p:cmAuthor id="315" name="未知用户78" initials="" lastIdx="8" clrIdx="0"/>
  <p:cmAuthor id="9" name="峰" initials="峰" lastIdx="1" clrIdx="4"/>
  <p:cmAuthor id="316" name="未知用户79" initials="" lastIdx="1" clrIdx="0"/>
  <p:cmAuthor id="10" name="贾宏波" initials="贾" lastIdx="6" clrIdx="5"/>
  <p:cmAuthor id="317" name="未知用户80" initials="" lastIdx="1" clrIdx="0"/>
  <p:cmAuthor id="11" name="张洋洋" initials="张" lastIdx="5" clrIdx="6"/>
  <p:cmAuthor id="318" name="Harry xu" initials="" lastIdx="1" clrIdx="0"/>
  <p:cmAuthor id="12" name="马 啸" initials="马" lastIdx="9" clrIdx="7"/>
  <p:cmAuthor id="319" name="未知用户27" initials="未" lastIdx="1" clrIdx="0"/>
  <p:cmAuthor id="13" name="c" initials="c" lastIdx="1" clrIdx="8"/>
  <p:cmAuthor id="14" name="xiaweiwei" initials="x" lastIdx="1" clrIdx="9"/>
  <p:cmAuthor id="321" name="未知用户111" initials="未" lastIdx="1" clrIdx="1"/>
  <p:cmAuthor id="15" name="xubeini@cmhi.cmcc" initials="x" lastIdx="1" clrIdx="10"/>
  <p:cmAuthor id="322" name="le" initials="l" lastIdx="2" clrIdx="321"/>
  <p:cmAuthor id="16" name="wangwentao@cmhi.cmcc" initials="w" lastIdx="1" clrIdx="11"/>
  <p:cmAuthor id="323" name="renyina" initials="r" lastIdx="1" clrIdx="322"/>
  <p:cmAuthor id="17" name="ChenHJ" initials="C" lastIdx="1" clrIdx="12"/>
  <p:cmAuthor id="324" name="User" initials="U" lastIdx="1" clrIdx="323"/>
  <p:cmAuthor id="18" name="John" initials="J" lastIdx="36" clrIdx="13"/>
  <p:cmAuthor id="325" name="lingc" initials="l" lastIdx="1" clrIdx="324"/>
  <p:cmAuthor id="19" name="10025093" initials="1" lastIdx="51" clrIdx="14"/>
  <p:cmAuthor id="20" name="10078380" initials="1" lastIdx="1" clrIdx="15"/>
  <p:cmAuthor id="327" name="Cecilia" initials="C" lastIdx="1" clrIdx="326"/>
  <p:cmAuthor id="21" name="00035181" initials="0" lastIdx="1" clrIdx="16"/>
  <p:cmAuthor id="328" name="xueyan" initials="x" lastIdx="1" clrIdx="327"/>
  <p:cmAuthor id="22" name="张燕" initials="张" lastIdx="1" clrIdx="17"/>
  <p:cmAuthor id="329" name="wangyajuan@hq.cmcc" initials="w" lastIdx="3" clrIdx="328"/>
  <p:cmAuthor id="23" name="Saku Uchikawa" initials="S" lastIdx="11" clrIdx="0"/>
  <p:cmAuthor id="330" name="13910" initials="1" lastIdx="8" clrIdx="329"/>
  <p:cmAuthor id="24" name="00065088" initials="0" lastIdx="2" clrIdx="19"/>
  <p:cmAuthor id="25" name="10066351" initials="1" lastIdx="2" clrIdx="0"/>
  <p:cmAuthor id="332" name="wangxinran" initials="w" lastIdx="1" clrIdx="331"/>
  <p:cmAuthor id="26" name="蔡建楠" initials="蔡" lastIdx="15" clrIdx="17"/>
  <p:cmAuthor id="333" name="于书丹" initials="C" lastIdx="1" clrIdx="332"/>
  <p:cmAuthor id="27" name="李蕾00009994" initials="李" lastIdx="6" clrIdx="17"/>
  <p:cmAuthor id="28" name="10270945" initials="1" lastIdx="2" clrIdx="25"/>
  <p:cmAuthor id="29" name="Yukki" initials="Y" lastIdx="1" clrIdx="28"/>
  <p:cmAuthor id="30" name="huangsifei" initials="h" lastIdx="1" clrIdx="29"/>
  <p:cmAuthor id="31" name="cmcc" initials="c" lastIdx="1" clrIdx="30"/>
  <p:cmAuthor id="287643681" name="殷格非" initials="殷" lastIdx="2" clrIdx="0"/>
  <p:cmAuthor id="32" name="安 宝来" initials="安" lastIdx="2" clrIdx="19"/>
  <p:cmAuthor id="287643682" name="z r" initials="zr" lastIdx="5" clrIdx="12"/>
  <p:cmAuthor id="33" name="feng xingbo" initials="fx" lastIdx="1" clrIdx="24"/>
  <p:cmAuthor id="287643683" name="lc xue" initials="lx" lastIdx="1" clrIdx="22"/>
  <p:cmAuthor id="340" name="zhoupeng" initials="z" lastIdx="5" clrIdx="339"/>
  <p:cmAuthor id="34" name="fei Ren" initials="fR" lastIdx="1" clrIdx="25"/>
  <p:cmAuthor id="287643684" name="Aqf" initials="A" lastIdx="1" clrIdx="36"/>
  <p:cmAuthor id="341" name="Randolph" initials="R" lastIdx="1" clrIdx="340"/>
  <p:cmAuthor id="35" name="hm" initials="h" lastIdx="10" clrIdx="41"/>
  <p:cmAuthor id="287643685" name="安 启飞" initials="安" lastIdx="2" clrIdx="37"/>
  <p:cmAuthor id="36" name="Microsoft 帐户" initials="M" lastIdx="6" clrIdx="36"/>
  <p:cmAuthor id="37" name="Y Y" initials="Y" lastIdx="2" clrIdx="33"/>
  <p:cmAuthor id="38" name="黄珂10009187" initials="黄" lastIdx="1" clrIdx="37"/>
  <p:cmAuthor id="39" name="lu" initials="l" lastIdx="1" clrIdx="38"/>
  <p:cmAuthor id="40" name="未知用户34" initials="未" lastIdx="1" clrIdx="37"/>
  <p:cmAuthor id="41" name="未知用户35" initials="未" lastIdx="1" clrIdx="38"/>
  <p:cmAuthor id="42" name="金爽" initials="c" lastIdx="1" clrIdx="43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46" name="未知的使用者79" initials="" lastIdx="0" clrIdx="1"/>
  <p:cmAuthor id="47" name="clj" initials="c" lastIdx="1" clrIdx="46"/>
  <p:cmAuthor id="48" name="尹瑶瑶" initials="YYY" lastIdx="1" clrIdx="47"/>
  <p:cmAuthor id="49" name="未知用户51" initials="" lastIdx="1" clrIdx="1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刘璇" initials="刘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Tianchi Yao" initials="TY" lastIdx="31" clrIdx="72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80BD"/>
    <a:srgbClr val="D0D8E8"/>
    <a:srgbClr val="99ADC3"/>
    <a:srgbClr val="4F81BD"/>
    <a:srgbClr val="C5D5E9"/>
    <a:srgbClr val="DAE3F5"/>
    <a:srgbClr val="D9E6F6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659" autoAdjust="0"/>
  </p:normalViewPr>
  <p:slideViewPr>
    <p:cSldViewPr snapToGrid="0" showGuides="1">
      <p:cViewPr varScale="1">
        <p:scale>
          <a:sx n="93" d="100"/>
          <a:sy n="93" d="100"/>
        </p:scale>
        <p:origin x="1188" y="84"/>
      </p:cViewPr>
      <p:guideLst>
        <p:guide orient="horz" pos="2409"/>
        <p:guide pos="373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 algn="l">
              <a:buClrTx/>
              <a:buSzTx/>
              <a:buFont typeface="Arial" panose="020B0604020202020204" pitchFamily="34" charset="0"/>
              <a:buNone/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621CB-B607-4931-90E1-BC6FEAEEEF1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effectLst/>
                <a:highlight>
                  <a:srgbClr val="FFFFFF"/>
                </a:highlight>
                <a:latin typeface="system-ui"/>
                <a:sym typeface="+mn-ea"/>
              </a:rPr>
              <a:t>1</a:t>
            </a:r>
            <a:r>
              <a:rPr lang="zh-CN" altLang="en-US" dirty="0">
                <a:effectLst/>
                <a:highlight>
                  <a:srgbClr val="FFFFFF"/>
                </a:highlight>
                <a:latin typeface="system-ui"/>
                <a:sym typeface="+mn-ea"/>
              </a:rPr>
              <a:t>、</a:t>
            </a:r>
            <a:r>
              <a:rPr lang="en-US" altLang="zh-CN" dirty="0">
                <a:effectLst/>
                <a:highlight>
                  <a:srgbClr val="FFFFFF"/>
                </a:highlight>
                <a:latin typeface="system-ui"/>
                <a:sym typeface="+mn-ea"/>
              </a:rPr>
              <a:t>TR 38.811</a:t>
            </a:r>
            <a:endParaRPr lang="zh-CN" altLang="en-US" i="1" dirty="0"/>
          </a:p>
          <a:p>
            <a:pPr marL="0" lvl="0" indent="0" algn="l">
              <a:buClrTx/>
              <a:buSzTx/>
              <a:buFont typeface="Arial" panose="020B0604020202020204" pitchFamily="34" charset="0"/>
              <a:buNone/>
            </a:pPr>
            <a:endParaRPr lang="zh-CN" altLang="en-US" sz="1200" i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621CB-B607-4931-90E1-BC6FEAEEEF1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1" algn="just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 algn="l">
              <a:buClrTx/>
              <a:buSzTx/>
              <a:buFont typeface="Arial" panose="020B0604020202020204" pitchFamily="34" charset="0"/>
              <a:buNone/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8621CB-B607-4931-90E1-BC6FEAEEEF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038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 algn="l">
              <a:buClrTx/>
              <a:buSzTx/>
              <a:buFont typeface="Arial" panose="020B0604020202020204" pitchFamily="34" charset="0"/>
              <a:buNone/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621CB-B607-4931-90E1-BC6FEAEEEF1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078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7715" y="2016140"/>
            <a:ext cx="10229885" cy="1470025"/>
          </a:xfrm>
        </p:spPr>
        <p:txBody>
          <a:bodyPr/>
          <a:lstStyle>
            <a:lvl1pPr>
              <a:defRPr sz="4265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77191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65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7" name="图片 6" descr="zuo"/>
          <p:cNvPicPr>
            <a:picLocks noChangeAspect="1"/>
          </p:cNvPicPr>
          <p:nvPr userDrawn="1"/>
        </p:nvPicPr>
        <p:blipFill>
          <a:blip r:embed="rId2" cstate="print"/>
          <a:srcRect l="5983" b="21044"/>
          <a:stretch>
            <a:fillRect/>
          </a:stretch>
        </p:blipFill>
        <p:spPr>
          <a:xfrm>
            <a:off x="-8465" y="3061459"/>
            <a:ext cx="8580984" cy="3796565"/>
          </a:xfrm>
          <a:prstGeom prst="rect">
            <a:avLst/>
          </a:prstGeom>
        </p:spPr>
      </p:pic>
      <p:pic>
        <p:nvPicPr>
          <p:cNvPr id="8" name="图片 7" descr="you"/>
          <p:cNvPicPr>
            <a:picLocks noChangeAspect="1"/>
          </p:cNvPicPr>
          <p:nvPr userDrawn="1"/>
        </p:nvPicPr>
        <p:blipFill>
          <a:blip r:embed="rId3" cstate="print"/>
          <a:srcRect r="27043" b="45324"/>
          <a:stretch>
            <a:fillRect/>
          </a:stretch>
        </p:blipFill>
        <p:spPr>
          <a:xfrm>
            <a:off x="9906027" y="5466516"/>
            <a:ext cx="2285973" cy="13914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31099"/>
            <a:ext cx="10972800" cy="773095"/>
          </a:xfrm>
        </p:spPr>
        <p:txBody>
          <a:bodyPr>
            <a:normAutofit/>
          </a:bodyPr>
          <a:lstStyle>
            <a:lvl1pPr>
              <a:defRPr lang="zh-CN" altLang="en-US" sz="3065" b="1" kern="1200" spc="0" dirty="0">
                <a:solidFill>
                  <a:srgbClr val="2169D3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47733"/>
            <a:ext cx="10972800" cy="523878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1DE09-8F9E-49E4-93C4-9F70FD01C327}" type="datetime1">
              <a:rPr lang="zh-CN" altLang="en-US" smtClean="0"/>
              <a:t>2024-11-12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90459" y="380979"/>
            <a:ext cx="393316" cy="505440"/>
            <a:chOff x="247651" y="120968"/>
            <a:chExt cx="404494" cy="379080"/>
          </a:xfrm>
        </p:grpSpPr>
        <p:sp>
          <p:nvSpPr>
            <p:cNvPr id="7" name="矩形 6"/>
            <p:cNvSpPr/>
            <p:nvPr userDrawn="1"/>
          </p:nvSpPr>
          <p:spPr>
            <a:xfrm>
              <a:off x="247651" y="120968"/>
              <a:ext cx="293371" cy="3790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198" tIns="38100" rIns="76198" bIns="38100" rtlCol="0" anchor="ctr"/>
            <a:lstStyle/>
            <a:p>
              <a:pPr algn="ctr"/>
              <a:endParaRPr lang="zh-CN" altLang="en-US" baseline="-250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41020" y="121287"/>
              <a:ext cx="111125" cy="378576"/>
            </a:xfrm>
            <a:prstGeom prst="rect">
              <a:avLst/>
            </a:prstGeom>
            <a:solidFill>
              <a:srgbClr val="08BAF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198" tIns="38100" rIns="76198" bIns="38100" rtlCol="0" anchor="ctr"/>
            <a:lstStyle/>
            <a:p>
              <a:pPr algn="ctr"/>
              <a:endParaRPr lang="en-US" altLang="zh-CN" baseline="-25000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10"/>
          <p:cNvCxnSpPr/>
          <p:nvPr userDrawn="1"/>
        </p:nvCxnSpPr>
        <p:spPr>
          <a:xfrm>
            <a:off x="640588" y="917651"/>
            <a:ext cx="1095382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https://gimg2.baidu.com/image_search/src=http%3A%2F%2Fbkimg.cdn.bcebos.com%2Fpic%2Ff603918fa0ec08fa513daae3d2a12a6d55fbb2fb6c6d&amp;refer=http%3A%2F%2Fbkimg.cdn.bcebos.com&amp;app=2002&amp;size=f9999,10000&amp;q=a80&amp;n=0&amp;g=0n&amp;fmt=auto?sec=1652151715&amp;t=a477bfe44a58804d847cd2313a20457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28" y="235635"/>
            <a:ext cx="1809763" cy="6667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330" y="1429385"/>
            <a:ext cx="10968355" cy="381635"/>
          </a:xfrm>
        </p:spPr>
        <p:txBody>
          <a:bodyPr lIns="101600" tIns="38100" rIns="76200" bIns="381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en-US" alt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73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142984"/>
            <a:ext cx="10972800" cy="5143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B2759-FFBC-47DF-8ECD-B05BB0554D7F}" type="datetime1">
              <a:rPr lang="zh-CN" altLang="en-US" smtClean="0"/>
              <a:t>2024-11-12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lang="zh-CN" altLang="en-US" sz="3065" b="1" kern="1200" spc="0" dirty="0">
          <a:solidFill>
            <a:srgbClr val="2169D3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457200" indent="-457200" algn="l" defTabSz="1219200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2135" b="1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990600" indent="-381000" algn="l" defTabSz="1219200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1865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524000" indent="-304800" algn="l" defTabSz="1219200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2133600" indent="-304800" algn="l" defTabSz="1219200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1465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743200" indent="-304800" algn="l" defTabSz="1219200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»"/>
        <a:defRPr sz="1465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hyperlink" Target="file:///C:\Program%20Files%20(x86)\Youdao\Dict\7.5.2.0\resultui\dict\%3fkeyword=transcoding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6896" y="1557359"/>
            <a:ext cx="11098208" cy="2107947"/>
          </a:xfrm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</a:rPr>
              <a:t>Discussion Paper on Ultra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Low Bitrate Codecs </a:t>
            </a:r>
            <a:r>
              <a:rPr lang="en-US" altLang="en-US" sz="3200" dirty="0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</a:rPr>
              <a:t> Voice Call using GEO satellite access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A3EBED2C-B626-646F-2BF8-ACD4E427F0C3}"/>
              </a:ext>
            </a:extLst>
          </p:cNvPr>
          <p:cNvSpPr txBox="1">
            <a:spLocks/>
          </p:cNvSpPr>
          <p:nvPr/>
        </p:nvSpPr>
        <p:spPr>
          <a:xfrm>
            <a:off x="4175408" y="4240482"/>
            <a:ext cx="4754835" cy="93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200" rtl="0" eaLnBrk="1" latinLnBrk="0" hangingPunct="1">
              <a:spcBef>
                <a:spcPct val="0"/>
              </a:spcBef>
              <a:buNone/>
              <a:defRPr lang="zh-CN" altLang="en-US" sz="4265" b="1" kern="1200" spc="0">
                <a:solidFill>
                  <a:srgbClr val="2169D3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120F59-BEF5-1DF8-4D3F-F5A7E6814959}"/>
              </a:ext>
            </a:extLst>
          </p:cNvPr>
          <p:cNvSpPr txBox="1"/>
          <p:nvPr/>
        </p:nvSpPr>
        <p:spPr>
          <a:xfrm>
            <a:off x="2920663" y="3973406"/>
            <a:ext cx="7076092" cy="1114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Mobile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vivo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8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Spreadtrum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Fraunhofer IIS</a:t>
            </a:r>
          </a:p>
          <a:p>
            <a:pPr algn="ctr">
              <a:lnSpc>
                <a:spcPct val="200000"/>
              </a:lnSpc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2024.11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CE993D-CC61-BE62-3845-4D4946FA20FE}"/>
              </a:ext>
            </a:extLst>
          </p:cNvPr>
          <p:cNvSpPr txBox="1"/>
          <p:nvPr/>
        </p:nvSpPr>
        <p:spPr>
          <a:xfrm>
            <a:off x="164387" y="108349"/>
            <a:ext cx="6102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3GPP TSG SA WG4#130 </a:t>
            </a:r>
          </a:p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Orlando, USA, 18-22 November 2024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95ED64-2169-E7A1-FCB6-45E901D922BB}"/>
              </a:ext>
            </a:extLst>
          </p:cNvPr>
          <p:cNvSpPr txBox="1"/>
          <p:nvPr/>
        </p:nvSpPr>
        <p:spPr>
          <a:xfrm>
            <a:off x="9822094" y="108349"/>
            <a:ext cx="267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 err="1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Tdoc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 S4-241928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30620" y="374265"/>
            <a:ext cx="6684579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Proposal and Time Plan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58B441-CB35-0254-FCE1-3BA5F62E0AA4}"/>
              </a:ext>
            </a:extLst>
          </p:cNvPr>
          <p:cNvSpPr txBox="1"/>
          <p:nvPr/>
        </p:nvSpPr>
        <p:spPr>
          <a:xfrm>
            <a:off x="421821" y="1184869"/>
            <a:ext cx="1132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The overall objective is proposed to develop a codec </a:t>
            </a:r>
            <a:r>
              <a:rPr lang="en-GB" altLang="zh-CN" b="1" dirty="0"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b="1" dirty="0"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voice call services using GEO satellite access</a:t>
            </a:r>
            <a:r>
              <a:rPr lang="en-GB" altLang="zh-CN" b="1" dirty="0"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b="1" dirty="0"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The developments under this work should lead to a set of new specifications</a:t>
            </a:r>
            <a:r>
              <a:rPr lang="en-US" altLang="zh-CN" b="1" dirty="0">
                <a:latin typeface="Arial" panose="020B060402020209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b="1" dirty="0">
              <a:latin typeface="Arial" panose="020B060402020209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D156BD7-AEEF-21CA-A6B5-4A733D3A20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519555"/>
              </p:ext>
            </p:extLst>
          </p:nvPr>
        </p:nvGraphicFramePr>
        <p:xfrm>
          <a:off x="1091609" y="1831200"/>
          <a:ext cx="9555843" cy="483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0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5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944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Date</a:t>
                      </a:r>
                      <a:endParaRPr lang="en-US" sz="1400" dirty="0">
                        <a:effectLst/>
                        <a:latin typeface="Arial" panose="020B060402020209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9891" marR="29891" marT="19927" marB="199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0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Milestone</a:t>
                      </a:r>
                      <a:endParaRPr lang="en-US" sz="1400">
                        <a:effectLst/>
                        <a:latin typeface="Arial" panose="020B060402020209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9891" marR="29891" marT="19927" marB="199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0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34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SA4#130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(18</a:t>
                      </a:r>
                      <a:r>
                        <a:rPr lang="en-US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22</a:t>
                      </a:r>
                      <a:r>
                        <a:rPr lang="en-US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nd</a:t>
                      </a: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November 2024)</a:t>
                      </a:r>
                      <a:endParaRPr lang="en-US" sz="1400">
                        <a:effectLst/>
                        <a:latin typeface="Arial" panose="020B0604020202090204" pitchFamily="34" charset="0"/>
                        <a:ea typeface="宋体" pitchFamily="2" charset="-122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Discussion by SA4 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on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justifications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 and requirements </a:t>
                      </a: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of ultra low rate speech codec.</a:t>
                      </a:r>
                      <a:endParaRPr lang="en-US" sz="1400">
                        <a:effectLst/>
                        <a:latin typeface="Arial" panose="020B0604020202090204" pitchFamily="34" charset="0"/>
                        <a:ea typeface="宋体" pitchFamily="2" charset="-122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82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SA4#131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(17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21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st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February 2025)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Review and agreement by SA4 of the WID “Ultra low rate speech codec”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5235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SA4#131-bis-e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(11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st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17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April 2025)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42900" algn="l" fontAlgn="base" hangingPunct="0">
                        <a:lnSpc>
                          <a:spcPct val="70000"/>
                        </a:lnSpc>
                        <a:spcBef>
                          <a:spcPts val="600"/>
                        </a:spcBef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dirty="0"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Start definition of P-docs: performance requirements, design constraints, test plan, processing plan, selection rules &amp; deliverables</a:t>
                      </a: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42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SA4#132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(19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23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nd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May 2025)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42900" algn="l" fontAlgn="base" hangingPunct="0">
                        <a:lnSpc>
                          <a:spcPct val="70000"/>
                        </a:lnSpc>
                        <a:spcBef>
                          <a:spcPts val="600"/>
                        </a:spcBef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Agreement of P-docs: performance requirements &amp; design constraints</a:t>
                      </a:r>
                    </a:p>
                    <a:p>
                      <a:pPr marL="0" indent="-342900" algn="l" fontAlgn="base" hangingPunct="0">
                        <a:lnSpc>
                          <a:spcPct val="70000"/>
                        </a:lnSpc>
                        <a:spcBef>
                          <a:spcPts val="600"/>
                        </a:spcBef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Submission of </a:t>
                      </a:r>
                      <a:r>
                        <a:rPr lang="en-US" altLang="zh-CN" sz="1400" kern="1200" dirty="0" err="1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LoI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 for candidates</a:t>
                      </a: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82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SA4#133-e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(21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st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25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July 2025)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1219200" rtl="0" eaLnBrk="1" fontAlgn="base" latinLnBrk="0" hangingPunct="0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ClrTx/>
                        <a:buSzTx/>
                        <a:buFont typeface="Arial" panose="020B060402020209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Continue work on remaining P-docs. </a:t>
                      </a:r>
                      <a:endParaRPr lang="en-US" sz="1400" dirty="0">
                        <a:effectLst/>
                        <a:latin typeface="Arial" panose="020B0604020202090204" pitchFamily="34" charset="0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532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SA4#134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(17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21</a:t>
                      </a:r>
                      <a:r>
                        <a:rPr lang="en-US" altLang="zh-CN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st</a:t>
                      </a:r>
                      <a:r>
                        <a:rPr lang="en-US" altLang="zh-CN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November 2025)</a:t>
                      </a:r>
                      <a:endParaRPr lang="en-US" altLang="zh-CN" sz="140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342900" algn="l" defTabSz="1219200" rtl="0" eaLnBrk="1" fontAlgn="auto" latinLnBrk="0" hangingPunct="1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Arial" panose="020B0604020202090204" pitchFamily="34" charset="0"/>
                          <a:ea typeface="+mn-ea"/>
                          <a:cs typeface="Arial" panose="020B0604020202090204" pitchFamily="34" charset="0"/>
                        </a:rPr>
                        <a:t>Agreement of all remaining P-docs: test plan, processing plan, selection rules &amp; deliverables</a:t>
                      </a:r>
                      <a:endParaRPr lang="en-US" sz="1400" dirty="0">
                        <a:effectLst/>
                        <a:latin typeface="Arial" panose="020B0604020202090204" pitchFamily="34" charset="0"/>
                        <a:cs typeface="Arial" panose="020B0604020202090204" pitchFamily="34" charset="0"/>
                      </a:endParaRPr>
                    </a:p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Candidate submission for codec selection</a:t>
                      </a: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282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SA4#135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(9</a:t>
                      </a:r>
                      <a:r>
                        <a:rPr lang="en-US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13</a:t>
                      </a:r>
                      <a:r>
                        <a:rPr lang="en-US" sz="1400" baseline="300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nd</a:t>
                      </a:r>
                      <a:r>
                        <a:rPr lang="en-US" sz="140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February 2026)</a:t>
                      </a:r>
                      <a:endParaRPr lang="en-US" sz="1400">
                        <a:effectLst/>
                        <a:latin typeface="Arial" panose="020B0604020202090204" pitchFamily="34" charset="0"/>
                        <a:ea typeface="宋体" pitchFamily="2" charset="-122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Selection     completed</a:t>
                      </a:r>
                    </a:p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Selection of “Ultra low rate speech codec” and approval of initial specifications</a:t>
                      </a: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821">
                <a:tc>
                  <a:txBody>
                    <a:bodyPr/>
                    <a:lstStyle/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TSG SA#111</a:t>
                      </a:r>
                    </a:p>
                    <a:p>
                      <a:pPr marL="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(10</a:t>
                      </a:r>
                      <a:r>
                        <a:rPr lang="en-US" altLang="zh-CN" sz="1400" baseline="300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th</a:t>
                      </a:r>
                      <a:r>
                        <a:rPr lang="en-US" altLang="zh-CN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– 13</a:t>
                      </a:r>
                      <a:r>
                        <a:rPr lang="en-US" altLang="zh-CN" sz="1400" baseline="300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nd</a:t>
                      </a:r>
                      <a:r>
                        <a:rPr lang="en-US" altLang="zh-CN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 March 2026)</a:t>
                      </a:r>
                      <a:endParaRPr lang="en-US" altLang="zh-CN" sz="1400" dirty="0">
                        <a:effectLst/>
                        <a:latin typeface="Arial" panose="020B0604020202090204" pitchFamily="34" charset="0"/>
                        <a:ea typeface="+mn-ea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l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5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effectLst/>
                          <a:latin typeface="Arial" panose="020B0604020202090204" pitchFamily="34" charset="0"/>
                          <a:cs typeface="Arial" panose="020B0604020202090204" pitchFamily="34" charset="0"/>
                        </a:rPr>
                        <a:t>Approval  by TSG SA (SA#111)</a:t>
                      </a:r>
                      <a:endParaRPr lang="en-US" sz="1400" dirty="0">
                        <a:effectLst/>
                        <a:latin typeface="Arial" panose="020B0604020202090204" pitchFamily="34" charset="0"/>
                        <a:ea typeface="宋体" pitchFamily="2" charset="-122"/>
                        <a:cs typeface="Arial" panose="020B0604020202090204" pitchFamily="34" charset="0"/>
                      </a:endParaRPr>
                    </a:p>
                  </a:txBody>
                  <a:tcPr marL="29891" marR="29891" marT="19927" marB="199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zh-CN" sz="4800" dirty="0">
                <a:solidFill>
                  <a:schemeClr val="accent1">
                    <a:lumMod val="75000"/>
                  </a:schemeClr>
                </a:solidFill>
              </a:rPr>
              <a:t>Thank you!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31099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Content</a:t>
            </a:r>
            <a:endParaRPr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66512" y="4278331"/>
            <a:ext cx="98434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373120" y="2053194"/>
            <a:ext cx="6151464" cy="579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Background and motivation </a:t>
            </a:r>
          </a:p>
        </p:txBody>
      </p:sp>
      <p:sp>
        <p:nvSpPr>
          <p:cNvPr id="7" name="矩形 6"/>
          <p:cNvSpPr/>
          <p:nvPr/>
        </p:nvSpPr>
        <p:spPr>
          <a:xfrm>
            <a:off x="2556656" y="2061747"/>
            <a:ext cx="565004" cy="579859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3373120" y="4007203"/>
            <a:ext cx="615146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Objectives</a:t>
            </a:r>
          </a:p>
        </p:txBody>
      </p:sp>
      <p:sp>
        <p:nvSpPr>
          <p:cNvPr id="13" name="矩形 12"/>
          <p:cNvSpPr/>
          <p:nvPr/>
        </p:nvSpPr>
        <p:spPr>
          <a:xfrm>
            <a:off x="2556656" y="4007203"/>
            <a:ext cx="56500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3373120" y="4915866"/>
            <a:ext cx="615146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Proposal and Time plan</a:t>
            </a:r>
          </a:p>
        </p:txBody>
      </p:sp>
      <p:sp>
        <p:nvSpPr>
          <p:cNvPr id="25" name="矩形 24"/>
          <p:cNvSpPr/>
          <p:nvPr/>
        </p:nvSpPr>
        <p:spPr>
          <a:xfrm>
            <a:off x="2556656" y="4938234"/>
            <a:ext cx="56500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C457BE-263E-973D-94A1-99980A049C4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73120" y="3049265"/>
            <a:ext cx="615146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Justifications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3B20EC8-7C40-92B7-5127-3C46E9003BE9}"/>
              </a:ext>
            </a:extLst>
          </p:cNvPr>
          <p:cNvSpPr/>
          <p:nvPr/>
        </p:nvSpPr>
        <p:spPr>
          <a:xfrm>
            <a:off x="2556656" y="3046840"/>
            <a:ext cx="565004" cy="5798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31099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Background and motivation </a:t>
            </a:r>
            <a:endParaRPr sz="28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90F06-FD0C-D04C-C3FC-38987ADEDBDA}"/>
              </a:ext>
            </a:extLst>
          </p:cNvPr>
          <p:cNvSpPr txBox="1"/>
          <p:nvPr/>
        </p:nvSpPr>
        <p:spPr>
          <a:xfrm>
            <a:off x="-255185" y="1489813"/>
            <a:ext cx="1161162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en-US" altLang="zh-CN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Proprietary solutions</a:t>
            </a:r>
          </a:p>
          <a:p>
            <a:pPr lvl="2" algn="just"/>
            <a:r>
              <a:rPr lang="en-US" altLang="zh-CN" sz="1600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Commercialized GEO satellites and existing smartphone products supporting GEO satellite direct communication can provide SMS and voices services.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GEO satellite access as a complement to terrestrial network coverage, brings new values and opportunities to various market segments including IoT and smartphones. </a:t>
            </a:r>
            <a:endParaRPr lang="en-US" altLang="zh-CN" sz="1600" b="1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57C29D-1330-61C5-1C6B-E276BFDF7FB3}"/>
              </a:ext>
            </a:extLst>
          </p:cNvPr>
          <p:cNvSpPr txBox="1"/>
          <p:nvPr/>
        </p:nvSpPr>
        <p:spPr>
          <a:xfrm>
            <a:off x="-284272" y="2774761"/>
            <a:ext cx="1214607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en-US" altLang="zh-CN" b="1" i="0" dirty="0">
                <a:solidFill>
                  <a:srgbClr val="2E3033"/>
                </a:solidFill>
                <a:effectLst/>
                <a:latin typeface="Arial" panose="020B0604020202020204" pitchFamily="34" charset="0"/>
              </a:rPr>
              <a:t>Standard </a:t>
            </a:r>
            <a:r>
              <a:rPr lang="en-US" altLang="zh-CN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solutions</a:t>
            </a:r>
          </a:p>
          <a:p>
            <a:pPr lvl="2" algn="just"/>
            <a:r>
              <a:rPr lang="en-US" altLang="zh-CN" sz="1600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For terrestrial and non-terrestrial convergence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, ITU-T Y.3200 and Y.3201 have proposed fixed, mobile and satellite converged network architectures including satellite-based and land-based network architectures.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3GPP also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has been working on IoT-NTN since Rel-17 targeting direct communication over GEO satellites. </a:t>
            </a:r>
          </a:p>
          <a:p>
            <a:pPr lvl="2" algn="just"/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3GPP SA1 has studied </a:t>
            </a:r>
            <a:r>
              <a:rPr lang="en-US" altLang="zh-CN" sz="1600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the IMS voice support over GEO satellite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in Rel-20 since Mar. 2024. The use case has been well justified with corresponding requirements in TR 22.887.</a:t>
            </a:r>
          </a:p>
        </p:txBody>
      </p:sp>
      <p:pic>
        <p:nvPicPr>
          <p:cNvPr id="10" name="Picture 17">
            <a:extLst>
              <a:ext uri="{FF2B5EF4-FFF2-40B4-BE49-F238E27FC236}">
                <a16:creationId xmlns:a16="http://schemas.microsoft.com/office/drawing/2014/main" id="{25C41CF7-7949-884F-7FC2-4D9CCC67E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608" y="4937822"/>
            <a:ext cx="911985" cy="707809"/>
          </a:xfrm>
          <a:prstGeom prst="rect">
            <a:avLst/>
          </a:prstGeom>
        </p:spPr>
      </p:pic>
      <p:pic>
        <p:nvPicPr>
          <p:cNvPr id="11" name="Picture 2" descr="Satellite dish with solid fill">
            <a:extLst>
              <a:ext uri="{FF2B5EF4-FFF2-40B4-BE49-F238E27FC236}">
                <a16:creationId xmlns:a16="http://schemas.microsoft.com/office/drawing/2014/main" id="{101361F5-3902-2B73-7C2A-623FDD97C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6006414" y="5086216"/>
            <a:ext cx="381552" cy="37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phic 19" descr="Cell Tower with solid fill">
            <a:extLst>
              <a:ext uri="{FF2B5EF4-FFF2-40B4-BE49-F238E27FC236}">
                <a16:creationId xmlns:a16="http://schemas.microsoft.com/office/drawing/2014/main" id="{17D32246-BB17-EFC0-0E85-2B8414191A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39742" y="5063127"/>
            <a:ext cx="457200" cy="457200"/>
          </a:xfrm>
          <a:prstGeom prst="rect">
            <a:avLst/>
          </a:prstGeom>
        </p:spPr>
      </p:pic>
      <p:sp>
        <p:nvSpPr>
          <p:cNvPr id="15" name="Rectangle 22">
            <a:extLst>
              <a:ext uri="{FF2B5EF4-FFF2-40B4-BE49-F238E27FC236}">
                <a16:creationId xmlns:a16="http://schemas.microsoft.com/office/drawing/2014/main" id="{82D15226-2873-7FAA-BC2C-F97D23F3B8AE}"/>
              </a:ext>
            </a:extLst>
          </p:cNvPr>
          <p:cNvSpPr/>
          <p:nvPr/>
        </p:nvSpPr>
        <p:spPr>
          <a:xfrm>
            <a:off x="3593978" y="5572094"/>
            <a:ext cx="1303342" cy="30880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kern="0" dirty="0">
                <a:solidFill>
                  <a:srgbClr val="000000"/>
                </a:solidFill>
                <a:latin typeface="Calibri" panose="020F0502020204030204"/>
              </a:rPr>
              <a:t>Multi-access UE</a:t>
            </a:r>
            <a:endParaRPr kumimoji="1" lang="LID4096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72318E2C-06C6-C5EF-123B-7A9E92C7CE70}"/>
              </a:ext>
            </a:extLst>
          </p:cNvPr>
          <p:cNvSpPr/>
          <p:nvPr/>
        </p:nvSpPr>
        <p:spPr>
          <a:xfrm>
            <a:off x="6289781" y="5572097"/>
            <a:ext cx="752859" cy="30880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kern="0" dirty="0">
                <a:solidFill>
                  <a:srgbClr val="000000"/>
                </a:solidFill>
                <a:latin typeface="Calibri" panose="020F0502020204030204"/>
              </a:rPr>
              <a:t>(n</a:t>
            </a:r>
            <a:r>
              <a:rPr kumimoji="1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g-)</a:t>
            </a:r>
            <a:r>
              <a:rPr kumimoji="1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eNB</a:t>
            </a:r>
            <a:endParaRPr kumimoji="1" lang="LID4096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25">
            <a:extLst>
              <a:ext uri="{FF2B5EF4-FFF2-40B4-BE49-F238E27FC236}">
                <a16:creationId xmlns:a16="http://schemas.microsoft.com/office/drawing/2014/main" id="{768B9857-44CE-4FA6-2822-9D2A46711514}"/>
              </a:ext>
            </a:extLst>
          </p:cNvPr>
          <p:cNvSpPr/>
          <p:nvPr/>
        </p:nvSpPr>
        <p:spPr>
          <a:xfrm>
            <a:off x="7063939" y="5572097"/>
            <a:ext cx="1153322" cy="30879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EPC or 5GC</a:t>
            </a:r>
            <a:endParaRPr kumimoji="1" lang="LID4096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9" name="Straight Connector 26">
            <a:extLst>
              <a:ext uri="{FF2B5EF4-FFF2-40B4-BE49-F238E27FC236}">
                <a16:creationId xmlns:a16="http://schemas.microsoft.com/office/drawing/2014/main" id="{27CFDAE8-DE9C-F140-683D-5C8F345824E4}"/>
              </a:ext>
            </a:extLst>
          </p:cNvPr>
          <p:cNvCxnSpPr>
            <a:stCxn id="12" idx="3"/>
            <a:endCxn id="10" idx="1"/>
          </p:cNvCxnSpPr>
          <p:nvPr/>
        </p:nvCxnSpPr>
        <p:spPr>
          <a:xfrm>
            <a:off x="6896942" y="5291727"/>
            <a:ext cx="287666" cy="0"/>
          </a:xfrm>
          <a:prstGeom prst="line">
            <a:avLst/>
          </a:prstGeom>
          <a:noFill/>
          <a:ln w="6350" cap="flat" cmpd="sng" algn="ctr">
            <a:solidFill>
              <a:srgbClr val="375FFF"/>
            </a:solidFill>
            <a:prstDash val="solid"/>
            <a:miter lim="800000"/>
          </a:ln>
          <a:effectLst/>
        </p:spPr>
      </p:cxnSp>
      <p:sp>
        <p:nvSpPr>
          <p:cNvPr id="21" name="Rectangle 28">
            <a:extLst>
              <a:ext uri="{FF2B5EF4-FFF2-40B4-BE49-F238E27FC236}">
                <a16:creationId xmlns:a16="http://schemas.microsoft.com/office/drawing/2014/main" id="{029DB233-3D60-A5DE-1023-425C23963472}"/>
              </a:ext>
            </a:extLst>
          </p:cNvPr>
          <p:cNvSpPr/>
          <p:nvPr/>
        </p:nvSpPr>
        <p:spPr>
          <a:xfrm>
            <a:off x="5294868" y="4770539"/>
            <a:ext cx="752859" cy="30880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GEO</a:t>
            </a:r>
            <a:endParaRPr kumimoji="1" lang="LID4096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图形 7" descr="卫星 纯色填充">
            <a:extLst>
              <a:ext uri="{FF2B5EF4-FFF2-40B4-BE49-F238E27FC236}">
                <a16:creationId xmlns:a16="http://schemas.microsoft.com/office/drawing/2014/main" id="{9D5880E0-8A66-84E5-294A-04E7DE6A2A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20620" y="4627710"/>
            <a:ext cx="530009" cy="524902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FE13EF2-898F-01D5-87AC-887C3D5D4ABA}"/>
              </a:ext>
            </a:extLst>
          </p:cNvPr>
          <p:cNvCxnSpPr/>
          <p:nvPr/>
        </p:nvCxnSpPr>
        <p:spPr>
          <a:xfrm flipV="1">
            <a:off x="4308499" y="5063127"/>
            <a:ext cx="588821" cy="2113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416566C-D0B6-3DC7-612A-7043062425FB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5671298" y="5079341"/>
            <a:ext cx="320335" cy="106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形 5" descr="智能手机 纯色填充">
            <a:extLst>
              <a:ext uri="{FF2B5EF4-FFF2-40B4-BE49-F238E27FC236}">
                <a16:creationId xmlns:a16="http://schemas.microsoft.com/office/drawing/2014/main" id="{96670C90-E706-A384-13E8-3BC7788ADE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81360" y="5014669"/>
            <a:ext cx="580061" cy="5744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730" y="240624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Background and motivation 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D32089C-1FD7-4DBF-4688-210C9E521617}"/>
              </a:ext>
            </a:extLst>
          </p:cNvPr>
          <p:cNvSpPr txBox="1"/>
          <p:nvPr/>
        </p:nvSpPr>
        <p:spPr>
          <a:xfrm>
            <a:off x="299598" y="2487148"/>
            <a:ext cx="612890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NB-IoT access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Half duplex (UE side)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Bandwidth (DL): 180kHz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Bandwidth (UL): 3.75kHz, 15kHz (single-tone), 180kHz (12-tone)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 rate: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~1kbps data rate @ GEO + 23dBm phone(Realistic)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Commercialized services: 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SMS, Non-IP data transmission, etc., </a:t>
            </a:r>
          </a:p>
          <a:p>
            <a:pPr marL="742950" lvl="1" indent="-285750">
              <a:buFontTx/>
              <a:buChar char="-"/>
              <a:defRPr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Voice services is expected to start in Rel-20 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1DCBAE-83A4-07ED-2731-9B76224A3A8C}"/>
              </a:ext>
            </a:extLst>
          </p:cNvPr>
          <p:cNvSpPr txBox="1"/>
          <p:nvPr/>
        </p:nvSpPr>
        <p:spPr>
          <a:xfrm>
            <a:off x="60755" y="1103162"/>
            <a:ext cx="121761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n-US" altLang="zh-CN" sz="18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To support GEO satellite access, transparent payload is discussed in 3GPP standards (Rel-17, Rel-18). NB-IoT (GEO) satellite access is often preferred . This is due to NB-IoT‘s narrow bandwidth, ranging from 3.75 kHz to 180 kHz (as specified in TS 36.213), which is more compatible with the high altitude of GEO satellites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.</a:t>
            </a:r>
            <a:endParaRPr lang="en-US" altLang="zh-CN" sz="18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5" name="Table 16">
            <a:extLst>
              <a:ext uri="{FF2B5EF4-FFF2-40B4-BE49-F238E27FC236}">
                <a16:creationId xmlns:a16="http://schemas.microsoft.com/office/drawing/2014/main" id="{63119BCB-819D-2F0D-9901-B66FBBBE6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9610"/>
              </p:ext>
            </p:extLst>
          </p:nvPr>
        </p:nvGraphicFramePr>
        <p:xfrm>
          <a:off x="6744243" y="2803857"/>
          <a:ext cx="4862287" cy="1807958"/>
        </p:xfrm>
        <a:graphic>
          <a:graphicData uri="http://schemas.openxmlformats.org/drawingml/2006/table">
            <a:tbl>
              <a:tblPr firstRow="1" firstCol="1" bandRow="1"/>
              <a:tblGrid>
                <a:gridCol w="968538">
                  <a:extLst>
                    <a:ext uri="{9D8B030D-6E8A-4147-A177-3AD203B41FA5}">
                      <a16:colId xmlns:a16="http://schemas.microsoft.com/office/drawing/2014/main" val="2427276173"/>
                    </a:ext>
                  </a:extLst>
                </a:gridCol>
                <a:gridCol w="920527">
                  <a:extLst>
                    <a:ext uri="{9D8B030D-6E8A-4147-A177-3AD203B41FA5}">
                      <a16:colId xmlns:a16="http://schemas.microsoft.com/office/drawing/2014/main" val="2886132832"/>
                    </a:ext>
                  </a:extLst>
                </a:gridCol>
                <a:gridCol w="1019489">
                  <a:extLst>
                    <a:ext uri="{9D8B030D-6E8A-4147-A177-3AD203B41FA5}">
                      <a16:colId xmlns:a16="http://schemas.microsoft.com/office/drawing/2014/main" val="858857032"/>
                    </a:ext>
                  </a:extLst>
                </a:gridCol>
                <a:gridCol w="1019489">
                  <a:extLst>
                    <a:ext uri="{9D8B030D-6E8A-4147-A177-3AD203B41FA5}">
                      <a16:colId xmlns:a16="http://schemas.microsoft.com/office/drawing/2014/main" val="2329447497"/>
                    </a:ext>
                  </a:extLst>
                </a:gridCol>
                <a:gridCol w="934244">
                  <a:extLst>
                    <a:ext uri="{9D8B030D-6E8A-4147-A177-3AD203B41FA5}">
                      <a16:colId xmlns:a16="http://schemas.microsoft.com/office/drawing/2014/main" val="167090444"/>
                    </a:ext>
                  </a:extLst>
                </a:gridCol>
              </a:tblGrid>
              <a:tr h="276248">
                <a:tc rowSpan="2"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Scenario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type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Transmission data rate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 setup time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782499"/>
                  </a:ext>
                </a:extLst>
              </a:tr>
              <a:tr h="552495"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UL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517647"/>
                  </a:ext>
                </a:extLst>
              </a:tr>
              <a:tr h="82874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IMS voice call using GEO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Handheld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[1-3]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kbit/s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[1-3]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kbit/s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[4-30]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4130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12B06499-3EF3-3DBE-A43C-A1D1287D0BD4}"/>
              </a:ext>
            </a:extLst>
          </p:cNvPr>
          <p:cNvSpPr txBox="1"/>
          <p:nvPr/>
        </p:nvSpPr>
        <p:spPr>
          <a:xfrm>
            <a:off x="913379" y="5471572"/>
            <a:ext cx="11199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lang="en-US" altLang="zh-CN" sz="2000" b="1" kern="1200" dirty="0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SA4: It is expected </a:t>
            </a:r>
            <a:r>
              <a:rPr lang="en-US" altLang="zh-CN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kern="1200" dirty="0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up </a:t>
            </a:r>
            <a:r>
              <a:rPr lang="en-US" altLang="zh-CN" sz="20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ultra low bitrate </a:t>
            </a:r>
            <a:r>
              <a:rPr lang="en-US" altLang="zh-CN" sz="2000" b="1" kern="1200" dirty="0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codec work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for voice call based on IoT-NTN(NB-IoT) using GEO satellite</a:t>
            </a:r>
            <a:endParaRPr lang="en-US" altLang="zh-CN" sz="2000" b="1" kern="1200" dirty="0">
              <a:solidFill>
                <a:schemeClr val="dk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13CFDC1-3061-F7F1-1290-046CD8B9ABB1}"/>
              </a:ext>
            </a:extLst>
          </p:cNvPr>
          <p:cNvSpPr/>
          <p:nvPr/>
        </p:nvSpPr>
        <p:spPr>
          <a:xfrm>
            <a:off x="0" y="3388537"/>
            <a:ext cx="8863118" cy="11478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326FA7F6-E468-D0A7-C974-1609E073B519}"/>
              </a:ext>
            </a:extLst>
          </p:cNvPr>
          <p:cNvSpPr txBox="1">
            <a:spLocks/>
          </p:cNvSpPr>
          <p:nvPr/>
        </p:nvSpPr>
        <p:spPr>
          <a:xfrm>
            <a:off x="721995" y="231099"/>
            <a:ext cx="10972800" cy="773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200" rtl="0" eaLnBrk="1" latinLnBrk="0" hangingPunct="1">
              <a:spcBef>
                <a:spcPct val="0"/>
              </a:spcBef>
              <a:buNone/>
              <a:defRPr lang="zh-CN" altLang="en-US" sz="3065" b="1" kern="1200" spc="0" dirty="0">
                <a:solidFill>
                  <a:srgbClr val="2169D3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Background and motivation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B700C7-6E19-30E7-70F2-9A1604AFE6C6}"/>
              </a:ext>
            </a:extLst>
          </p:cNvPr>
          <p:cNvSpPr txBox="1"/>
          <p:nvPr/>
        </p:nvSpPr>
        <p:spPr>
          <a:xfrm>
            <a:off x="590527" y="1156344"/>
            <a:ext cx="110109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2E303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China Mobile has organized a laboratory verification of IMS voice call based on IoT-NTN, through UE direct connection to GEO satellite in July 2024.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17" y="1954825"/>
            <a:ext cx="8600083" cy="38391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567A92F-8AE1-4AF8-8EF4-10F0B976B929}"/>
              </a:ext>
            </a:extLst>
          </p:cNvPr>
          <p:cNvSpPr/>
          <p:nvPr/>
        </p:nvSpPr>
        <p:spPr>
          <a:xfrm>
            <a:off x="288921" y="6113440"/>
            <a:ext cx="1293200" cy="2419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SA4 scope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3A8AE3-22A3-8995-60E9-9D25C18A7D06}"/>
              </a:ext>
            </a:extLst>
          </p:cNvPr>
          <p:cNvSpPr txBox="1"/>
          <p:nvPr/>
        </p:nvSpPr>
        <p:spPr>
          <a:xfrm>
            <a:off x="8907382" y="4829197"/>
            <a:ext cx="3153101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Preferred 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performance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Bitrate: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16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16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16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∼1</a:t>
            </a:r>
            <a:r>
              <a:rPr lang="en-US" altLang="zh-CN" sz="16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.2</a:t>
            </a:r>
            <a:r>
              <a:rPr lang="zh-CN" altLang="en-US" sz="16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Kbps</a:t>
            </a:r>
            <a:endParaRPr lang="en-US" altLang="zh-CN" sz="1600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zh-CN" altLang="en-GB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outh-to-ear delay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 2~3s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Quality &gt;= AMR 4.75 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kbp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209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47301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Justifications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85490"/>
              </p:ext>
            </p:extLst>
          </p:nvPr>
        </p:nvGraphicFramePr>
        <p:xfrm>
          <a:off x="1417704" y="3276600"/>
          <a:ext cx="9356592" cy="2740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0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0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5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codec</a:t>
                      </a:r>
                      <a:endParaRPr lang="zh-CN" alt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Bitrate</a:t>
                      </a:r>
                      <a:endParaRPr lang="zh-CN" alt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Source</a:t>
                      </a:r>
                      <a:endParaRPr lang="zh-CN" alt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633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MELP</a:t>
                      </a: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MELPe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0.3Kbps,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0.6Kbps，</a:t>
                      </a:r>
                      <a:endParaRPr lang="en-US" altLang="zh-CN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1.2Kbps</a:t>
                      </a: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,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2.4Kbps</a:t>
                      </a:r>
                      <a:endParaRPr lang="en-US" altLang="zh-CN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https://melp.org/</a:t>
                      </a:r>
                    </a:p>
                    <a:p>
                      <a:pPr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https://www.compandent.com/about-melpe/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633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AMBE</a:t>
                      </a: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AMBE-LR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1.6~1.8Kbps</a:t>
                      </a: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,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2.4~4.8Kbps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 https://www.dvsinc.com/software/technology.shtml#ambelr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6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MPEG-HVXC</a:t>
                      </a:r>
                      <a:endParaRPr lang="zh-CN" altLang="en-US" sz="1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1.2 ~ 1.7 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Kbps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2.0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Kbps</a:t>
                      </a:r>
                      <a:r>
                        <a:rPr lang="en-US" altLang="zh-CN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,4.0</a:t>
                      </a: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Kbps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https://www.iso.org/obp/ui/en/#iso:std:iso-iec:14496:-3:ed-5:v1:en:sec:1.3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7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Codec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0.7~3.2Kbps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4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https://github.com/drowe67/codec2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3A3C20BC-39F4-1DFA-873C-ABDC3896D519}"/>
              </a:ext>
            </a:extLst>
          </p:cNvPr>
          <p:cNvSpPr txBox="1"/>
          <p:nvPr/>
        </p:nvSpPr>
        <p:spPr>
          <a:xfrm>
            <a:off x="372836" y="1376110"/>
            <a:ext cx="1167887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For 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GEO satellite access 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speech, 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ultra low bitrate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encoders are as follows, none of which has formed a standard in the field of mobile communication.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E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xisting IMS voice codecs 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in 3GPP 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cannot meet the low rate requirements:A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MR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-NB supports 8 encoding rates (4.75~12.20kbps) and A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MR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-WB supports 9 encoding rates (6.6~23.85kbps).EVS supports NB, WB, SWB, FB minimum coding rate of 5.9kbps. 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eveloping IVAS support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more than 13.2kbps.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09600" y="231099"/>
            <a:ext cx="10972800" cy="773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200" rtl="0" eaLnBrk="1" latinLnBrk="0" hangingPunct="1">
              <a:spcBef>
                <a:spcPct val="0"/>
              </a:spcBef>
              <a:buNone/>
              <a:defRPr lang="zh-CN" altLang="en-US" sz="3065" b="1" kern="1200" spc="0" dirty="0">
                <a:solidFill>
                  <a:srgbClr val="2169D3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Objectives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E2EA7B-0D0F-9469-C609-6900583BA33F}"/>
              </a:ext>
            </a:extLst>
          </p:cNvPr>
          <p:cNvSpPr txBox="1"/>
          <p:nvPr/>
        </p:nvSpPr>
        <p:spPr>
          <a:xfrm>
            <a:off x="609600" y="1215427"/>
            <a:ext cx="10624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In addition to traditional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LPC-based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speech codecs,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AI-based codecs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can achieve better coding quality at very low rates, but also face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E303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the challenges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of complexity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DD16738-D66E-E923-2BAC-96BF851DD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153507"/>
              </p:ext>
            </p:extLst>
          </p:nvPr>
        </p:nvGraphicFramePr>
        <p:xfrm>
          <a:off x="782738" y="1956812"/>
          <a:ext cx="5155725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577">
                  <a:extLst>
                    <a:ext uri="{9D8B030D-6E8A-4147-A177-3AD203B41FA5}">
                      <a16:colId xmlns:a16="http://schemas.microsoft.com/office/drawing/2014/main" val="433470004"/>
                    </a:ext>
                  </a:extLst>
                </a:gridCol>
                <a:gridCol w="1934108">
                  <a:extLst>
                    <a:ext uri="{9D8B030D-6E8A-4147-A177-3AD203B41FA5}">
                      <a16:colId xmlns:a16="http://schemas.microsoft.com/office/drawing/2014/main" val="267403607"/>
                    </a:ext>
                  </a:extLst>
                </a:gridCol>
                <a:gridCol w="1975040">
                  <a:extLst>
                    <a:ext uri="{9D8B030D-6E8A-4147-A177-3AD203B41FA5}">
                      <a16:colId xmlns:a16="http://schemas.microsoft.com/office/drawing/2014/main" val="1646021276"/>
                    </a:ext>
                  </a:extLst>
                </a:gridCol>
              </a:tblGrid>
              <a:tr h="436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Codec below 1.2kbps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LPC-based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AI-based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477141"/>
                  </a:ext>
                </a:extLst>
              </a:tr>
              <a:tr h="277102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+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167381"/>
                  </a:ext>
                </a:extLst>
              </a:tr>
              <a:tr h="277102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latin typeface="Arial" panose="020B0604020202020204" pitchFamily="34" charset="0"/>
                          <a:ea typeface="华文细黑" panose="02010600040101010101" pitchFamily="2" charset="-122"/>
                          <a:cs typeface="Arial" panose="020B0604020202020204" pitchFamily="34" charset="0"/>
                        </a:rPr>
                        <a:t>Complexity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+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349562"/>
                  </a:ext>
                </a:extLst>
              </a:tr>
              <a:tr h="277102">
                <a:tc>
                  <a:txBody>
                    <a:bodyPr/>
                    <a:lstStyle/>
                    <a:p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Robustness 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+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244802"/>
                  </a:ext>
                </a:extLst>
              </a:tr>
              <a:tr h="277102">
                <a:tc>
                  <a:txBody>
                    <a:bodyPr/>
                    <a:lstStyle/>
                    <a:p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Security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+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497956"/>
                  </a:ext>
                </a:extLst>
              </a:tr>
              <a:tr h="1514826">
                <a:tc>
                  <a:txBody>
                    <a:bodyPr/>
                    <a:lstStyle/>
                    <a:p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Codec2, for example, is an already defined LPC-based codec for low bit rate VoIP. But some parameters such as formant are difficult to reduce.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AI-based</a:t>
                      </a:r>
                      <a:r>
                        <a:rPr lang="zh-CN" altLang="en-US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codec can extract high dimensional parameters and 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华文细黑" panose="02010600040101010101" pitchFamily="2" charset="-122"/>
                          <a:cs typeface="Arial" panose="020B0604020202020204" pitchFamily="34" charset="0"/>
                        </a:rPr>
                        <a:t>achieve</a:t>
                      </a:r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better quality with less bandwidth.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877154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0CB8A7E-B54D-6652-0AAE-A59563E7D58E}"/>
              </a:ext>
            </a:extLst>
          </p:cNvPr>
          <p:cNvSpPr txBox="1"/>
          <p:nvPr/>
        </p:nvSpPr>
        <p:spPr>
          <a:xfrm>
            <a:off x="782738" y="5461695"/>
            <a:ext cx="107514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Objective#1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Define performance requirements of ultra low rate codec for narrowband communications like IoT-NTN(NB-IoT) using GEO satellite access, considering bit rate, complexity, robustness to weak network, coding quality, security, etc.</a:t>
            </a:r>
          </a:p>
          <a:p>
            <a:pPr marL="342900" marR="0" lvl="0" indent="-342900" algn="l" defTabSz="914400" rtl="0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Objective#2: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Define an ultra low rate codec general framework (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LPC-based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or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AI-based codecs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, considering above performance requirements as well as industry support.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800" y="2142572"/>
            <a:ext cx="4943160" cy="279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5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p:pic>
        <p:nvPicPr>
          <p:cNvPr id="8" name="Picture 1" descr="A screen shot of a computer&#10;&#10;Description automatically generated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5"/>
          <a:stretch/>
        </p:blipFill>
        <p:spPr bwMode="auto">
          <a:xfrm>
            <a:off x="2874525" y="2128146"/>
            <a:ext cx="5825831" cy="1895475"/>
          </a:xfrm>
          <a:prstGeom prst="rect">
            <a:avLst/>
          </a:prstGeom>
          <a:noFill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31099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Objectives</a:t>
            </a:r>
          </a:p>
        </p:txBody>
      </p:sp>
      <p:graphicFrame>
        <p:nvGraphicFramePr>
          <p:cNvPr id="15" name="表格 1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602877"/>
              </p:ext>
            </p:extLst>
          </p:nvPr>
        </p:nvGraphicFramePr>
        <p:xfrm>
          <a:off x="1633731" y="4174470"/>
          <a:ext cx="9164898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9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3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49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200" rtl="0" eaLnBrk="1" latinLnBrk="0" hangingPunct="1">
                        <a:buNone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Scenarios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200" rtl="0" eaLnBrk="1" latinLnBrk="0" hangingPunct="1">
                        <a:buNone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Requirement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8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S1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200" rtl="0" eaLnBrk="1" latinLnBrk="0" hangingPunct="1">
                        <a:buNone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  <a:sym typeface="+mn-ea"/>
                        </a:rPr>
                        <a:t>Satellite access terminal calling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algn="l" defTabSz="1219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Transcoding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  <a:hlinkClick r:id="rId5" action="ppaction://hlinkfile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285750" indent="-285750" algn="l" defTabSz="1219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Default codec settings</a:t>
                      </a:r>
                    </a:p>
                    <a:p>
                      <a:pPr marL="285750" indent="-285750" algn="l" defTabSz="1219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Optimize  transmission efficiency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S2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200" rtl="0" eaLnBrk="1" latinLnBrk="0" hangingPunct="1">
                        <a:buNone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  <a:sym typeface="+mn-ea"/>
                        </a:rPr>
                        <a:t>Satellite access terminal called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146E5FC9-588A-6D76-3BAB-91D3F8F80B48}"/>
              </a:ext>
            </a:extLst>
          </p:cNvPr>
          <p:cNvSpPr txBox="1"/>
          <p:nvPr/>
        </p:nvSpPr>
        <p:spPr>
          <a:xfrm>
            <a:off x="441643" y="1104505"/>
            <a:ext cx="113087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effectLst/>
                <a:latin typeface="Arial" panose="020B0604020202020204" pitchFamily="34" charset="0"/>
              </a:rPr>
              <a:t>To </a:t>
            </a:r>
            <a:r>
              <a:rPr lang="en-US" altLang="zh-CN" dirty="0">
                <a:latin typeface="Arial" panose="020B0604020202020204" pitchFamily="34" charset="0"/>
              </a:rPr>
              <a:t>achieve integration 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with the terrestrial voice communication system (4G/5G  IMS architecture), it is necessary to develop </a:t>
            </a:r>
            <a:r>
              <a:rPr lang="en-US" altLang="zh-CN" dirty="0">
                <a:latin typeface="Arial" panose="020B0604020202020204" pitchFamily="34" charset="0"/>
              </a:rPr>
              <a:t>transcoding functions on the network or 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UE side to complete the conversion of the ultra low rate speech codec and existing audio codecs.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F77DF7-7A8A-0574-9D09-9484E028119A}"/>
              </a:ext>
            </a:extLst>
          </p:cNvPr>
          <p:cNvSpPr txBox="1"/>
          <p:nvPr/>
        </p:nvSpPr>
        <p:spPr>
          <a:xfrm>
            <a:off x="609600" y="5628092"/>
            <a:ext cx="107514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base" hangingPunct="0">
              <a:buFont typeface="Symbol" panose="05050102010706020507" pitchFamily="18" charset="2"/>
              <a:buChar char=""/>
            </a:pPr>
            <a:r>
              <a:rPr lang="en-US" altLang="zh-CN" b="1" dirty="0"/>
              <a:t>Objective#3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Considering the interoperability between GEO satellite and </a:t>
            </a:r>
            <a:r>
              <a:rPr lang="en-US" altLang="zh-CN" sz="1400" b="0" i="0" dirty="0">
                <a:effectLst/>
                <a:latin typeface="Arial" panose="020B0604020202020204" pitchFamily="34" charset="0"/>
              </a:rPr>
              <a:t>terrestrial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networks, implement IMS </a:t>
            </a:r>
            <a:r>
              <a:rPr lang="en-US" altLang="zh-CN" sz="1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v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oice call transcoding function with existing audio codecs AMR,EVS, and explicit  handle nodes.</a:t>
            </a:r>
          </a:p>
          <a:p>
            <a:pPr marL="342900" indent="-342900" fontAlgn="base" hangingPunct="0">
              <a:buFont typeface="Symbol" panose="05050102010706020507" pitchFamily="18" charset="2"/>
              <a:buChar char=""/>
            </a:pPr>
            <a:r>
              <a:rPr lang="en-US" altLang="zh-CN" b="1" dirty="0"/>
              <a:t>Objective#4:</a:t>
            </a:r>
            <a:r>
              <a:rPr lang="zh-CN" altLang="en-US" b="1" dirty="0"/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Determine the appropriate </a:t>
            </a: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ptime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and packet headers to optimize  </a:t>
            </a:r>
            <a:r>
              <a:rPr lang="en-US" altLang="zh-CN" sz="1400" kern="12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transmission efficiency</a:t>
            </a:r>
            <a:r>
              <a:rPr lang="en-US" altLang="zh-CN" sz="1400" b="0" i="0" dirty="0">
                <a:solidFill>
                  <a:srgbClr val="2E3033"/>
                </a:solidFill>
                <a:effectLst/>
                <a:latin typeface="Arial" panose="020B0604020202020204" pitchFamily="34" charset="0"/>
              </a:rPr>
              <a:t>.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98501" y="274912"/>
            <a:ext cx="10972800" cy="773095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Objectives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0D6438B7-B787-84DB-8061-FC5EA3F39BB7}"/>
              </a:ext>
            </a:extLst>
          </p:cNvPr>
          <p:cNvSpPr/>
          <p:nvPr/>
        </p:nvSpPr>
        <p:spPr>
          <a:xfrm>
            <a:off x="7051675" y="4363087"/>
            <a:ext cx="4904105" cy="454025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Quality testing 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18">
            <a:extLst>
              <a:ext uri="{FF2B5EF4-FFF2-40B4-BE49-F238E27FC236}">
                <a16:creationId xmlns:a16="http://schemas.microsoft.com/office/drawing/2014/main" id="{CEAC203C-D923-A2A3-3186-2137F93EBFFD}"/>
              </a:ext>
            </a:extLst>
          </p:cNvPr>
          <p:cNvSpPr/>
          <p:nvPr/>
        </p:nvSpPr>
        <p:spPr>
          <a:xfrm>
            <a:off x="7637850" y="3639874"/>
            <a:ext cx="782050" cy="29225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encoder</a:t>
            </a:r>
            <a:endParaRPr lang="zh-CN" altLang="en-US" sz="1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左箭头 28">
            <a:extLst>
              <a:ext uri="{FF2B5EF4-FFF2-40B4-BE49-F238E27FC236}">
                <a16:creationId xmlns:a16="http://schemas.microsoft.com/office/drawing/2014/main" id="{12700359-5E7D-4C20-E9C4-2CD3BDC34F8A}"/>
              </a:ext>
            </a:extLst>
          </p:cNvPr>
          <p:cNvSpPr/>
          <p:nvPr/>
        </p:nvSpPr>
        <p:spPr>
          <a:xfrm rot="16200000">
            <a:off x="7393728" y="4103199"/>
            <a:ext cx="252095" cy="240030"/>
          </a:xfrm>
          <a:prstGeom prst="leftArrow">
            <a:avLst>
              <a:gd name="adj1" fmla="val 37726"/>
              <a:gd name="adj2" fmla="val 50000"/>
            </a:avLst>
          </a:prstGeom>
          <a:ln>
            <a:noFill/>
          </a:ln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箭头 29">
            <a:extLst>
              <a:ext uri="{FF2B5EF4-FFF2-40B4-BE49-F238E27FC236}">
                <a16:creationId xmlns:a16="http://schemas.microsoft.com/office/drawing/2014/main" id="{B949FC25-1BA8-E742-ACFC-37FBEE6E9CB2}"/>
              </a:ext>
            </a:extLst>
          </p:cNvPr>
          <p:cNvSpPr/>
          <p:nvPr/>
        </p:nvSpPr>
        <p:spPr>
          <a:xfrm rot="16200000">
            <a:off x="11317163" y="4103199"/>
            <a:ext cx="252095" cy="240030"/>
          </a:xfrm>
          <a:prstGeom prst="leftArrow">
            <a:avLst>
              <a:gd name="adj1" fmla="val 37726"/>
              <a:gd name="adj2" fmla="val 50000"/>
            </a:avLst>
          </a:prstGeom>
          <a:ln>
            <a:noFill/>
          </a:ln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18">
            <a:extLst>
              <a:ext uri="{FF2B5EF4-FFF2-40B4-BE49-F238E27FC236}">
                <a16:creationId xmlns:a16="http://schemas.microsoft.com/office/drawing/2014/main" id="{04653F0A-EB18-32E8-58FD-69E0112CAF20}"/>
              </a:ext>
            </a:extLst>
          </p:cNvPr>
          <p:cNvSpPr/>
          <p:nvPr/>
        </p:nvSpPr>
        <p:spPr>
          <a:xfrm>
            <a:off x="10638859" y="3639874"/>
            <a:ext cx="768069" cy="28160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decoder</a:t>
            </a:r>
            <a:endParaRPr lang="zh-CN" altLang="en-US" sz="1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169E65B-A1D3-1D65-7E48-508919CFED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479" t="30242" r="40082" b="45825"/>
          <a:stretch/>
        </p:blipFill>
        <p:spPr>
          <a:xfrm>
            <a:off x="8603597" y="3519480"/>
            <a:ext cx="850397" cy="522388"/>
          </a:xfrm>
          <a:prstGeom prst="rect">
            <a:avLst/>
          </a:prstGeom>
          <a:ln>
            <a:noFill/>
          </a:ln>
        </p:spPr>
      </p:pic>
      <p:pic>
        <p:nvPicPr>
          <p:cNvPr id="13" name="图形 12" descr="智能手机 纯色填充">
            <a:extLst>
              <a:ext uri="{FF2B5EF4-FFF2-40B4-BE49-F238E27FC236}">
                <a16:creationId xmlns:a16="http://schemas.microsoft.com/office/drawing/2014/main" id="{BBB5E877-8111-4E3E-BCD0-074198637F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71878" y="3374649"/>
            <a:ext cx="628650" cy="628650"/>
          </a:xfrm>
          <a:prstGeom prst="rect">
            <a:avLst/>
          </a:prstGeom>
        </p:spPr>
      </p:pic>
      <p:pic>
        <p:nvPicPr>
          <p:cNvPr id="17" name="图形 16" descr="智能手机 纯色填充">
            <a:extLst>
              <a:ext uri="{FF2B5EF4-FFF2-40B4-BE49-F238E27FC236}">
                <a16:creationId xmlns:a16="http://schemas.microsoft.com/office/drawing/2014/main" id="{658C549B-BC71-5914-7161-A4539AE766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06928" y="3374649"/>
            <a:ext cx="628650" cy="628650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EB83223-8A02-D0DB-2A14-736F17F77D14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7444864" y="3783905"/>
            <a:ext cx="192986" cy="2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BC67CC3-357C-D8F2-50C8-D03CBB0F843C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11406928" y="3780675"/>
            <a:ext cx="1834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357600BF-C28F-2AFD-4D6F-6361A89627D9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8411267" y="3780674"/>
            <a:ext cx="19233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286E3206-B382-7697-6521-0B7C51CE85A8}"/>
              </a:ext>
            </a:extLst>
          </p:cNvPr>
          <p:cNvCxnSpPr>
            <a:cxnSpLocks/>
          </p:cNvCxnSpPr>
          <p:nvPr/>
        </p:nvCxnSpPr>
        <p:spPr>
          <a:xfrm>
            <a:off x="9422391" y="3783741"/>
            <a:ext cx="1860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18">
            <a:extLst>
              <a:ext uri="{FF2B5EF4-FFF2-40B4-BE49-F238E27FC236}">
                <a16:creationId xmlns:a16="http://schemas.microsoft.com/office/drawing/2014/main" id="{0EF1CACC-D537-C78C-95D1-4CD671C1D3BE}"/>
              </a:ext>
            </a:extLst>
          </p:cNvPr>
          <p:cNvSpPr/>
          <p:nvPr/>
        </p:nvSpPr>
        <p:spPr>
          <a:xfrm>
            <a:off x="9589418" y="3653143"/>
            <a:ext cx="894993" cy="255063"/>
          </a:xfrm>
          <a:prstGeom prst="roundRect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100" b="0" i="0" dirty="0">
                <a:solidFill>
                  <a:srgbClr val="2E30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transcoder</a:t>
            </a:r>
            <a:endParaRPr lang="zh-CN" altLang="en-US" sz="1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7123335C-AC7F-FC60-0AED-E243BFDADEE3}"/>
              </a:ext>
            </a:extLst>
          </p:cNvPr>
          <p:cNvCxnSpPr>
            <a:cxnSpLocks/>
          </p:cNvCxnSpPr>
          <p:nvPr/>
        </p:nvCxnSpPr>
        <p:spPr>
          <a:xfrm>
            <a:off x="10439816" y="3780674"/>
            <a:ext cx="1860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左箭头 30">
            <a:extLst>
              <a:ext uri="{FF2B5EF4-FFF2-40B4-BE49-F238E27FC236}">
                <a16:creationId xmlns:a16="http://schemas.microsoft.com/office/drawing/2014/main" id="{3941B7E0-D921-0C15-326D-E5CA6EAD6450}"/>
              </a:ext>
            </a:extLst>
          </p:cNvPr>
          <p:cNvSpPr/>
          <p:nvPr/>
        </p:nvSpPr>
        <p:spPr>
          <a:xfrm rot="16200000">
            <a:off x="10406794" y="4112518"/>
            <a:ext cx="252095" cy="240030"/>
          </a:xfrm>
          <a:prstGeom prst="leftArrow">
            <a:avLst>
              <a:gd name="adj1" fmla="val 37726"/>
              <a:gd name="adj2" fmla="val 50000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F4C616F-CD98-D0E7-D840-4AD2AA21ECDB}"/>
              </a:ext>
            </a:extLst>
          </p:cNvPr>
          <p:cNvSpPr txBox="1"/>
          <p:nvPr/>
        </p:nvSpPr>
        <p:spPr>
          <a:xfrm>
            <a:off x="8467780" y="4034242"/>
            <a:ext cx="12747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Channel simulation</a:t>
            </a:r>
            <a:endParaRPr lang="zh-CN" altLang="en-US" sz="1000" dirty="0">
              <a:latin typeface="Arial" panose="020B0604020202020204" pitchFamily="34" charset="0"/>
              <a:ea typeface="Microsoft YaHei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6">
            <a:extLst>
              <a:ext uri="{FF2B5EF4-FFF2-40B4-BE49-F238E27FC236}">
                <a16:creationId xmlns:a16="http://schemas.microsoft.com/office/drawing/2014/main" id="{76F77DF7-7A8A-0574-9D09-9484E028119A}"/>
              </a:ext>
            </a:extLst>
          </p:cNvPr>
          <p:cNvSpPr txBox="1"/>
          <p:nvPr/>
        </p:nvSpPr>
        <p:spPr>
          <a:xfrm>
            <a:off x="364080" y="5873924"/>
            <a:ext cx="11463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 hangingPunct="0">
              <a:buFont typeface="Symbol" panose="05050102010706020507" pitchFamily="18" charset="2"/>
              <a:buChar char=""/>
            </a:pPr>
            <a:r>
              <a:rPr lang="en-US" altLang="zh-CN" b="1" dirty="0"/>
              <a:t>Objective#5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Enhance coding quality, leading to improved user experience,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especially in terms of perception and complexity.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CE3EDF9-D712-BC11-C90F-0BE73520F95D}"/>
              </a:ext>
            </a:extLst>
          </p:cNvPr>
          <p:cNvSpPr txBox="1"/>
          <p:nvPr/>
        </p:nvSpPr>
        <p:spPr>
          <a:xfrm>
            <a:off x="334421" y="1101104"/>
            <a:ext cx="114934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a supplement to the </a:t>
            </a:r>
            <a:r>
              <a:rPr lang="en-US" altLang="zh-CN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terrestrial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communication network, </a:t>
            </a:r>
            <a:r>
              <a:rPr lang="en-US" altLang="zh-CN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satellite communication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service pays more attention to the ubiquitous connection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The evaluation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and metrics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of the codec also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have some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 with different network condition. And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perception and coding complexity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may be more essential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19C6EB5-6906-9BB6-9838-D25E18B1329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80474573"/>
              </p:ext>
            </p:extLst>
          </p:nvPr>
        </p:nvGraphicFramePr>
        <p:xfrm>
          <a:off x="368320" y="2100899"/>
          <a:ext cx="6636415" cy="3761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5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511">
                <a:tc>
                  <a:txBody>
                    <a:bodyPr/>
                    <a:lstStyle/>
                    <a:p>
                      <a:endParaRPr lang="zh-CN" altLang="en-US" sz="140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Metrics</a:t>
                      </a:r>
                      <a:endParaRPr lang="zh-CN" altLang="en-US" sz="140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645">
                <a:tc rowSpan="2">
                  <a:txBody>
                    <a:bodyPr/>
                    <a:lstStyle/>
                    <a:p>
                      <a:r>
                        <a:rPr lang="de-DE" altLang="zh-CN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Subjective quality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altLang="zh-CN" sz="1400" dirty="0"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Perceptual evaluation of Speech Quality (e.g., P.800 ACR/DCR, BS.1534)</a:t>
                      </a:r>
                      <a:endParaRPr lang="zh-CN" altLang="en-US" sz="1400" dirty="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119315"/>
                  </a:ext>
                </a:extLst>
              </a:tr>
              <a:tr h="404645">
                <a:tc vMerge="1">
                  <a:txBody>
                    <a:bodyPr/>
                    <a:lstStyle/>
                    <a:p>
                      <a:endParaRPr lang="zh-CN" altLang="en-US" sz="140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altLang="zh-CN" sz="1400" dirty="0"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Perceptual evaluation of Speech intellegibility (e.g. P.807)</a:t>
                      </a:r>
                      <a:endParaRPr lang="zh-CN" altLang="en-US" sz="1400" dirty="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310588"/>
                  </a:ext>
                </a:extLst>
              </a:tr>
              <a:tr h="404645">
                <a:tc rowSpan="2">
                  <a:txBody>
                    <a:bodyPr/>
                    <a:lstStyle/>
                    <a:p>
                      <a:pPr marL="0" algn="l" defTabSz="1219200" rtl="0" eaLnBrk="1" latinLnBrk="0" hangingPunct="1"/>
                      <a:r>
                        <a:rPr lang="en-US" altLang="zh-CN" sz="1400" b="0" i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Objective quality</a:t>
                      </a:r>
                      <a:endParaRPr lang="zh-CN" altLang="en-US" sz="1400" b="0" i="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Objective evaluation of Speech Quality (e.g. PESQ, POLQA)</a:t>
                      </a:r>
                      <a:endParaRPr lang="zh-CN" altLang="en-US" sz="140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51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Objective evaluation of Speech Intelligibility (e.g. STOI, Articulation Index)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511">
                <a:tc rowSpan="4">
                  <a:txBody>
                    <a:bodyPr/>
                    <a:lstStyle/>
                    <a:p>
                      <a:r>
                        <a:rPr lang="en-US" altLang="zh-CN" sz="1400" b="0" i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 objective metrics</a:t>
                      </a:r>
                      <a:endParaRPr lang="zh-CN" altLang="en-US" sz="1400"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Processing delay</a:t>
                      </a:r>
                      <a:endParaRPr lang="zh-CN" altLang="en-US" sz="140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451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200" rtl="0" eaLnBrk="1" latinLnBrk="0" hangingPunct="1"/>
                      <a:r>
                        <a:rPr lang="de-DE" altLang="zh-CN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Complexity (e.g. real-time factor, MACs, MIPS, WMOPS)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366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zh-CN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Memory demand (RAM, ROM)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Preservation of loudness/gain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  <a:p>
                      <a:pPr marL="0" algn="l" defTabSz="1219200" rtl="0" eaLnBrk="1" latinLnBrk="0" hangingPunct="1"/>
                      <a:endParaRPr lang="zh-CN" altLang="en-US" sz="140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MzYzcxNmFjOWU0MDU0NjVlZWM4NTczMTA1ZTYwMD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3.58606299212596,&quot;left&quot;:173.9614960629921,&quot;top&quot;:110.2131496062992,&quot;width&quot;:572.005748031496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3.58606299212596,&quot;left&quot;:173.9614960629921,&quot;top&quot;:110.2131496062992,&quot;width&quot;:572.005748031496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3.58606299212596,&quot;left&quot;:173.9614960629921,&quot;top&quot;:110.2131496062992,&quot;width&quot;:572.005748031496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3.58606299212596,&quot;left&quot;:173.9614960629921,&quot;top&quot;:110.2131496062992,&quot;width&quot;:572.005748031496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5*279"/>
  <p:tag name="TABLE_ENDDRAG_RECT" val="48*241*875*27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33*105"/>
  <p:tag name="TABLE_ENDDRAG_RECT" val="13*369*533*1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25*280"/>
  <p:tag name="TABLE_ENDDRAG_RECT" val="21*157*925*2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12096</TotalTime>
  <Words>1381</Words>
  <Application>Microsoft Office PowerPoint</Application>
  <PresentationFormat>宽屏</PresentationFormat>
  <Paragraphs>171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system-ui</vt:lpstr>
      <vt:lpstr>微软雅黑</vt:lpstr>
      <vt:lpstr>微软雅黑</vt:lpstr>
      <vt:lpstr>Arial</vt:lpstr>
      <vt:lpstr>Calibri</vt:lpstr>
      <vt:lpstr>Symbol</vt:lpstr>
      <vt:lpstr>Wingdings</vt:lpstr>
      <vt:lpstr>1_Office 主题</vt:lpstr>
      <vt:lpstr>Discussion Paper on Ultra Low Bitrate Codecs For Voice Call using GEO satellite access</vt:lpstr>
      <vt:lpstr>Content</vt:lpstr>
      <vt:lpstr>Background and motivation </vt:lpstr>
      <vt:lpstr>Background and motivation </vt:lpstr>
      <vt:lpstr>PowerPoint 演示文稿</vt:lpstr>
      <vt:lpstr>Justifications</vt:lpstr>
      <vt:lpstr>PowerPoint 演示文稿</vt:lpstr>
      <vt:lpstr>Objectives</vt:lpstr>
      <vt:lpstr>Objectives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yin</dc:creator>
  <cp:lastModifiedBy>Yujian</cp:lastModifiedBy>
  <cp:revision>1430</cp:revision>
  <dcterms:created xsi:type="dcterms:W3CDTF">2019-06-19T02:08:00Z</dcterms:created>
  <dcterms:modified xsi:type="dcterms:W3CDTF">2024-11-12T07:56:58Z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ACFF42C30D6F499BA5D4B0D2F70B7DF3_12</vt:lpwstr>
  </property>
</Properties>
</file>