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6"/>
    <p:sldMasterId id="2147483837" r:id="rId7"/>
  </p:sldMasterIdLst>
  <p:notesMasterIdLst>
    <p:notesMasterId r:id="rId13"/>
  </p:notesMasterIdLst>
  <p:sldIdLst>
    <p:sldId id="2147473653" r:id="rId8"/>
    <p:sldId id="2147479643" r:id="rId9"/>
    <p:sldId id="2147479645" r:id="rId10"/>
    <p:sldId id="2147479644" r:id="rId11"/>
    <p:sldId id="2147473565"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5"/>
    <a:srgbClr val="E23B3B"/>
    <a:srgbClr val="F7B737"/>
    <a:srgbClr val="001D47"/>
    <a:srgbClr val="0A0908"/>
    <a:srgbClr val="FF8B10"/>
    <a:srgbClr val="666666"/>
    <a:srgbClr val="333333"/>
    <a:srgbClr val="FFFFFF"/>
    <a:srgbClr val="CCCC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FF87E-CE25-CFF0-D2AA-015C1864D539}" v="2" dt="2024-09-04T13:16:54.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91"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5" name="Straight Connector 4">
            <a:extLst>
              <a:ext uri="{FF2B5EF4-FFF2-40B4-BE49-F238E27FC236}">
                <a16:creationId xmlns:a16="http://schemas.microsoft.com/office/drawing/2014/main" id="{D0744410-8A14-5C00-ACB3-A4E2B723699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5" name="Straight Connector 4">
            <a:extLst>
              <a:ext uri="{FF2B5EF4-FFF2-40B4-BE49-F238E27FC236}">
                <a16:creationId xmlns:a16="http://schemas.microsoft.com/office/drawing/2014/main" id="{12AD20FE-C0B2-18A8-3BBF-8ACE86C1843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81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4" name="Straight Connector 3">
            <a:extLst>
              <a:ext uri="{FF2B5EF4-FFF2-40B4-BE49-F238E27FC236}">
                <a16:creationId xmlns:a16="http://schemas.microsoft.com/office/drawing/2014/main" id="{53559C28-B09A-D154-3785-2962AE7D044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0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296D02C5-F794-02A5-9D37-1018EC4A2983}"/>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9B9FE98F-750B-124A-AB36-A98D98DEA881}"/>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83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D2469804-3D7D-D013-35CB-24DEE40DE41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2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E7303E76-5976-AA67-FD72-87B2A291B56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3" name="Straight Connector 2">
            <a:extLst>
              <a:ext uri="{FF2B5EF4-FFF2-40B4-BE49-F238E27FC236}">
                <a16:creationId xmlns:a16="http://schemas.microsoft.com/office/drawing/2014/main" id="{72C51FFE-5DAC-A9B0-E605-61A58B24E19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88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3" name="Straight Connector 2">
            <a:extLst>
              <a:ext uri="{FF2B5EF4-FFF2-40B4-BE49-F238E27FC236}">
                <a16:creationId xmlns:a16="http://schemas.microsoft.com/office/drawing/2014/main" id="{16CCFB2F-D40E-65A3-6296-DFEDEDD37373}"/>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8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7" name="Straight Connector 6">
            <a:extLst>
              <a:ext uri="{FF2B5EF4-FFF2-40B4-BE49-F238E27FC236}">
                <a16:creationId xmlns:a16="http://schemas.microsoft.com/office/drawing/2014/main" id="{0850E05B-2BC8-48AD-D3B1-486EB5FCBAC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0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3" name="Straight Connector 2">
            <a:extLst>
              <a:ext uri="{FF2B5EF4-FFF2-40B4-BE49-F238E27FC236}">
                <a16:creationId xmlns:a16="http://schemas.microsoft.com/office/drawing/2014/main" id="{10197657-9D9B-4AF7-E9C9-776BC009558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17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3" name="Straight Connector 2">
            <a:extLst>
              <a:ext uri="{FF2B5EF4-FFF2-40B4-BE49-F238E27FC236}">
                <a16:creationId xmlns:a16="http://schemas.microsoft.com/office/drawing/2014/main" id="{C180751A-A425-2A7C-9905-D4075302A3A9}"/>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7" name="Straight Connector 6">
            <a:extLst>
              <a:ext uri="{FF2B5EF4-FFF2-40B4-BE49-F238E27FC236}">
                <a16:creationId xmlns:a16="http://schemas.microsoft.com/office/drawing/2014/main" id="{53224256-5A48-9D8B-C9D2-2CC09506C7C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31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5" name="Straight Connector 4">
            <a:extLst>
              <a:ext uri="{FF2B5EF4-FFF2-40B4-BE49-F238E27FC236}">
                <a16:creationId xmlns:a16="http://schemas.microsoft.com/office/drawing/2014/main" id="{AAB8DA60-1079-0DE5-3032-4CC124EFC3A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63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C5C5220E-134B-27E4-7BF1-37E70D4B64A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920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D81B0E9F-637B-B4E3-0E4C-6D28BA81E660}"/>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D81B0E9F-637B-B4E3-0E4C-6D28BA81E660}"/>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89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5" name="Straight Connector 4">
            <a:extLst>
              <a:ext uri="{FF2B5EF4-FFF2-40B4-BE49-F238E27FC236}">
                <a16:creationId xmlns:a16="http://schemas.microsoft.com/office/drawing/2014/main" id="{D0744410-8A14-5C00-ACB3-A4E2B723699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78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3" name="Straight Connector 2">
            <a:extLst>
              <a:ext uri="{FF2B5EF4-FFF2-40B4-BE49-F238E27FC236}">
                <a16:creationId xmlns:a16="http://schemas.microsoft.com/office/drawing/2014/main" id="{C180751A-A425-2A7C-9905-D4075302A3A9}"/>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0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D81B0E9F-637B-B4E3-0E4C-6D28BA81E660}"/>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89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7" name="Straight Connector 6">
            <a:extLst>
              <a:ext uri="{FF2B5EF4-FFF2-40B4-BE49-F238E27FC236}">
                <a16:creationId xmlns:a16="http://schemas.microsoft.com/office/drawing/2014/main" id="{5043BA7C-3D07-A541-E538-C8BD56B50AB3}"/>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63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30FB4871-3E91-2C06-4BD6-BAB4716AC823}"/>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7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D81B0E9F-637B-B4E3-0E4C-6D28BA81E660}"/>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8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F5A84A49-4C32-0562-6B33-E8281C62C942}"/>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15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20907F98-A046-E796-677D-FB8EEDD6F083}"/>
              </a:ext>
            </a:extLst>
          </p:cNvPr>
          <p:cNvCxnSpPr>
            <a:cxnSpLocks/>
          </p:cNvCxnSpPr>
          <p:nvPr userDrawn="1"/>
        </p:nvCxnSpPr>
        <p:spPr>
          <a:xfrm>
            <a:off x="6278509"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2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1F9E2940-FA7B-D6D9-D260-E7460440051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97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EF6BC33A-A2E3-7103-ACC7-6F043901E5E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11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3 - Cover O BlueGreen3">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97FF23FE-4D10-4C29-7B09-1D707687BDB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034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31F15E35-8F62-FCD4-CD9C-8C7F57AAEDE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60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EB055563-B67F-14B5-583B-3BFC0EB8093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81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2987F7F1-F554-8627-99C4-694EBCFB2B2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454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3" name="Straight Connector 2">
            <a:extLst>
              <a:ext uri="{FF2B5EF4-FFF2-40B4-BE49-F238E27FC236}">
                <a16:creationId xmlns:a16="http://schemas.microsoft.com/office/drawing/2014/main" id="{DA7837CA-5E74-BA1B-C559-ADAB2DF6DB7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573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0E53593B-A7AE-9963-B6BC-8C94C8F0B46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2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6F6E148E-AE32-EC04-55CF-5022F79ADEBA}"/>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054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8B78E584-630B-6BB7-31DB-22945E35D16E}"/>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21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C935493C-0314-59F4-3E99-CA50A71C90CC}"/>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75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793B8AC4-F4BB-1C6B-E9E1-81AAE91353A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8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15CA3B95-CC6F-4FEB-6208-838206331854}"/>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60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95A401B5-C192-1C5E-DEC6-0208970D360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07706451-60D5-D91A-8F02-C9976F1594E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979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AC6A19A-B08A-3B13-3757-298A0EA8C9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16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128977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2 - End BlueGreen3">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184901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3 - End BlueGreen5">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3806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915E90F7-1D56-9D4E-EEB3-850E3973D909}"/>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635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4 - End PurpleBlue2">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752717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5 - End BluePink1">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53694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6 - End Pink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842669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511565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8 - Divider Whit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523916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388575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1271379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able Placeholder 2"/>
          <p:cNvSpPr>
            <a:spLocks noGrp="1"/>
          </p:cNvSpPr>
          <p:nvPr>
            <p:ph type="tbl" sz="quarter" idx="13"/>
          </p:nvPr>
        </p:nvSpPr>
        <p:spPr>
          <a:xfrm>
            <a:off x="417600" y="1076400"/>
            <a:ext cx="8308800" cy="3564000"/>
          </a:xfrm>
          <a:prstGeom prst="rect">
            <a:avLst/>
          </a:prstGeom>
        </p:spPr>
        <p:txBody>
          <a:bodyPr/>
          <a:lstStyle>
            <a:lvl1pPr marL="0" indent="0">
              <a:buNone/>
              <a:defRPr sz="1600">
                <a:solidFill>
                  <a:schemeClr val="tx2"/>
                </a:solidFill>
                <a:latin typeface="+mn-lt"/>
              </a:defRPr>
            </a:lvl1pPr>
          </a:lstStyle>
          <a:p>
            <a:r>
              <a:rPr lang="en-US"/>
              <a:t>Click icon to add table</a:t>
            </a:r>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142117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10" name="SmartArt Placeholder 2"/>
          <p:cNvSpPr>
            <a:spLocks noGrp="1"/>
          </p:cNvSpPr>
          <p:nvPr>
            <p:ph type="dgm" sz="quarter" idx="14"/>
          </p:nvPr>
        </p:nvSpPr>
        <p:spPr>
          <a:xfrm>
            <a:off x="417600" y="1076400"/>
            <a:ext cx="8308800" cy="3564000"/>
          </a:xfrm>
          <a:prstGeom prst="rect">
            <a:avLst/>
          </a:prstGeom>
        </p:spPr>
        <p:txBody>
          <a:bodyPr/>
          <a:lstStyle>
            <a:lvl1pPr marL="0" indent="0">
              <a:buNone/>
              <a:defRPr sz="1000">
                <a:solidFill>
                  <a:schemeClr val="tx2"/>
                </a:solidFill>
              </a:defRPr>
            </a:lvl1pPr>
          </a:lstStyle>
          <a:p>
            <a:r>
              <a:rPr lang="en-US"/>
              <a:t>Click icon to add SmartArt graphic</a:t>
            </a:r>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2914502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80043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5B2E0291-902D-01E0-6FC4-89B560E81BF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99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able Placeholder 4"/>
          <p:cNvSpPr>
            <a:spLocks noGrp="1"/>
          </p:cNvSpPr>
          <p:nvPr>
            <p:ph type="tbl" sz="quarter" idx="14"/>
          </p:nvPr>
        </p:nvSpPr>
        <p:spPr>
          <a:xfrm>
            <a:off x="417600" y="1080000"/>
            <a:ext cx="4010400" cy="3560400"/>
          </a:xfrm>
          <a:prstGeom prst="rect">
            <a:avLst/>
          </a:prstGeom>
        </p:spPr>
        <p:txBody>
          <a:bodyPr>
            <a:normAutofit/>
          </a:bodyPr>
          <a:lstStyle>
            <a:lvl1pPr marL="0" indent="0">
              <a:buNone/>
              <a:defRPr sz="1600">
                <a:solidFill>
                  <a:schemeClr val="tx2"/>
                </a:solidFill>
                <a:latin typeface="+mn-lt"/>
              </a:defRPr>
            </a:lvl1pPr>
          </a:lstStyle>
          <a:p>
            <a:r>
              <a:rPr lang="en-US" noProof="0"/>
              <a:t>Click icon to add table</a:t>
            </a:r>
          </a:p>
        </p:txBody>
      </p:sp>
      <p:sp>
        <p:nvSpPr>
          <p:cNvPr id="7"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3607238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3275856"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61344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114887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3" name="Table Placeholder 2"/>
          <p:cNvSpPr>
            <a:spLocks noGrp="1"/>
          </p:cNvSpPr>
          <p:nvPr>
            <p:ph type="tbl" sz="quarter" idx="15"/>
          </p:nvPr>
        </p:nvSpPr>
        <p:spPr>
          <a:xfrm>
            <a:off x="417312"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4" name="Table Placeholder 2"/>
          <p:cNvSpPr>
            <a:spLocks noGrp="1"/>
          </p:cNvSpPr>
          <p:nvPr>
            <p:ph type="tbl" sz="quarter" idx="16"/>
          </p:nvPr>
        </p:nvSpPr>
        <p:spPr>
          <a:xfrm>
            <a:off x="6132423"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5" name="Table Placeholder 2"/>
          <p:cNvSpPr>
            <a:spLocks noGrp="1"/>
          </p:cNvSpPr>
          <p:nvPr>
            <p:ph type="tbl" sz="quarter" idx="17"/>
          </p:nvPr>
        </p:nvSpPr>
        <p:spPr>
          <a:xfrm>
            <a:off x="3273879"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2195068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25560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46944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p:cNvSpPr>
            <a:spLocks noGrp="1"/>
          </p:cNvSpPr>
          <p:nvPr>
            <p:ph type="body" sz="quarter" idx="15"/>
          </p:nvPr>
        </p:nvSpPr>
        <p:spPr>
          <a:xfrm>
            <a:off x="68328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Tree>
    <p:extLst>
      <p:ext uri="{BB962C8B-B14F-4D97-AF65-F5344CB8AC3E}">
        <p14:creationId xmlns:p14="http://schemas.microsoft.com/office/powerpoint/2010/main" val="3868960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1-3 White - two col tier text with headlines">
    <p:spTree>
      <p:nvGrpSpPr>
        <p:cNvPr id="1" name=""/>
        <p:cNvGrpSpPr/>
        <p:nvPr/>
      </p:nvGrpSpPr>
      <p:grpSpPr>
        <a:xfrm>
          <a:off x="0" y="0"/>
          <a:ext cx="0" cy="0"/>
          <a:chOff x="0" y="0"/>
          <a:chExt cx="0" cy="0"/>
        </a:xfrm>
      </p:grpSpPr>
      <p:sp>
        <p:nvSpPr>
          <p:cNvPr id="11" name="Rechteck 2"/>
          <p:cNvSpPr/>
          <p:nvPr userDrawn="1"/>
        </p:nvSpPr>
        <p:spPr>
          <a:xfrm>
            <a:off x="2" y="0"/>
            <a:ext cx="9143999" cy="5143500"/>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378" fontAlgn="auto">
              <a:spcBef>
                <a:spcPts val="0"/>
              </a:spcBef>
              <a:spcAft>
                <a:spcPts val="0"/>
              </a:spcAft>
            </a:pPr>
            <a:endParaRPr lang="en-US" sz="1200">
              <a:solidFill>
                <a:srgbClr val="98A2AE"/>
              </a:solidFill>
            </a:endParaRPr>
          </a:p>
        </p:txBody>
      </p:sp>
      <p:sp>
        <p:nvSpPr>
          <p:cNvPr id="12" name="Rechteck 4"/>
          <p:cNvSpPr/>
          <p:nvPr userDrawn="1"/>
        </p:nvSpPr>
        <p:spPr>
          <a:xfrm>
            <a:off x="3373" y="0"/>
            <a:ext cx="9143999" cy="5143500"/>
          </a:xfrm>
          <a:prstGeom prst="rect">
            <a:avLst/>
          </a:prstGeom>
          <a:solidFill>
            <a:schemeClr val="tx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378" fontAlgn="auto">
              <a:spcBef>
                <a:spcPts val="0"/>
              </a:spcBef>
              <a:spcAft>
                <a:spcPts val="0"/>
              </a:spcAft>
            </a:pPr>
            <a:endParaRPr lang="en-US" sz="1200">
              <a:solidFill>
                <a:srgbClr val="98A2AE"/>
              </a:solidFill>
            </a:endParaRP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a:t>Click to edit headline</a:t>
            </a: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035200" y="4816801"/>
            <a:ext cx="691200" cy="111597"/>
          </a:xfrm>
          <a:prstGeom prst="rect">
            <a:avLst/>
          </a:prstGeom>
        </p:spPr>
      </p:pic>
      <p:sp>
        <p:nvSpPr>
          <p:cNvPr id="15" name="TextBox 14"/>
          <p:cNvSpPr txBox="1"/>
          <p:nvPr userDrawn="1"/>
        </p:nvSpPr>
        <p:spPr>
          <a:xfrm>
            <a:off x="657000" y="4815927"/>
            <a:ext cx="1800000" cy="123111"/>
          </a:xfrm>
          <a:prstGeom prst="rect">
            <a:avLst/>
          </a:prstGeom>
          <a:noFill/>
        </p:spPr>
        <p:txBody>
          <a:bodyPr wrap="square" lIns="0" tIns="0" rIns="0" bIns="0" anchor="b">
            <a:spAutoFit/>
          </a:bodyPr>
          <a:lstStyle/>
          <a:p>
            <a:pPr defTabSz="914378" fontAlgn="auto">
              <a:spcBef>
                <a:spcPts val="0"/>
              </a:spcBef>
              <a:spcAft>
                <a:spcPts val="0"/>
              </a:spcAft>
            </a:pPr>
            <a:r>
              <a:rPr lang="en-GB" sz="800">
                <a:solidFill>
                  <a:srgbClr val="FFFFFF"/>
                </a:solidFill>
                <a:latin typeface="Nokia Pure Text" panose="020B0503020202020204" pitchFamily="34" charset="0"/>
                <a:ea typeface="Nokia Pure Text" panose="020B0503020202020204" pitchFamily="34" charset="0"/>
                <a:cs typeface="Arial" charset="0"/>
              </a:rPr>
              <a:t>© 2017 Nokia</a:t>
            </a:r>
          </a:p>
        </p:txBody>
      </p:sp>
      <p:sp>
        <p:nvSpPr>
          <p:cNvPr id="16" name="Slide Number Placeholder 5"/>
          <p:cNvSpPr txBox="1">
            <a:spLocks/>
          </p:cNvSpPr>
          <p:nvPr userDrawn="1"/>
        </p:nvSpPr>
        <p:spPr>
          <a:xfrm>
            <a:off x="419102" y="4816090"/>
            <a:ext cx="144462"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GB" sz="800" smtClean="0">
                <a:solidFill>
                  <a:srgbClr val="FFFFFF"/>
                </a:solidFill>
                <a:latin typeface="Nokia Pure Text" panose="020B0503020202020204" pitchFamily="34" charset="0"/>
                <a:ea typeface="Nokia Pure Text" panose="020B0503020202020204" pitchFamily="34" charset="0"/>
                <a:cs typeface="Arial" panose="020B0604020202020204" pitchFamily="34" charset="0"/>
              </a:rPr>
              <a:pPr fontAlgn="auto">
                <a:spcBef>
                  <a:spcPts val="0"/>
                </a:spcBef>
                <a:spcAft>
                  <a:spcPts val="0"/>
                </a:spcAft>
                <a:defRPr/>
              </a:pPr>
              <a:t>‹#›</a:t>
            </a:fld>
            <a:endParaRPr lang="en-GB" sz="1000">
              <a:solidFill>
                <a:srgbClr val="FFFFFF"/>
              </a:solidFill>
              <a:latin typeface="Nokia Pure Text" panose="020B0503020202020204" pitchFamily="34" charset="0"/>
              <a:ea typeface="Nokia Pure Text" panose="020B0503020202020204" pitchFamily="34" charset="0"/>
              <a:cs typeface="Arial" panose="020B0604020202020204" pitchFamily="34" charset="0"/>
            </a:endParaRPr>
          </a:p>
        </p:txBody>
      </p:sp>
    </p:spTree>
    <p:extLst>
      <p:ext uri="{BB962C8B-B14F-4D97-AF65-F5344CB8AC3E}">
        <p14:creationId xmlns:p14="http://schemas.microsoft.com/office/powerpoint/2010/main" val="36116960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rebuchet MS" pitchFamily="34" charset="0"/>
              </a:defRPr>
            </a:lvl1pPr>
          </a:lstStyle>
          <a:p>
            <a:r>
              <a:rPr lang="en-US"/>
              <a:t>CLICK TO EDIT MASTER TITLE STYLE</a:t>
            </a:r>
          </a:p>
        </p:txBody>
      </p:sp>
    </p:spTree>
    <p:extLst>
      <p:ext uri="{BB962C8B-B14F-4D97-AF65-F5344CB8AC3E}">
        <p14:creationId xmlns:p14="http://schemas.microsoft.com/office/powerpoint/2010/main" val="3590214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1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418126" y="537792"/>
            <a:ext cx="8227649" cy="301625"/>
          </a:xfrm>
          <a:prstGeom prst="rect">
            <a:avLst/>
          </a:prstGeom>
        </p:spPr>
        <p:txBody>
          <a:bodyPr/>
          <a:lstStyle>
            <a:lvl1pPr marL="0" indent="0">
              <a:buFont typeface="Arial"/>
              <a:buNone/>
              <a:defRPr sz="1826">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57983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E87E5C0D-10A2-12FD-CA5E-E2BDF720F8D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85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cxnSp>
        <p:nvCxnSpPr>
          <p:cNvPr id="2" name="Straight Connector 1">
            <a:extLst>
              <a:ext uri="{FF2B5EF4-FFF2-40B4-BE49-F238E27FC236}">
                <a16:creationId xmlns:a16="http://schemas.microsoft.com/office/drawing/2014/main" id="{107B04DD-63D3-D02D-A63E-776C7C5FE3C6}"/>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6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2ACA999B-1DD2-7DFF-F475-7A57D4C1A14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22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883" r:id="rId23"/>
    <p:sldLayoutId id="2147483854" r:id="rId24"/>
    <p:sldLayoutId id="2147483663" r:id="rId25"/>
    <p:sldLayoutId id="2147483726" r:id="rId26"/>
    <p:sldLayoutId id="2147483776" r:id="rId27"/>
    <p:sldLayoutId id="2147483753" r:id="rId28"/>
    <p:sldLayoutId id="2147483757" r:id="rId29"/>
    <p:sldLayoutId id="2147483758" r:id="rId30"/>
    <p:sldLayoutId id="2147483815" r:id="rId31"/>
    <p:sldLayoutId id="2147483760" r:id="rId32"/>
    <p:sldLayoutId id="2147483761" r:id="rId33"/>
    <p:sldLayoutId id="2147483762" r:id="rId34"/>
    <p:sldLayoutId id="2147483774" r:id="rId35"/>
    <p:sldLayoutId id="2147483755" r:id="rId36"/>
    <p:sldLayoutId id="2147483756" r:id="rId37"/>
    <p:sldLayoutId id="2147483793" r:id="rId38"/>
    <p:sldLayoutId id="2147483814" r:id="rId39"/>
    <p:sldLayoutId id="2147483932" r:id="rId40"/>
    <p:sldLayoutId id="2147483933" r:id="rId41"/>
    <p:sldLayoutId id="2147483934" r:id="rId42"/>
    <p:sldLayoutId id="2147483935" r:id="rId43"/>
    <p:sldLayoutId id="2147483936" r:id="rId44"/>
    <p:sldLayoutId id="2147483937" r:id="rId45"/>
    <p:sldLayoutId id="2147483938" r:id="rId46"/>
    <p:sldLayoutId id="2147483772" r:id="rId47"/>
    <p:sldLayoutId id="2147483677" r:id="rId48"/>
    <p:sldLayoutId id="2147483792" r:id="rId49"/>
    <p:sldLayoutId id="2147483833" r:id="rId50"/>
    <p:sldLayoutId id="2147483769" r:id="rId51"/>
    <p:sldLayoutId id="2147483773" r:id="rId52"/>
    <p:sldLayoutId id="2147483771" r:id="rId53"/>
    <p:sldLayoutId id="2147483679" r:id="rId5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noProof="0"/>
              <a:t>Click</a:t>
            </a:r>
            <a:r>
              <a:rPr lang="en-US"/>
              <a:t> to edit Master title slide</a:t>
            </a:r>
          </a:p>
        </p:txBody>
      </p:sp>
      <p:sp>
        <p:nvSpPr>
          <p:cNvPr id="19" name="TextBox 18"/>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2017 Nokia</a:t>
            </a:r>
          </a:p>
        </p:txBody>
      </p:sp>
      <p:sp>
        <p:nvSpPr>
          <p:cNvPr id="21"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395313915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3gpp.org/ftp/TSG_SA/WG3_Security/TSGS3_119_Orlando/Docs/S3-244897.zip" TargetMode="External"/><Relationship Id="rId3" Type="http://schemas.openxmlformats.org/officeDocument/2006/relationships/hyperlink" Target="https://www.3gpp.org/ftp/TSG_SA/WG3_Security/TSGS3_119_Orlando/Docs/S3-245045.zip" TargetMode="External"/><Relationship Id="rId7" Type="http://schemas.openxmlformats.org/officeDocument/2006/relationships/hyperlink" Target="https://www.3gpp.org/ftp/TSG_SA/WG3_Security/TSGS3_119_Orlando/Docs/S3-244708.zip" TargetMode="External"/><Relationship Id="rId2" Type="http://schemas.openxmlformats.org/officeDocument/2006/relationships/hyperlink" Target="https://www.3gpp.org/ftp/TSG_SA/WG3_Security/TSGS3_119_Orlando/Docs/S3-244711.zip" TargetMode="External"/><Relationship Id="rId1" Type="http://schemas.openxmlformats.org/officeDocument/2006/relationships/slideLayout" Target="../slideLayouts/slideLayout3.xml"/><Relationship Id="rId6" Type="http://schemas.openxmlformats.org/officeDocument/2006/relationships/hyperlink" Target="https://www.3gpp.org/ftp/TSG_SA/WG3_Security/TSGS3_119_Orlando/Docs/S3-244730.zip" TargetMode="External"/><Relationship Id="rId5" Type="http://schemas.openxmlformats.org/officeDocument/2006/relationships/hyperlink" Target="https://www.3gpp.org/ftp/TSG_SA/WG3_Security/TSGS3_119_Orlando/Docs/S3-244605.zip" TargetMode="External"/><Relationship Id="rId4" Type="http://schemas.openxmlformats.org/officeDocument/2006/relationships/hyperlink" Target="https://www.3gpp.org/ftp/TSG_SA/WG3_Security/TSGS3_119_Orlando/Docs/S3-244949.zi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36D2-B224-DFB9-3299-3D01E533E833}"/>
              </a:ext>
            </a:extLst>
          </p:cNvPr>
          <p:cNvSpPr>
            <a:spLocks noGrp="1"/>
          </p:cNvSpPr>
          <p:nvPr>
            <p:ph type="title"/>
          </p:nvPr>
        </p:nvSpPr>
        <p:spPr/>
        <p:txBody>
          <a:bodyPr/>
          <a:lstStyle/>
          <a:p>
            <a:r>
              <a:rPr lang="en-US" dirty="0"/>
              <a:t>SUCI Error paper compilation</a:t>
            </a:r>
          </a:p>
        </p:txBody>
      </p:sp>
      <p:sp>
        <p:nvSpPr>
          <p:cNvPr id="3" name="Text Placeholder 2">
            <a:extLst>
              <a:ext uri="{FF2B5EF4-FFF2-40B4-BE49-F238E27FC236}">
                <a16:creationId xmlns:a16="http://schemas.microsoft.com/office/drawing/2014/main" id="{5074FACD-C444-B21B-949B-E3BA711CC081}"/>
              </a:ext>
            </a:extLst>
          </p:cNvPr>
          <p:cNvSpPr>
            <a:spLocks noGrp="1"/>
          </p:cNvSpPr>
          <p:nvPr>
            <p:ph type="body" sz="quarter" idx="12"/>
          </p:nvPr>
        </p:nvSpPr>
        <p:spPr>
          <a:xfrm>
            <a:off x="5292671" y="2499161"/>
            <a:ext cx="3433727" cy="590953"/>
          </a:xfrm>
        </p:spPr>
        <p:txBody>
          <a:bodyPr lIns="0" tIns="0" rIns="0" bIns="0" anchor="t">
            <a:noAutofit/>
          </a:bodyPr>
          <a:lstStyle/>
          <a:p>
            <a:endParaRPr lang="en-US" dirty="0"/>
          </a:p>
        </p:txBody>
      </p:sp>
      <p:sp>
        <p:nvSpPr>
          <p:cNvPr id="4" name="Footer Placeholder 3">
            <a:extLst>
              <a:ext uri="{FF2B5EF4-FFF2-40B4-BE49-F238E27FC236}">
                <a16:creationId xmlns:a16="http://schemas.microsoft.com/office/drawing/2014/main" id="{371D597E-3B10-BBB5-D183-D159D10507ED}"/>
              </a:ext>
            </a:extLst>
          </p:cNvPr>
          <p:cNvSpPr>
            <a:spLocks noGrp="1"/>
          </p:cNvSpPr>
          <p:nvPr>
            <p:ph type="ftr" sz="quarter" idx="3"/>
          </p:nvPr>
        </p:nvSpPr>
        <p:spPr/>
        <p:txBody>
          <a:bodyPr/>
          <a:lstStyle/>
          <a:p>
            <a:r>
              <a:rPr lang="en-US"/>
              <a:t>Confidential</a:t>
            </a:r>
          </a:p>
        </p:txBody>
      </p:sp>
    </p:spTree>
    <p:extLst>
      <p:ext uri="{BB962C8B-B14F-4D97-AF65-F5344CB8AC3E}">
        <p14:creationId xmlns:p14="http://schemas.microsoft.com/office/powerpoint/2010/main" val="9862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F6927-5C90-0F01-DC46-FD6D018F6C45}"/>
              </a:ext>
            </a:extLst>
          </p:cNvPr>
          <p:cNvSpPr>
            <a:spLocks noGrp="1"/>
          </p:cNvSpPr>
          <p:nvPr>
            <p:ph type="body" sz="quarter" idx="12"/>
          </p:nvPr>
        </p:nvSpPr>
        <p:spPr/>
        <p:txBody>
          <a:bodyPr/>
          <a:lstStyle/>
          <a:p>
            <a:r>
              <a:rPr lang="en-US" dirty="0"/>
              <a:t>SUCI Error background</a:t>
            </a:r>
          </a:p>
        </p:txBody>
      </p:sp>
      <p:sp>
        <p:nvSpPr>
          <p:cNvPr id="3" name="Text Placeholder 2">
            <a:extLst>
              <a:ext uri="{FF2B5EF4-FFF2-40B4-BE49-F238E27FC236}">
                <a16:creationId xmlns:a16="http://schemas.microsoft.com/office/drawing/2014/main" id="{89ED1FE1-C743-8F4B-7BC4-976F6E1761C5}"/>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57EA33D4-AEDF-2529-354F-9118A7372862}"/>
              </a:ext>
            </a:extLst>
          </p:cNvPr>
          <p:cNvSpPr>
            <a:spLocks noGrp="1"/>
          </p:cNvSpPr>
          <p:nvPr>
            <p:ph type="body" sz="quarter" idx="15"/>
          </p:nvPr>
        </p:nvSpPr>
        <p:spPr>
          <a:xfrm>
            <a:off x="417338" y="1260000"/>
            <a:ext cx="3557503" cy="3118980"/>
          </a:xfrm>
        </p:spPr>
        <p:txBody>
          <a:bodyPr/>
          <a:lstStyle/>
          <a:p>
            <a:pPr>
              <a:spcBef>
                <a:spcPts val="600"/>
              </a:spcBef>
              <a:spcAft>
                <a:spcPts val="900"/>
              </a:spcAft>
            </a:pPr>
            <a:r>
              <a:rPr lang="en-GB" sz="1800" b="1" dirty="0">
                <a:effectLst/>
                <a:latin typeface="Arial" panose="020B0604020202020204" pitchFamily="34" charset="0"/>
                <a:cs typeface="Times New Roman" panose="02020603050405020304" pitchFamily="18" charset="0"/>
              </a:rPr>
              <a:t>CT6 CR- C6-240155  </a:t>
            </a:r>
            <a:r>
              <a:rPr lang="en-GB" sz="1800" dirty="0">
                <a:effectLst/>
                <a:latin typeface="Times New Roman" panose="02020603050405020304" pitchFamily="18" charset="0"/>
                <a:ea typeface="SimSun" panose="02010600030101010101" pitchFamily="2" charset="-122"/>
              </a:rPr>
              <a:t>Summary: CR is agreed with the text if information like “SUPI Type”, “HN ID”,  “RID” etc required for the SUCI calculation is not correctly configured in the USIM, the USIM shall return an error status word.</a:t>
            </a:r>
          </a:p>
          <a:p>
            <a:pPr>
              <a:spcBef>
                <a:spcPts val="600"/>
              </a:spcBef>
              <a:spcAft>
                <a:spcPts val="900"/>
              </a:spcAft>
            </a:pPr>
            <a:endParaRPr lang="en-GB" sz="1800" dirty="0">
              <a:latin typeface="Times New Roman" panose="02020603050405020304" pitchFamily="18" charset="0"/>
              <a:ea typeface="SimSun" panose="02010600030101010101" pitchFamily="2" charset="-122"/>
            </a:endParaRPr>
          </a:p>
          <a:p>
            <a:pPr>
              <a:spcBef>
                <a:spcPts val="600"/>
              </a:spcBef>
              <a:spcAft>
                <a:spcPts val="900"/>
              </a:spcAft>
            </a:pPr>
            <a:endParaRPr lang="en-US" sz="1800" dirty="0">
              <a:effectLst/>
              <a:latin typeface="Times New Roman" panose="02020603050405020304" pitchFamily="18" charset="0"/>
              <a:ea typeface="SimSun" panose="02010600030101010101" pitchFamily="2" charset="-122"/>
            </a:endParaRPr>
          </a:p>
        </p:txBody>
      </p:sp>
      <p:sp>
        <p:nvSpPr>
          <p:cNvPr id="5" name="Footer Placeholder 4">
            <a:extLst>
              <a:ext uri="{FF2B5EF4-FFF2-40B4-BE49-F238E27FC236}">
                <a16:creationId xmlns:a16="http://schemas.microsoft.com/office/drawing/2014/main" id="{ECC4501D-8E66-9D8D-3812-E8944F52A1DF}"/>
              </a:ext>
            </a:extLst>
          </p:cNvPr>
          <p:cNvSpPr>
            <a:spLocks noGrp="1"/>
          </p:cNvSpPr>
          <p:nvPr>
            <p:ph type="ftr" sz="quarter" idx="3"/>
          </p:nvPr>
        </p:nvSpPr>
        <p:spPr/>
        <p:txBody>
          <a:bodyPr/>
          <a:lstStyle/>
          <a:p>
            <a:r>
              <a:rPr lang="en-US"/>
              <a:t>Nokia internal use</a:t>
            </a:r>
          </a:p>
        </p:txBody>
      </p:sp>
      <p:sp>
        <p:nvSpPr>
          <p:cNvPr id="6" name="Text Placeholder 3">
            <a:extLst>
              <a:ext uri="{FF2B5EF4-FFF2-40B4-BE49-F238E27FC236}">
                <a16:creationId xmlns:a16="http://schemas.microsoft.com/office/drawing/2014/main" id="{FF9A70F0-47D0-1F4D-A0DD-6437C6A72E70}"/>
              </a:ext>
            </a:extLst>
          </p:cNvPr>
          <p:cNvSpPr txBox="1">
            <a:spLocks/>
          </p:cNvSpPr>
          <p:nvPr/>
        </p:nvSpPr>
        <p:spPr>
          <a:xfrm>
            <a:off x="4292083" y="1266588"/>
            <a:ext cx="4547118" cy="3118980"/>
          </a:xfrm>
          <a:prstGeom prst="rect">
            <a:avLst/>
          </a:prstGeom>
        </p:spPr>
        <p:txBody>
          <a:bodyPr lIns="0" tIns="0" rIns="0" bIns="0"/>
          <a:lstStyle>
            <a:lvl1pPr marL="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1pPr>
            <a:lvl2pPr marL="18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2pPr>
            <a:lvl3pPr marL="36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3pPr>
            <a:lvl4pPr marL="54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4pPr>
            <a:lvl5pPr marL="720000" indent="0" algn="l" defTabSz="685800" rtl="0" eaLnBrk="1" latinLnBrk="0" hangingPunct="1">
              <a:lnSpc>
                <a:spcPct val="100000"/>
              </a:lnSpc>
              <a:spcBef>
                <a:spcPts val="0"/>
              </a:spcBef>
              <a:spcAft>
                <a:spcPts val="600"/>
              </a:spcAft>
              <a:buSzPct val="70000"/>
              <a:buFont typeface="Arial" panose="020B0604020202020204" pitchFamily="34" charset="0"/>
              <a:buNone/>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900"/>
              </a:spcAft>
            </a:pPr>
            <a:r>
              <a:rPr lang="en-GB" sz="1800" b="1" dirty="0">
                <a:effectLst/>
                <a:latin typeface="Arial" panose="020B0604020202020204" pitchFamily="34" charset="0"/>
                <a:cs typeface="Times New Roman" panose="02020603050405020304" pitchFamily="18" charset="0"/>
              </a:rPr>
              <a:t>CT1 LS- C1-245039</a:t>
            </a:r>
            <a:endParaRPr lang="en-US" sz="1800" b="1" dirty="0">
              <a:effectLst/>
              <a:latin typeface="Arial" panose="020B0604020202020204" pitchFamily="34" charset="0"/>
              <a:cs typeface="Times New Roman" panose="02020603050405020304" pitchFamily="18" charset="0"/>
            </a:endParaRPr>
          </a:p>
          <a:p>
            <a:pPr>
              <a:spcAft>
                <a:spcPts val="900"/>
              </a:spcAft>
            </a:pPr>
            <a:r>
              <a:rPr lang="en-GB" sz="1800" dirty="0">
                <a:effectLst/>
                <a:latin typeface="Times New Roman" panose="02020603050405020304" pitchFamily="18" charset="0"/>
                <a:ea typeface="SimSun" panose="02010600030101010101" pitchFamily="2" charset="-122"/>
              </a:rPr>
              <a:t>Summary: In C6-240155 (CR #1030 for TS 31.102) CT6 clarified that in case the information required for the SUCI calculation is not correctly configured in the USIM, USIM shall return an error status word. However it is unclear how the UE shall behave in this case in order to get service either in 5GC or EPC. </a:t>
            </a:r>
            <a:endParaRPr lang="en-US" sz="1800" dirty="0">
              <a:effectLst/>
              <a:latin typeface="Times New Roman" panose="02020603050405020304" pitchFamily="18" charset="0"/>
              <a:ea typeface="SimSun" panose="02010600030101010101" pitchFamily="2" charset="-122"/>
            </a:endParaRPr>
          </a:p>
          <a:p>
            <a:pPr marL="630555" indent="-630555">
              <a:spcAft>
                <a:spcPts val="900"/>
              </a:spcAft>
            </a:pPr>
            <a:r>
              <a:rPr lang="en-GB" sz="1800" dirty="0">
                <a:effectLst/>
                <a:latin typeface="Times New Roman" panose="02020603050405020304" pitchFamily="18" charset="0"/>
                <a:ea typeface="SimSun" panose="02010600030101010101" pitchFamily="2" charset="-122"/>
              </a:rPr>
              <a:t>ACTION</a:t>
            </a:r>
            <a:r>
              <a:rPr lang="en-GB" sz="1800" dirty="0">
                <a:effectLst/>
                <a:highlight>
                  <a:srgbClr val="FFFF00"/>
                </a:highlight>
                <a:latin typeface="Times New Roman" panose="02020603050405020304" pitchFamily="18" charset="0"/>
                <a:ea typeface="SimSun" panose="02010600030101010101" pitchFamily="2" charset="-122"/>
              </a:rPr>
              <a:t>: CT1 kindly asks SA3 to discuss the topic and provide feedback how the UE should handle the described SUCI calculation failure.</a:t>
            </a:r>
            <a:endParaRPr lang="en-US" sz="1800" dirty="0">
              <a:effectLst/>
              <a:latin typeface="Times New Roman" panose="02020603050405020304" pitchFamily="18" charset="0"/>
              <a:ea typeface="SimSun" panose="02010600030101010101" pitchFamily="2" charset="-122"/>
            </a:endParaRPr>
          </a:p>
          <a:p>
            <a:pPr>
              <a:spcBef>
                <a:spcPts val="600"/>
              </a:spcBef>
              <a:spcAft>
                <a:spcPts val="900"/>
              </a:spcAft>
            </a:pPr>
            <a:endParaRPr lang="en-GB" sz="1800" dirty="0">
              <a:latin typeface="Times New Roman" panose="02020603050405020304" pitchFamily="18" charset="0"/>
              <a:ea typeface="SimSun" panose="02010600030101010101" pitchFamily="2" charset="-122"/>
            </a:endParaRPr>
          </a:p>
          <a:p>
            <a:pPr>
              <a:spcBef>
                <a:spcPts val="600"/>
              </a:spcBef>
              <a:spcAft>
                <a:spcPts val="900"/>
              </a:spcAft>
            </a:pPr>
            <a:endParaRPr lang="en-US" sz="18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80100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F6927-5C90-0F01-DC46-FD6D018F6C45}"/>
              </a:ext>
            </a:extLst>
          </p:cNvPr>
          <p:cNvSpPr>
            <a:spLocks noGrp="1"/>
          </p:cNvSpPr>
          <p:nvPr>
            <p:ph type="body" sz="quarter" idx="12"/>
          </p:nvPr>
        </p:nvSpPr>
        <p:spPr/>
        <p:txBody>
          <a:bodyPr/>
          <a:lstStyle/>
          <a:p>
            <a:r>
              <a:rPr lang="en-US" dirty="0"/>
              <a:t>Scenarios</a:t>
            </a:r>
          </a:p>
        </p:txBody>
      </p:sp>
      <p:sp>
        <p:nvSpPr>
          <p:cNvPr id="3" name="Text Placeholder 2">
            <a:extLst>
              <a:ext uri="{FF2B5EF4-FFF2-40B4-BE49-F238E27FC236}">
                <a16:creationId xmlns:a16="http://schemas.microsoft.com/office/drawing/2014/main" id="{89ED1FE1-C743-8F4B-7BC4-976F6E1761C5}"/>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57EA33D4-AEDF-2529-354F-9118A7372862}"/>
              </a:ext>
            </a:extLst>
          </p:cNvPr>
          <p:cNvSpPr>
            <a:spLocks noGrp="1"/>
          </p:cNvSpPr>
          <p:nvPr>
            <p:ph type="body" sz="quarter" idx="15"/>
          </p:nvPr>
        </p:nvSpPr>
        <p:spPr>
          <a:xfrm>
            <a:off x="417338" y="1260000"/>
            <a:ext cx="8372099" cy="3118980"/>
          </a:xfrm>
        </p:spPr>
        <p:txBody>
          <a:bodyPr/>
          <a:lstStyle/>
          <a:p>
            <a:pPr>
              <a:spcBef>
                <a:spcPts val="600"/>
              </a:spcBef>
              <a:spcAft>
                <a:spcPts val="900"/>
              </a:spcAft>
            </a:pPr>
            <a:endParaRPr lang="en-GB" sz="1800" dirty="0">
              <a:latin typeface="Times New Roman" panose="02020603050405020304" pitchFamily="18" charset="0"/>
              <a:ea typeface="SimSun" panose="02010600030101010101" pitchFamily="2" charset="-122"/>
            </a:endParaRPr>
          </a:p>
          <a:p>
            <a:pPr>
              <a:spcBef>
                <a:spcPts val="600"/>
              </a:spcBef>
              <a:spcAft>
                <a:spcPts val="900"/>
              </a:spcAft>
            </a:pPr>
            <a:endParaRPr lang="en-US" sz="1800" dirty="0">
              <a:effectLst/>
              <a:latin typeface="Times New Roman" panose="02020603050405020304" pitchFamily="18" charset="0"/>
              <a:ea typeface="SimSun" panose="02010600030101010101" pitchFamily="2" charset="-122"/>
            </a:endParaRPr>
          </a:p>
        </p:txBody>
      </p:sp>
      <p:sp>
        <p:nvSpPr>
          <p:cNvPr id="5" name="Footer Placeholder 4">
            <a:extLst>
              <a:ext uri="{FF2B5EF4-FFF2-40B4-BE49-F238E27FC236}">
                <a16:creationId xmlns:a16="http://schemas.microsoft.com/office/drawing/2014/main" id="{ECC4501D-8E66-9D8D-3812-E8944F52A1DF}"/>
              </a:ext>
            </a:extLst>
          </p:cNvPr>
          <p:cNvSpPr>
            <a:spLocks noGrp="1"/>
          </p:cNvSpPr>
          <p:nvPr>
            <p:ph type="ftr" sz="quarter" idx="3"/>
          </p:nvPr>
        </p:nvSpPr>
        <p:spPr/>
        <p:txBody>
          <a:bodyPr/>
          <a:lstStyle/>
          <a:p>
            <a:r>
              <a:rPr lang="en-US"/>
              <a:t>Nokia internal use</a:t>
            </a:r>
          </a:p>
        </p:txBody>
      </p:sp>
      <p:graphicFrame>
        <p:nvGraphicFramePr>
          <p:cNvPr id="7" name="Table 6">
            <a:extLst>
              <a:ext uri="{FF2B5EF4-FFF2-40B4-BE49-F238E27FC236}">
                <a16:creationId xmlns:a16="http://schemas.microsoft.com/office/drawing/2014/main" id="{48457A12-DFDD-D816-A1FF-B5E1599F1186}"/>
              </a:ext>
            </a:extLst>
          </p:cNvPr>
          <p:cNvGraphicFramePr>
            <a:graphicFrameLocks noGrp="1"/>
          </p:cNvGraphicFramePr>
          <p:nvPr>
            <p:extLst>
              <p:ext uri="{D42A27DB-BD31-4B8C-83A1-F6EECF244321}">
                <p14:modId xmlns:p14="http://schemas.microsoft.com/office/powerpoint/2010/main" val="292698070"/>
              </p:ext>
            </p:extLst>
          </p:nvPr>
        </p:nvGraphicFramePr>
        <p:xfrm>
          <a:off x="860062" y="1133094"/>
          <a:ext cx="7369538" cy="3532213"/>
        </p:xfrm>
        <a:graphic>
          <a:graphicData uri="http://schemas.openxmlformats.org/drawingml/2006/table">
            <a:tbl>
              <a:tblPr firstRow="1" firstCol="1" bandRow="1">
                <a:tableStyleId>{5C22544A-7EE6-4342-B048-85BDC9FD1C3A}</a:tableStyleId>
              </a:tblPr>
              <a:tblGrid>
                <a:gridCol w="4307487">
                  <a:extLst>
                    <a:ext uri="{9D8B030D-6E8A-4147-A177-3AD203B41FA5}">
                      <a16:colId xmlns:a16="http://schemas.microsoft.com/office/drawing/2014/main" val="399976490"/>
                    </a:ext>
                  </a:extLst>
                </a:gridCol>
                <a:gridCol w="3062051">
                  <a:extLst>
                    <a:ext uri="{9D8B030D-6E8A-4147-A177-3AD203B41FA5}">
                      <a16:colId xmlns:a16="http://schemas.microsoft.com/office/drawing/2014/main" val="3322050653"/>
                    </a:ext>
                  </a:extLst>
                </a:gridCol>
              </a:tblGrid>
              <a:tr h="193546">
                <a:tc>
                  <a:txBody>
                    <a:bodyPr/>
                    <a:lstStyle/>
                    <a:p>
                      <a:pPr>
                        <a:spcAft>
                          <a:spcPts val="900"/>
                        </a:spcAft>
                      </a:pPr>
                      <a:r>
                        <a:rPr lang="en-GB" sz="1000">
                          <a:solidFill>
                            <a:schemeClr val="tx2"/>
                          </a:solidFill>
                          <a:effectLst/>
                        </a:rPr>
                        <a:t>Scenario</a:t>
                      </a:r>
                      <a:endParaRPr lang="en-US" sz="1000">
                        <a:solidFill>
                          <a:schemeClr val="tx2"/>
                        </a:solidFill>
                        <a:effectLst/>
                        <a:latin typeface="Times New Roman" panose="02020603050405020304" pitchFamily="18" charset="0"/>
                        <a:ea typeface="SimSun" panose="02010600030101010101" pitchFamily="2" charset="-122"/>
                      </a:endParaRPr>
                    </a:p>
                  </a:txBody>
                  <a:tcPr marL="68580" marR="68580" marT="0" marB="0"/>
                </a:tc>
                <a:tc>
                  <a:txBody>
                    <a:bodyPr/>
                    <a:lstStyle/>
                    <a:p>
                      <a:pPr>
                        <a:spcAft>
                          <a:spcPts val="900"/>
                        </a:spcAft>
                      </a:pPr>
                      <a:r>
                        <a:rPr lang="en-GB" sz="1000">
                          <a:solidFill>
                            <a:schemeClr val="tx2"/>
                          </a:solidFill>
                          <a:effectLst/>
                        </a:rPr>
                        <a:t>Consequence</a:t>
                      </a:r>
                      <a:endParaRPr lang="en-US" sz="1000">
                        <a:solidFill>
                          <a:schemeClr val="tx2"/>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932966520"/>
                  </a:ext>
                </a:extLst>
              </a:tr>
              <a:tr h="1112889">
                <a:tc>
                  <a:txBody>
                    <a:bodyPr/>
                    <a:lstStyle/>
                    <a:p>
                      <a:pPr>
                        <a:spcAft>
                          <a:spcPts val="900"/>
                        </a:spcAft>
                      </a:pPr>
                      <a:r>
                        <a:rPr lang="en-GB" sz="1000" dirty="0">
                          <a:solidFill>
                            <a:schemeClr val="tx2"/>
                          </a:solidFill>
                          <a:effectLst/>
                        </a:rPr>
                        <a:t>Scenario#1: Home network updates the configuration related to SUCI but after that the UE moves to </a:t>
                      </a:r>
                      <a:r>
                        <a:rPr lang="en-GB" sz="1000" dirty="0">
                          <a:solidFill>
                            <a:schemeClr val="tx2"/>
                          </a:solidFill>
                          <a:effectLst/>
                          <a:highlight>
                            <a:srgbClr val="FFFF00"/>
                          </a:highlight>
                        </a:rPr>
                        <a:t>unregistered state</a:t>
                      </a:r>
                      <a:r>
                        <a:rPr lang="en-GB" sz="1000" dirty="0">
                          <a:solidFill>
                            <a:schemeClr val="tx2"/>
                          </a:solidFill>
                          <a:effectLst/>
                        </a:rPr>
                        <a:t>. Therefore, no security context in NAS or in AS is available. </a:t>
                      </a:r>
                      <a:endParaRPr lang="en-US" sz="1000" dirty="0">
                        <a:solidFill>
                          <a:schemeClr val="tx2"/>
                        </a:solidFill>
                        <a:effectLst/>
                      </a:endParaRPr>
                    </a:p>
                    <a:p>
                      <a:pPr>
                        <a:spcAft>
                          <a:spcPts val="900"/>
                        </a:spcAft>
                      </a:pPr>
                      <a:r>
                        <a:rPr lang="en-GB" sz="1000" dirty="0">
                          <a:solidFill>
                            <a:schemeClr val="tx2"/>
                          </a:solidFill>
                          <a:effectLst/>
                        </a:rPr>
                        <a:t> </a:t>
                      </a:r>
                      <a:endParaRPr lang="en-US" sz="1000" dirty="0">
                        <a:solidFill>
                          <a:schemeClr val="tx2"/>
                        </a:solidFill>
                        <a:effectLst/>
                        <a:latin typeface="Times New Roman" panose="02020603050405020304" pitchFamily="18" charset="0"/>
                        <a:ea typeface="SimSun" panose="02010600030101010101" pitchFamily="2" charset="-122"/>
                      </a:endParaRPr>
                    </a:p>
                  </a:txBody>
                  <a:tcPr marL="68580" marR="68580" marT="0" marB="0"/>
                </a:tc>
                <a:tc>
                  <a:txBody>
                    <a:bodyPr/>
                    <a:lstStyle/>
                    <a:p>
                      <a:pPr>
                        <a:spcAft>
                          <a:spcPts val="900"/>
                        </a:spcAft>
                      </a:pPr>
                      <a:r>
                        <a:rPr lang="en-GB" sz="1000">
                          <a:solidFill>
                            <a:schemeClr val="tx2"/>
                          </a:solidFill>
                          <a:effectLst/>
                        </a:rPr>
                        <a:t>UE tries to trigger the registration request towards the 5GC but fails because SUCI calculation fails. So, UE cannot get the 5GC service.</a:t>
                      </a:r>
                      <a:endParaRPr lang="en-US" sz="1000">
                        <a:solidFill>
                          <a:schemeClr val="tx2"/>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226353066"/>
                  </a:ext>
                </a:extLst>
              </a:tr>
              <a:tr h="1112889">
                <a:tc>
                  <a:txBody>
                    <a:bodyPr/>
                    <a:lstStyle/>
                    <a:p>
                      <a:pPr>
                        <a:spcAft>
                          <a:spcPts val="900"/>
                        </a:spcAft>
                      </a:pPr>
                      <a:r>
                        <a:rPr lang="en-GB" sz="1000" dirty="0">
                          <a:solidFill>
                            <a:schemeClr val="tx2"/>
                          </a:solidFill>
                          <a:effectLst/>
                        </a:rPr>
                        <a:t>Scenario #2:UE is registered and authenticated in 5GC. NAS and AS has the security context. Home network updates the configuration related to SUCI and now the SUCI cannot </a:t>
                      </a:r>
                      <a:r>
                        <a:rPr lang="en-GB" sz="1000">
                          <a:solidFill>
                            <a:schemeClr val="tx2"/>
                          </a:solidFill>
                          <a:effectLst/>
                        </a:rPr>
                        <a:t>be calculated (</a:t>
                      </a:r>
                      <a:r>
                        <a:rPr lang="en-GB" sz="1000">
                          <a:solidFill>
                            <a:schemeClr val="tx2"/>
                          </a:solidFill>
                          <a:effectLst/>
                          <a:highlight>
                            <a:srgbClr val="FFFF00"/>
                          </a:highlight>
                        </a:rPr>
                        <a:t>registered state)</a:t>
                      </a:r>
                      <a:r>
                        <a:rPr lang="en-GB" sz="1000">
                          <a:solidFill>
                            <a:schemeClr val="tx2"/>
                          </a:solidFill>
                          <a:effectLst/>
                        </a:rPr>
                        <a:t>. </a:t>
                      </a:r>
                      <a:endParaRPr lang="en-US" sz="1000" dirty="0">
                        <a:solidFill>
                          <a:schemeClr val="tx2"/>
                        </a:solidFill>
                        <a:effectLst/>
                      </a:endParaRPr>
                    </a:p>
                    <a:p>
                      <a:pPr>
                        <a:spcAft>
                          <a:spcPts val="900"/>
                        </a:spcAft>
                      </a:pPr>
                      <a:r>
                        <a:rPr lang="en-GB" sz="1000" dirty="0">
                          <a:solidFill>
                            <a:schemeClr val="tx2"/>
                          </a:solidFill>
                          <a:effectLst/>
                        </a:rPr>
                        <a:t> </a:t>
                      </a:r>
                      <a:endParaRPr lang="en-US" sz="1000" dirty="0">
                        <a:solidFill>
                          <a:schemeClr val="tx2"/>
                        </a:solidFill>
                        <a:effectLst/>
                        <a:latin typeface="Times New Roman" panose="02020603050405020304" pitchFamily="18" charset="0"/>
                        <a:ea typeface="SimSun" panose="02010600030101010101" pitchFamily="2" charset="-122"/>
                      </a:endParaRPr>
                    </a:p>
                  </a:txBody>
                  <a:tcPr marL="68580" marR="68580" marT="0" marB="0"/>
                </a:tc>
                <a:tc>
                  <a:txBody>
                    <a:bodyPr/>
                    <a:lstStyle/>
                    <a:p>
                      <a:pPr>
                        <a:spcAft>
                          <a:spcPts val="900"/>
                        </a:spcAft>
                      </a:pPr>
                      <a:r>
                        <a:rPr lang="en-GB" sz="1000" dirty="0">
                          <a:solidFill>
                            <a:schemeClr val="tx2"/>
                          </a:solidFill>
                          <a:effectLst/>
                        </a:rPr>
                        <a:t>In this case, UE can report the error to the network and network can correct the issue. Therefore, NULL scheme setting may/may not be required </a:t>
                      </a:r>
                      <a:endParaRPr lang="en-US" sz="1000" dirty="0">
                        <a:solidFill>
                          <a:schemeClr val="tx2"/>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80366384"/>
                  </a:ext>
                </a:extLst>
              </a:tr>
              <a:tr h="1112889">
                <a:tc>
                  <a:txBody>
                    <a:bodyPr/>
                    <a:lstStyle/>
                    <a:p>
                      <a:pPr>
                        <a:spcAft>
                          <a:spcPts val="900"/>
                        </a:spcAft>
                      </a:pPr>
                      <a:r>
                        <a:rPr lang="en-GB" sz="1000" dirty="0">
                          <a:solidFill>
                            <a:schemeClr val="tx2"/>
                          </a:solidFill>
                          <a:effectLst/>
                        </a:rPr>
                        <a:t>Scenario#3: Home network updates the configuration related to SUCI and then UE moves to EPC/4G. UE comes back in 5GC but registration to 5GC fails because SUCI calculation fails</a:t>
                      </a:r>
                      <a:endParaRPr lang="en-US" sz="1000" dirty="0">
                        <a:solidFill>
                          <a:schemeClr val="tx2"/>
                        </a:solidFill>
                        <a:effectLst/>
                      </a:endParaRPr>
                    </a:p>
                    <a:p>
                      <a:pPr>
                        <a:spcAft>
                          <a:spcPts val="900"/>
                        </a:spcAft>
                      </a:pPr>
                      <a:r>
                        <a:rPr lang="en-GB" sz="1000" dirty="0">
                          <a:solidFill>
                            <a:schemeClr val="tx2"/>
                          </a:solidFill>
                          <a:effectLst/>
                        </a:rPr>
                        <a:t> </a:t>
                      </a:r>
                      <a:endParaRPr lang="en-US" sz="1000" dirty="0">
                        <a:solidFill>
                          <a:schemeClr val="tx2"/>
                        </a:solidFill>
                        <a:effectLst/>
                        <a:latin typeface="Times New Roman" panose="02020603050405020304" pitchFamily="18" charset="0"/>
                        <a:ea typeface="SimSun" panose="02010600030101010101" pitchFamily="2" charset="-122"/>
                      </a:endParaRPr>
                    </a:p>
                  </a:txBody>
                  <a:tcPr marL="68580" marR="68580" marT="0" marB="0"/>
                </a:tc>
                <a:tc>
                  <a:txBody>
                    <a:bodyPr/>
                    <a:lstStyle/>
                    <a:p>
                      <a:pPr>
                        <a:spcAft>
                          <a:spcPts val="900"/>
                        </a:spcAft>
                      </a:pPr>
                      <a:r>
                        <a:rPr lang="en-GB" sz="1000" dirty="0">
                          <a:solidFill>
                            <a:schemeClr val="tx2"/>
                          </a:solidFill>
                          <a:effectLst/>
                        </a:rPr>
                        <a:t>UE can still use the EPC service, not 5GC</a:t>
                      </a:r>
                      <a:endParaRPr lang="en-US" sz="1000" dirty="0">
                        <a:solidFill>
                          <a:schemeClr val="tx2"/>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536143146"/>
                  </a:ext>
                </a:extLst>
              </a:tr>
            </a:tbl>
          </a:graphicData>
        </a:graphic>
      </p:graphicFrame>
    </p:spTree>
    <p:extLst>
      <p:ext uri="{BB962C8B-B14F-4D97-AF65-F5344CB8AC3E}">
        <p14:creationId xmlns:p14="http://schemas.microsoft.com/office/powerpoint/2010/main" val="292575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F6927-5C90-0F01-DC46-FD6D018F6C45}"/>
              </a:ext>
            </a:extLst>
          </p:cNvPr>
          <p:cNvSpPr>
            <a:spLocks noGrp="1"/>
          </p:cNvSpPr>
          <p:nvPr>
            <p:ph type="body" sz="quarter" idx="12"/>
          </p:nvPr>
        </p:nvSpPr>
        <p:spPr/>
        <p:txBody>
          <a:bodyPr/>
          <a:lstStyle/>
          <a:p>
            <a:r>
              <a:rPr lang="en-US" dirty="0"/>
              <a:t>Scenarios </a:t>
            </a:r>
          </a:p>
        </p:txBody>
      </p:sp>
      <p:sp>
        <p:nvSpPr>
          <p:cNvPr id="3" name="Text Placeholder 2">
            <a:extLst>
              <a:ext uri="{FF2B5EF4-FFF2-40B4-BE49-F238E27FC236}">
                <a16:creationId xmlns:a16="http://schemas.microsoft.com/office/drawing/2014/main" id="{89ED1FE1-C743-8F4B-7BC4-976F6E1761C5}"/>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57EA33D4-AEDF-2529-354F-9118A7372862}"/>
              </a:ext>
            </a:extLst>
          </p:cNvPr>
          <p:cNvSpPr>
            <a:spLocks noGrp="1"/>
          </p:cNvSpPr>
          <p:nvPr>
            <p:ph type="body" sz="quarter" idx="15"/>
          </p:nvPr>
        </p:nvSpPr>
        <p:spPr/>
        <p:txBody>
          <a:bodyPr/>
          <a:lstStyle/>
          <a:p>
            <a:pPr marL="228600" indent="-228600">
              <a:buFont typeface="+mj-lt"/>
              <a:buAutoNum type="arabicPeriod"/>
            </a:pPr>
            <a:endParaRPr lang="en-US" dirty="0"/>
          </a:p>
        </p:txBody>
      </p:sp>
      <p:sp>
        <p:nvSpPr>
          <p:cNvPr id="5" name="Footer Placeholder 4">
            <a:extLst>
              <a:ext uri="{FF2B5EF4-FFF2-40B4-BE49-F238E27FC236}">
                <a16:creationId xmlns:a16="http://schemas.microsoft.com/office/drawing/2014/main" id="{ECC4501D-8E66-9D8D-3812-E8944F52A1DF}"/>
              </a:ext>
            </a:extLst>
          </p:cNvPr>
          <p:cNvSpPr>
            <a:spLocks noGrp="1"/>
          </p:cNvSpPr>
          <p:nvPr>
            <p:ph type="ftr" sz="quarter" idx="3"/>
          </p:nvPr>
        </p:nvSpPr>
        <p:spPr/>
        <p:txBody>
          <a:bodyPr/>
          <a:lstStyle/>
          <a:p>
            <a:r>
              <a:rPr lang="en-US"/>
              <a:t>Nokia internal use</a:t>
            </a:r>
          </a:p>
        </p:txBody>
      </p:sp>
      <p:graphicFrame>
        <p:nvGraphicFramePr>
          <p:cNvPr id="7" name="Table 6">
            <a:extLst>
              <a:ext uri="{FF2B5EF4-FFF2-40B4-BE49-F238E27FC236}">
                <a16:creationId xmlns:a16="http://schemas.microsoft.com/office/drawing/2014/main" id="{A1807562-F8FC-A2B6-C739-EC0A059EAE55}"/>
              </a:ext>
            </a:extLst>
          </p:cNvPr>
          <p:cNvGraphicFramePr>
            <a:graphicFrameLocks noGrp="1"/>
          </p:cNvGraphicFramePr>
          <p:nvPr>
            <p:extLst>
              <p:ext uri="{D42A27DB-BD31-4B8C-83A1-F6EECF244321}">
                <p14:modId xmlns:p14="http://schemas.microsoft.com/office/powerpoint/2010/main" val="3235404836"/>
              </p:ext>
            </p:extLst>
          </p:nvPr>
        </p:nvGraphicFramePr>
        <p:xfrm>
          <a:off x="417338" y="731730"/>
          <a:ext cx="7786259" cy="4477812"/>
        </p:xfrm>
        <a:graphic>
          <a:graphicData uri="http://schemas.openxmlformats.org/drawingml/2006/table">
            <a:tbl>
              <a:tblPr firstRow="1" firstCol="1" bandRow="1">
                <a:tableStyleId>{5C22544A-7EE6-4342-B048-85BDC9FD1C3A}</a:tableStyleId>
              </a:tblPr>
              <a:tblGrid>
                <a:gridCol w="1269951">
                  <a:extLst>
                    <a:ext uri="{9D8B030D-6E8A-4147-A177-3AD203B41FA5}">
                      <a16:colId xmlns:a16="http://schemas.microsoft.com/office/drawing/2014/main" val="2820994881"/>
                    </a:ext>
                  </a:extLst>
                </a:gridCol>
                <a:gridCol w="738670">
                  <a:extLst>
                    <a:ext uri="{9D8B030D-6E8A-4147-A177-3AD203B41FA5}">
                      <a16:colId xmlns:a16="http://schemas.microsoft.com/office/drawing/2014/main" val="905589384"/>
                    </a:ext>
                  </a:extLst>
                </a:gridCol>
                <a:gridCol w="1318552">
                  <a:extLst>
                    <a:ext uri="{9D8B030D-6E8A-4147-A177-3AD203B41FA5}">
                      <a16:colId xmlns:a16="http://schemas.microsoft.com/office/drawing/2014/main" val="1101020059"/>
                    </a:ext>
                  </a:extLst>
                </a:gridCol>
                <a:gridCol w="1884241">
                  <a:extLst>
                    <a:ext uri="{9D8B030D-6E8A-4147-A177-3AD203B41FA5}">
                      <a16:colId xmlns:a16="http://schemas.microsoft.com/office/drawing/2014/main" val="1303783478"/>
                    </a:ext>
                  </a:extLst>
                </a:gridCol>
                <a:gridCol w="61504">
                  <a:extLst>
                    <a:ext uri="{9D8B030D-6E8A-4147-A177-3AD203B41FA5}">
                      <a16:colId xmlns:a16="http://schemas.microsoft.com/office/drawing/2014/main" val="1427755386"/>
                    </a:ext>
                  </a:extLst>
                </a:gridCol>
                <a:gridCol w="61504">
                  <a:extLst>
                    <a:ext uri="{9D8B030D-6E8A-4147-A177-3AD203B41FA5}">
                      <a16:colId xmlns:a16="http://schemas.microsoft.com/office/drawing/2014/main" val="3804201215"/>
                    </a:ext>
                  </a:extLst>
                </a:gridCol>
                <a:gridCol w="2451837">
                  <a:extLst>
                    <a:ext uri="{9D8B030D-6E8A-4147-A177-3AD203B41FA5}">
                      <a16:colId xmlns:a16="http://schemas.microsoft.com/office/drawing/2014/main" val="3322849687"/>
                    </a:ext>
                  </a:extLst>
                </a:gridCol>
              </a:tblGrid>
              <a:tr h="450148">
                <a:tc>
                  <a:txBody>
                    <a:bodyPr/>
                    <a:lstStyle/>
                    <a:p>
                      <a:pPr>
                        <a:lnSpc>
                          <a:spcPct val="107000"/>
                        </a:lnSpc>
                        <a:spcAft>
                          <a:spcPts val="800"/>
                        </a:spcAft>
                      </a:pPr>
                      <a:r>
                        <a:rPr lang="en-US" sz="1000" kern="100">
                          <a:solidFill>
                            <a:schemeClr val="tx2"/>
                          </a:solidFill>
                          <a:effectLst/>
                        </a:rPr>
                        <a:t>Company\ solution</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Concrete proposal</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Disable N1</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NULL scheme solution</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b="1" kern="100" dirty="0">
                          <a:solidFill>
                            <a:schemeClr val="tx2"/>
                          </a:solidFill>
                          <a:effectLst/>
                          <a:latin typeface="+mn-lt"/>
                          <a:ea typeface="+mn-ea"/>
                          <a:cs typeface="+mn-cs"/>
                        </a:rPr>
                        <a:t>Remark</a:t>
                      </a:r>
                    </a:p>
                  </a:txBody>
                  <a:tcPr marL="18052" marR="18052" marT="0" marB="0"/>
                </a:tc>
                <a:extLst>
                  <a:ext uri="{0D108BD9-81ED-4DB2-BD59-A6C34878D82A}">
                    <a16:rowId xmlns:a16="http://schemas.microsoft.com/office/drawing/2014/main" val="2018729549"/>
                  </a:ext>
                </a:extLst>
              </a:tr>
              <a:tr h="234716">
                <a:tc>
                  <a:txBody>
                    <a:bodyPr/>
                    <a:lstStyle/>
                    <a:p>
                      <a:pPr>
                        <a:lnSpc>
                          <a:spcPct val="107000"/>
                        </a:lnSpc>
                        <a:spcAft>
                          <a:spcPts val="800"/>
                        </a:spcAft>
                      </a:pPr>
                      <a:r>
                        <a:rPr lang="en-US" sz="1000" kern="100">
                          <a:solidFill>
                            <a:schemeClr val="tx2"/>
                          </a:solidFill>
                          <a:effectLst/>
                        </a:rPr>
                        <a:t>Apple- </a:t>
                      </a:r>
                      <a:r>
                        <a:rPr lang="en-US" sz="1000" u="sng" kern="100">
                          <a:solidFill>
                            <a:schemeClr val="tx2"/>
                          </a:solidFill>
                          <a:effectLst/>
                          <a:hlinkClick r:id="rId2">
                            <a:extLst>
                              <a:ext uri="{A12FA001-AC4F-418D-AE19-62706E023703}">
                                <ahyp:hlinkClr xmlns:ahyp="http://schemas.microsoft.com/office/drawing/2018/hyperlinkcolor" val="tx"/>
                              </a:ext>
                            </a:extLst>
                          </a:hlinkClick>
                        </a:rPr>
                        <a:t>S3-244711</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Yes</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Yes</a:t>
                      </a:r>
                    </a:p>
                    <a:p>
                      <a:pPr>
                        <a:lnSpc>
                          <a:spcPct val="107000"/>
                        </a:lnSpc>
                        <a:spcAft>
                          <a:spcPts val="800"/>
                        </a:spcAft>
                      </a:pPr>
                      <a:r>
                        <a:rPr lang="en-US" sz="1000" kern="100">
                          <a:solidFill>
                            <a:schemeClr val="tx2"/>
                          </a:solidFill>
                          <a:effectLst/>
                        </a:rPr>
                        <a:t> </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rgbClr val="FF0000"/>
                          </a:solidFill>
                          <a:effectLst/>
                        </a:rPr>
                        <a:t>No</a:t>
                      </a:r>
                      <a:endParaRPr lang="en-US" sz="1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mn-lt"/>
                        <a:ea typeface="+mn-ea"/>
                        <a:cs typeface="+mn-cs"/>
                      </a:endParaRPr>
                    </a:p>
                  </a:txBody>
                  <a:tcPr marL="18052" marR="18052" marT="0" marB="0"/>
                </a:tc>
                <a:extLst>
                  <a:ext uri="{0D108BD9-81ED-4DB2-BD59-A6C34878D82A}">
                    <a16:rowId xmlns:a16="http://schemas.microsoft.com/office/drawing/2014/main" val="3870745132"/>
                  </a:ext>
                </a:extLst>
              </a:tr>
              <a:tr h="186188">
                <a:tc>
                  <a:txBody>
                    <a:bodyPr/>
                    <a:lstStyle/>
                    <a:p>
                      <a:pPr>
                        <a:lnSpc>
                          <a:spcPct val="107000"/>
                        </a:lnSpc>
                        <a:spcAft>
                          <a:spcPts val="800"/>
                        </a:spcAft>
                      </a:pPr>
                      <a:r>
                        <a:rPr lang="en-US" sz="1000" kern="100">
                          <a:solidFill>
                            <a:schemeClr val="tx2"/>
                          </a:solidFill>
                          <a:effectLst/>
                        </a:rPr>
                        <a:t>Samsung- </a:t>
                      </a:r>
                      <a:r>
                        <a:rPr lang="en-US" sz="1000" u="sng" kern="100">
                          <a:solidFill>
                            <a:schemeClr val="tx2"/>
                          </a:solidFill>
                          <a:effectLst/>
                          <a:hlinkClick r:id="rId3">
                            <a:extLst>
                              <a:ext uri="{A12FA001-AC4F-418D-AE19-62706E023703}">
                                <ahyp:hlinkClr xmlns:ahyp="http://schemas.microsoft.com/office/drawing/2018/hyperlinkcolor" val="tx"/>
                              </a:ext>
                            </a:extLst>
                          </a:hlinkClick>
                        </a:rPr>
                        <a:t>S3-245045</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Yes</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Yes</a:t>
                      </a: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marL="0" algn="l" defTabSz="685800" rtl="0" eaLnBrk="1" latinLnBrk="0" hangingPunct="1">
                        <a:lnSpc>
                          <a:spcPct val="107000"/>
                        </a:lnSpc>
                        <a:spcAft>
                          <a:spcPts val="800"/>
                        </a:spcAft>
                      </a:pPr>
                      <a:r>
                        <a:rPr lang="en-US" sz="1000" kern="100" dirty="0">
                          <a:solidFill>
                            <a:schemeClr val="tx2"/>
                          </a:solidFill>
                          <a:effectLst/>
                          <a:latin typeface="+mn-lt"/>
                          <a:ea typeface="+mn-ea"/>
                          <a:cs typeface="+mn-cs"/>
                        </a:rPr>
                        <a:t>Proposal: (avoid MitM attack)</a:t>
                      </a:r>
                    </a:p>
                    <a:p>
                      <a:pPr marL="0" lvl="0" algn="l" defTabSz="685800" rtl="0" eaLnBrk="1" latinLnBrk="0" hangingPunct="1">
                        <a:lnSpc>
                          <a:spcPct val="107000"/>
                        </a:lnSpc>
                        <a:spcAft>
                          <a:spcPts val="800"/>
                        </a:spcAft>
                      </a:pPr>
                      <a:r>
                        <a:rPr lang="en-US" sz="1000" kern="100" dirty="0">
                          <a:solidFill>
                            <a:schemeClr val="tx2"/>
                          </a:solidFill>
                          <a:effectLst/>
                          <a:latin typeface="+mn-lt"/>
                          <a:ea typeface="+mn-ea"/>
                          <a:cs typeface="+mn-cs"/>
                        </a:rPr>
                        <a:t>SUCI with NULL scheme should be calculated in USIM. Allow timer to avoid again and again reconfiguration</a:t>
                      </a:r>
                    </a:p>
                  </a:txBody>
                  <a:tcPr marL="18052" marR="18052" marT="0" marB="0"/>
                </a:tc>
                <a:extLst>
                  <a:ext uri="{0D108BD9-81ED-4DB2-BD59-A6C34878D82A}">
                    <a16:rowId xmlns:a16="http://schemas.microsoft.com/office/drawing/2014/main" val="3918199993"/>
                  </a:ext>
                </a:extLst>
              </a:tr>
              <a:tr h="180269">
                <a:tc>
                  <a:txBody>
                    <a:bodyPr/>
                    <a:lstStyle/>
                    <a:p>
                      <a:pPr>
                        <a:lnSpc>
                          <a:spcPct val="107000"/>
                        </a:lnSpc>
                        <a:spcAft>
                          <a:spcPts val="800"/>
                        </a:spcAft>
                      </a:pPr>
                      <a:r>
                        <a:rPr lang="en-US" sz="1000" kern="100">
                          <a:solidFill>
                            <a:schemeClr val="tx2"/>
                          </a:solidFill>
                          <a:effectLst/>
                        </a:rPr>
                        <a:t>Qualcomm</a:t>
                      </a:r>
                      <a:r>
                        <a:rPr lang="en-US" sz="1000" u="sng" kern="100">
                          <a:solidFill>
                            <a:schemeClr val="tx2"/>
                          </a:solidFill>
                          <a:effectLst/>
                          <a:hlinkClick r:id="rId4">
                            <a:extLst>
                              <a:ext uri="{A12FA001-AC4F-418D-AE19-62706E023703}">
                                <ahyp:hlinkClr xmlns:ahyp="http://schemas.microsoft.com/office/drawing/2018/hyperlinkcolor" val="tx"/>
                              </a:ext>
                            </a:extLst>
                          </a:hlinkClick>
                        </a:rPr>
                        <a:t>S3-244949</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Yes</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 </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Yes </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mn-lt"/>
                        <a:ea typeface="+mn-ea"/>
                        <a:cs typeface="+mn-cs"/>
                      </a:endParaRPr>
                    </a:p>
                  </a:txBody>
                  <a:tcPr marL="18052" marR="18052" marT="0" marB="0"/>
                </a:tc>
                <a:extLst>
                  <a:ext uri="{0D108BD9-81ED-4DB2-BD59-A6C34878D82A}">
                    <a16:rowId xmlns:a16="http://schemas.microsoft.com/office/drawing/2014/main" val="4146475381"/>
                  </a:ext>
                </a:extLst>
              </a:tr>
              <a:tr h="298751">
                <a:tc>
                  <a:txBody>
                    <a:bodyPr/>
                    <a:lstStyle/>
                    <a:p>
                      <a:pPr>
                        <a:lnSpc>
                          <a:spcPct val="107000"/>
                        </a:lnSpc>
                        <a:spcAft>
                          <a:spcPts val="800"/>
                        </a:spcAft>
                      </a:pPr>
                      <a:r>
                        <a:rPr lang="en-US" sz="1000" kern="100">
                          <a:solidFill>
                            <a:schemeClr val="tx2"/>
                          </a:solidFill>
                          <a:effectLst/>
                        </a:rPr>
                        <a:t>Deutsche Telekom AG-</a:t>
                      </a:r>
                      <a:r>
                        <a:rPr lang="en-US" sz="1000" u="sng" kern="100">
                          <a:solidFill>
                            <a:schemeClr val="tx2"/>
                          </a:solidFill>
                          <a:effectLst/>
                          <a:hlinkClick r:id="rId5">
                            <a:extLst>
                              <a:ext uri="{A12FA001-AC4F-418D-AE19-62706E023703}">
                                <ahyp:hlinkClr xmlns:ahyp="http://schemas.microsoft.com/office/drawing/2018/hyperlinkcolor" val="tx"/>
                              </a:ext>
                            </a:extLst>
                          </a:hlinkClick>
                        </a:rPr>
                        <a:t>S3-244605</a:t>
                      </a:r>
                      <a:r>
                        <a:rPr lang="en-US" sz="1000" kern="100">
                          <a:solidFill>
                            <a:schemeClr val="tx2"/>
                          </a:solidFill>
                          <a:effectLst/>
                        </a:rPr>
                        <a:t> </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Yes</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rgbClr val="FF0000"/>
                          </a:solidFill>
                          <a:effectLst/>
                        </a:rPr>
                        <a:t>No</a:t>
                      </a:r>
                      <a:r>
                        <a:rPr lang="en-US" sz="1000" kern="100" dirty="0">
                          <a:solidFill>
                            <a:schemeClr val="tx2"/>
                          </a:solidFill>
                          <a:effectLst/>
                        </a:rPr>
                        <a:t>: Against NULL scheme </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mn-lt"/>
                        <a:ea typeface="+mn-ea"/>
                        <a:cs typeface="+mn-cs"/>
                      </a:endParaRPr>
                    </a:p>
                  </a:txBody>
                  <a:tcPr marL="18052" marR="18052" marT="0" marB="0"/>
                </a:tc>
                <a:extLst>
                  <a:ext uri="{0D108BD9-81ED-4DB2-BD59-A6C34878D82A}">
                    <a16:rowId xmlns:a16="http://schemas.microsoft.com/office/drawing/2014/main" val="4206495319"/>
                  </a:ext>
                </a:extLst>
              </a:tr>
              <a:tr h="332157">
                <a:tc>
                  <a:txBody>
                    <a:bodyPr/>
                    <a:lstStyle/>
                    <a:p>
                      <a:pPr>
                        <a:lnSpc>
                          <a:spcPct val="107000"/>
                        </a:lnSpc>
                        <a:spcAft>
                          <a:spcPts val="800"/>
                        </a:spcAft>
                      </a:pPr>
                      <a:r>
                        <a:rPr lang="en-US" sz="1000" kern="100">
                          <a:solidFill>
                            <a:schemeClr val="tx2"/>
                          </a:solidFill>
                          <a:effectLst/>
                        </a:rPr>
                        <a:t>Vivo</a:t>
                      </a:r>
                      <a:r>
                        <a:rPr lang="en-US" sz="1000" u="sng" kern="100">
                          <a:solidFill>
                            <a:schemeClr val="tx2"/>
                          </a:solidFill>
                          <a:effectLst/>
                          <a:hlinkClick r:id="rId6">
                            <a:extLst>
                              <a:ext uri="{A12FA001-AC4F-418D-AE19-62706E023703}">
                                <ahyp:hlinkClr xmlns:ahyp="http://schemas.microsoft.com/office/drawing/2018/hyperlinkcolor" val="tx"/>
                              </a:ext>
                            </a:extLst>
                          </a:hlinkClick>
                        </a:rPr>
                        <a:t>S3-244730</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Yes</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 </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Yes</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(NULL scheme based on user permission)</a:t>
                      </a:r>
                      <a:endParaRPr lang="en-US" sz="1000" kern="100" dirty="0">
                        <a:solidFill>
                          <a:schemeClr val="tx2"/>
                        </a:solidFill>
                        <a:effectLst/>
                        <a:latin typeface="+mn-lt"/>
                        <a:ea typeface="+mn-ea"/>
                        <a:cs typeface="+mn-cs"/>
                      </a:endParaRPr>
                    </a:p>
                  </a:txBody>
                  <a:tcPr marL="18052" marR="18052" marT="0" marB="0"/>
                </a:tc>
                <a:extLst>
                  <a:ext uri="{0D108BD9-81ED-4DB2-BD59-A6C34878D82A}">
                    <a16:rowId xmlns:a16="http://schemas.microsoft.com/office/drawing/2014/main" val="458852122"/>
                  </a:ext>
                </a:extLst>
              </a:tr>
              <a:tr h="190613">
                <a:tc>
                  <a:txBody>
                    <a:bodyPr/>
                    <a:lstStyle/>
                    <a:p>
                      <a:pPr>
                        <a:lnSpc>
                          <a:spcPct val="107000"/>
                        </a:lnSpc>
                        <a:spcAft>
                          <a:spcPts val="800"/>
                        </a:spcAft>
                      </a:pPr>
                      <a:r>
                        <a:rPr lang="en-US" sz="1000" kern="100">
                          <a:solidFill>
                            <a:schemeClr val="tx2"/>
                          </a:solidFill>
                          <a:effectLst/>
                        </a:rPr>
                        <a:t>Nokia </a:t>
                      </a:r>
                      <a:r>
                        <a:rPr lang="en-US" sz="1000" u="sng" kern="100">
                          <a:solidFill>
                            <a:schemeClr val="tx2"/>
                          </a:solidFill>
                          <a:effectLst/>
                          <a:hlinkClick r:id="rId7">
                            <a:extLst>
                              <a:ext uri="{A12FA001-AC4F-418D-AE19-62706E023703}">
                                <ahyp:hlinkClr xmlns:ahyp="http://schemas.microsoft.com/office/drawing/2018/hyperlinkcolor" val="tx"/>
                              </a:ext>
                            </a:extLst>
                          </a:hlinkClick>
                        </a:rPr>
                        <a:t>S3-244708</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No</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 </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 </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b="1" kern="100" dirty="0">
                          <a:solidFill>
                            <a:schemeClr val="tx2"/>
                          </a:solidFill>
                          <a:effectLst/>
                          <a:latin typeface="+mn-lt"/>
                          <a:ea typeface="+mn-ea"/>
                          <a:cs typeface="+mn-cs"/>
                        </a:rPr>
                        <a:t>Mini WID proposed to address this in next meeting..</a:t>
                      </a:r>
                    </a:p>
                  </a:txBody>
                  <a:tcPr marL="18052" marR="18052" marT="0" marB="0"/>
                </a:tc>
                <a:extLst>
                  <a:ext uri="{0D108BD9-81ED-4DB2-BD59-A6C34878D82A}">
                    <a16:rowId xmlns:a16="http://schemas.microsoft.com/office/drawing/2014/main" val="3712650455"/>
                  </a:ext>
                </a:extLst>
              </a:tr>
              <a:tr h="1564254">
                <a:tc>
                  <a:txBody>
                    <a:bodyPr/>
                    <a:lstStyle/>
                    <a:p>
                      <a:pPr>
                        <a:lnSpc>
                          <a:spcPct val="107000"/>
                        </a:lnSpc>
                        <a:spcAft>
                          <a:spcPts val="800"/>
                        </a:spcAft>
                      </a:pPr>
                      <a:r>
                        <a:rPr lang="en-US" sz="1000" kern="100">
                          <a:solidFill>
                            <a:schemeClr val="tx2"/>
                          </a:solidFill>
                          <a:effectLst/>
                        </a:rPr>
                        <a:t>Huawei- </a:t>
                      </a:r>
                      <a:r>
                        <a:rPr lang="en-US" sz="1000" u="sng" kern="100">
                          <a:solidFill>
                            <a:schemeClr val="tx2"/>
                          </a:solidFill>
                          <a:effectLst/>
                          <a:hlinkClick r:id="rId8">
                            <a:extLst>
                              <a:ext uri="{A12FA001-AC4F-418D-AE19-62706E023703}">
                                <ahyp:hlinkClr xmlns:ahyp="http://schemas.microsoft.com/office/drawing/2018/hyperlinkcolor" val="tx"/>
                              </a:ext>
                            </a:extLst>
                          </a:hlinkClick>
                        </a:rPr>
                        <a:t>S3-244897</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No</a:t>
                      </a:r>
                    </a:p>
                    <a:p>
                      <a:pPr>
                        <a:lnSpc>
                          <a:spcPct val="107000"/>
                        </a:lnSpc>
                        <a:spcAft>
                          <a:spcPts val="800"/>
                        </a:spcAft>
                      </a:pPr>
                      <a:r>
                        <a:rPr lang="en-US" sz="1000" kern="100" dirty="0">
                          <a:solidFill>
                            <a:schemeClr val="tx2"/>
                          </a:solidFill>
                          <a:effectLst/>
                        </a:rPr>
                        <a:t> </a:t>
                      </a: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a:solidFill>
                            <a:schemeClr val="tx2"/>
                          </a:solidFill>
                          <a:effectLst/>
                        </a:rPr>
                        <a:t> </a:t>
                      </a:r>
                      <a:endParaRPr lang="en-US" sz="1000" kern="10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000" kern="100" dirty="0">
                          <a:solidFill>
                            <a:schemeClr val="tx2"/>
                          </a:solidFill>
                          <a:effectLst/>
                        </a:rPr>
                        <a:t>Yes </a:t>
                      </a:r>
                      <a:r>
                        <a:rPr lang="en-US" sz="1000" kern="100" dirty="0">
                          <a:solidFill>
                            <a:srgbClr val="FF0000"/>
                          </a:solidFill>
                          <a:effectLst/>
                        </a:rPr>
                        <a:t>?</a:t>
                      </a:r>
                      <a:r>
                        <a:rPr lang="en-US" sz="1000" kern="100" dirty="0">
                          <a:solidFill>
                            <a:schemeClr val="tx2"/>
                          </a:solidFill>
                          <a:effectLst/>
                        </a:rPr>
                        <a:t> </a:t>
                      </a: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endParaRPr lang="en-US" sz="1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18052" marR="18052" marT="0" marB="0"/>
                </a:tc>
                <a:tc>
                  <a:txBody>
                    <a:bodyPr/>
                    <a:lstStyle/>
                    <a:p>
                      <a:pPr>
                        <a:lnSpc>
                          <a:spcPct val="107000"/>
                        </a:lnSpc>
                        <a:spcAft>
                          <a:spcPts val="800"/>
                        </a:spcAft>
                      </a:pPr>
                      <a:r>
                        <a:rPr lang="en-US" sz="1000" kern="100" dirty="0">
                          <a:solidFill>
                            <a:schemeClr val="tx2"/>
                          </a:solidFill>
                          <a:effectLst/>
                        </a:rPr>
                        <a:t>(we are in favor of allowing the UE to continue accessing 5G and investigate how such a failure is communicated to the network as early as possible in order for the network to act accordingly.</a:t>
                      </a:r>
                      <a:r>
                        <a:rPr lang="en-US" sz="1000" kern="100" dirty="0">
                          <a:solidFill>
                            <a:schemeClr val="tx2"/>
                          </a:solidFill>
                          <a:effectLst/>
                          <a:latin typeface="Aptos" panose="020B0004020202020204" pitchFamily="34" charset="0"/>
                          <a:cs typeface="Times New Roman" panose="02020603050405020304" pitchFamily="18" charset="0"/>
                        </a:rPr>
                        <a:t>)</a:t>
                      </a:r>
                      <a:endParaRPr lang="en-US" sz="1000" kern="100" dirty="0">
                        <a:solidFill>
                          <a:schemeClr val="tx2"/>
                        </a:solidFill>
                        <a:effectLst/>
                        <a:latin typeface="+mn-lt"/>
                        <a:ea typeface="+mn-ea"/>
                        <a:cs typeface="+mn-cs"/>
                      </a:endParaRPr>
                    </a:p>
                  </a:txBody>
                  <a:tcPr marL="18052" marR="18052" marT="0" marB="0"/>
                </a:tc>
                <a:extLst>
                  <a:ext uri="{0D108BD9-81ED-4DB2-BD59-A6C34878D82A}">
                    <a16:rowId xmlns:a16="http://schemas.microsoft.com/office/drawing/2014/main" val="659285106"/>
                  </a:ext>
                </a:extLst>
              </a:tr>
            </a:tbl>
          </a:graphicData>
        </a:graphic>
      </p:graphicFrame>
    </p:spTree>
    <p:extLst>
      <p:ext uri="{BB962C8B-B14F-4D97-AF65-F5344CB8AC3E}">
        <p14:creationId xmlns:p14="http://schemas.microsoft.com/office/powerpoint/2010/main" val="250618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81826"/>
      </p:ext>
    </p:extLst>
  </p:cSld>
  <p:clrMapOvr>
    <a:masterClrMapping/>
  </p:clrMapOvr>
</p:sld>
</file>

<file path=ppt/theme/theme1.xml><?xml version="1.0" encoding="utf-8"?>
<a:theme xmlns:a="http://schemas.openxmlformats.org/drawingml/2006/main" name="1. Master">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2023 - PowerPoint template v1.3.1" id="{95EDE8F7-58AB-440A-82AC-4DC9E39A292C}" vid="{533A05BB-4D65-4753-8F51-029C8738C22F}"/>
    </a:ext>
  </a:extLst>
</a:theme>
</file>

<file path=ppt/theme/theme2.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Text Light" panose="020B0403020202020204" pitchFamily="34" charset="0"/>
            <a:ea typeface="Nokia Pure Text Light" panose="020B0403020202020204" pitchFamily="34" charset="0"/>
          </a:defRPr>
        </a:defPPr>
      </a:lstStyle>
    </a:txDef>
  </a:objectDefaults>
  <a:extraClrSchemeLst/>
  <a:extLst>
    <a:ext uri="{05A4C25C-085E-4340-85A3-A5531E510DB2}">
      <thm15:themeFamily xmlns:thm15="http://schemas.microsoft.com/office/thememl/2012/main" name="Presentation2" id="{8C946009-5BED-448D-A92E-4B09DB506E72}" vid="{5D882DB8-AC26-4855-A731-4080D10B5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_dlc_DocId xmlns="71c5aaf6-e6ce-465b-b873-5148d2a4c105">RBI5PAMIO524-1678806122-16678</_dlc_DocId>
    <_dlc_DocIdUrl xmlns="71c5aaf6-e6ce-465b-b873-5148d2a4c105">
      <Url>https://nokia.sharepoint.com/sites/gxp/_layouts/15/DocIdRedir.aspx?ID=RBI5PAMIO524-1678806122-16678</Url>
      <Description>RBI5PAMIO524-1678806122-16678</Description>
    </_dlc_DocIdUrl>
    <TaxCatchAll xmlns="7275bb01-7583-478d-bc14-e839a2dd5989" xsi:nil="true"/>
    <lcf76f155ced4ddcb4097134ff3c332f xmlns="cb835acb-78cc-4c0f-9422-4e2764c5eed6">
      <Terms xmlns="http://schemas.microsoft.com/office/infopath/2007/PartnerControls"/>
    </lcf76f155ced4ddcb4097134ff3c332f>
    <SharedWithUsers xmlns="7275bb01-7583-478d-bc14-e839a2dd5989">
      <UserInfo>
        <DisplayName>Georgios Gkellas (Nokia)</DisplayName>
        <AccountId>509</AccountId>
        <AccountType/>
      </UserInfo>
      <UserInfo>
        <DisplayName>Devaki Chandramouli (Nokia)</DisplayName>
        <AccountId>402</AccountId>
        <AccountType/>
      </UserInfo>
      <UserInfo>
        <DisplayName>Rainer Liebhart (Nokia)</DisplayName>
        <AccountId>449</AccountId>
        <AccountType/>
      </UserInfo>
      <UserInfo>
        <DisplayName>Laurent Thiebaut (Nokia)</DisplayName>
        <AccountId>596</AccountId>
        <AccountType/>
      </UserInfo>
      <UserInfo>
        <DisplayName>Peter Leis (Nokia)</DisplayName>
        <AccountId>588</AccountId>
        <AccountType/>
      </UserInfo>
      <UserInfo>
        <DisplayName>Martin McGrath (Nokia)</DisplayName>
        <AccountId>504</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30E5527365175468BC00BDEA4012BD5" ma:contentTypeVersion="14" ma:contentTypeDescription="Create a new document." ma:contentTypeScope="" ma:versionID="c3cc58be352e99b30d2051c1701a0e2a">
  <xsd:schema xmlns:xsd="http://www.w3.org/2001/XMLSchema" xmlns:xs="http://www.w3.org/2001/XMLSchema" xmlns:p="http://schemas.microsoft.com/office/2006/metadata/properties" xmlns:ns2="71c5aaf6-e6ce-465b-b873-5148d2a4c105" xmlns:ns3="cb835acb-78cc-4c0f-9422-4e2764c5eed6" xmlns:ns4="7275bb01-7583-478d-bc14-e839a2dd5989" targetNamespace="http://schemas.microsoft.com/office/2006/metadata/properties" ma:root="true" ma:fieldsID="ef4d7cbc6b42bc1f95cca1a230df6362" ns2:_="" ns3:_="" ns4:_="">
    <xsd:import namespace="71c5aaf6-e6ce-465b-b873-5148d2a4c105"/>
    <xsd:import namespace="cb835acb-78cc-4c0f-9422-4e2764c5eed6"/>
    <xsd:import namespace="7275bb01-7583-478d-bc14-e839a2dd5989"/>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4:SharedWithUsers" minOccurs="0"/>
                <xsd:element ref="ns4:SharedWithDetails"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835acb-78cc-4c0f-9422-4e2764c5eed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c87397-5fc1-491e-85e7-d6110dbe9cbd"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75bb01-7583-478d-bc14-e839a2dd598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ac3f90-bf3b-4c63-910d-f3e01299c9db}" ma:internalName="TaxCatchAll" ma:showField="CatchAllData" ma:web="7275bb01-7583-478d-bc14-e839a2dd5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34c87397-5fc1-491e-85e7-d6110dbe9cbd" ContentTypeId="0x0101" PreviousValue="false" LastSyncTimeStamp="2018-03-09T14:36:50.893Z"/>
</file>

<file path=customXml/itemProps1.xml><?xml version="1.0" encoding="utf-8"?>
<ds:datastoreItem xmlns:ds="http://schemas.openxmlformats.org/officeDocument/2006/customXml" ds:itemID="{F7F0309E-5A99-4779-8497-323BD317B328}">
  <ds:schemaRefs>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7275bb01-7583-478d-bc14-e839a2dd5989"/>
    <ds:schemaRef ds:uri="http://purl.org/dc/elements/1.1/"/>
    <ds:schemaRef ds:uri="http://schemas.openxmlformats.org/package/2006/metadata/core-properties"/>
    <ds:schemaRef ds:uri="cb835acb-78cc-4c0f-9422-4e2764c5eed6"/>
    <ds:schemaRef ds:uri="71c5aaf6-e6ce-465b-b873-5148d2a4c105"/>
    <ds:schemaRef ds:uri="http://purl.org/dc/terms/"/>
  </ds:schemaRefs>
</ds:datastoreItem>
</file>

<file path=customXml/itemProps2.xml><?xml version="1.0" encoding="utf-8"?>
<ds:datastoreItem xmlns:ds="http://schemas.openxmlformats.org/officeDocument/2006/customXml" ds:itemID="{0F76B184-7986-4A3E-8921-052A8F56DE8E}">
  <ds:schemaRefs>
    <ds:schemaRef ds:uri="http://schemas.microsoft.com/sharepoint/events"/>
  </ds:schemaRefs>
</ds:datastoreItem>
</file>

<file path=customXml/itemProps3.xml><?xml version="1.0" encoding="utf-8"?>
<ds:datastoreItem xmlns:ds="http://schemas.openxmlformats.org/officeDocument/2006/customXml" ds:itemID="{8B626110-7E6A-4EA0-BD03-588016A9F5A4}">
  <ds:schemaRefs>
    <ds:schemaRef ds:uri="http://schemas.microsoft.com/sharepoint/v3/contenttype/forms"/>
  </ds:schemaRefs>
</ds:datastoreItem>
</file>

<file path=customXml/itemProps4.xml><?xml version="1.0" encoding="utf-8"?>
<ds:datastoreItem xmlns:ds="http://schemas.openxmlformats.org/officeDocument/2006/customXml" ds:itemID="{A9172AFF-ABC4-4978-BFDB-FA5152E92095}">
  <ds:schemaRefs>
    <ds:schemaRef ds:uri="71c5aaf6-e6ce-465b-b873-5148d2a4c105"/>
    <ds:schemaRef ds:uri="7275bb01-7583-478d-bc14-e839a2dd5989"/>
    <ds:schemaRef ds:uri="cb835acb-78cc-4c0f-9422-4e2764c5ee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15FE4049-F6A0-4E68-9D6C-F52CE570C500}">
  <ds:schemaRefs>
    <ds:schemaRef ds:uri="Microsoft.SharePoint.Taxonomy.ContentTypeSync"/>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emplate>Nokia 2023 - PowerPoint template v1.3.1</Template>
  <TotalTime>0</TotalTime>
  <Words>469</Words>
  <Application>Microsoft Office PowerPoint</Application>
  <PresentationFormat>On-screen Show (16:9)</PresentationFormat>
  <Paragraphs>63</Paragraphs>
  <Slides>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Aptos</vt:lpstr>
      <vt:lpstr>Arial</vt:lpstr>
      <vt:lpstr>Calibri</vt:lpstr>
      <vt:lpstr>Nokia Pure Headline Light</vt:lpstr>
      <vt:lpstr>Nokia Pure Headline Ultra Light</vt:lpstr>
      <vt:lpstr>Nokia Pure Text</vt:lpstr>
      <vt:lpstr>Nokia Pure Text Light</vt:lpstr>
      <vt:lpstr>Times New Roman</vt:lpstr>
      <vt:lpstr>Trebuchet MS</vt:lpstr>
      <vt:lpstr>1. Master</vt:lpstr>
      <vt:lpstr>Nokia White Master with headline</vt:lpstr>
      <vt:lpstr>SUCI Error paper compilation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NAS</dc:title>
  <dc:subject/>
  <dc:creator/>
  <cp:keywords/>
  <dc:description/>
  <cp:lastModifiedBy/>
  <cp:revision>1</cp:revision>
  <dcterms:created xsi:type="dcterms:W3CDTF">2023-02-07T12:20:59Z</dcterms:created>
  <dcterms:modified xsi:type="dcterms:W3CDTF">2024-11-09T13:56:55Z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0x010100630E5527365175468BC00BDEA4012BD5</vt:lpwstr>
  </property>
  <property fmtid="{D5CDD505-2E9C-101B-9397-08002B2CF9AE}" pid="3" name="_dlc_DocIdItemGuid">
    <vt:lpwstr>b95bf6f9-9131-4483-9dc5-604656329a53</vt:lpwstr>
  </property>
  <property fmtid="{D5CDD505-2E9C-101B-9397-08002B2CF9AE}" pid="4" name="MediaServiceImageTags">
    <vt:lpwstr/>
  </property>
</Properties>
</file>