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03" r:id="rId3"/>
    <p:sldId id="831" r:id="rId4"/>
    <p:sldId id="832" r:id="rId5"/>
    <p:sldId id="826" r:id="rId6"/>
    <p:sldId id="827" r:id="rId7"/>
    <p:sldId id="833" r:id="rId8"/>
    <p:sldId id="834" r:id="rId9"/>
    <p:sldId id="2134805361" r:id="rId10"/>
    <p:sldId id="2134805363" r:id="rId11"/>
    <p:sldId id="81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55" autoAdjust="0"/>
    <p:restoredTop sz="96357" autoAdjust="0"/>
  </p:normalViewPr>
  <p:slideViewPr>
    <p:cSldViewPr snapToGrid="0">
      <p:cViewPr varScale="1">
        <p:scale>
          <a:sx n="68" d="100"/>
          <a:sy n="68" d="100"/>
        </p:scale>
        <p:origin x="9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10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However,  some issues need to be discussed and decided during normative phase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 </a:t>
            </a:r>
            <a:r>
              <a:rPr lang="en-US" sz="1600" dirty="0">
                <a:solidFill>
                  <a:srgbClr val="FF0000"/>
                </a:solidFill>
              </a:rPr>
              <a:t>(S2-2412132), </a:t>
            </a:r>
            <a:r>
              <a:rPr lang="en-US" sz="1600" strike="sngStrike" dirty="0">
                <a:solidFill>
                  <a:srgbClr val="FF0000"/>
                </a:solidFill>
              </a:rPr>
              <a:t>the authorization information should be stored as transparent data in HSS and not standardized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 (S2-2412085), </a:t>
            </a:r>
            <a:r>
              <a:rPr lang="en-US" sz="1600" strike="sngStrike" dirty="0">
                <a:solidFill>
                  <a:srgbClr val="FF0000"/>
                </a:solidFill>
              </a:rPr>
              <a:t>the authorization information should be stored as service profile and be standardized over </a:t>
            </a:r>
            <a:r>
              <a:rPr lang="en-US" sz="1600" strike="sngStrike" dirty="0" err="1">
                <a:solidFill>
                  <a:srgbClr val="FF0000"/>
                </a:solidFill>
              </a:rPr>
              <a:t>Cx</a:t>
            </a:r>
            <a:r>
              <a:rPr lang="en-US" sz="1600" strike="sngStrike" dirty="0">
                <a:solidFill>
                  <a:srgbClr val="FF0000"/>
                </a:solidFill>
              </a:rPr>
              <a:t>/N70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strike="sngStrike" dirty="0"/>
              <a:t>If both options are supported, whether supporting co-existence of both option in one network need to be considered</a:t>
            </a:r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</a:t>
            </a:r>
            <a:r>
              <a:rPr lang="en-US" sz="1600" strike="sngStrike" dirty="0">
                <a:solidFill>
                  <a:srgbClr val="FF0000"/>
                </a:solidFill>
              </a:rPr>
              <a:t>is provisioned via OAM, thus </a:t>
            </a:r>
            <a:r>
              <a:rPr lang="en-US" sz="1600" strike="sngStrike" dirty="0" err="1">
                <a:solidFill>
                  <a:srgbClr val="FF0000"/>
                </a:solidFill>
              </a:rPr>
              <a:t>provisiong</a:t>
            </a:r>
            <a:r>
              <a:rPr lang="en-US" sz="1600" strike="sngStrike" dirty="0">
                <a:solidFill>
                  <a:srgbClr val="FF0000"/>
                </a:solidFill>
              </a:rPr>
              <a:t> of RCD information </a:t>
            </a:r>
            <a:r>
              <a:rPr lang="en-US" sz="1600" dirty="0"/>
              <a:t>via NEF </a:t>
            </a:r>
            <a:r>
              <a:rPr lang="en-US" sz="1600" dirty="0">
                <a:solidFill>
                  <a:srgbClr val="FF0000"/>
                </a:solidFill>
              </a:rPr>
              <a:t>is not supported in this release (S2-2412132)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</a:t>
            </a:r>
            <a:r>
              <a:rPr lang="en-US" sz="1600" dirty="0">
                <a:solidFill>
                  <a:srgbClr val="FF0000"/>
                </a:solidFill>
              </a:rPr>
              <a:t>(S2-2412085, S2-2412092)</a:t>
            </a: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45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/>
              <a:t>Q1: </a:t>
            </a:r>
            <a:r>
              <a:rPr lang="en-US" sz="1400" dirty="0">
                <a:sym typeface="+mn-ea"/>
              </a:rPr>
              <a:t>whether the authorization information should be stored in transparent data or service profile</a:t>
            </a:r>
            <a:endParaRPr lang="en-US" altLang="zh-CN" sz="14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only </a:t>
            </a:r>
            <a:r>
              <a:rPr lang="en-US" altLang="zh-CN" sz="1400" dirty="0"/>
              <a:t>Option 1.1 (</a:t>
            </a:r>
            <a:r>
              <a:rPr lang="en-US" sz="1400" b="1" dirty="0"/>
              <a:t>IMS authorizes the subscriber</a:t>
            </a:r>
            <a:r>
              <a:rPr lang="en-US" altLang="zh-CN" sz="1400" dirty="0"/>
              <a:t>) is supported: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Yes: Nokia, Ericsson, NTT DoCoMo, CMCC, ZTE, Huawei, T-Mobile US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No: Samsung (Objects)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only Option 1.2 (</a:t>
            </a:r>
            <a:r>
              <a:rPr lang="en-US" sz="1400" b="1" dirty="0"/>
              <a:t>S-CSCF authorizes the subscriber</a:t>
            </a:r>
            <a:r>
              <a:rPr lang="en-US" altLang="zh-CN" sz="1400" dirty="0"/>
              <a:t>) is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Yes: Samsung, Qualcomm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No: Ericsson (Objects)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/>
              <a:t>Both option 1.1 and 1.2 are </a:t>
            </a:r>
            <a:r>
              <a:rPr lang="en-US" altLang="zh-CN" sz="1400" strike="sngStrike" dirty="0" err="1"/>
              <a:t>suppor</a:t>
            </a:r>
            <a:r>
              <a:rPr lang="en-US" sz="1400" b="1" dirty="0"/>
              <a:t> AS </a:t>
            </a:r>
            <a:r>
              <a:rPr lang="en-US" altLang="zh-CN" sz="1400" strike="sngStrike" dirty="0"/>
              <a:t>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 Qualcomm, Samsung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 T-Mobile US, Ericsson, ZTE and Huawei object</a:t>
            </a:r>
            <a:endParaRPr lang="en-US" altLang="zh-CN" sz="1400" strike="sngStrike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400" b="1" strike="sngStrike" dirty="0">
                <a:sym typeface="+mn-ea"/>
              </a:rPr>
              <a:t>Q2: </a:t>
            </a:r>
            <a:r>
              <a:rPr lang="en-US" sz="1400" strike="sngStrike" dirty="0">
                <a:sym typeface="+mn-ea"/>
              </a:rPr>
              <a:t>whether supporting co-existence of both option 1.1 and 1.2 in one network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 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 </a:t>
            </a:r>
            <a:endParaRPr lang="en-US" altLang="zh-CN" sz="1400" b="1" strike="sngStrike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>
                <a:sym typeface="+mn-ea"/>
              </a:rPr>
              <a:t>Q3: </a:t>
            </a:r>
            <a:r>
              <a:rPr lang="en-US" sz="1400" dirty="0">
                <a:sym typeface="+mn-ea"/>
              </a:rPr>
              <a:t>how to support provisioning of RCD information</a:t>
            </a:r>
            <a:endParaRPr lang="en-US" altLang="zh-CN" sz="14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3.1: via </a:t>
            </a:r>
            <a:r>
              <a:rPr lang="en-US" altLang="zh-CN" sz="1400" dirty="0">
                <a:solidFill>
                  <a:srgbClr val="FF0000"/>
                </a:solidFill>
                <a:sym typeface="+mn-ea"/>
              </a:rPr>
              <a:t>NEF not supported in this release </a:t>
            </a:r>
            <a:r>
              <a:rPr lang="en-US" altLang="zh-CN" sz="1400" strike="sngStrike" dirty="0">
                <a:sym typeface="+mn-ea"/>
              </a:rPr>
              <a:t>OAM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3.2: via NEF </a:t>
            </a:r>
            <a:r>
              <a:rPr lang="en-US" altLang="zh-CN" sz="1400" dirty="0">
                <a:solidFill>
                  <a:srgbClr val="FF0000"/>
                </a:solidFill>
                <a:sym typeface="+mn-ea"/>
              </a:rPr>
              <a:t>towards the IMS AS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342900" indent="-3429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Way forward </a:t>
            </a:r>
          </a:p>
          <a:p>
            <a:pPr marL="800100" lvl="1" indent="-3429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 Work the CR implementing Option 1.1. Consider potential compromise of NOT mentioning the case in which UE/PBX originate the 3</a:t>
            </a:r>
            <a:r>
              <a:rPr lang="en-US" altLang="zh-CN" sz="1400" b="1" baseline="30000" dirty="0">
                <a:highlight>
                  <a:srgbClr val="FFFF00"/>
                </a:highlight>
                <a:sym typeface="Wingdings" panose="05000000000000000000" pitchFamily="2" charset="2"/>
              </a:rPr>
              <a:t>rd</a:t>
            </a: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 party ID invite.</a:t>
            </a:r>
          </a:p>
          <a:p>
            <a:pPr marL="800100" lvl="1" indent="-3429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 If any option for Q1 is acceptable, work on Option 3.2 for Q3.</a:t>
            </a:r>
            <a:endParaRPr lang="en-US" altLang="zh-CN" sz="1400" b="1" dirty="0">
              <a:highlight>
                <a:srgbClr val="FFFF00"/>
              </a:highlight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7825" y="925195"/>
            <a:ext cx="11741785" cy="477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has been concluded in #165 that </a:t>
            </a:r>
            <a:r>
              <a:rPr lang="en-US" sz="1600" dirty="0">
                <a:sym typeface="+mn-ea"/>
              </a:rPr>
              <a:t>the Avatar ID list is stored in BAR per application and is downloaded via DC AS to DCSF, but the following aspects are to be decided</a:t>
            </a: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issue 1: whether the service of DCAS and </a:t>
            </a:r>
            <a:r>
              <a:rPr lang="en-US" altLang="zh-CN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, interface between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 and DC AS are to be standardized</a:t>
            </a:r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1.1: standardized in 3GPP (S2-2412170)</a:t>
            </a:r>
            <a:endParaRPr lang="en-US" sz="1600" dirty="0"/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1.2: not standardized in 3GPP (S2-2411743)</a:t>
            </a:r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Issue 2: how the DCSF discovers the DC AS who handles the requested </a:t>
            </a:r>
            <a:r>
              <a:rPr lang="en-US" sz="1600" dirty="0">
                <a:sym typeface="+mn-ea"/>
              </a:rPr>
              <a:t>Avatar ID list</a:t>
            </a:r>
            <a:endParaRPr lang="en-US" sz="1600" dirty="0"/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2.1: via DC service data in HSS </a:t>
            </a:r>
            <a:r>
              <a:rPr lang="en-US" sz="1600" dirty="0">
                <a:sym typeface="+mn-ea"/>
              </a:rPr>
              <a:t>(S2-2411332)</a:t>
            </a:r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2.2: via NRF</a:t>
            </a:r>
          </a:p>
          <a:p>
            <a:pPr marL="342900" lvl="0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Regarding to the Avatar communication procedure, there are fidderent proposals for the interaction between DC AS and IMS AS for media instructions</a:t>
            </a:r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>
                <a:highlight>
                  <a:srgbClr val="00FFFF"/>
                </a:highlight>
              </a:rPr>
              <a:t>issue 4: how DC AS sends media instructions to MF</a:t>
            </a:r>
          </a:p>
          <a:p>
            <a:pPr marL="1257300" lvl="2" indent="-342900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4.1: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DCAS send instruction to DCSF through IMS AS, and then</a:t>
            </a:r>
            <a:r>
              <a:rPr lang="en-US" sz="1600" dirty="0">
                <a:highlight>
                  <a:srgbClr val="00FFFF"/>
                </a:highlight>
              </a:rPr>
              <a:t> via</a:t>
            </a:r>
            <a:r>
              <a:rPr lang="en-US" sz="1600" dirty="0"/>
              <a:t> DCSF reusing R18 </a:t>
            </a:r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4.2: directly using R19 </a:t>
            </a:r>
            <a:r>
              <a:rPr lang="en-US" sz="1600" dirty="0">
                <a:sym typeface="+mn-ea"/>
              </a:rPr>
              <a:t>(S2-2412170)</a:t>
            </a:r>
            <a:endParaRPr lang="en-US" altLang="zh-CN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296414"/>
            <a:ext cx="114248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/>
              <a:t>Q1: </a:t>
            </a:r>
            <a:r>
              <a:rPr lang="en-US" altLang="zh-CN" sz="1400" b="1" dirty="0">
                <a:sym typeface="+mn-ea"/>
              </a:rPr>
              <a:t>do we want to standardize the service provided by the DC AS toward the DCSF?</a:t>
            </a:r>
            <a:endParaRPr lang="en-US" altLang="zh-CN" sz="1400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Yes: Huawei, ZTE, Samsung, CMCC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No: T-Mobile US, Qualcomm, Nokia, Ericsson (all but T-Mobile US object)</a:t>
            </a:r>
          </a:p>
          <a:p>
            <a:pPr lvl="1" fontAlgn="auto">
              <a:spcBef>
                <a:spcPts val="0"/>
              </a:spcBef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Way forward </a:t>
            </a:r>
          </a:p>
          <a:p>
            <a:pPr lvl="1" fontAlgn="auto">
              <a:spcBef>
                <a:spcPts val="0"/>
              </a:spcBef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	- we standardize only the URL for fetching the Avatar ID List from the BAR.</a:t>
            </a:r>
          </a:p>
          <a:p>
            <a:pPr lvl="1" fontAlgn="auto">
              <a:spcBef>
                <a:spcPts val="0"/>
              </a:spcBef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	- because of this, no need to ask Q2</a:t>
            </a:r>
            <a:endParaRPr lang="en-US" altLang="zh-CN" sz="1400" b="1" dirty="0">
              <a:highlight>
                <a:srgbClr val="FFFF00"/>
              </a:highlight>
            </a:endParaRPr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400" b="1" strike="sngStrike" dirty="0">
                <a:sym typeface="+mn-ea"/>
              </a:rPr>
              <a:t>Q2: </a:t>
            </a:r>
            <a:r>
              <a:rPr lang="en-US" sz="1400" b="1" strike="sngStrike" dirty="0">
                <a:sym typeface="+mn-ea"/>
              </a:rPr>
              <a:t>how does the DCSF discovers the DC AS handling the requested Avatar ID list?</a:t>
            </a:r>
            <a:endParaRPr lang="en-US" altLang="zh-CN" sz="1400" b="1" strike="sngStrike" dirty="0">
              <a:highlight>
                <a:srgbClr val="FFFF00"/>
              </a:highlight>
            </a:endParaRPr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strike="sngStrike" dirty="0">
                <a:sym typeface="+mn-ea"/>
              </a:rPr>
              <a:t>Option 3.1: via DC service data in HSS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 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 </a:t>
            </a:r>
            <a:endParaRPr lang="en-US" altLang="zh-CN" sz="1400" strike="sngStrike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strike="sngStrike" dirty="0">
                <a:sym typeface="+mn-ea"/>
              </a:rPr>
              <a:t>Option 3.2: via NRF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 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Option 3.3: based on Rel-18 mechanism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</a:t>
            </a:r>
            <a:endParaRPr lang="en-US" altLang="zh-CN" sz="1400" strike="sngStrike" dirty="0"/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Q4: </a:t>
            </a:r>
            <a:r>
              <a:rPr lang="en-US" sz="1400" b="1" dirty="0">
                <a:sym typeface="+mn-ea"/>
              </a:rPr>
              <a:t>how does DC AS send media instructions to MF?</a:t>
            </a:r>
            <a:endParaRPr lang="en-US" altLang="zh-CN" sz="1400" b="1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4.1: DCAS sends avatar media instruction to DCSF through IMS AS, and then via DCSF reusing R18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4.2: DCAS sends avatar media instructions to MF via IMS AS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endParaRPr lang="en-US" altLang="zh-CN" sz="14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KI#2: Impact on IMS architecture, interfaces and procedures to support IMS capability exposure in the context of IMS data channel session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3530" y="1528445"/>
            <a:ext cx="11741785" cy="2944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dirty="0"/>
              <a:t>This key issue </a:t>
            </a:r>
            <a:r>
              <a:rPr lang="en-US" dirty="0"/>
              <a:t>s</a:t>
            </a:r>
            <a:r>
              <a:rPr dirty="0"/>
              <a:t>tud</a:t>
            </a:r>
            <a:r>
              <a:rPr lang="en-US" dirty="0"/>
              <a:t>ies</a:t>
            </a:r>
            <a:r>
              <a:rPr dirty="0"/>
              <a:t> enhancements to IMS architecture, interfaces and procedures to expose IMS services in the following IMS data channel related scenarios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 general procedures and related service enhancements to support this feature have been agreed in #165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There are different proposals regarding to how the DC AS get immediate response when creating or modifying DC in a session </a:t>
            </a:r>
            <a:r>
              <a:rPr lang="en-US" altLang="zh-CN" dirty="0">
                <a:solidFill>
                  <a:srgbClr val="FF0000"/>
                </a:solidFill>
              </a:rPr>
              <a:t>using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</a:t>
            </a:r>
            <a:r>
              <a:rPr lang="en-US" altLang="zh-CN" dirty="0">
                <a:solidFill>
                  <a:srgbClr val="FF0000"/>
                </a:solidFill>
              </a:rPr>
              <a:t> service.</a:t>
            </a:r>
            <a:endParaRPr lang="en-US" altLang="zh-CN" dirty="0"/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Option 1: define a new service operation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Nimsas_SessionManagement_Notify</a:t>
            </a:r>
            <a:r>
              <a:rPr lang="en-US" altLang="zh-CN" dirty="0">
                <a:solidFill>
                  <a:srgbClr val="FF0000"/>
                </a:solidFill>
              </a:rPr>
              <a:t> to notify DC AS (S2-2411469, S2-2411562)</a:t>
            </a: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Option 2: using existing </a:t>
            </a:r>
            <a:r>
              <a:rPr lang="en-US" altLang="zh-CN" dirty="0" err="1">
                <a:solidFill>
                  <a:srgbClr val="FF0000"/>
                </a:solidFill>
              </a:rPr>
              <a:t>Nimsas_ImsEE_Notify</a:t>
            </a:r>
            <a:r>
              <a:rPr lang="en-US" altLang="zh-CN" dirty="0">
                <a:solidFill>
                  <a:srgbClr val="FF0000"/>
                </a:solidFill>
              </a:rPr>
              <a:t> service operation (S2-2412164, S2-2412166)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KI#2: </a:t>
            </a:r>
            <a:r>
              <a:rPr lang="en-US" altLang="zh-CN" sz="2800" dirty="0">
                <a:sym typeface="+mn-ea"/>
              </a:rPr>
              <a:t>Impact on IMS architecture, interfaces and procedures to support IMS capability exposure in the context of IMS data channel session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382774"/>
            <a:ext cx="114248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b="1" dirty="0"/>
              <a:t>Q1: </a:t>
            </a:r>
            <a:r>
              <a:rPr lang="en-US" altLang="zh-CN" b="1" dirty="0">
                <a:sym typeface="+mn-ea"/>
              </a:rPr>
              <a:t>how does the DC AS get immediate response when creating or modifying DC in a session?</a:t>
            </a:r>
            <a:endParaRPr lang="en-US" altLang="zh-CN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1: </a:t>
            </a:r>
            <a:r>
              <a:rPr lang="en-US" altLang="zh-CN" dirty="0">
                <a:solidFill>
                  <a:srgbClr val="FF0000"/>
                </a:solidFill>
              </a:rPr>
              <a:t>define a new service operation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Nimsas_SessionManagement_Notify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reuse existing </a:t>
            </a:r>
            <a:r>
              <a:rPr lang="en-US" altLang="zh-CN" dirty="0" err="1">
                <a:solidFill>
                  <a:srgbClr val="FF0000"/>
                </a:solidFill>
              </a:rPr>
              <a:t>Nimsas_ImsEE_Notify</a:t>
            </a:r>
            <a:r>
              <a:rPr lang="en-US" altLang="zh-CN" dirty="0">
                <a:solidFill>
                  <a:srgbClr val="FF0000"/>
                </a:solidFill>
              </a:rPr>
              <a:t> service operation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</a:p>
          <a:p>
            <a:r>
              <a:rPr lang="en-US" altLang="zh-CN" b="1" dirty="0">
                <a:highlight>
                  <a:srgbClr val="00FF00"/>
                </a:highlight>
                <a:sym typeface="Wingdings" panose="05000000000000000000" pitchFamily="2" charset="2"/>
              </a:rPr>
              <a:t>Way forward: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altLang="zh-CN" dirty="0">
                <a:highlight>
                  <a:srgbClr val="00FF00"/>
                </a:highlight>
                <a:sym typeface="Wingdings" panose="05000000000000000000" pitchFamily="2" charset="2"/>
              </a:rPr>
              <a:t>Clarified that implicit notification is assumed to receive a notification for the following events: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altLang="zh-CN" dirty="0">
                <a:highlight>
                  <a:srgbClr val="00FF00"/>
                </a:highlight>
                <a:sym typeface="Wingdings" panose="05000000000000000000" pitchFamily="2" charset="2"/>
              </a:rPr>
              <a:t>- session successfully established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altLang="zh-CN" dirty="0">
                <a:highlight>
                  <a:srgbClr val="00FF00"/>
                </a:highlight>
                <a:sym typeface="Wingdings" panose="05000000000000000000" pitchFamily="2" charset="2"/>
              </a:rPr>
              <a:t>- session is released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altLang="zh-CN" dirty="0">
                <a:highlight>
                  <a:srgbClr val="00FF00"/>
                </a:highlight>
                <a:sym typeface="Wingdings" panose="05000000000000000000" pitchFamily="2" charset="2"/>
              </a:rPr>
              <a:t>- session is successfully updated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altLang="zh-CN" dirty="0">
                <a:highlight>
                  <a:srgbClr val="00FF00"/>
                </a:highlight>
                <a:sym typeface="Wingdings" panose="05000000000000000000" pitchFamily="2" charset="2"/>
              </a:rPr>
              <a:t>With that, option 1 is selected.</a:t>
            </a:r>
            <a:endParaRPr lang="en-US" altLang="zh-CN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KI#6: standalone DC session</a:t>
            </a:r>
            <a:br>
              <a:rPr lang="en-US" altLang="zh-CN" sz="3200" dirty="0"/>
            </a:br>
            <a:r>
              <a:rPr lang="en-US" altLang="zh-CN" sz="3200" dirty="0"/>
              <a:t>Issues need to be resolved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45" y="1734520"/>
            <a:ext cx="10942421" cy="4796908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Non-trivial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remove BDC+ADC non-simultaneous way (S2-2410447 for removing)?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US" altLang="zh-CN" sz="1600" b="1" dirty="0"/>
              <a:t>Proposal: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keep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scenario,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terminating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user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is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alert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when receiving INVITE with only BDC</a:t>
            </a:r>
            <a:endParaRPr lang="en-GB" altLang="zh-CN" sz="1400" b="1" dirty="0"/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change the alerting criteria (S2-2410356 changes the alerting)?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besides alert before running APP, the UE can be configured to alert user before downloading APP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describe P-Early-Media handling (S2-2409985 triggers the handling of P-Early-Media)?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US" altLang="zh-CN" sz="1600" b="1" dirty="0"/>
              <a:t>Proposal: P-Early-Media is sent to originating side and terminating side to enable both UEs to download APP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remove the handling of setting ADC port to zero for BDC+ADC simultaneous way when APP not available in terminating UE? (S2-2410447 removes the related part)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see next slide</a:t>
            </a:r>
            <a:r>
              <a:rPr lang="en-US" altLang="zh-CN" sz="1600" b="1" dirty="0"/>
              <a:t>s</a:t>
            </a:r>
            <a:r>
              <a:rPr lang="en-GB" altLang="zh-CN" sz="1600" b="1" dirty="0"/>
              <a:t> on how to </a:t>
            </a:r>
            <a:r>
              <a:rPr lang="en-US" altLang="zh-CN" sz="1600" b="1" dirty="0"/>
              <a:t>inform originating UE application is not downloaded but desired</a:t>
            </a:r>
            <a:endParaRPr lang="en-GB" altLang="zh-CN" sz="1600" b="1" dirty="0"/>
          </a:p>
          <a:p>
            <a:r>
              <a:rPr lang="en-US" altLang="zh-CN" sz="2400" dirty="0">
                <a:solidFill>
                  <a:srgbClr val="FF0000"/>
                </a:solidFill>
              </a:rPr>
              <a:t>Trivial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change the term of "Standalone IMS DC Session“ (S2-2410356 change the term)?</a:t>
            </a:r>
            <a:r>
              <a:rPr lang="en-US" altLang="zh-CN" sz="1800" dirty="0"/>
              <a:t> </a:t>
            </a:r>
          </a:p>
          <a:p>
            <a:pPr marL="914400" lvl="2" indent="0">
              <a:buNone/>
            </a:pPr>
            <a:r>
              <a:rPr lang="en-US" altLang="zh-CN" sz="1600" b="1" dirty="0"/>
              <a:t>Proposal: next meeting D category CR for update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redraw the BDC+ADC simultaneous way procedure (S2-2409985 redraw the flow)?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redraw the figures to reflect downloading before answer and alert</a:t>
            </a:r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E473B-1373-2179-B8A7-FFD21449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KI#6: standalone DC session, </a:t>
            </a:r>
            <a:r>
              <a:rPr lang="en-US" altLang="zh-CN" sz="4400" dirty="0" err="1"/>
              <a:t>SoH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F778B-30B7-8A31-6812-C84013EF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800" b="1" dirty="0"/>
              <a:t>Q1: </a:t>
            </a:r>
            <a:r>
              <a:rPr lang="en-US" altLang="zh-CN" sz="1800" b="1" dirty="0">
                <a:sym typeface="+mn-ea"/>
              </a:rPr>
              <a:t>Do you want to remove the scenario where UE initiates an IMS session towards a peer UE with BDC first then updates it with ADC?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Yes (remove): Nokia, Ericsson, NTT DoCoMo, T-Mobile US, Samsung, CMCC</a:t>
            </a:r>
          </a:p>
          <a:p>
            <a:pPr marL="1257300" lvl="2" indent="-342900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Objections: Qualcomm, Vivo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No (keep)     : Qualcomm, ZTE, Vivo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b="1" dirty="0">
                <a:highlight>
                  <a:srgbClr val="00FF00"/>
                </a:highlight>
              </a:rPr>
              <a:t>Way forward: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dirty="0">
                <a:highlight>
                  <a:srgbClr val="00FF00"/>
                </a:highlight>
                <a:sym typeface="Wingdings" panose="05000000000000000000" pitchFamily="2" charset="2"/>
              </a:rPr>
              <a:t> </a:t>
            </a:r>
            <a:r>
              <a:rPr lang="en-US" altLang="zh-CN" sz="2200" dirty="0">
                <a:highlight>
                  <a:srgbClr val="00FF00"/>
                </a:highlight>
              </a:rPr>
              <a:t>scenario is kept; add more details on how/when user is alerted about incoming session and on the expected behavior.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endParaRPr lang="en-US" sz="1800" dirty="0"/>
          </a:p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800" b="1" dirty="0"/>
              <a:t>Q2: </a:t>
            </a:r>
            <a:r>
              <a:rPr lang="en-US" altLang="zh-CN" sz="1800" b="1" dirty="0">
                <a:sym typeface="+mn-ea"/>
              </a:rPr>
              <a:t>How to indicate in the 18X response that the UE accepts the application associated with the ADC but the application is not downloaded yet?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Option 1: “a=inactive” in the SDP answer for the ADC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No: 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Option 2: set port=0 in the SDP answer for the ADC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No: 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Option 3: set port=0 and keep APP ID and “a=</a:t>
            </a:r>
            <a:r>
              <a:rPr lang="en-US" altLang="zh-CN" sz="1800" dirty="0" err="1"/>
              <a:t>dcmap</a:t>
            </a:r>
            <a:r>
              <a:rPr lang="en-US" altLang="zh-CN" sz="1800" dirty="0"/>
              <a:t>”/”a=</a:t>
            </a:r>
            <a:r>
              <a:rPr lang="en-US" altLang="zh-CN" sz="1800" dirty="0" err="1"/>
              <a:t>dcsa</a:t>
            </a:r>
            <a:r>
              <a:rPr lang="en-US" altLang="zh-CN" sz="1800" dirty="0"/>
              <a:t>” in the SDP answer for the ADC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800" dirty="0"/>
              <a:t>No: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b="1" dirty="0">
                <a:highlight>
                  <a:srgbClr val="00FF00"/>
                </a:highlight>
              </a:rPr>
              <a:t>Way forward: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dirty="0">
                <a:highlight>
                  <a:srgbClr val="00FF00"/>
                </a:highlight>
                <a:sym typeface="Wingdings" panose="05000000000000000000" pitchFamily="2" charset="2"/>
              </a:rPr>
              <a:t> </a:t>
            </a:r>
            <a:r>
              <a:rPr lang="en-US" altLang="zh-CN" sz="2200" dirty="0">
                <a:highlight>
                  <a:srgbClr val="00FF00"/>
                </a:highlight>
              </a:rPr>
              <a:t>send an LS to SA4 describing use case and asking for feedback on solutions.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375035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1543</Words>
  <Application>Microsoft Office PowerPoint</Application>
  <PresentationFormat>Widescreen</PresentationFormat>
  <Paragraphs>133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Office Theme</vt:lpstr>
      <vt:lpstr>SoH Questions for NG_RTC_Ph2 way forward 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KI#8: Support of IMS Avatar Communication</vt:lpstr>
      <vt:lpstr>SoH for KI#8: Support of IMS Avatar Communication</vt:lpstr>
      <vt:lpstr>KI#2: Impact on IMS architecture, interfaces and procedures to support IMS capability exposure in the context of IMS data channel session</vt:lpstr>
      <vt:lpstr>SoH for KI#2: Impact on IMS architecture, interfaces and procedures to support IMS capability exposure in the context of IMS data channel session</vt:lpstr>
      <vt:lpstr>KI#6: standalone DC session Issues need to be resolved</vt:lpstr>
      <vt:lpstr>KI#6: standalone DC session, SoH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Dario Serafino Tonesi 2</cp:lastModifiedBy>
  <cp:revision>353</cp:revision>
  <dcterms:created xsi:type="dcterms:W3CDTF">2024-05-14T06:34:00Z</dcterms:created>
  <dcterms:modified xsi:type="dcterms:W3CDTF">2024-11-20T17:30:33Z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97473D8DEA334C569DEB8F6D1A98A80E</vt:lpwstr>
  </property>
  <property fmtid="{D5CDD505-2E9C-101B-9397-08002B2CF9AE}" pid="3" name="KSOProductBuildVer">
    <vt:lpwstr>2052-11.8.2.12309</vt:lpwstr>
  </property>
</Properties>
</file>