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5"/>
  </p:notesMasterIdLst>
  <p:handoutMasterIdLst>
    <p:handoutMasterId r:id="rId16"/>
  </p:handoutMasterIdLst>
  <p:sldIdLst>
    <p:sldId id="341" r:id="rId5"/>
    <p:sldId id="1029" r:id="rId6"/>
    <p:sldId id="1030" r:id="rId7"/>
    <p:sldId id="1031" r:id="rId8"/>
    <p:sldId id="1035" r:id="rId9"/>
    <p:sldId id="1034" r:id="rId10"/>
    <p:sldId id="1036" r:id="rId11"/>
    <p:sldId id="1033" r:id="rId12"/>
    <p:sldId id="1038" r:id="rId13"/>
    <p:sldId id="1037" r:id="rId14"/>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기본 구역" id="{42945275-7A22-40AA-9384-51A2EDF3AA53}">
          <p14:sldIdLst>
            <p14:sldId id="341"/>
            <p14:sldId id="1029"/>
            <p14:sldId id="1030"/>
            <p14:sldId id="1031"/>
            <p14:sldId id="1035"/>
            <p14:sldId id="1034"/>
            <p14:sldId id="1036"/>
            <p14:sldId id="1033"/>
            <p14:sldId id="1038"/>
            <p14:sldId id="1037"/>
          </p14:sldIdLst>
        </p14:section>
      </p14:sectionLst>
    </p:ex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1D254"/>
    <a:srgbClr val="0000FF"/>
    <a:srgbClr val="FF6600"/>
    <a:srgbClr val="FFFFFF"/>
    <a:srgbClr val="1A4669"/>
    <a:srgbClr val="C6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2F9ED6-A89E-4802-98CC-4D307BD6FE83}" v="6" dt="2024-04-05T05:41:37.6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08" autoAdjust="0"/>
  </p:normalViewPr>
  <p:slideViewPr>
    <p:cSldViewPr snapToGrid="0">
      <p:cViewPr varScale="1">
        <p:scale>
          <a:sx n="109" d="100"/>
          <a:sy n="109" d="100"/>
        </p:scale>
        <p:origin x="-610" y="-72"/>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9219" name="Rectangle 3">
            <a:extLst>
              <a:ext uri="{FF2B5EF4-FFF2-40B4-BE49-F238E27FC236}">
                <a16:creationId xmlns:a16="http://schemas.microsoft.com/office/drawing/2014/main" xmlns=""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dirty="0"/>
          </a:p>
        </p:txBody>
      </p:sp>
      <p:sp>
        <p:nvSpPr>
          <p:cNvPr id="9220" name="Rectangle 4">
            <a:extLst>
              <a:ext uri="{FF2B5EF4-FFF2-40B4-BE49-F238E27FC236}">
                <a16:creationId xmlns:a16="http://schemas.microsoft.com/office/drawing/2014/main" xmlns=""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9221" name="Rectangle 5">
            <a:extLst>
              <a:ext uri="{FF2B5EF4-FFF2-40B4-BE49-F238E27FC236}">
                <a16:creationId xmlns:a16="http://schemas.microsoft.com/office/drawing/2014/main" xmlns=""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4099" name="Rectangle 3">
            <a:extLst>
              <a:ext uri="{FF2B5EF4-FFF2-40B4-BE49-F238E27FC236}">
                <a16:creationId xmlns:a16="http://schemas.microsoft.com/office/drawing/2014/main" xmlns=""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dirty="0"/>
          </a:p>
        </p:txBody>
      </p:sp>
      <p:sp>
        <p:nvSpPr>
          <p:cNvPr id="3076" name="Rectangle 4">
            <a:extLst>
              <a:ext uri="{FF2B5EF4-FFF2-40B4-BE49-F238E27FC236}">
                <a16:creationId xmlns:a16="http://schemas.microsoft.com/office/drawing/2014/main" xmlns=""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xmlns=""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xmlns=""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dirty="0"/>
          </a:p>
        </p:txBody>
      </p:sp>
      <p:sp>
        <p:nvSpPr>
          <p:cNvPr id="4103" name="Rectangle 7">
            <a:extLst>
              <a:ext uri="{FF2B5EF4-FFF2-40B4-BE49-F238E27FC236}">
                <a16:creationId xmlns:a16="http://schemas.microsoft.com/office/drawing/2014/main" xmlns=""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dirty="0"/>
          </a:p>
        </p:txBody>
      </p:sp>
    </p:spTree>
    <p:extLst>
      <p:ext uri="{BB962C8B-B14F-4D97-AF65-F5344CB8AC3E}">
        <p14:creationId xmlns:p14="http://schemas.microsoft.com/office/powerpoint/2010/main" val="24770050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2</a:t>
            </a:fld>
            <a:endParaRPr lang="en-GB" altLang="en-US" dirty="0"/>
          </a:p>
        </p:txBody>
      </p:sp>
    </p:spTree>
    <p:extLst>
      <p:ext uri="{BB962C8B-B14F-4D97-AF65-F5344CB8AC3E}">
        <p14:creationId xmlns:p14="http://schemas.microsoft.com/office/powerpoint/2010/main" val="2407991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3</a:t>
            </a:fld>
            <a:endParaRPr lang="en-GB" altLang="en-US" dirty="0"/>
          </a:p>
        </p:txBody>
      </p:sp>
    </p:spTree>
    <p:extLst>
      <p:ext uri="{BB962C8B-B14F-4D97-AF65-F5344CB8AC3E}">
        <p14:creationId xmlns:p14="http://schemas.microsoft.com/office/powerpoint/2010/main" val="240799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4</a:t>
            </a:fld>
            <a:endParaRPr lang="en-GB" altLang="en-US" dirty="0"/>
          </a:p>
        </p:txBody>
      </p:sp>
    </p:spTree>
    <p:extLst>
      <p:ext uri="{BB962C8B-B14F-4D97-AF65-F5344CB8AC3E}">
        <p14:creationId xmlns:p14="http://schemas.microsoft.com/office/powerpoint/2010/main" val="2407991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5</a:t>
            </a:fld>
            <a:endParaRPr lang="en-GB" altLang="en-US" dirty="0"/>
          </a:p>
        </p:txBody>
      </p:sp>
    </p:spTree>
    <p:extLst>
      <p:ext uri="{BB962C8B-B14F-4D97-AF65-F5344CB8AC3E}">
        <p14:creationId xmlns:p14="http://schemas.microsoft.com/office/powerpoint/2010/main" val="2407991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6</a:t>
            </a:fld>
            <a:endParaRPr lang="en-GB" altLang="en-US" dirty="0"/>
          </a:p>
        </p:txBody>
      </p:sp>
    </p:spTree>
    <p:extLst>
      <p:ext uri="{BB962C8B-B14F-4D97-AF65-F5344CB8AC3E}">
        <p14:creationId xmlns:p14="http://schemas.microsoft.com/office/powerpoint/2010/main" val="2407991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7</a:t>
            </a:fld>
            <a:endParaRPr lang="en-GB" altLang="en-US" dirty="0"/>
          </a:p>
        </p:txBody>
      </p:sp>
    </p:spTree>
    <p:extLst>
      <p:ext uri="{BB962C8B-B14F-4D97-AF65-F5344CB8AC3E}">
        <p14:creationId xmlns:p14="http://schemas.microsoft.com/office/powerpoint/2010/main" val="2407991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8</a:t>
            </a:fld>
            <a:endParaRPr lang="en-GB" altLang="en-US" dirty="0"/>
          </a:p>
        </p:txBody>
      </p:sp>
    </p:spTree>
    <p:extLst>
      <p:ext uri="{BB962C8B-B14F-4D97-AF65-F5344CB8AC3E}">
        <p14:creationId xmlns:p14="http://schemas.microsoft.com/office/powerpoint/2010/main" val="2407991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9</a:t>
            </a:fld>
            <a:endParaRPr lang="en-GB" altLang="en-US" dirty="0"/>
          </a:p>
        </p:txBody>
      </p:sp>
    </p:spTree>
    <p:extLst>
      <p:ext uri="{BB962C8B-B14F-4D97-AF65-F5344CB8AC3E}">
        <p14:creationId xmlns:p14="http://schemas.microsoft.com/office/powerpoint/2010/main" val="2407991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CB452CC-48C9-4997-9257-C682E2A70ECE}" type="slidenum">
              <a:rPr lang="en-GB" altLang="en-US" smtClean="0"/>
              <a:pPr>
                <a:defRPr/>
              </a:pPr>
              <a:t>10</a:t>
            </a:fld>
            <a:endParaRPr lang="en-GB" altLang="en-US" dirty="0"/>
          </a:p>
        </p:txBody>
      </p:sp>
    </p:spTree>
    <p:extLst>
      <p:ext uri="{BB962C8B-B14F-4D97-AF65-F5344CB8AC3E}">
        <p14:creationId xmlns:p14="http://schemas.microsoft.com/office/powerpoint/2010/main" val="240799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xmlns=""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dirty="0">
              <a:solidFill>
                <a:schemeClr val="bg1"/>
              </a:solidFill>
            </a:endParaRPr>
          </a:p>
        </p:txBody>
      </p:sp>
      <p:sp>
        <p:nvSpPr>
          <p:cNvPr id="1027" name="Title Placeholder 1">
            <a:extLst>
              <a:ext uri="{FF2B5EF4-FFF2-40B4-BE49-F238E27FC236}">
                <a16:creationId xmlns:a16="http://schemas.microsoft.com/office/drawing/2014/main" xmlns="" id="{4AFE2B5B-1B45-4E7A-A25D-B141A077B612}"/>
              </a:ext>
            </a:extLst>
          </p:cNvPr>
          <p:cNvSpPr>
            <a:spLocks noGrp="1"/>
          </p:cNvSpPr>
          <p:nvPr>
            <p:ph type="title"/>
          </p:nvPr>
        </p:nvSpPr>
        <p:spPr bwMode="auto">
          <a:xfrm>
            <a:off x="838200" y="560387"/>
            <a:ext cx="10515600" cy="1130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xmlns=""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xmlns=""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dirty="0">
              <a:solidFill>
                <a:schemeClr val="bg1"/>
              </a:solidFill>
            </a:endParaRPr>
          </a:p>
        </p:txBody>
      </p:sp>
      <p:sp>
        <p:nvSpPr>
          <p:cNvPr id="9" name="TextBox 7">
            <a:extLst>
              <a:ext uri="{FF2B5EF4-FFF2-40B4-BE49-F238E27FC236}">
                <a16:creationId xmlns:a16="http://schemas.microsoft.com/office/drawing/2014/main" xmlns=""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2024</a:t>
            </a:r>
          </a:p>
        </p:txBody>
      </p:sp>
      <p:pic>
        <p:nvPicPr>
          <p:cNvPr id="1031" name="Picture 1">
            <a:extLst>
              <a:ext uri="{FF2B5EF4-FFF2-40B4-BE49-F238E27FC236}">
                <a16:creationId xmlns:a16="http://schemas.microsoft.com/office/drawing/2014/main" xmlns=""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xmlns=""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dirty="0">
              <a:latin typeface="Calibri" panose="020F0502020204030204" pitchFamily="34" charset="0"/>
            </a:endParaRPr>
          </a:p>
        </p:txBody>
      </p:sp>
      <p:sp>
        <p:nvSpPr>
          <p:cNvPr id="11" name="Text Box 14">
            <a:extLst>
              <a:ext uri="{FF2B5EF4-FFF2-40B4-BE49-F238E27FC236}">
                <a16:creationId xmlns:a16="http://schemas.microsoft.com/office/drawing/2014/main" xmlns="" id="{AA2802BD-1B72-4AD1-8184-0FD099607084}"/>
              </a:ext>
            </a:extLst>
          </p:cNvPr>
          <p:cNvSpPr txBox="1">
            <a:spLocks noChangeArrowheads="1"/>
          </p:cNvSpPr>
          <p:nvPr userDrawn="1"/>
        </p:nvSpPr>
        <p:spPr bwMode="auto">
          <a:xfrm>
            <a:off x="133350" y="36513"/>
            <a:ext cx="48092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400" b="1" baseline="0" dirty="0" smtClean="0">
                <a:latin typeface="Arial "/>
              </a:rPr>
              <a:t>SA2#16</a:t>
            </a:r>
            <a:r>
              <a:rPr lang="en-US" altLang="zh-CN" sz="1400" b="1" baseline="0" dirty="0" smtClean="0">
                <a:latin typeface="Arial "/>
              </a:rPr>
              <a:t>3</a:t>
            </a:r>
            <a:r>
              <a:rPr lang="sv-SE" altLang="en-US" sz="1400" b="1" baseline="0" dirty="0" smtClean="0">
                <a:latin typeface="Arial "/>
              </a:rPr>
              <a:t> </a:t>
            </a:r>
            <a:r>
              <a:rPr lang="sv-SE" altLang="en-US" sz="1400" b="1" baseline="0" dirty="0">
                <a:latin typeface="Arial "/>
              </a:rPr>
              <a:t>R19 </a:t>
            </a:r>
            <a:r>
              <a:rPr lang="sv-SE" altLang="en-US" sz="1400" b="1" baseline="0" dirty="0" smtClean="0">
                <a:latin typeface="Arial "/>
              </a:rPr>
              <a:t>FS_UIA_ARC</a:t>
            </a:r>
            <a:endParaRPr lang="sv-SE" altLang="en-US" sz="1400" b="1" baseline="0" dirty="0">
              <a:latin typeface="Arial "/>
            </a:endParaRPr>
          </a:p>
          <a:p>
            <a:pPr eaLnBrk="1" hangingPunct="1">
              <a:defRPr/>
            </a:pPr>
            <a:r>
              <a:rPr lang="fi-FI" altLang="en-US" sz="1400" b="1" baseline="0" dirty="0" smtClean="0">
                <a:latin typeface="Arial "/>
              </a:rPr>
              <a:t>Jeju, May 27–</a:t>
            </a:r>
            <a:r>
              <a:rPr lang="en-US" altLang="zh-CN" sz="1400" b="1" baseline="0" dirty="0" smtClean="0">
                <a:latin typeface="Arial "/>
              </a:rPr>
              <a:t>3</a:t>
            </a:r>
            <a:r>
              <a:rPr lang="fi-FI" altLang="en-US" sz="1400" b="1" baseline="0" dirty="0" smtClean="0">
                <a:latin typeface="Arial "/>
              </a:rPr>
              <a:t>1, </a:t>
            </a:r>
            <a:r>
              <a:rPr lang="fi-FI" altLang="en-US" sz="1400" b="1" baseline="0" dirty="0">
                <a:latin typeface="Arial "/>
              </a:rPr>
              <a:t>2024</a:t>
            </a:r>
            <a:endParaRPr lang="sv-SE" altLang="en-US" sz="1400" b="1" baseline="0" dirty="0">
              <a:latin typeface="Arial "/>
            </a:endParaRPr>
          </a:p>
        </p:txBody>
      </p:sp>
      <p:sp>
        <p:nvSpPr>
          <p:cNvPr id="13" name="Text Box 14">
            <a:extLst>
              <a:ext uri="{FF2B5EF4-FFF2-40B4-BE49-F238E27FC236}">
                <a16:creationId xmlns:a16="http://schemas.microsoft.com/office/drawing/2014/main" xmlns="" id="{AF4006C6-1A95-4284-A498-917EA49F0F95}"/>
              </a:ext>
            </a:extLst>
          </p:cNvPr>
          <p:cNvSpPr txBox="1">
            <a:spLocks noChangeArrowheads="1"/>
          </p:cNvSpPr>
          <p:nvPr userDrawn="1"/>
        </p:nvSpPr>
        <p:spPr bwMode="auto">
          <a:xfrm>
            <a:off x="9308757" y="133350"/>
            <a:ext cx="204504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400" b="1" baseline="0" dirty="0" smtClean="0">
                <a:solidFill>
                  <a:srgbClr val="0000FF"/>
                </a:solidFill>
                <a:latin typeface="Arial "/>
                <a:ea typeface="Arial Unicode MS" panose="020B0604020202020204" pitchFamily="34" charset="-122"/>
              </a:rPr>
              <a:t>S2-2406039</a:t>
            </a:r>
            <a:endParaRPr lang="sv-SE" altLang="en-US" sz="1400" b="1" baseline="0" dirty="0">
              <a:solidFill>
                <a:srgbClr val="0000FF"/>
              </a:solidFill>
              <a:latin typeface="Arial "/>
              <a:ea typeface="Arial Unicode MS" panose="020B0604020202020204" pitchFamily="34" charset="-122"/>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6BFCA172-672F-4297-B767-9F7EDE373FA1}"/>
              </a:ext>
            </a:extLst>
          </p:cNvPr>
          <p:cNvSpPr>
            <a:spLocks noGrp="1"/>
          </p:cNvSpPr>
          <p:nvPr>
            <p:ph type="title"/>
          </p:nvPr>
        </p:nvSpPr>
        <p:spPr>
          <a:xfrm>
            <a:off x="0" y="1685863"/>
            <a:ext cx="12187238" cy="1930101"/>
          </a:xfrm>
        </p:spPr>
        <p:txBody>
          <a:bodyPr/>
          <a:lstStyle/>
          <a:p>
            <a:pPr algn="ctr" eaLnBrk="1" hangingPunct="1"/>
            <a:r>
              <a:rPr lang="en-US" altLang="en-US" sz="4000" dirty="0">
                <a:latin typeface="+mn-lt"/>
              </a:rPr>
              <a:t>Discussion</a:t>
            </a:r>
            <a:r>
              <a:rPr lang="ko-KR" altLang="en-US" sz="4000" dirty="0">
                <a:latin typeface="+mn-lt"/>
              </a:rPr>
              <a:t> </a:t>
            </a:r>
            <a:r>
              <a:rPr lang="en-US" altLang="ko-KR" sz="4000" dirty="0">
                <a:latin typeface="+mn-lt"/>
              </a:rPr>
              <a:t>on</a:t>
            </a:r>
            <a:r>
              <a:rPr lang="ko-KR" altLang="en-US" sz="4000" dirty="0">
                <a:latin typeface="+mn-lt"/>
              </a:rPr>
              <a:t> </a:t>
            </a:r>
            <a:r>
              <a:rPr lang="en-US" altLang="ko-KR" sz="4000" dirty="0" smtClean="0">
                <a:latin typeface="+mn-lt"/>
              </a:rPr>
              <a:t>user identity activation </a:t>
            </a:r>
            <a:br>
              <a:rPr lang="en-US" altLang="ko-KR" sz="4000" dirty="0" smtClean="0">
                <a:latin typeface="+mn-lt"/>
              </a:rPr>
            </a:br>
            <a:r>
              <a:rPr lang="en-US" altLang="ko-KR" sz="4000" dirty="0" smtClean="0">
                <a:latin typeface="+mn-lt"/>
              </a:rPr>
              <a:t>for R19 FS_</a:t>
            </a:r>
            <a:r>
              <a:rPr lang="en-US" altLang="zh-CN" sz="4000" dirty="0" smtClean="0">
                <a:latin typeface="+mn-lt"/>
              </a:rPr>
              <a:t>UIA</a:t>
            </a:r>
            <a:r>
              <a:rPr lang="en-US" altLang="ko-KR" sz="4000" dirty="0" smtClean="0">
                <a:latin typeface="+mn-lt"/>
              </a:rPr>
              <a:t>_ARC KI#1</a:t>
            </a:r>
            <a:endParaRPr lang="en-GB" altLang="en-US" sz="4000" dirty="0">
              <a:latin typeface="+mn-lt"/>
            </a:endParaRPr>
          </a:p>
        </p:txBody>
      </p:sp>
      <p:sp>
        <p:nvSpPr>
          <p:cNvPr id="5123" name="Text Placeholder 2">
            <a:extLst>
              <a:ext uri="{FF2B5EF4-FFF2-40B4-BE49-F238E27FC236}">
                <a16:creationId xmlns:a16="http://schemas.microsoft.com/office/drawing/2014/main" xmlns="" id="{9FAD3684-801E-4E1E-85EB-F5F3E5D37277}"/>
              </a:ext>
            </a:extLst>
          </p:cNvPr>
          <p:cNvSpPr>
            <a:spLocks noGrp="1"/>
          </p:cNvSpPr>
          <p:nvPr>
            <p:ph type="body" idx="4294967295"/>
          </p:nvPr>
        </p:nvSpPr>
        <p:spPr>
          <a:xfrm>
            <a:off x="0" y="4673600"/>
            <a:ext cx="12187238" cy="873922"/>
          </a:xfrm>
        </p:spPr>
        <p:txBody>
          <a:bodyPr/>
          <a:lstStyle/>
          <a:p>
            <a:pPr marL="0" indent="0" algn="ctr" eaLnBrk="1" hangingPunct="1">
              <a:buFontTx/>
              <a:buNone/>
            </a:pPr>
            <a:r>
              <a:rPr lang="en-US" altLang="zh-CN" sz="2000" b="1" dirty="0" smtClean="0">
                <a:solidFill>
                  <a:srgbClr val="000000"/>
                </a:solidFill>
                <a:effectLst/>
                <a:latin typeface="Arial" panose="020B0604020202020204" pitchFamily="34" charset="0"/>
                <a:ea typeface="맑은 고딕" panose="020B0503020000020004" pitchFamily="50" charset="-127"/>
              </a:rPr>
              <a:t>CATT</a:t>
            </a:r>
            <a:endParaRPr lang="en-US" altLang="ko-KR" sz="2000" b="1" dirty="0">
              <a:solidFill>
                <a:srgbClr val="000000"/>
              </a:solidFill>
              <a:effectLst/>
              <a:latin typeface="Arial" panose="020B0604020202020204" pitchFamily="34" charset="0"/>
              <a:ea typeface="맑은 고딕" panose="020B0503020000020004" pitchFamily="50" charset="-127"/>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2BDB168E-A86F-9C50-EF2D-D341154562ED}"/>
              </a:ext>
            </a:extLst>
          </p:cNvPr>
          <p:cNvSpPr>
            <a:spLocks noGrp="1"/>
          </p:cNvSpPr>
          <p:nvPr>
            <p:ph type="title"/>
          </p:nvPr>
        </p:nvSpPr>
        <p:spPr>
          <a:xfrm>
            <a:off x="300626" y="801666"/>
            <a:ext cx="11649204" cy="657247"/>
          </a:xfrm>
        </p:spPr>
        <p:txBody>
          <a:bodyPr/>
          <a:lstStyle/>
          <a:p>
            <a:r>
              <a:rPr lang="en-US" altLang="zh-CN" sz="3600" dirty="0" smtClean="0"/>
              <a:t>Proposal/Conclusion</a:t>
            </a:r>
            <a:endParaRPr lang="en-GB" altLang="en-US" sz="3600" dirty="0"/>
          </a:p>
        </p:txBody>
      </p:sp>
      <p:sp>
        <p:nvSpPr>
          <p:cNvPr id="4" name="내용 개체 틀 2">
            <a:extLst>
              <a:ext uri="{FF2B5EF4-FFF2-40B4-BE49-F238E27FC236}">
                <a16:creationId xmlns:a16="http://schemas.microsoft.com/office/drawing/2014/main" xmlns="" id="{8E380624-0933-1347-5C92-AE48A4BA7E19}"/>
              </a:ext>
            </a:extLst>
          </p:cNvPr>
          <p:cNvSpPr txBox="1">
            <a:spLocks/>
          </p:cNvSpPr>
          <p:nvPr/>
        </p:nvSpPr>
        <p:spPr>
          <a:xfrm>
            <a:off x="558800" y="2069155"/>
            <a:ext cx="10852411" cy="2675604"/>
          </a:xfrm>
          <a:prstGeom prst="rect">
            <a:avLst/>
          </a:prstGeom>
        </p:spPr>
        <p:txBody>
          <a:bodyPr wrap="square">
            <a:spAutoFit/>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400" dirty="0" smtClean="0"/>
              <a:t> If NAS messages are to be used for </a:t>
            </a:r>
            <a:r>
              <a:rPr lang="en-US" altLang="zh-CN" sz="2400" dirty="0"/>
              <a:t>user identity </a:t>
            </a:r>
            <a:r>
              <a:rPr lang="en-US" altLang="zh-CN" sz="2400" dirty="0" smtClean="0"/>
              <a:t>activation:</a:t>
            </a:r>
            <a:endParaRPr lang="en-GB" altLang="zh-CN" sz="2400" dirty="0" smtClean="0"/>
          </a:p>
          <a:p>
            <a:pPr lvl="1"/>
            <a:r>
              <a:rPr lang="en-US" altLang="zh-CN" dirty="0" smtClean="0"/>
              <a:t>Use NAS-MM messages instead of NAS-SM messages.</a:t>
            </a:r>
          </a:p>
          <a:p>
            <a:pPr lvl="1"/>
            <a:r>
              <a:rPr lang="en-US" altLang="zh-CN" dirty="0" smtClean="0"/>
              <a:t>Initial registration request message is not supposed to be used.</a:t>
            </a:r>
          </a:p>
          <a:p>
            <a:pPr lvl="1"/>
            <a:r>
              <a:rPr lang="en-US" altLang="zh-CN" dirty="0" smtClean="0"/>
              <a:t>Which NAS-MM messages (e.g. registration update messages or new NAS-MM messages) to use needs further discussion and to be determined during normative phase.</a:t>
            </a:r>
          </a:p>
          <a:p>
            <a:pPr marL="457200" lvl="1" indent="0">
              <a:buNone/>
            </a:pPr>
            <a:endParaRPr lang="en-US" altLang="ko-KR" dirty="0"/>
          </a:p>
        </p:txBody>
      </p:sp>
    </p:spTree>
    <p:extLst>
      <p:ext uri="{BB962C8B-B14F-4D97-AF65-F5344CB8AC3E}">
        <p14:creationId xmlns:p14="http://schemas.microsoft.com/office/powerpoint/2010/main" val="170868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2BDB168E-A86F-9C50-EF2D-D341154562ED}"/>
              </a:ext>
            </a:extLst>
          </p:cNvPr>
          <p:cNvSpPr>
            <a:spLocks noGrp="1"/>
          </p:cNvSpPr>
          <p:nvPr>
            <p:ph type="title"/>
          </p:nvPr>
        </p:nvSpPr>
        <p:spPr>
          <a:xfrm>
            <a:off x="838200" y="328612"/>
            <a:ext cx="11036474" cy="1130301"/>
          </a:xfrm>
        </p:spPr>
        <p:txBody>
          <a:bodyPr/>
          <a:lstStyle/>
          <a:p>
            <a:r>
              <a:rPr lang="en-US" altLang="zh-CN" sz="3600" dirty="0" smtClean="0"/>
              <a:t>U</a:t>
            </a:r>
            <a:r>
              <a:rPr lang="en-US" altLang="ko-KR" sz="3600" dirty="0" smtClean="0"/>
              <a:t>ser identity activation related </a:t>
            </a:r>
            <a:r>
              <a:rPr lang="en-US" altLang="ko-KR" sz="3600" dirty="0"/>
              <a:t>Architectural </a:t>
            </a:r>
            <a:r>
              <a:rPr lang="en-US" altLang="ko-KR" sz="3600" dirty="0" smtClean="0"/>
              <a:t>Assumptions</a:t>
            </a:r>
            <a:endParaRPr lang="en-GB" altLang="en-US" sz="3600" dirty="0"/>
          </a:p>
        </p:txBody>
      </p:sp>
      <p:sp>
        <p:nvSpPr>
          <p:cNvPr id="4" name="내용 개체 틀 2">
            <a:extLst>
              <a:ext uri="{FF2B5EF4-FFF2-40B4-BE49-F238E27FC236}">
                <a16:creationId xmlns:a16="http://schemas.microsoft.com/office/drawing/2014/main" xmlns="" id="{8E380624-0933-1347-5C92-AE48A4BA7E19}"/>
              </a:ext>
            </a:extLst>
          </p:cNvPr>
          <p:cNvSpPr txBox="1">
            <a:spLocks/>
          </p:cNvSpPr>
          <p:nvPr/>
        </p:nvSpPr>
        <p:spPr>
          <a:xfrm>
            <a:off x="558800" y="2169364"/>
            <a:ext cx="10852411" cy="3008003"/>
          </a:xfrm>
          <a:prstGeom prst="rect">
            <a:avLst/>
          </a:prstGeom>
        </p:spPr>
        <p:txBody>
          <a:bodyPr wrap="square">
            <a:spAutoFit/>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GB" altLang="zh-CN" sz="2400" dirty="0" smtClean="0"/>
              <a:t>When </a:t>
            </a:r>
            <a:r>
              <a:rPr lang="en-GB" altLang="zh-CN" sz="2400" dirty="0"/>
              <a:t>the user identifier applies to a human, </a:t>
            </a:r>
            <a:r>
              <a:rPr lang="en-GB" altLang="zh-CN" sz="2400" dirty="0">
                <a:solidFill>
                  <a:srgbClr val="C00000"/>
                </a:solidFill>
              </a:rPr>
              <a:t>only </a:t>
            </a:r>
            <a:r>
              <a:rPr lang="en-GB" altLang="zh-CN" sz="2400" u="sng" dirty="0">
                <a:solidFill>
                  <a:srgbClr val="C00000"/>
                </a:solidFill>
              </a:rPr>
              <a:t>a single user identifier is active with a UE subscription at a given time</a:t>
            </a:r>
            <a:r>
              <a:rPr lang="en-GB" altLang="zh-CN" sz="2400" dirty="0">
                <a:solidFill>
                  <a:srgbClr val="C00000"/>
                </a:solidFill>
              </a:rPr>
              <a:t> </a:t>
            </a:r>
            <a:r>
              <a:rPr lang="en-GB" altLang="zh-CN" sz="2400" dirty="0"/>
              <a:t>and </a:t>
            </a:r>
            <a:r>
              <a:rPr lang="en-GB" altLang="zh-CN" sz="2400" dirty="0">
                <a:solidFill>
                  <a:srgbClr val="C00000"/>
                </a:solidFill>
              </a:rPr>
              <a:t>it is assumed that the specific user identifier is </a:t>
            </a:r>
            <a:r>
              <a:rPr lang="en-GB" altLang="zh-CN" sz="2400" u="sng" dirty="0">
                <a:solidFill>
                  <a:srgbClr val="C00000"/>
                </a:solidFill>
              </a:rPr>
              <a:t>associated with all of the UE's traffic </a:t>
            </a:r>
            <a:r>
              <a:rPr lang="en-GB" altLang="zh-CN" sz="2400" dirty="0">
                <a:solidFill>
                  <a:srgbClr val="C00000"/>
                </a:solidFill>
              </a:rPr>
              <a:t>during the time that specific user identifier is active with the UE's subscription</a:t>
            </a:r>
            <a:r>
              <a:rPr lang="en-GB" altLang="zh-CN" sz="2400" dirty="0" smtClean="0"/>
              <a:t>.</a:t>
            </a:r>
          </a:p>
          <a:p>
            <a:r>
              <a:rPr lang="en-GB" altLang="zh-CN" sz="2400" dirty="0" smtClean="0"/>
              <a:t> NOTE</a:t>
            </a:r>
            <a:r>
              <a:rPr lang="en-GB" altLang="zh-CN" sz="2400" dirty="0"/>
              <a:t> 2: 	</a:t>
            </a:r>
            <a:r>
              <a:rPr lang="en-GB" altLang="zh-CN" sz="2400" dirty="0">
                <a:solidFill>
                  <a:srgbClr val="C00000"/>
                </a:solidFill>
              </a:rPr>
              <a:t>A user is considered active if the associated user identifier has been authenticated and authorized to use a linked subscription to access the 5GS</a:t>
            </a:r>
            <a:r>
              <a:rPr lang="en-GB" altLang="zh-CN" sz="2400" dirty="0" smtClean="0"/>
              <a:t>.</a:t>
            </a:r>
          </a:p>
          <a:p>
            <a:pPr lvl="1"/>
            <a:endParaRPr lang="zh-CN" altLang="zh-CN" dirty="0"/>
          </a:p>
          <a:p>
            <a:pPr lvl="1"/>
            <a:endParaRPr lang="en-US" altLang="ko-KR" dirty="0"/>
          </a:p>
        </p:txBody>
      </p:sp>
      <p:sp>
        <p:nvSpPr>
          <p:cNvPr id="5" name="矩形 4"/>
          <p:cNvSpPr/>
          <p:nvPr/>
        </p:nvSpPr>
        <p:spPr>
          <a:xfrm>
            <a:off x="360121" y="1787506"/>
            <a:ext cx="2929007" cy="369332"/>
          </a:xfrm>
          <a:prstGeom prst="rect">
            <a:avLst/>
          </a:prstGeom>
        </p:spPr>
        <p:txBody>
          <a:bodyPr wrap="none">
            <a:spAutoFit/>
          </a:bodyPr>
          <a:lstStyle/>
          <a:p>
            <a:r>
              <a:rPr lang="en-US" altLang="ko-KR" dirty="0"/>
              <a:t>(TR 23.700-32 clause 4.1) </a:t>
            </a:r>
            <a:endParaRPr lang="zh-CN" altLang="en-US" dirty="0"/>
          </a:p>
        </p:txBody>
      </p:sp>
    </p:spTree>
    <p:extLst>
      <p:ext uri="{BB962C8B-B14F-4D97-AF65-F5344CB8AC3E}">
        <p14:creationId xmlns:p14="http://schemas.microsoft.com/office/powerpoint/2010/main" val="1254453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2BDB168E-A86F-9C50-EF2D-D341154562ED}"/>
              </a:ext>
            </a:extLst>
          </p:cNvPr>
          <p:cNvSpPr>
            <a:spLocks noGrp="1"/>
          </p:cNvSpPr>
          <p:nvPr>
            <p:ph type="title"/>
          </p:nvPr>
        </p:nvSpPr>
        <p:spPr>
          <a:xfrm>
            <a:off x="838200" y="328612"/>
            <a:ext cx="11036474" cy="1130301"/>
          </a:xfrm>
        </p:spPr>
        <p:txBody>
          <a:bodyPr/>
          <a:lstStyle/>
          <a:p>
            <a:r>
              <a:rPr lang="en-US" altLang="zh-CN" sz="3600" dirty="0" smtClean="0"/>
              <a:t>U</a:t>
            </a:r>
            <a:r>
              <a:rPr lang="en-US" altLang="ko-KR" sz="3600" dirty="0" smtClean="0"/>
              <a:t>ser identity activation related </a:t>
            </a:r>
            <a:r>
              <a:rPr lang="en-US" altLang="ko-KR" sz="3600" dirty="0"/>
              <a:t>Architectural R</a:t>
            </a:r>
            <a:r>
              <a:rPr lang="en-US" altLang="zh-CN" sz="3600" dirty="0" smtClean="0"/>
              <a:t>equirement</a:t>
            </a:r>
            <a:r>
              <a:rPr lang="en-US" altLang="ko-KR" sz="3600" dirty="0" smtClean="0"/>
              <a:t>s</a:t>
            </a:r>
            <a:endParaRPr lang="en-GB" altLang="en-US" sz="3600" dirty="0"/>
          </a:p>
        </p:txBody>
      </p:sp>
      <p:sp>
        <p:nvSpPr>
          <p:cNvPr id="4" name="내용 개체 틀 2">
            <a:extLst>
              <a:ext uri="{FF2B5EF4-FFF2-40B4-BE49-F238E27FC236}">
                <a16:creationId xmlns:a16="http://schemas.microsoft.com/office/drawing/2014/main" xmlns="" id="{8E380624-0933-1347-5C92-AE48A4BA7E19}"/>
              </a:ext>
            </a:extLst>
          </p:cNvPr>
          <p:cNvSpPr txBox="1">
            <a:spLocks/>
          </p:cNvSpPr>
          <p:nvPr/>
        </p:nvSpPr>
        <p:spPr>
          <a:xfrm>
            <a:off x="558800" y="2194416"/>
            <a:ext cx="10852411" cy="2343206"/>
          </a:xfrm>
          <a:prstGeom prst="rect">
            <a:avLst/>
          </a:prstGeom>
        </p:spPr>
        <p:txBody>
          <a:bodyPr wrap="square">
            <a:spAutoFit/>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400" dirty="0" smtClean="0"/>
              <a:t>When </a:t>
            </a:r>
            <a:r>
              <a:rPr lang="en-GB" altLang="zh-CN" sz="2400" dirty="0"/>
              <a:t>the user identifier applies to human, the 5GS should be able to </a:t>
            </a:r>
            <a:r>
              <a:rPr lang="en-GB" altLang="zh-CN" sz="2400" dirty="0">
                <a:solidFill>
                  <a:srgbClr val="C00000"/>
                </a:solidFill>
              </a:rPr>
              <a:t>support user authentication for a User Identifier</a:t>
            </a:r>
            <a:r>
              <a:rPr lang="en-GB" altLang="zh-CN" sz="2400" dirty="0"/>
              <a:t> (e.g. when requested by a 3rd party or to </a:t>
            </a:r>
            <a:r>
              <a:rPr lang="en-GB" altLang="zh-CN" sz="2400" dirty="0" smtClean="0"/>
              <a:t>identity </a:t>
            </a:r>
            <a:r>
              <a:rPr lang="en-GB" altLang="zh-CN" sz="2400" dirty="0"/>
              <a:t>the current active user for an UE).</a:t>
            </a:r>
            <a:endParaRPr lang="zh-CN" altLang="zh-CN" sz="2400" dirty="0"/>
          </a:p>
          <a:p>
            <a:endParaRPr lang="zh-CN" altLang="zh-CN" sz="2400" dirty="0"/>
          </a:p>
          <a:p>
            <a:pPr lvl="1"/>
            <a:endParaRPr lang="zh-CN" altLang="zh-CN" dirty="0"/>
          </a:p>
          <a:p>
            <a:pPr lvl="1"/>
            <a:endParaRPr lang="en-US" altLang="ko-KR" dirty="0"/>
          </a:p>
        </p:txBody>
      </p:sp>
      <p:sp>
        <p:nvSpPr>
          <p:cNvPr id="5" name="矩形 4"/>
          <p:cNvSpPr/>
          <p:nvPr/>
        </p:nvSpPr>
        <p:spPr>
          <a:xfrm>
            <a:off x="360121" y="1787506"/>
            <a:ext cx="2929007" cy="369332"/>
          </a:xfrm>
          <a:prstGeom prst="rect">
            <a:avLst/>
          </a:prstGeom>
        </p:spPr>
        <p:txBody>
          <a:bodyPr wrap="none">
            <a:spAutoFit/>
          </a:bodyPr>
          <a:lstStyle/>
          <a:p>
            <a:r>
              <a:rPr lang="en-US" altLang="ko-KR" dirty="0"/>
              <a:t>(TR 23.700-32 clause </a:t>
            </a:r>
            <a:r>
              <a:rPr lang="en-US" altLang="ko-KR" dirty="0" smtClean="0"/>
              <a:t>4.2) </a:t>
            </a:r>
            <a:endParaRPr lang="zh-CN" altLang="en-US" dirty="0"/>
          </a:p>
        </p:txBody>
      </p:sp>
    </p:spTree>
    <p:extLst>
      <p:ext uri="{BB962C8B-B14F-4D97-AF65-F5344CB8AC3E}">
        <p14:creationId xmlns:p14="http://schemas.microsoft.com/office/powerpoint/2010/main" val="3339188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2BDB168E-A86F-9C50-EF2D-D341154562ED}"/>
              </a:ext>
            </a:extLst>
          </p:cNvPr>
          <p:cNvSpPr>
            <a:spLocks noGrp="1"/>
          </p:cNvSpPr>
          <p:nvPr>
            <p:ph type="title"/>
          </p:nvPr>
        </p:nvSpPr>
        <p:spPr>
          <a:xfrm>
            <a:off x="838200" y="328612"/>
            <a:ext cx="11036474" cy="1130301"/>
          </a:xfrm>
        </p:spPr>
        <p:txBody>
          <a:bodyPr/>
          <a:lstStyle/>
          <a:p>
            <a:r>
              <a:rPr lang="en-US" altLang="zh-CN" sz="3600" dirty="0" smtClean="0"/>
              <a:t>U</a:t>
            </a:r>
            <a:r>
              <a:rPr lang="en-US" altLang="ko-KR" sz="3600" dirty="0" smtClean="0"/>
              <a:t>ser identity activation related </a:t>
            </a:r>
            <a:r>
              <a:rPr lang="en-GB" altLang="zh-CN" sz="3600" dirty="0"/>
              <a:t>security assumptions</a:t>
            </a:r>
            <a:endParaRPr lang="en-GB" altLang="en-US" sz="3600" dirty="0"/>
          </a:p>
        </p:txBody>
      </p:sp>
      <p:sp>
        <p:nvSpPr>
          <p:cNvPr id="4" name="내용 개체 틀 2">
            <a:extLst>
              <a:ext uri="{FF2B5EF4-FFF2-40B4-BE49-F238E27FC236}">
                <a16:creationId xmlns:a16="http://schemas.microsoft.com/office/drawing/2014/main" xmlns="" id="{8E380624-0933-1347-5C92-AE48A4BA7E19}"/>
              </a:ext>
            </a:extLst>
          </p:cNvPr>
          <p:cNvSpPr txBox="1">
            <a:spLocks/>
          </p:cNvSpPr>
          <p:nvPr/>
        </p:nvSpPr>
        <p:spPr>
          <a:xfrm>
            <a:off x="558800" y="2194416"/>
            <a:ext cx="10852411" cy="2471446"/>
          </a:xfrm>
          <a:prstGeom prst="rect">
            <a:avLst/>
          </a:prstGeom>
        </p:spPr>
        <p:txBody>
          <a:bodyPr wrap="square">
            <a:spAutoFit/>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400" dirty="0" smtClean="0"/>
              <a:t> For </a:t>
            </a:r>
            <a:r>
              <a:rPr lang="en-GB" altLang="zh-CN" sz="2400" dirty="0"/>
              <a:t>the human user of the UE:</a:t>
            </a:r>
            <a:endParaRPr lang="zh-CN" altLang="zh-CN" sz="2400" dirty="0"/>
          </a:p>
          <a:p>
            <a:pPr>
              <a:buFontTx/>
              <a:buChar char="-"/>
            </a:pPr>
            <a:r>
              <a:rPr lang="en-GB" altLang="zh-CN" sz="2400" dirty="0" smtClean="0">
                <a:solidFill>
                  <a:srgbClr val="C00000"/>
                </a:solidFill>
              </a:rPr>
              <a:t>The </a:t>
            </a:r>
            <a:r>
              <a:rPr lang="en-GB" altLang="zh-CN" sz="2400" dirty="0">
                <a:solidFill>
                  <a:srgbClr val="C00000"/>
                </a:solidFill>
              </a:rPr>
              <a:t>user authentication and primary authentication are independent. The user authentication procedure will not impact UE primary authentication procedure</a:t>
            </a:r>
            <a:r>
              <a:rPr lang="en-GB" altLang="zh-CN" sz="2400" dirty="0" smtClean="0"/>
              <a:t>.</a:t>
            </a:r>
          </a:p>
          <a:p>
            <a:endParaRPr lang="zh-CN" altLang="zh-CN" sz="2400" dirty="0"/>
          </a:p>
          <a:p>
            <a:pPr lvl="1"/>
            <a:endParaRPr lang="zh-CN" altLang="zh-CN" dirty="0"/>
          </a:p>
          <a:p>
            <a:pPr lvl="1"/>
            <a:endParaRPr lang="en-US" altLang="ko-KR" dirty="0"/>
          </a:p>
        </p:txBody>
      </p:sp>
      <p:sp>
        <p:nvSpPr>
          <p:cNvPr id="5" name="矩形 4"/>
          <p:cNvSpPr/>
          <p:nvPr/>
        </p:nvSpPr>
        <p:spPr>
          <a:xfrm>
            <a:off x="360121" y="1787506"/>
            <a:ext cx="2736647" cy="369332"/>
          </a:xfrm>
          <a:prstGeom prst="rect">
            <a:avLst/>
          </a:prstGeom>
        </p:spPr>
        <p:txBody>
          <a:bodyPr wrap="none">
            <a:spAutoFit/>
          </a:bodyPr>
          <a:lstStyle/>
          <a:p>
            <a:r>
              <a:rPr lang="en-US" altLang="ko-KR" dirty="0"/>
              <a:t>(TR </a:t>
            </a:r>
            <a:r>
              <a:rPr lang="en-US" altLang="ko-KR" dirty="0" smtClean="0"/>
              <a:t>33.700-32 </a:t>
            </a:r>
            <a:r>
              <a:rPr lang="en-US" altLang="ko-KR" dirty="0"/>
              <a:t>clause </a:t>
            </a:r>
            <a:r>
              <a:rPr lang="en-US" altLang="ko-KR" dirty="0" smtClean="0"/>
              <a:t>4) </a:t>
            </a:r>
            <a:endParaRPr lang="zh-CN" altLang="en-US" dirty="0"/>
          </a:p>
        </p:txBody>
      </p:sp>
    </p:spTree>
    <p:extLst>
      <p:ext uri="{BB962C8B-B14F-4D97-AF65-F5344CB8AC3E}">
        <p14:creationId xmlns:p14="http://schemas.microsoft.com/office/powerpoint/2010/main" val="162371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2BDB168E-A86F-9C50-EF2D-D341154562ED}"/>
              </a:ext>
            </a:extLst>
          </p:cNvPr>
          <p:cNvSpPr>
            <a:spLocks noGrp="1"/>
          </p:cNvSpPr>
          <p:nvPr>
            <p:ph type="title"/>
          </p:nvPr>
        </p:nvSpPr>
        <p:spPr>
          <a:xfrm>
            <a:off x="838200" y="328612"/>
            <a:ext cx="11036474" cy="1130301"/>
          </a:xfrm>
        </p:spPr>
        <p:txBody>
          <a:bodyPr/>
          <a:lstStyle/>
          <a:p>
            <a:r>
              <a:rPr lang="en-US" altLang="zh-CN" sz="3600" dirty="0" smtClean="0"/>
              <a:t>User identity activation by using NAS or not?</a:t>
            </a:r>
            <a:endParaRPr lang="en-GB" altLang="en-US" sz="3600" dirty="0"/>
          </a:p>
        </p:txBody>
      </p:sp>
      <p:sp>
        <p:nvSpPr>
          <p:cNvPr id="4" name="내용 개체 틀 2">
            <a:extLst>
              <a:ext uri="{FF2B5EF4-FFF2-40B4-BE49-F238E27FC236}">
                <a16:creationId xmlns:a16="http://schemas.microsoft.com/office/drawing/2014/main" xmlns="" id="{8E380624-0933-1347-5C92-AE48A4BA7E19}"/>
              </a:ext>
            </a:extLst>
          </p:cNvPr>
          <p:cNvSpPr txBox="1">
            <a:spLocks/>
          </p:cNvSpPr>
          <p:nvPr/>
        </p:nvSpPr>
        <p:spPr>
          <a:xfrm>
            <a:off x="558800" y="2194416"/>
            <a:ext cx="10852411" cy="1882567"/>
          </a:xfrm>
          <a:prstGeom prst="rect">
            <a:avLst/>
          </a:prstGeom>
        </p:spPr>
        <p:txBody>
          <a:bodyPr wrap="square">
            <a:spAutoFit/>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400" dirty="0" smtClean="0"/>
              <a:t> If not using NAS (i.e. interactions between the UE and CN), how can the architectural requirement of “</a:t>
            </a:r>
            <a:r>
              <a:rPr lang="en-US" altLang="zh-CN" sz="2400" dirty="0" smtClean="0">
                <a:solidFill>
                  <a:srgbClr val="C00000"/>
                </a:solidFill>
              </a:rPr>
              <a:t>support user authentication for a User Identifier</a:t>
            </a:r>
            <a:r>
              <a:rPr lang="en-GB" altLang="zh-CN" sz="2400" dirty="0" smtClean="0"/>
              <a:t>” be fulfilled? </a:t>
            </a:r>
            <a:endParaRPr lang="zh-CN" altLang="zh-CN" sz="2400" dirty="0" smtClean="0"/>
          </a:p>
          <a:p>
            <a:pPr lvl="1"/>
            <a:endParaRPr lang="zh-CN" altLang="zh-CN" dirty="0"/>
          </a:p>
          <a:p>
            <a:pPr lvl="1"/>
            <a:endParaRPr lang="en-US" altLang="ko-KR" dirty="0"/>
          </a:p>
        </p:txBody>
      </p:sp>
    </p:spTree>
    <p:extLst>
      <p:ext uri="{BB962C8B-B14F-4D97-AF65-F5344CB8AC3E}">
        <p14:creationId xmlns:p14="http://schemas.microsoft.com/office/powerpoint/2010/main" val="4234043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2BDB168E-A86F-9C50-EF2D-D341154562ED}"/>
              </a:ext>
            </a:extLst>
          </p:cNvPr>
          <p:cNvSpPr>
            <a:spLocks noGrp="1"/>
          </p:cNvSpPr>
          <p:nvPr>
            <p:ph type="title"/>
          </p:nvPr>
        </p:nvSpPr>
        <p:spPr>
          <a:xfrm>
            <a:off x="838200" y="328612"/>
            <a:ext cx="11036474" cy="1130301"/>
          </a:xfrm>
        </p:spPr>
        <p:txBody>
          <a:bodyPr/>
          <a:lstStyle/>
          <a:p>
            <a:r>
              <a:rPr lang="en-US" altLang="zh-CN" sz="3600" dirty="0" smtClean="0"/>
              <a:t>User identity activation using NAS-SM messages? </a:t>
            </a:r>
            <a:endParaRPr lang="en-GB" altLang="en-US" sz="3600" dirty="0"/>
          </a:p>
        </p:txBody>
      </p:sp>
      <p:sp>
        <p:nvSpPr>
          <p:cNvPr id="4" name="내용 개체 틀 2">
            <a:extLst>
              <a:ext uri="{FF2B5EF4-FFF2-40B4-BE49-F238E27FC236}">
                <a16:creationId xmlns:a16="http://schemas.microsoft.com/office/drawing/2014/main" xmlns="" id="{8E380624-0933-1347-5C92-AE48A4BA7E19}"/>
              </a:ext>
            </a:extLst>
          </p:cNvPr>
          <p:cNvSpPr txBox="1">
            <a:spLocks/>
          </p:cNvSpPr>
          <p:nvPr/>
        </p:nvSpPr>
        <p:spPr>
          <a:xfrm>
            <a:off x="558800" y="1943896"/>
            <a:ext cx="11378504" cy="4273478"/>
          </a:xfrm>
          <a:prstGeom prst="rect">
            <a:avLst/>
          </a:prstGeom>
        </p:spPr>
        <p:txBody>
          <a:bodyPr wrap="square">
            <a:spAutoFit/>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400" dirty="0" smtClean="0"/>
              <a:t> Since </a:t>
            </a:r>
            <a:r>
              <a:rPr lang="en-GB" altLang="zh-CN" sz="2400" dirty="0"/>
              <a:t>the user (identity) profile is associated with all of the UE’s traffic, it applies per UE, not per PDU Session. </a:t>
            </a:r>
            <a:r>
              <a:rPr lang="en-GB" altLang="zh-CN" sz="2400" dirty="0" smtClean="0"/>
              <a:t>Including </a:t>
            </a:r>
            <a:r>
              <a:rPr lang="en-GB" altLang="zh-CN" sz="2400" dirty="0"/>
              <a:t>User </a:t>
            </a:r>
            <a:r>
              <a:rPr lang="en-GB" altLang="zh-CN" sz="2400" dirty="0" smtClean="0"/>
              <a:t>Identity in </a:t>
            </a:r>
            <a:r>
              <a:rPr lang="en-GB" altLang="zh-CN" sz="2400" dirty="0"/>
              <a:t>SM </a:t>
            </a:r>
            <a:r>
              <a:rPr lang="en-GB" altLang="zh-CN" sz="2400" dirty="0" smtClean="0"/>
              <a:t>messages (e.g</a:t>
            </a:r>
            <a:r>
              <a:rPr lang="en-GB" altLang="zh-CN" sz="2400" dirty="0"/>
              <a:t>. </a:t>
            </a:r>
            <a:r>
              <a:rPr lang="en-GB" altLang="zh-CN" sz="2400" dirty="0" smtClean="0"/>
              <a:t>every </a:t>
            </a:r>
            <a:r>
              <a:rPr lang="en-GB" altLang="zh-CN" sz="2400" dirty="0"/>
              <a:t>PDU Session establishment </a:t>
            </a:r>
            <a:r>
              <a:rPr lang="en-GB" altLang="zh-CN" sz="2400" dirty="0" smtClean="0"/>
              <a:t>request/accept messages) </a:t>
            </a:r>
            <a:r>
              <a:rPr lang="en-GB" altLang="zh-CN" sz="2400" dirty="0"/>
              <a:t>to activate U</a:t>
            </a:r>
            <a:r>
              <a:rPr lang="en-GB" altLang="zh-CN" sz="2400" dirty="0" smtClean="0"/>
              <a:t>ser Identity/profile is redundant and of low efficiency.</a:t>
            </a:r>
            <a:endParaRPr lang="en-GB" altLang="zh-CN" sz="2400" dirty="0"/>
          </a:p>
          <a:p>
            <a:r>
              <a:rPr lang="en-GB" altLang="zh-CN" sz="2400" dirty="0" smtClean="0"/>
              <a:t> If the </a:t>
            </a:r>
            <a:r>
              <a:rPr lang="en-US" altLang="zh-CN" sz="2400" dirty="0" smtClean="0"/>
              <a:t>user </a:t>
            </a:r>
            <a:r>
              <a:rPr lang="en-US" altLang="zh-CN" sz="2400" dirty="0"/>
              <a:t>identity activation </a:t>
            </a:r>
            <a:r>
              <a:rPr lang="en-US" altLang="zh-CN" sz="2400" dirty="0" smtClean="0"/>
              <a:t>is performed during SM procedures (e.g. PDU Session establishment procedure), it means that the user identity authentication/authorization is performed during PDU Session establishment. Again, it is redundant to perform user identity authentication/authorization per PDU Session, and it may impact the performance of PDU Session establishment (</a:t>
            </a:r>
            <a:r>
              <a:rPr lang="en-GB" altLang="zh-CN" sz="2400" dirty="0" smtClean="0"/>
              <a:t>e.g. </a:t>
            </a:r>
            <a:r>
              <a:rPr lang="en-GB" altLang="zh-CN" sz="2400" dirty="0"/>
              <a:t>prolonged </a:t>
            </a:r>
            <a:r>
              <a:rPr lang="en-US" altLang="zh-CN" sz="2400" dirty="0"/>
              <a:t>PDU Session establishment</a:t>
            </a:r>
            <a:r>
              <a:rPr lang="en-GB" altLang="zh-CN" sz="2400" dirty="0" smtClean="0"/>
              <a:t> time</a:t>
            </a:r>
            <a:r>
              <a:rPr lang="en-US" altLang="zh-CN" sz="2400" dirty="0" smtClean="0"/>
              <a:t>, failure of PDU session establishment if user identity authentication/authorization fails).</a:t>
            </a:r>
            <a:endParaRPr lang="zh-CN" altLang="zh-CN" sz="2400" dirty="0"/>
          </a:p>
          <a:p>
            <a:pPr lvl="1"/>
            <a:endParaRPr lang="en-US" altLang="ko-KR" dirty="0"/>
          </a:p>
        </p:txBody>
      </p:sp>
    </p:spTree>
    <p:extLst>
      <p:ext uri="{BB962C8B-B14F-4D97-AF65-F5344CB8AC3E}">
        <p14:creationId xmlns:p14="http://schemas.microsoft.com/office/powerpoint/2010/main" val="1190720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2BDB168E-A86F-9C50-EF2D-D341154562ED}"/>
              </a:ext>
            </a:extLst>
          </p:cNvPr>
          <p:cNvSpPr>
            <a:spLocks noGrp="1"/>
          </p:cNvSpPr>
          <p:nvPr>
            <p:ph type="title"/>
          </p:nvPr>
        </p:nvSpPr>
        <p:spPr>
          <a:xfrm>
            <a:off x="838200" y="328612"/>
            <a:ext cx="11036474" cy="1130301"/>
          </a:xfrm>
        </p:spPr>
        <p:txBody>
          <a:bodyPr/>
          <a:lstStyle/>
          <a:p>
            <a:r>
              <a:rPr lang="en-US" altLang="zh-CN" sz="3600" dirty="0" smtClean="0"/>
              <a:t>User identity activation using NAS-SM messages? (Cont.)</a:t>
            </a:r>
            <a:endParaRPr lang="en-GB" altLang="en-US" sz="3600" dirty="0"/>
          </a:p>
        </p:txBody>
      </p:sp>
      <p:sp>
        <p:nvSpPr>
          <p:cNvPr id="4" name="내용 개체 틀 2">
            <a:extLst>
              <a:ext uri="{FF2B5EF4-FFF2-40B4-BE49-F238E27FC236}">
                <a16:creationId xmlns:a16="http://schemas.microsoft.com/office/drawing/2014/main" xmlns="" id="{8E380624-0933-1347-5C92-AE48A4BA7E19}"/>
              </a:ext>
            </a:extLst>
          </p:cNvPr>
          <p:cNvSpPr txBox="1">
            <a:spLocks/>
          </p:cNvSpPr>
          <p:nvPr/>
        </p:nvSpPr>
        <p:spPr>
          <a:xfrm>
            <a:off x="558800" y="2019052"/>
            <a:ext cx="10852411" cy="2150845"/>
          </a:xfrm>
          <a:prstGeom prst="rect">
            <a:avLst/>
          </a:prstGeom>
        </p:spPr>
        <p:txBody>
          <a:bodyPr wrap="square">
            <a:spAutoFit/>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400" dirty="0" smtClean="0"/>
              <a:t> </a:t>
            </a:r>
            <a:r>
              <a:rPr lang="en-GB" altLang="zh-CN" sz="2400" dirty="0"/>
              <a:t>If the </a:t>
            </a:r>
            <a:r>
              <a:rPr lang="en-US" altLang="zh-CN" sz="2400" dirty="0"/>
              <a:t>user identity activation is performed during SM procedures (e.g. PDU Session establishment procedure), </a:t>
            </a:r>
            <a:r>
              <a:rPr lang="en-US" altLang="zh-CN" sz="2400" dirty="0" smtClean="0"/>
              <a:t> it is unclear how the existing PDU Session(s) are handled (e.g.  when/how to trigger the release of existing PDU Session(s)) as the existing PDU Session(s) and the PDU Session via which the user identity is activated are independent.</a:t>
            </a:r>
          </a:p>
          <a:p>
            <a:pPr lvl="1"/>
            <a:endParaRPr lang="en-US" altLang="ko-KR" dirty="0"/>
          </a:p>
        </p:txBody>
      </p:sp>
    </p:spTree>
    <p:extLst>
      <p:ext uri="{BB962C8B-B14F-4D97-AF65-F5344CB8AC3E}">
        <p14:creationId xmlns:p14="http://schemas.microsoft.com/office/powerpoint/2010/main" val="2243542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2BDB168E-A86F-9C50-EF2D-D341154562ED}"/>
              </a:ext>
            </a:extLst>
          </p:cNvPr>
          <p:cNvSpPr>
            <a:spLocks noGrp="1"/>
          </p:cNvSpPr>
          <p:nvPr>
            <p:ph type="title"/>
          </p:nvPr>
        </p:nvSpPr>
        <p:spPr>
          <a:xfrm>
            <a:off x="838200" y="328612"/>
            <a:ext cx="11036474" cy="1130301"/>
          </a:xfrm>
        </p:spPr>
        <p:txBody>
          <a:bodyPr/>
          <a:lstStyle/>
          <a:p>
            <a:r>
              <a:rPr lang="en-US" altLang="zh-CN" sz="3600" dirty="0" smtClean="0"/>
              <a:t>User identity activation using Registration messages?</a:t>
            </a:r>
            <a:endParaRPr lang="en-GB" altLang="en-US" sz="3600" dirty="0"/>
          </a:p>
        </p:txBody>
      </p:sp>
      <p:sp>
        <p:nvSpPr>
          <p:cNvPr id="4" name="내용 개체 틀 2">
            <a:extLst>
              <a:ext uri="{FF2B5EF4-FFF2-40B4-BE49-F238E27FC236}">
                <a16:creationId xmlns:a16="http://schemas.microsoft.com/office/drawing/2014/main" xmlns="" id="{8E380624-0933-1347-5C92-AE48A4BA7E19}"/>
              </a:ext>
            </a:extLst>
          </p:cNvPr>
          <p:cNvSpPr txBox="1">
            <a:spLocks/>
          </p:cNvSpPr>
          <p:nvPr/>
        </p:nvSpPr>
        <p:spPr>
          <a:xfrm>
            <a:off x="558800" y="2069155"/>
            <a:ext cx="10852411" cy="3941079"/>
          </a:xfrm>
          <a:prstGeom prst="rect">
            <a:avLst/>
          </a:prstGeom>
        </p:spPr>
        <p:txBody>
          <a:bodyPr wrap="square">
            <a:spAutoFit/>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zh-CN" sz="2400" dirty="0" smtClean="0"/>
              <a:t> During </a:t>
            </a:r>
            <a:r>
              <a:rPr lang="en-GB" altLang="zh-CN" sz="2400" dirty="0"/>
              <a:t>initial registration procedure, the UP connection between the UE and AF has not been established yet, i.e. it is possible that no interactions between the UE and AF over application layer has been performed and therefore no user identity available yet. So user identity activation may not be possible during initial registration</a:t>
            </a:r>
            <a:r>
              <a:rPr lang="en-GB" altLang="zh-CN" sz="2400" dirty="0" smtClean="0"/>
              <a:t>.</a:t>
            </a:r>
            <a:endParaRPr lang="en-GB" altLang="zh-CN" sz="2400" dirty="0"/>
          </a:p>
          <a:p>
            <a:r>
              <a:rPr lang="en-GB" altLang="zh-CN" sz="2400" dirty="0" smtClean="0"/>
              <a:t> If </a:t>
            </a:r>
            <a:r>
              <a:rPr lang="en-GB" altLang="zh-CN" sz="2400" dirty="0"/>
              <a:t>user identity activation is done during registration update procedure, it </a:t>
            </a:r>
            <a:r>
              <a:rPr lang="en-GB" altLang="zh-CN" sz="2400" dirty="0" smtClean="0"/>
              <a:t>means user authentication/authorization </a:t>
            </a:r>
            <a:r>
              <a:rPr lang="en-GB" altLang="zh-CN" sz="2400" dirty="0"/>
              <a:t>procedures are performed during the registration update procedure, which may impact the </a:t>
            </a:r>
            <a:r>
              <a:rPr lang="en-GB" altLang="zh-CN" sz="2400" dirty="0" smtClean="0"/>
              <a:t>performance of registration (e.g. prolonged </a:t>
            </a:r>
            <a:r>
              <a:rPr lang="en-GB" altLang="zh-CN" sz="2400" dirty="0"/>
              <a:t>registration </a:t>
            </a:r>
            <a:r>
              <a:rPr lang="en-GB" altLang="zh-CN" sz="2400" dirty="0" smtClean="0"/>
              <a:t>time, </a:t>
            </a:r>
            <a:r>
              <a:rPr lang="en-US" altLang="zh-CN" sz="2400" dirty="0"/>
              <a:t>failure of </a:t>
            </a:r>
            <a:r>
              <a:rPr lang="en-GB" altLang="zh-CN" sz="2400" dirty="0"/>
              <a:t>registration update </a:t>
            </a:r>
            <a:r>
              <a:rPr lang="en-US" altLang="zh-CN" sz="2400" dirty="0" smtClean="0"/>
              <a:t>if </a:t>
            </a:r>
            <a:r>
              <a:rPr lang="en-US" altLang="zh-CN" sz="2400" dirty="0"/>
              <a:t>user identity authentication/authorization fails</a:t>
            </a:r>
            <a:r>
              <a:rPr lang="en-GB" altLang="zh-CN" sz="2400" dirty="0" smtClean="0"/>
              <a:t>).</a:t>
            </a:r>
            <a:endParaRPr lang="zh-CN" altLang="zh-CN" dirty="0"/>
          </a:p>
          <a:p>
            <a:pPr lvl="1"/>
            <a:endParaRPr lang="en-US" altLang="ko-KR" dirty="0"/>
          </a:p>
        </p:txBody>
      </p:sp>
    </p:spTree>
    <p:extLst>
      <p:ext uri="{BB962C8B-B14F-4D97-AF65-F5344CB8AC3E}">
        <p14:creationId xmlns:p14="http://schemas.microsoft.com/office/powerpoint/2010/main" val="1940897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2BDB168E-A86F-9C50-EF2D-D341154562ED}"/>
              </a:ext>
            </a:extLst>
          </p:cNvPr>
          <p:cNvSpPr>
            <a:spLocks noGrp="1"/>
          </p:cNvSpPr>
          <p:nvPr>
            <p:ph type="title"/>
          </p:nvPr>
        </p:nvSpPr>
        <p:spPr>
          <a:xfrm>
            <a:off x="250521" y="814192"/>
            <a:ext cx="11624153" cy="644721"/>
          </a:xfrm>
        </p:spPr>
        <p:txBody>
          <a:bodyPr/>
          <a:lstStyle/>
          <a:p>
            <a:r>
              <a:rPr lang="en-US" altLang="zh-CN" sz="3600" dirty="0" smtClean="0"/>
              <a:t>User identity activation using Registration messages? (Cont.)</a:t>
            </a:r>
            <a:endParaRPr lang="en-GB" altLang="en-US" sz="3600" dirty="0"/>
          </a:p>
        </p:txBody>
      </p:sp>
      <p:sp>
        <p:nvSpPr>
          <p:cNvPr id="4" name="내용 개체 틀 2">
            <a:extLst>
              <a:ext uri="{FF2B5EF4-FFF2-40B4-BE49-F238E27FC236}">
                <a16:creationId xmlns:a16="http://schemas.microsoft.com/office/drawing/2014/main" xmlns="" id="{8E380624-0933-1347-5C92-AE48A4BA7E19}"/>
              </a:ext>
            </a:extLst>
          </p:cNvPr>
          <p:cNvSpPr txBox="1">
            <a:spLocks/>
          </p:cNvSpPr>
          <p:nvPr/>
        </p:nvSpPr>
        <p:spPr>
          <a:xfrm>
            <a:off x="558800" y="2069155"/>
            <a:ext cx="10852411" cy="1882567"/>
          </a:xfrm>
          <a:prstGeom prst="rect">
            <a:avLst/>
          </a:prstGeom>
        </p:spPr>
        <p:txBody>
          <a:bodyPr wrap="square">
            <a:spAutoFit/>
          </a:bodyPr>
          <a:lstStyle>
            <a:lvl1pPr marL="228600" indent="-228600" algn="l" rtl="0" eaLnBrk="0" fontAlgn="base" hangingPunct="0">
              <a:lnSpc>
                <a:spcPct val="90000"/>
              </a:lnSpc>
              <a:spcBef>
                <a:spcPts val="1000"/>
              </a:spcBef>
              <a:spcAft>
                <a:spcPct val="0"/>
              </a:spcAft>
              <a:buBlip>
                <a:blip r:embed="rId3"/>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400" dirty="0" smtClean="0"/>
              <a:t> Whether </a:t>
            </a:r>
            <a:r>
              <a:rPr lang="en-US" altLang="zh-CN" sz="2400" dirty="0"/>
              <a:t>r</a:t>
            </a:r>
            <a:r>
              <a:rPr lang="en-US" altLang="zh-CN" sz="2400" dirty="0" smtClean="0"/>
              <a:t>egistration update messages or other NAS-MM messages (e.g. new NAS-MM messages) are to be used for user identity activation, may also depend on whether the user identity activation is triggered by the network or the UE. </a:t>
            </a:r>
            <a:endParaRPr lang="zh-CN" altLang="zh-CN" sz="2400" dirty="0"/>
          </a:p>
          <a:p>
            <a:pPr lvl="1"/>
            <a:endParaRPr lang="zh-CN" altLang="zh-CN" dirty="0"/>
          </a:p>
          <a:p>
            <a:pPr lvl="1"/>
            <a:endParaRPr lang="en-US" altLang="ko-KR" dirty="0"/>
          </a:p>
        </p:txBody>
      </p:sp>
    </p:spTree>
    <p:extLst>
      <p:ext uri="{BB962C8B-B14F-4D97-AF65-F5344CB8AC3E}">
        <p14:creationId xmlns:p14="http://schemas.microsoft.com/office/powerpoint/2010/main" val="2592917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tx1"/>
          </a:solidFill>
          <a:headEnd type="triangle" w="med" len="med"/>
          <a:tailEnd type="none" w="med" len="med"/>
        </a:ln>
      </a:spPr>
      <a:bodyPr wrap="none" lIns="0" tIns="0" rIns="0" bIns="0" rtlCol="0" anchor="ctr"/>
      <a:lstStyle>
        <a:defPPr algn="ctr">
          <a:defRPr sz="1100">
            <a:latin typeface="Times New Roman" panose="02020603050405020304" pitchFamily="18" charset="0"/>
            <a:cs typeface="Times New Roman" panose="02020603050405020304" pitchFamily="18" charset="0"/>
          </a:defRPr>
        </a:defPPr>
      </a:lstStyle>
      <a:style>
        <a:lnRef idx="1">
          <a:schemeClr val="accent1"/>
        </a:lnRef>
        <a:fillRef idx="0">
          <a:schemeClr val="accent1"/>
        </a:fillRef>
        <a:effectRef idx="0">
          <a:schemeClr val="accent1"/>
        </a:effectRef>
        <a:fontRef idx="minor">
          <a:schemeClr val="tx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문서" ma:contentTypeID="0x010100509CA87462104942AE896D006F43BF0F" ma:contentTypeVersion="18" ma:contentTypeDescription="새 문서를 만듭니다." ma:contentTypeScope="" ma:versionID="d965526ac9e15a09a9ddb8339425022c">
  <xsd:schema xmlns:xsd="http://www.w3.org/2001/XMLSchema" xmlns:xs="http://www.w3.org/2001/XMLSchema" xmlns:p="http://schemas.microsoft.com/office/2006/metadata/properties" xmlns:ns2="1086754b-dc88-4b21-b9f0-c439eff82171" xmlns:ns3="0951dd24-9443-4777-8046-7b0b651e7f93" targetNamespace="http://schemas.microsoft.com/office/2006/metadata/properties" ma:root="true" ma:fieldsID="acf95508d6dc754149e7f2508c107b8b" ns2:_="" ns3:_="">
    <xsd:import namespace="1086754b-dc88-4b21-b9f0-c439eff82171"/>
    <xsd:import namespace="0951dd24-9443-4777-8046-7b0b651e7f9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86754b-dc88-4b21-b9f0-c439eff821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이미지 태그" ma:readOnly="false" ma:fieldId="{5cf76f15-5ced-4ddc-b409-7134ff3c332f}" ma:taxonomyMulti="true" ma:sspId="d598f3ee-d021-4b24-b7d6-a74b92dec85e"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951dd24-9443-4777-8046-7b0b651e7f93" elementFormDefault="qualified">
    <xsd:import namespace="http://schemas.microsoft.com/office/2006/documentManagement/types"/>
    <xsd:import namespace="http://schemas.microsoft.com/office/infopath/2007/PartnerControls"/>
    <xsd:element name="SharedWithUsers" ma:index="13" nillable="true" ma:displayName="공유 대상"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세부 정보 공유" ma:internalName="SharedWithDetails" ma:readOnly="true">
      <xsd:simpleType>
        <xsd:restriction base="dms:Note">
          <xsd:maxLength value="255"/>
        </xsd:restriction>
      </xsd:simpleType>
    </xsd:element>
    <xsd:element name="TaxCatchAll" ma:index="23" nillable="true" ma:displayName="Taxonomy Catch All Column" ma:hidden="true" ma:list="{0affbafc-4920-4f6f-8a71-02fd2a0b3ab0}" ma:internalName="TaxCatchAll" ma:showField="CatchAllData" ma:web="0951dd24-9443-4777-8046-7b0b651e7f9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콘텐츠 형식"/>
        <xsd:element ref="dc:title" minOccurs="0" maxOccurs="1" ma:index="4" ma:displayName="제목"/>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086754b-dc88-4b21-b9f0-c439eff82171">
      <Terms xmlns="http://schemas.microsoft.com/office/infopath/2007/PartnerControls"/>
    </lcf76f155ced4ddcb4097134ff3c332f>
    <TaxCatchAll xmlns="0951dd24-9443-4777-8046-7b0b651e7f93" xsi:nil="true"/>
  </documentManagement>
</p:properties>
</file>

<file path=customXml/itemProps1.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2.xml><?xml version="1.0" encoding="utf-8"?>
<ds:datastoreItem xmlns:ds="http://schemas.openxmlformats.org/officeDocument/2006/customXml" ds:itemID="{8BFA8BB0-310F-4483-B542-EDD14CAB4EA2}">
  <ds:schemaRefs>
    <ds:schemaRef ds:uri="0951dd24-9443-4777-8046-7b0b651e7f93"/>
    <ds:schemaRef ds:uri="1086754b-dc88-4b21-b9f0-c439eff8217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5CA3727-A4EB-4398-9783-D0148B061093}">
  <ds:schemaRefs>
    <ds:schemaRef ds:uri="http://schemas.microsoft.com/office/2006/documentManagement/types"/>
    <ds:schemaRef ds:uri="http://schemas.microsoft.com/office/infopath/2007/PartnerControls"/>
    <ds:schemaRef ds:uri="0951dd24-9443-4777-8046-7b0b651e7f93"/>
    <ds:schemaRef ds:uri="http://purl.org/dc/elements/1.1/"/>
    <ds:schemaRef ds:uri="http://schemas.microsoft.com/office/2006/metadata/properties"/>
    <ds:schemaRef ds:uri="1086754b-dc88-4b21-b9f0-c439eff82171"/>
    <ds:schemaRef ds:uri="http://schemas.openxmlformats.org/package/2006/metadata/core-properties"/>
    <ds:schemaRef ds:uri="http://purl.org/dc/terms/"/>
    <ds:schemaRef ds:uri="http://www.w3.org/XML/1998/namespace"/>
    <ds:schemaRef ds:uri="http://purl.org/dc/dcmitype/"/>
  </ds:schemaRefs>
</ds:datastoreItem>
</file>

<file path=docMetadata/LabelInfo.xml><?xml version="1.0" encoding="utf-8"?>
<clbl:labelList xmlns:clbl="http://schemas.microsoft.com/office/2020/mipLabelMetadata">
  <clbl:label id="{5afa09fd-c4be-434d-830d-f4765c449035}" enabled="0" method="" siteId="{5afa09fd-c4be-434d-830d-f4765c449035}" removed="1"/>
</clbl:labelList>
</file>

<file path=docProps/app.xml><?xml version="1.0" encoding="utf-8"?>
<Properties xmlns="http://schemas.openxmlformats.org/officeDocument/2006/extended-properties" xmlns:vt="http://schemas.openxmlformats.org/officeDocument/2006/docPropsVTypes">
  <Template>Office Theme</Template>
  <TotalTime>1413</TotalTime>
  <Words>660</Words>
  <Application>Microsoft Office PowerPoint</Application>
  <PresentationFormat>自定义</PresentationFormat>
  <Paragraphs>41</Paragraphs>
  <Slides>10</Slides>
  <Notes>9</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Theme</vt:lpstr>
      <vt:lpstr>Discussion on user identity activation  for R19 FS_UIA_ARC KI#1</vt:lpstr>
      <vt:lpstr>User identity activation related Architectural Assumptions</vt:lpstr>
      <vt:lpstr>User identity activation related Architectural Requirements</vt:lpstr>
      <vt:lpstr>User identity activation related security assumptions</vt:lpstr>
      <vt:lpstr>User identity activation by using NAS or not?</vt:lpstr>
      <vt:lpstr>User identity activation using NAS-SM messages? </vt:lpstr>
      <vt:lpstr>User identity activation using NAS-SM messages? (Cont.)</vt:lpstr>
      <vt:lpstr>User identity activation using Registration messages?</vt:lpstr>
      <vt:lpstr>User identity activation using Registration messages? (Cont.)</vt:lpstr>
      <vt:lpstr>Proposal/Conclusion</vt:lpstr>
    </vt:vector>
  </TitlesOfParts>
  <Company>3GPP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이동진님(DongJin Lee)/Core개발팀</dc:creator>
  <dc:description>© 3GPP 2018</dc:description>
  <cp:lastModifiedBy>CATT-dxy</cp:lastModifiedBy>
  <cp:revision>86</cp:revision>
  <dcterms:created xsi:type="dcterms:W3CDTF">2010-02-05T13:52:04Z</dcterms:created>
  <dcterms:modified xsi:type="dcterms:W3CDTF">2024-05-16T05:34:44Z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0x010100509CA87462104942AE896D006F43BF0F</vt:lpwstr>
  </property>
  <property fmtid="{D5CDD505-2E9C-101B-9397-08002B2CF9AE}" pid="3" name="MediaServiceImageTags">
    <vt:lpwstr/>
  </property>
</Properties>
</file>