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911" r:id="rId6"/>
    <p:sldId id="908" r:id="rId7"/>
    <p:sldId id="910" r:id="rId8"/>
    <p:sldId id="909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FF33CC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8" d="100"/>
          <a:sy n="108" d="100"/>
        </p:scale>
        <p:origin x="19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5/27/2024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5/27/2024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Jeju, Korea, May 27 – May 31, 2024</a:t>
            </a:r>
            <a:r>
              <a:rPr lang="en-GB" sz="1200" b="1" dirty="0">
                <a:solidFill>
                  <a:srgbClr val="3333FF"/>
                </a:solidFill>
                <a:effectLst/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200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43733" y="64934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b="0" dirty="0">
                <a:solidFill>
                  <a:schemeClr val="bg1"/>
                </a:solidFill>
              </a:rPr>
              <a:t>TSG SA WG2#163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Jeju, Korea, May 27 – May 31, 2024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300" b="0" dirty="0">
              <a:solidFill>
                <a:schemeClr val="bg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781" y="2123349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FS_5GSAT_Ph3 _ARCH  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fr-FR" sz="1800" b="1" dirty="0">
                <a:latin typeface="Arial" panose="020B0604020202020204" pitchFamily="34" charset="0"/>
              </a:rPr>
              <a:t>Tuesday draft session – rapporteur </a:t>
            </a:r>
            <a:r>
              <a:rPr lang="fr-FR" sz="1800" b="1" dirty="0" err="1">
                <a:latin typeface="Arial" panose="020B0604020202020204" pitchFamily="34" charset="0"/>
              </a:rPr>
              <a:t>way</a:t>
            </a:r>
            <a:r>
              <a:rPr lang="fr-FR" sz="1800" b="1" dirty="0">
                <a:latin typeface="Arial" panose="020B0604020202020204" pitchFamily="34" charset="0"/>
              </a:rPr>
              <a:t> </a:t>
            </a:r>
            <a:r>
              <a:rPr lang="fr-FR" sz="1800" b="1" dirty="0" err="1">
                <a:latin typeface="Arial" panose="020B0604020202020204" pitchFamily="34" charset="0"/>
              </a:rPr>
              <a:t>forward</a:t>
            </a:r>
            <a:r>
              <a:rPr lang="fr-FR" sz="1800" b="1" dirty="0">
                <a:latin typeface="Arial" panose="020B0604020202020204" pitchFamily="34" charset="0"/>
              </a:rPr>
              <a:t> </a:t>
            </a:r>
            <a:r>
              <a:rPr lang="fr-FR" sz="1800" b="1" dirty="0" err="1">
                <a:latin typeface="Arial" panose="020B0604020202020204" pitchFamily="34" charset="0"/>
              </a:rPr>
              <a:t>proposal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061848" y="3890951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 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48199" y="1905924"/>
            <a:ext cx="8247601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Not concluding the 3 KIs this week will trig a re assessment, as for several studies, and BTW there is a high risk to descope the work we heavily work on in FS_5GSAT_Ph3_ARCH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KI1 is mandated as pre-requisite, KI2 is first for SATCOM NTN IoT operators and KI3 for mesh communication is future LEO constellations. All the 3 shall be concluded.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Chairman is requesting to minimize the number of SoH … and anyway SoH will state again what we already know… so we need to find a way all together.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altLang="de-DE" sz="2000" b="1" kern="0" dirty="0">
                <a:solidFill>
                  <a:srgbClr val="00B050"/>
                </a:solidFill>
              </a:rPr>
              <a:t>=&gt; In this goal, and looking at the proposed documents in this meeting, the following slides propose </a:t>
            </a:r>
            <a:r>
              <a:rPr lang="en-US" altLang="de-DE" sz="2000" b="1" kern="0" dirty="0">
                <a:solidFill>
                  <a:srgbClr val="00B050"/>
                </a:solidFill>
              </a:rPr>
              <a:t>a blueprint for the week to reach the conclusion on the 3KIs.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600" b="1" kern="0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de-DE" sz="1600" b="1" kern="0" dirty="0">
                <a:solidFill>
                  <a:srgbClr val="00B050"/>
                </a:solidFill>
              </a:rPr>
              <a:t> </a:t>
            </a:r>
            <a:r>
              <a:rPr lang="de-DE" altLang="de-DE" sz="1600" b="1" kern="0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6966" y="25544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Where we are:</a:t>
            </a:r>
            <a:endParaRPr lang="en-US" sz="900" kern="0" dirty="0"/>
          </a:p>
        </p:txBody>
      </p:sp>
    </p:spTree>
    <p:extLst>
      <p:ext uri="{BB962C8B-B14F-4D97-AF65-F5344CB8AC3E}">
        <p14:creationId xmlns:p14="http://schemas.microsoft.com/office/powerpoint/2010/main" val="253391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558804" y="1324375"/>
            <a:ext cx="7653528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Let‘s discuss S2-2406551 as there is no real contentious issue 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6966" y="25544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Considerations and Way Forward - Key Issue 1</a:t>
            </a:r>
            <a:endParaRPr lang="en-US" sz="900" kern="0" dirty="0"/>
          </a:p>
        </p:txBody>
      </p:sp>
    </p:spTree>
    <p:extLst>
      <p:ext uri="{BB962C8B-B14F-4D97-AF65-F5344CB8AC3E}">
        <p14:creationId xmlns:p14="http://schemas.microsoft.com/office/powerpoint/2010/main" val="135632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326232" y="1319998"/>
            <a:ext cx="8491535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According observation3 done in S2-2406623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effectLst/>
                <a:ea typeface="SimSun" panose="02010600030101010101" pitchFamily="2" charset="-122"/>
              </a:rPr>
              <a:t>Observation 3: Based on the current status of solutions in the TR, conclusions for KI#2 should focus on principles aligned with categories D and F, i.e. either support an EPC-split with non-standardized split or support a full EPC on-board. Category C solutions (full MME on board) may be possible but would require further development of the solutions. Category A may also be considered, but before SA2 considers such approach its feasibility needs to be verified with RAN2.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1400" dirty="0">
              <a:effectLst/>
              <a:ea typeface="SimSun" panose="02010600030101010101" pitchFamily="2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Principles listed in catD (</a:t>
            </a:r>
            <a:r>
              <a:rPr lang="en-US" altLang="de-DE" sz="1600" b="1" kern="0" dirty="0">
                <a:ea typeface="SimSun" panose="02010600030101010101" pitchFamily="2" charset="-122"/>
              </a:rPr>
              <a:t>MME</a:t>
            </a:r>
            <a:r>
              <a:rPr lang="en-US" sz="1600" b="1" dirty="0">
                <a:effectLst/>
                <a:ea typeface="SimSun" panose="02010600030101010101" pitchFamily="2" charset="-122"/>
              </a:rPr>
              <a:t>-split with non-standardized split ) shall be supported because roaming support is mandated in NMW response and </a:t>
            </a:r>
            <a:r>
              <a:rPr lang="en-US" sz="1600" b="1" dirty="0">
                <a:ea typeface="SimSun" panose="02010600030101010101" pitchFamily="2" charset="-122"/>
              </a:rPr>
              <a:t>a major </a:t>
            </a:r>
            <a:r>
              <a:rPr lang="en-US" sz="1600" b="1" dirty="0">
                <a:effectLst/>
                <a:ea typeface="SimSun" panose="02010600030101010101" pitchFamily="2" charset="-122"/>
              </a:rPr>
              <a:t>use case for SAT MNOs. Having HSS on the ground minors the security threats and LI concerns are addressed in S2-2406366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a typeface="SimSun" panose="02010600030101010101" pitchFamily="2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600" b="1" kern="0" dirty="0">
              <a:ea typeface="SimSun" panose="02010600030101010101" pitchFamily="2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Principles listed in catF (</a:t>
            </a:r>
            <a:r>
              <a:rPr lang="en-US" sz="1600" b="1" dirty="0">
                <a:effectLst/>
                <a:ea typeface="SimSun" panose="02010600030101010101" pitchFamily="2" charset="-122"/>
              </a:rPr>
              <a:t>full EPC on board)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provide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support for maximum of services. Possible IOPS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security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principles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could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minor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security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threats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but anyway SA3 and SA3LI feedbacks are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highly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requested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for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this</a:t>
            </a:r>
            <a:r>
              <a:rPr lang="fr-FR" sz="1600" b="1" dirty="0">
                <a:effectLst/>
                <a:ea typeface="SimSun" panose="02010600030101010101" pitchFamily="2" charset="-122"/>
              </a:rPr>
              <a:t> </a:t>
            </a:r>
            <a:r>
              <a:rPr lang="fr-FR" sz="1600" b="1" dirty="0" err="1">
                <a:effectLst/>
                <a:ea typeface="SimSun" panose="02010600030101010101" pitchFamily="2" charset="-122"/>
              </a:rPr>
              <a:t>catF</a:t>
            </a:r>
            <a:r>
              <a:rPr lang="fr-FR" sz="1600" b="1" dirty="0">
                <a:ea typeface="SimSun" panose="02010600030101010101" pitchFamily="2" charset="-122"/>
              </a:rPr>
              <a:t> (as for </a:t>
            </a:r>
            <a:r>
              <a:rPr lang="fr-FR" sz="1600" b="1" dirty="0" err="1">
                <a:ea typeface="SimSun" panose="02010600030101010101" pitchFamily="2" charset="-122"/>
              </a:rPr>
              <a:t>catD</a:t>
            </a:r>
            <a:r>
              <a:rPr lang="fr-FR" sz="1600" b="1" dirty="0">
                <a:ea typeface="SimSun" panose="02010600030101010101" pitchFamily="2" charset="-122"/>
              </a:rPr>
              <a:t>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altLang="de-DE" sz="1600" b="1" kern="0" dirty="0">
              <a:ea typeface="SimSun" panose="02010600030101010101" pitchFamily="2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Propose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Way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Forward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: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catD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and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catF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are not exclusive and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we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could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conclude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having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both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in the conclusions of the TR, and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request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SA3/SA3-LI  feedback on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security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for the 2 architectures. In addition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only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4G case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needs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to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be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considered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. </a:t>
            </a:r>
            <a:endParaRPr lang="de-DE" altLang="de-DE" sz="1600" b="1" kern="0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6966" y="25544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Considerations and Way Forward - Key Issue 2</a:t>
            </a:r>
            <a:endParaRPr lang="en-US" sz="900" kern="0" dirty="0"/>
          </a:p>
        </p:txBody>
      </p:sp>
    </p:spTree>
    <p:extLst>
      <p:ext uri="{BB962C8B-B14F-4D97-AF65-F5344CB8AC3E}">
        <p14:creationId xmlns:p14="http://schemas.microsoft.com/office/powerpoint/2010/main" val="3818977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532170" y="1612962"/>
            <a:ext cx="8230089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IMS AGW needs to be on board for LI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kern="0" dirty="0"/>
              <a:t>In the case LI is to be performed with only UPF, looks not sure this can be achieve without additional SA3-LI work.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ea typeface="SimSun" panose="02010600030101010101" pitchFamily="2" charset="-122"/>
              </a:rPr>
              <a:t>Routin</a:t>
            </a:r>
            <a:r>
              <a:rPr lang="en-US" sz="1200" b="1" dirty="0">
                <a:ea typeface="SimSun" panose="02010600030101010101" pitchFamily="2" charset="-122"/>
              </a:rPr>
              <a:t>g traffic to ground could be detected</a:t>
            </a:r>
            <a:endParaRPr lang="en-US" sz="1200" b="1" dirty="0">
              <a:effectLst/>
              <a:ea typeface="SimSun" panose="02010600030101010101" pitchFamily="2" charset="-122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1400" dirty="0">
              <a:effectLst/>
              <a:ea typeface="SimSun" panose="02010600030101010101" pitchFamily="2" charset="-122"/>
            </a:endParaRP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fr-FR" sz="1400" dirty="0">
              <a:effectLst/>
              <a:ea typeface="SimSun" panose="02010600030101010101" pitchFamily="2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altLang="de-DE" sz="1600" b="1" kern="0" dirty="0"/>
              <a:t>Main question </a:t>
            </a:r>
            <a:r>
              <a:rPr lang="fr-FR" altLang="de-DE" sz="1600" b="1" kern="0" dirty="0" err="1"/>
              <a:t>is</a:t>
            </a:r>
            <a:r>
              <a:rPr lang="fr-FR" altLang="de-DE" sz="1600" b="1" kern="0" dirty="0"/>
              <a:t> to know if </a:t>
            </a:r>
            <a:r>
              <a:rPr lang="fr-FR" altLang="de-DE" sz="1600" b="1" kern="0" dirty="0" err="1"/>
              <a:t>UEs</a:t>
            </a:r>
            <a:r>
              <a:rPr lang="fr-FR" altLang="de-DE" sz="1600" b="1" kern="0" dirty="0"/>
              <a:t> can </a:t>
            </a:r>
            <a:r>
              <a:rPr lang="fr-FR" altLang="de-DE" sz="1600" b="1" kern="0" dirty="0" err="1"/>
              <a:t>be</a:t>
            </a:r>
            <a:r>
              <a:rPr lang="fr-FR" altLang="de-DE" sz="1600" b="1" kern="0" dirty="0"/>
              <a:t> </a:t>
            </a:r>
            <a:r>
              <a:rPr lang="fr-FR" altLang="de-DE" sz="1600" b="1" kern="0" dirty="0" err="1"/>
              <a:t>served</a:t>
            </a:r>
            <a:r>
              <a:rPr lang="fr-FR" altLang="de-DE" sz="1600" b="1" kern="0" dirty="0"/>
              <a:t> by the </a:t>
            </a:r>
            <a:r>
              <a:rPr lang="fr-FR" altLang="de-DE" sz="1600" b="1" kern="0" dirty="0" err="1"/>
              <a:t>same</a:t>
            </a:r>
            <a:r>
              <a:rPr lang="fr-FR" altLang="de-DE" sz="1600" b="1" kern="0" dirty="0"/>
              <a:t> satellite or </a:t>
            </a:r>
            <a:r>
              <a:rPr lang="fr-FR" altLang="de-DE" sz="1600" b="1" kern="0" dirty="0" err="1"/>
              <a:t>different</a:t>
            </a:r>
            <a:r>
              <a:rPr lang="fr-FR" altLang="de-DE" sz="1600" b="1" kern="0" dirty="0"/>
              <a:t> satellites </a:t>
            </a:r>
            <a:r>
              <a:rPr lang="fr-FR" altLang="de-DE" sz="1600" b="1" kern="0" dirty="0" err="1"/>
              <a:t>connected</a:t>
            </a:r>
            <a:r>
              <a:rPr lang="fr-FR" altLang="de-DE" sz="1600" b="1" kern="0" dirty="0"/>
              <a:t> </a:t>
            </a:r>
            <a:r>
              <a:rPr lang="fr-FR" altLang="de-DE" sz="1600" b="1" kern="0" dirty="0" err="1"/>
              <a:t>with</a:t>
            </a:r>
            <a:r>
              <a:rPr lang="fr-FR" altLang="de-DE" sz="1600" b="1" kern="0" dirty="0"/>
              <a:t> ISL. </a:t>
            </a:r>
            <a:r>
              <a:rPr lang="fr-FR" altLang="de-DE" sz="1600" b="1" kern="0" dirty="0" err="1"/>
              <a:t>Some</a:t>
            </a:r>
            <a:r>
              <a:rPr lang="fr-FR" altLang="de-DE" sz="1600" b="1" kern="0" dirty="0"/>
              <a:t> </a:t>
            </a:r>
            <a:r>
              <a:rPr lang="fr-FR" altLang="de-DE" sz="1600" b="1" kern="0" dirty="0" err="1"/>
              <a:t>companies</a:t>
            </a:r>
            <a:r>
              <a:rPr lang="fr-FR" altLang="de-DE" sz="1600" b="1" kern="0" dirty="0"/>
              <a:t> mentions </a:t>
            </a:r>
            <a:r>
              <a:rPr lang="fr-FR" altLang="de-DE" sz="1600" b="1" kern="0" dirty="0" err="1"/>
              <a:t>that</a:t>
            </a:r>
            <a:r>
              <a:rPr lang="fr-FR" altLang="de-DE" sz="1600" b="1" kern="0" dirty="0"/>
              <a:t> multi satellite </a:t>
            </a:r>
            <a:r>
              <a:rPr lang="fr-FR" altLang="de-DE" sz="1600" b="1" kern="0" dirty="0" err="1"/>
              <a:t>introduces</a:t>
            </a:r>
            <a:r>
              <a:rPr lang="fr-FR" altLang="de-DE" sz="1600" b="1" kern="0" dirty="0"/>
              <a:t> </a:t>
            </a:r>
            <a:r>
              <a:rPr lang="fr-FR" altLang="de-DE" sz="1600" b="1" kern="0" dirty="0" err="1"/>
              <a:t>complexity</a:t>
            </a:r>
            <a:r>
              <a:rPr lang="fr-FR" altLang="de-DE" sz="1600" b="1" kern="0" dirty="0"/>
              <a:t> and </a:t>
            </a:r>
            <a:r>
              <a:rPr lang="fr-FR" altLang="de-DE" sz="1600" b="1" kern="0" dirty="0" err="1"/>
              <a:t>may</a:t>
            </a:r>
            <a:r>
              <a:rPr lang="fr-FR" altLang="de-DE" sz="1600" b="1" kern="0" dirty="0"/>
              <a:t> cause LI issues. </a:t>
            </a:r>
            <a:r>
              <a:rPr lang="fr-FR" altLang="de-DE" sz="1600" b="1" kern="0" dirty="0" err="1"/>
              <a:t>Whatever</a:t>
            </a:r>
            <a:r>
              <a:rPr lang="fr-FR" altLang="de-DE" sz="1600" b="1" kern="0" dirty="0"/>
              <a:t>, SA2 as a group </a:t>
            </a:r>
            <a:r>
              <a:rPr lang="fr-FR" altLang="de-DE" sz="1600" b="1" kern="0" dirty="0" err="1"/>
              <a:t>need</a:t>
            </a:r>
            <a:r>
              <a:rPr lang="fr-FR" altLang="de-DE" sz="1600" b="1" kern="0" dirty="0"/>
              <a:t> </a:t>
            </a:r>
            <a:r>
              <a:rPr lang="fr-FR" altLang="de-DE" sz="1600" b="1" kern="0" dirty="0" err="1"/>
              <a:t>clear</a:t>
            </a:r>
            <a:r>
              <a:rPr lang="fr-FR" altLang="de-DE" sz="1600" b="1" kern="0" dirty="0"/>
              <a:t> </a:t>
            </a:r>
            <a:r>
              <a:rPr lang="fr-FR" altLang="de-DE" sz="1600" b="1" kern="0" dirty="0" err="1"/>
              <a:t>statement</a:t>
            </a:r>
            <a:r>
              <a:rPr lang="fr-FR" altLang="de-DE" sz="1600" b="1" kern="0" dirty="0"/>
              <a:t> on </a:t>
            </a:r>
            <a:r>
              <a:rPr lang="fr-FR" altLang="de-DE" sz="1600" b="1" kern="0" dirty="0" err="1"/>
              <a:t>that</a:t>
            </a:r>
            <a:r>
              <a:rPr lang="fr-FR" altLang="de-DE" sz="1600" b="1" kern="0" dirty="0"/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ea typeface="SimSun" panose="02010600030101010101" pitchFamily="2" charset="-122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altLang="de-DE" sz="1600" b="1" kern="0" dirty="0">
              <a:ea typeface="SimSun" panose="02010600030101010101" pitchFamily="2" charset="-122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Propose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Way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Forward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: first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determine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what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are the issues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introduced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by the multi satellite use case and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according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the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responses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, propose a conclusion for full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feature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in R19 or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step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-by-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step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approach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,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with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more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study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in </a:t>
            </a:r>
            <a:r>
              <a:rPr lang="fr-FR" altLang="de-DE" sz="1600" b="1" kern="0" dirty="0" err="1">
                <a:solidFill>
                  <a:srgbClr val="00B050"/>
                </a:solidFill>
                <a:ea typeface="SimSun" panose="02010600030101010101" pitchFamily="2" charset="-122"/>
              </a:rPr>
              <a:t>later</a:t>
            </a:r>
            <a:r>
              <a:rPr lang="fr-FR" altLang="de-DE" sz="1600" b="1" kern="0" dirty="0">
                <a:solidFill>
                  <a:srgbClr val="00B050"/>
                </a:solidFill>
                <a:ea typeface="SimSun" panose="02010600030101010101" pitchFamily="2" charset="-122"/>
              </a:rPr>
              <a:t> release(s). </a:t>
            </a:r>
            <a:endParaRPr lang="de-DE" altLang="de-DE" sz="1600" b="1" kern="0" dirty="0">
              <a:solidFill>
                <a:srgbClr val="00B050"/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6966" y="25544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Considerations and Way Forward - Key Issue 3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93161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9cef1fd-e61b-4dbf-b745-21988b13f978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FS_5GSAT_Ph3 _ARCH     Tuesday draft session – rapporteur way forward proposal</vt:lpstr>
      <vt:lpstr>PowerPoint Presentation</vt:lpstr>
      <vt:lpstr>PowerPoint Presentation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Jean-Yves2</cp:lastModifiedBy>
  <cp:revision>1973</cp:revision>
  <dcterms:created xsi:type="dcterms:W3CDTF">2008-08-30T09:32:10Z</dcterms:created>
  <dcterms:modified xsi:type="dcterms:W3CDTF">2024-05-27T09:30:49Z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