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6"/>
  </p:notesMasterIdLst>
  <p:handoutMasterIdLst>
    <p:handoutMasterId r:id="rId17"/>
  </p:handoutMasterIdLst>
  <p:sldIdLst>
    <p:sldId id="303" r:id="rId5"/>
    <p:sldId id="938" r:id="rId6"/>
    <p:sldId id="948" r:id="rId7"/>
    <p:sldId id="939" r:id="rId8"/>
    <p:sldId id="940" r:id="rId9"/>
    <p:sldId id="941" r:id="rId10"/>
    <p:sldId id="942" r:id="rId11"/>
    <p:sldId id="943" r:id="rId12"/>
    <p:sldId id="944" r:id="rId13"/>
    <p:sldId id="945" r:id="rId14"/>
    <p:sldId id="947" r:id="rId15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CCFF"/>
    <a:srgbClr val="FF33CC"/>
    <a:srgbClr val="FF6699"/>
    <a:srgbClr val="FF99FF"/>
    <a:srgbClr val="62A14D"/>
    <a:srgbClr val="000000"/>
    <a:srgbClr val="C6D254"/>
    <a:srgbClr val="B1D254"/>
    <a:srgbClr val="72A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74" autoAdjust="0"/>
    <p:restoredTop sz="97097" autoAdjust="0"/>
  </p:normalViewPr>
  <p:slideViewPr>
    <p:cSldViewPr snapToGrid="0">
      <p:cViewPr varScale="1">
        <p:scale>
          <a:sx n="108" d="100"/>
          <a:sy n="108" d="100"/>
        </p:scale>
        <p:origin x="12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4062" y="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28-May-24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28-May-24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331701" y="85317"/>
            <a:ext cx="5810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4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 SA WG2 Meeting #163</a:t>
            </a:r>
          </a:p>
          <a:p>
            <a:r>
              <a:rPr lang="en-GB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May 27 – May 31, 2024</a:t>
            </a:r>
            <a:endParaRPr lang="zh-CN" altLang="zh-CN" sz="1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8950" y="1577847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WG2#163, May 27 – May 31, 2024 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kern="0" dirty="0" err="1"/>
              <a:t>SoH</a:t>
            </a:r>
            <a:r>
              <a:rPr lang="en-US" altLang="de-DE" sz="3600" b="1" kern="0" dirty="0"/>
              <a:t> Questions for FS_MASSS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88788" y="4006360"/>
            <a:ext cx="6553255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Krisztian Kiss (Rapporteur)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Apple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KI#2.1 – MPQUIC steering for non-UDP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xmlns="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-80196" y="1290171"/>
            <a:ext cx="9075109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Q1: Should multiple MPQUIC steering functionalities be defined, each one associated with a specific proxy mode (Yes), or a single MPQUIC steering functionality encompassing multiple proxy modes (No)?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 </a:t>
            </a:r>
            <a:r>
              <a:rPr lang="en-US" altLang="de-DE" sz="1400" dirty="0">
                <a:solidFill>
                  <a:srgbClr val="FF0000"/>
                </a:solidFill>
              </a:rPr>
              <a:t>9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 </a:t>
            </a:r>
            <a:r>
              <a:rPr lang="en-US" altLang="de-DE" sz="1400" dirty="0">
                <a:solidFill>
                  <a:srgbClr val="FF0000"/>
                </a:solidFill>
              </a:rPr>
              <a:t>5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Q2: Should CONNECT-TCP be also supported?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 </a:t>
            </a:r>
            <a:r>
              <a:rPr lang="en-US" altLang="de-DE" sz="1400" dirty="0">
                <a:solidFill>
                  <a:srgbClr val="FF0000"/>
                </a:solidFill>
              </a:rPr>
              <a:t>9/10 - Huawei object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 </a:t>
            </a:r>
            <a:r>
              <a:rPr lang="en-US" altLang="de-DE" sz="1400" dirty="0">
                <a:solidFill>
                  <a:srgbClr val="FF0000"/>
                </a:solidFill>
              </a:rPr>
              <a:t>5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Q3: Should CONNECT-Ethernet be also supported?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 </a:t>
            </a:r>
            <a:r>
              <a:rPr lang="en-US" altLang="de-DE" sz="1400" dirty="0">
                <a:solidFill>
                  <a:srgbClr val="FF0000"/>
                </a:solidFill>
              </a:rPr>
              <a:t>11 – DT object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 </a:t>
            </a:r>
            <a:r>
              <a:rPr lang="en-US" altLang="de-DE" sz="1400" dirty="0">
                <a:solidFill>
                  <a:srgbClr val="FF0000"/>
                </a:solidFill>
              </a:rPr>
              <a:t>4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Q4: Should MPQUIC-Ethernet steering functionality be allowed to be used with IP-based PDU Sessions? – </a:t>
            </a:r>
            <a:r>
              <a:rPr lang="en-US" altLang="de-DE" sz="1800" dirty="0">
                <a:solidFill>
                  <a:srgbClr val="FF0000"/>
                </a:solidFill>
              </a:rPr>
              <a:t>Not asked based on the Q3 outcome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 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Q5: Should MPQUIC-IP steering functionality be allowed to be used with Ethernet PDU Sessions if the above payload is IP?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 </a:t>
            </a:r>
            <a:r>
              <a:rPr lang="en-US" altLang="de-DE" sz="1400" dirty="0">
                <a:solidFill>
                  <a:srgbClr val="FF0000"/>
                </a:solidFill>
              </a:rPr>
              <a:t>1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 </a:t>
            </a:r>
            <a:r>
              <a:rPr lang="en-US" altLang="de-DE" sz="1400" dirty="0">
                <a:solidFill>
                  <a:srgbClr val="FF0000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850115807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KI#2.2 – Simplified ATSSS over non-3GPP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xmlns="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-80196" y="1290171"/>
            <a:ext cx="9075109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Q1: </a:t>
            </a:r>
            <a:r>
              <a:rPr lang="en-US" altLang="de-DE" sz="1800" dirty="0">
                <a:solidFill>
                  <a:srgbClr val="FF0000"/>
                </a:solidFill>
              </a:rPr>
              <a:t>In case MPQUIC is applied</a:t>
            </a:r>
            <a:r>
              <a:rPr lang="en-US" altLang="de-DE" sz="1800" dirty="0"/>
              <a:t>, should NULL encryption IPSec tunnels be allowed for the MA PDU Session user plane traffic between UE and N3IWF? </a:t>
            </a:r>
            <a:r>
              <a:rPr lang="en-US" altLang="de-DE" sz="1800" dirty="0">
                <a:solidFill>
                  <a:srgbClr val="FF0000"/>
                </a:solidFill>
              </a:rPr>
              <a:t>No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>
                <a:solidFill>
                  <a:srgbClr val="FF0000"/>
                </a:solidFill>
              </a:rPr>
              <a:t>Yes: 11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 </a:t>
            </a:r>
            <a:r>
              <a:rPr lang="en-US" altLang="de-DE" sz="1400" dirty="0">
                <a:solidFill>
                  <a:srgbClr val="FF0000"/>
                </a:solidFill>
              </a:rPr>
              <a:t>9 – Huawei object, Interdigital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Q2: Should "non-3GPP access without 5G NAS over non-3GPP" be supported? –</a:t>
            </a:r>
            <a:r>
              <a:rPr lang="en-US" altLang="de-DE" sz="1800" dirty="0">
                <a:solidFill>
                  <a:srgbClr val="FF0000"/>
                </a:solidFill>
              </a:rPr>
              <a:t>No decision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 </a:t>
            </a:r>
            <a:r>
              <a:rPr lang="en-US" altLang="de-DE" sz="1400" dirty="0">
                <a:solidFill>
                  <a:srgbClr val="FF0000"/>
                </a:solidFill>
              </a:rPr>
              <a:t>9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 </a:t>
            </a:r>
            <a:r>
              <a:rPr lang="en-US" altLang="de-DE" sz="1400" dirty="0">
                <a:solidFill>
                  <a:srgbClr val="FF0000"/>
                </a:solidFill>
              </a:rPr>
              <a:t>9 – </a:t>
            </a:r>
            <a:r>
              <a:rPr lang="en-US" altLang="de-DE" sz="1400" dirty="0" err="1">
                <a:solidFill>
                  <a:srgbClr val="FF0000"/>
                </a:solidFill>
              </a:rPr>
              <a:t>Cablelabs</a:t>
            </a:r>
            <a:r>
              <a:rPr lang="en-US" altLang="de-DE" sz="1400" dirty="0">
                <a:solidFill>
                  <a:srgbClr val="FF0000"/>
                </a:solidFill>
              </a:rPr>
              <a:t> object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Q3: If "non-3GPP access without 5G NAS over non-3GPP" is defined, should it support ATSSS-LL and define IPSec between the UE and UPF"?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Q4: If "non-3GPP access without 5G NAS over non-3GPP" is defined, should MPTCP be supported?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Q5: If "non-3GPP access without 5G NAS over non-3GPP" is defined, should it be transparent to the AMF?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endParaRPr lang="en-US" altLang="de-DE" sz="14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endParaRPr lang="en-US" altLang="de-DE" sz="1400" dirty="0"/>
          </a:p>
        </p:txBody>
      </p:sp>
    </p:spTree>
    <p:extLst>
      <p:ext uri="{BB962C8B-B14F-4D97-AF65-F5344CB8AC3E}">
        <p14:creationId xmlns:p14="http://schemas.microsoft.com/office/powerpoint/2010/main" val="323935149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KI#1.3 – DS Session Management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xmlns="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59282" y="1121206"/>
            <a:ext cx="9045677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Q1: Which principles to move forward with for </a:t>
            </a:r>
            <a:r>
              <a:rPr lang="en-US" altLang="de-DE" sz="1400" dirty="0" err="1"/>
              <a:t>DualSteer</a:t>
            </a:r>
            <a:r>
              <a:rPr lang="en-US" altLang="de-DE" sz="1400" dirty="0" smtClean="0"/>
              <a:t>? – </a:t>
            </a:r>
            <a:r>
              <a:rPr lang="en-US" altLang="de-DE" sz="1400" dirty="0" smtClean="0">
                <a:solidFill>
                  <a:srgbClr val="FF0000"/>
                </a:solidFill>
              </a:rPr>
              <a:t>Huawei objected to asking this question</a:t>
            </a:r>
            <a:endParaRPr lang="en-US" altLang="de-DE" sz="1400" dirty="0">
              <a:solidFill>
                <a:srgbClr val="FF0000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Based on single PDU session handover </a:t>
            </a:r>
            <a:r>
              <a:rPr lang="en-US" altLang="de-DE" sz="1400" dirty="0" smtClean="0"/>
              <a:t>procedures</a:t>
            </a:r>
            <a:endParaRPr lang="en-US" altLang="de-DE" sz="1400" dirty="0"/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</a:t>
            </a:r>
            <a:r>
              <a:rPr lang="en-US" altLang="de-DE" sz="1400" dirty="0" smtClean="0"/>
              <a:t>: </a:t>
            </a:r>
            <a:r>
              <a:rPr lang="en-US" altLang="de-DE" sz="1400" dirty="0" smtClean="0">
                <a:solidFill>
                  <a:srgbClr val="FF0000"/>
                </a:solidFill>
              </a:rPr>
              <a:t>7</a:t>
            </a:r>
            <a:endParaRPr lang="en-US" altLang="de-DE" sz="1400" dirty="0">
              <a:solidFill>
                <a:srgbClr val="FF0000"/>
              </a:solidFill>
            </a:endParaRP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</a:t>
            </a:r>
            <a:r>
              <a:rPr lang="en-US" altLang="de-DE" sz="1400" dirty="0" smtClean="0"/>
              <a:t>: </a:t>
            </a:r>
            <a:r>
              <a:rPr lang="en-US" altLang="de-DE" sz="1400" dirty="0" smtClean="0">
                <a:solidFill>
                  <a:srgbClr val="FF0000"/>
                </a:solidFill>
              </a:rPr>
              <a:t>11</a:t>
            </a:r>
            <a:endParaRPr lang="en-US" altLang="de-DE" sz="1400" dirty="0">
              <a:solidFill>
                <a:srgbClr val="FF0000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 smtClean="0"/>
              <a:t>Based on the principles of ATSSS</a:t>
            </a:r>
            <a:endParaRPr lang="en-US" altLang="de-DE" sz="1400" dirty="0"/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</a:t>
            </a:r>
            <a:r>
              <a:rPr lang="en-US" altLang="de-DE" sz="1400" dirty="0" smtClean="0"/>
              <a:t>: </a:t>
            </a:r>
            <a:r>
              <a:rPr lang="en-US" altLang="de-DE" sz="1400" dirty="0" smtClean="0">
                <a:solidFill>
                  <a:srgbClr val="FF0000"/>
                </a:solidFill>
              </a:rPr>
              <a:t>20</a:t>
            </a:r>
            <a:endParaRPr lang="en-US" altLang="de-DE" sz="1400" dirty="0">
              <a:solidFill>
                <a:srgbClr val="FF0000"/>
              </a:solidFill>
            </a:endParaRP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</a:t>
            </a:r>
            <a:r>
              <a:rPr lang="en-US" altLang="de-DE" sz="1400" dirty="0" smtClean="0"/>
              <a:t>: </a:t>
            </a:r>
            <a:r>
              <a:rPr lang="en-US" altLang="de-DE" sz="1400" dirty="0" smtClean="0">
                <a:solidFill>
                  <a:srgbClr val="FF0000"/>
                </a:solidFill>
              </a:rPr>
              <a:t>3</a:t>
            </a:r>
            <a:endParaRPr lang="en-US" altLang="de-DE" sz="1400" dirty="0">
              <a:solidFill>
                <a:srgbClr val="FF0000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 smtClean="0"/>
              <a:t>Q2</a:t>
            </a:r>
            <a:r>
              <a:rPr lang="en-US" altLang="de-DE" sz="1400" dirty="0"/>
              <a:t>: Should the </a:t>
            </a:r>
            <a:r>
              <a:rPr lang="en-US" altLang="de-DE" sz="1400" dirty="0" err="1"/>
              <a:t>DualSteer</a:t>
            </a:r>
            <a:r>
              <a:rPr lang="en-US" altLang="de-DE" sz="1400" dirty="0"/>
              <a:t> Device be able to steer the traffic to one access or the other without being forced to anchor the session in the HPLMN (i.e. to allow LBO, to allow EC) 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</a:t>
            </a:r>
            <a:r>
              <a:rPr lang="en-US" altLang="de-DE" sz="1400" dirty="0" smtClean="0"/>
              <a:t>: </a:t>
            </a:r>
            <a:r>
              <a:rPr lang="en-US" altLang="de-DE" sz="1400" dirty="0" smtClean="0">
                <a:solidFill>
                  <a:srgbClr val="FF0000"/>
                </a:solidFill>
              </a:rPr>
              <a:t>4</a:t>
            </a:r>
            <a:endParaRPr lang="en-US" altLang="de-DE" sz="1400" dirty="0">
              <a:solidFill>
                <a:srgbClr val="FF0000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</a:t>
            </a:r>
            <a:r>
              <a:rPr lang="en-US" altLang="de-DE" sz="1400" dirty="0" smtClean="0"/>
              <a:t>: </a:t>
            </a:r>
            <a:r>
              <a:rPr lang="en-US" altLang="de-DE" sz="1400" dirty="0" smtClean="0">
                <a:solidFill>
                  <a:srgbClr val="FF0000"/>
                </a:solidFill>
              </a:rPr>
              <a:t>12</a:t>
            </a:r>
            <a:endParaRPr lang="en-US" altLang="de-DE" sz="1400" dirty="0">
              <a:solidFill>
                <a:srgbClr val="FF0000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Q3: Should the </a:t>
            </a:r>
            <a:r>
              <a:rPr lang="en-US" altLang="de-DE" sz="1400" dirty="0" err="1"/>
              <a:t>DualSteer</a:t>
            </a:r>
            <a:r>
              <a:rPr lang="en-US" altLang="de-DE" sz="1400" dirty="0"/>
              <a:t> device be able to select the access for steering based on steering policy before determining to establish/reuse a PDU Session for the new service.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</a:t>
            </a:r>
            <a:r>
              <a:rPr lang="en-US" altLang="de-DE" sz="1400" dirty="0" smtClean="0"/>
              <a:t>: </a:t>
            </a:r>
            <a:r>
              <a:rPr lang="en-US" altLang="de-DE" sz="1400" dirty="0" smtClean="0">
                <a:solidFill>
                  <a:srgbClr val="FF0000"/>
                </a:solidFill>
              </a:rPr>
              <a:t>12</a:t>
            </a:r>
            <a:endParaRPr lang="en-US" altLang="de-DE" sz="1400" dirty="0">
              <a:solidFill>
                <a:srgbClr val="FF0000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</a:t>
            </a:r>
            <a:r>
              <a:rPr lang="en-US" altLang="de-DE" sz="1400" dirty="0" smtClean="0"/>
              <a:t>: </a:t>
            </a:r>
            <a:r>
              <a:rPr lang="en-US" altLang="de-DE" sz="1400" dirty="0" smtClean="0">
                <a:solidFill>
                  <a:srgbClr val="FF0000"/>
                </a:solidFill>
              </a:rPr>
              <a:t>7</a:t>
            </a:r>
            <a:endParaRPr lang="en-US" altLang="de-DE" sz="1400" dirty="0">
              <a:solidFill>
                <a:srgbClr val="FF0000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Q4: Should the </a:t>
            </a:r>
            <a:r>
              <a:rPr lang="en-US" altLang="de-DE" sz="1400" dirty="0" err="1"/>
              <a:t>DualSteer</a:t>
            </a:r>
            <a:r>
              <a:rPr lang="en-US" altLang="de-DE" sz="1400" dirty="0"/>
              <a:t> Device only </a:t>
            </a:r>
            <a:r>
              <a:rPr lang="en-US" altLang="de-DE" sz="1400" dirty="0" smtClean="0">
                <a:solidFill>
                  <a:srgbClr val="FF0000"/>
                </a:solidFill>
              </a:rPr>
              <a:t>need to </a:t>
            </a:r>
            <a:r>
              <a:rPr lang="en-US" altLang="de-DE" sz="1400" dirty="0" smtClean="0"/>
              <a:t>register </a:t>
            </a:r>
            <a:r>
              <a:rPr lang="en-US" altLang="de-DE" sz="1400" dirty="0"/>
              <a:t>one SUPI when establishing PDU session for application traffic requiring </a:t>
            </a:r>
            <a:r>
              <a:rPr lang="en-US" altLang="de-DE" sz="1400" dirty="0" err="1"/>
              <a:t>DualSteer</a:t>
            </a:r>
            <a:r>
              <a:rPr lang="en-US" altLang="de-DE" sz="1400" dirty="0"/>
              <a:t>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</a:t>
            </a:r>
            <a:r>
              <a:rPr lang="en-US" altLang="de-DE" sz="1400" dirty="0" smtClean="0"/>
              <a:t>: </a:t>
            </a:r>
            <a:r>
              <a:rPr lang="en-US" altLang="de-DE" sz="1400" dirty="0" smtClean="0">
                <a:solidFill>
                  <a:srgbClr val="FF0000"/>
                </a:solidFill>
              </a:rPr>
              <a:t>13</a:t>
            </a:r>
            <a:endParaRPr lang="en-US" altLang="de-DE" sz="1400" dirty="0">
              <a:solidFill>
                <a:srgbClr val="FF0000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</a:t>
            </a:r>
            <a:r>
              <a:rPr lang="en-US" altLang="de-DE" sz="1400" dirty="0" smtClean="0"/>
              <a:t>: </a:t>
            </a:r>
            <a:r>
              <a:rPr lang="en-US" altLang="de-DE" sz="1400" dirty="0" smtClean="0">
                <a:solidFill>
                  <a:srgbClr val="FF0000"/>
                </a:solidFill>
              </a:rPr>
              <a:t>5</a:t>
            </a:r>
            <a:endParaRPr lang="en-US" altLang="de-DE" sz="1400" dirty="0">
              <a:solidFill>
                <a:srgbClr val="FF0000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Q5: Should this </a:t>
            </a:r>
            <a:r>
              <a:rPr lang="en-US" altLang="de-DE" sz="1400" dirty="0" smtClean="0"/>
              <a:t>capability be included in the PDU Session establishment by the </a:t>
            </a:r>
            <a:r>
              <a:rPr lang="en-US" altLang="de-DE" sz="1400" dirty="0" err="1" smtClean="0"/>
              <a:t>DualSteer</a:t>
            </a:r>
            <a:r>
              <a:rPr lang="en-US" altLang="de-DE" sz="1400" dirty="0" smtClean="0"/>
              <a:t> Device: Support for simultaneous or non-simultaneous data transfer? – </a:t>
            </a:r>
            <a:r>
              <a:rPr lang="en-US" altLang="de-DE" sz="1400" dirty="0" smtClean="0">
                <a:solidFill>
                  <a:srgbClr val="FF0000"/>
                </a:solidFill>
              </a:rPr>
              <a:t>Not asked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 smtClean="0"/>
              <a:t>Yes: 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 smtClean="0"/>
              <a:t>No</a:t>
            </a:r>
            <a:r>
              <a:rPr lang="en-US" altLang="de-DE" sz="1400" dirty="0"/>
              <a:t>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endParaRPr lang="en-US" altLang="de-DE" sz="2200" dirty="0"/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endParaRPr lang="en-US" altLang="de-DE" sz="18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endParaRPr lang="en-US" altLang="de-DE" sz="18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endParaRPr lang="en-US" altLang="de-DE" sz="1400" dirty="0"/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ko-KR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56126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KI#1.3 – DS Session Management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xmlns="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59283" y="922423"/>
            <a:ext cx="7493847" cy="558770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Q6: </a:t>
            </a:r>
            <a:r>
              <a:rPr lang="en-US" altLang="de-DE" sz="1400" dirty="0">
                <a:ea typeface="Malgun Gothic" panose="020B0503020000020004" pitchFamily="34" charset="-127"/>
              </a:rPr>
              <a:t>S</a:t>
            </a:r>
            <a:r>
              <a:rPr lang="x-none" sz="1400" dirty="0">
                <a:effectLst/>
                <a:ea typeface="Malgun Gothic" panose="020B0503020000020004" pitchFamily="34" charset="-127"/>
              </a:rPr>
              <a:t>hould </a:t>
            </a:r>
            <a:r>
              <a:rPr lang="en-US" sz="1400" dirty="0">
                <a:effectLst/>
                <a:ea typeface="Malgun Gothic" panose="020B0503020000020004" pitchFamily="34" charset="-127"/>
              </a:rPr>
              <a:t>3GPP </a:t>
            </a:r>
            <a:r>
              <a:rPr lang="x-none" sz="1400" dirty="0">
                <a:effectLst/>
                <a:ea typeface="Malgun Gothic" panose="020B0503020000020004" pitchFamily="34" charset="-127"/>
              </a:rPr>
              <a:t>specify </a:t>
            </a:r>
            <a:r>
              <a:rPr lang="en-US" sz="1400" dirty="0" smtClean="0">
                <a:ea typeface="Malgun Gothic" panose="020B0503020000020004" pitchFamily="34" charset="-127"/>
              </a:rPr>
              <a:t>the details of </a:t>
            </a:r>
            <a:r>
              <a:rPr lang="x-none" sz="1400" dirty="0" smtClean="0">
                <a:effectLst/>
                <a:ea typeface="Malgun Gothic" panose="020B0503020000020004" pitchFamily="34" charset="-127"/>
              </a:rPr>
              <a:t>the DualSteer </a:t>
            </a:r>
            <a:r>
              <a:rPr lang="x-none" sz="1400" dirty="0">
                <a:effectLst/>
                <a:ea typeface="Malgun Gothic" panose="020B0503020000020004" pitchFamily="34" charset="-127"/>
              </a:rPr>
              <a:t>Device </a:t>
            </a:r>
            <a:r>
              <a:rPr lang="en-US" sz="1400" dirty="0" smtClean="0">
                <a:effectLst/>
                <a:ea typeface="Malgun Gothic" panose="020B0503020000020004" pitchFamily="34" charset="-127"/>
              </a:rPr>
              <a:t>internal functionality</a:t>
            </a:r>
            <a:r>
              <a:rPr lang="x-none" sz="1400" dirty="0" smtClean="0">
                <a:effectLst/>
                <a:ea typeface="Malgun Gothic" panose="020B0503020000020004" pitchFamily="34" charset="-127"/>
              </a:rPr>
              <a:t> </a:t>
            </a:r>
            <a:r>
              <a:rPr lang="en-US" sz="1400" dirty="0" smtClean="0">
                <a:effectLst/>
                <a:ea typeface="Malgun Gothic" panose="020B0503020000020004" pitchFamily="34" charset="-127"/>
              </a:rPr>
              <a:t>that controls and</a:t>
            </a:r>
            <a:r>
              <a:rPr lang="x-none" sz="1400" dirty="0" smtClean="0">
                <a:effectLst/>
                <a:ea typeface="Malgun Gothic" panose="020B0503020000020004" pitchFamily="34" charset="-127"/>
              </a:rPr>
              <a:t> coordinate</a:t>
            </a:r>
            <a:r>
              <a:rPr lang="en-US" sz="1400" dirty="0" smtClean="0">
                <a:effectLst/>
                <a:ea typeface="Malgun Gothic" panose="020B0503020000020004" pitchFamily="34" charset="-127"/>
              </a:rPr>
              <a:t>s</a:t>
            </a:r>
            <a:r>
              <a:rPr lang="x-none" sz="1400" dirty="0" smtClean="0">
                <a:effectLst/>
                <a:ea typeface="Malgun Gothic" panose="020B0503020000020004" pitchFamily="34" charset="-127"/>
              </a:rPr>
              <a:t> the </a:t>
            </a:r>
            <a:r>
              <a:rPr lang="en-US" sz="1400" dirty="0" smtClean="0">
                <a:solidFill>
                  <a:srgbClr val="FF0000"/>
                </a:solidFill>
                <a:effectLst/>
                <a:ea typeface="Malgun Gothic" panose="020B0503020000020004" pitchFamily="34" charset="-127"/>
              </a:rPr>
              <a:t>two SUPIs </a:t>
            </a:r>
            <a:r>
              <a:rPr lang="en-US" sz="1400" dirty="0" smtClean="0">
                <a:effectLst/>
                <a:ea typeface="Malgun Gothic" panose="020B0503020000020004" pitchFamily="34" charset="-127"/>
              </a:rPr>
              <a:t>(Yes</a:t>
            </a:r>
            <a:r>
              <a:rPr lang="en-US" sz="1400" dirty="0">
                <a:effectLst/>
                <a:ea typeface="Malgun Gothic" panose="020B0503020000020004" pitchFamily="34" charset="-127"/>
              </a:rPr>
              <a:t>) or leave it to implementation (No)</a:t>
            </a:r>
            <a:r>
              <a:rPr lang="en-US" altLang="de-DE" sz="1400" dirty="0"/>
              <a:t>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</a:t>
            </a:r>
            <a:r>
              <a:rPr lang="en-US" altLang="de-DE" sz="1400" dirty="0" smtClean="0"/>
              <a:t>: </a:t>
            </a:r>
            <a:r>
              <a:rPr lang="en-US" altLang="de-DE" sz="1400" dirty="0" smtClean="0">
                <a:solidFill>
                  <a:srgbClr val="FF0000"/>
                </a:solidFill>
              </a:rPr>
              <a:t>1</a:t>
            </a:r>
            <a:endParaRPr lang="en-US" altLang="de-DE" sz="1400" dirty="0">
              <a:solidFill>
                <a:srgbClr val="FF0000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</a:t>
            </a:r>
            <a:r>
              <a:rPr lang="en-US" altLang="de-DE" sz="1400" dirty="0" smtClean="0"/>
              <a:t>: </a:t>
            </a:r>
            <a:r>
              <a:rPr lang="en-US" altLang="de-DE" sz="1400" dirty="0" smtClean="0">
                <a:solidFill>
                  <a:srgbClr val="FF0000"/>
                </a:solidFill>
              </a:rPr>
              <a:t>17 ( </a:t>
            </a:r>
            <a:r>
              <a:rPr lang="en-US" altLang="de-DE" sz="1400" dirty="0" err="1" smtClean="0">
                <a:solidFill>
                  <a:srgbClr val="FF0000"/>
                </a:solidFill>
              </a:rPr>
              <a:t>tbd</a:t>
            </a:r>
            <a:r>
              <a:rPr lang="en-US" altLang="de-DE" sz="1400" dirty="0" smtClean="0">
                <a:solidFill>
                  <a:srgbClr val="FF0000"/>
                </a:solidFill>
              </a:rPr>
              <a:t> the exact </a:t>
            </a:r>
            <a:r>
              <a:rPr lang="en-US" altLang="de-DE" sz="1400" dirty="0" err="1" smtClean="0">
                <a:solidFill>
                  <a:srgbClr val="FF0000"/>
                </a:solidFill>
              </a:rPr>
              <a:t>intepretion</a:t>
            </a:r>
            <a:r>
              <a:rPr lang="en-US" altLang="de-DE" sz="1400" dirty="0" smtClean="0">
                <a:solidFill>
                  <a:srgbClr val="FF0000"/>
                </a:solidFill>
              </a:rPr>
              <a:t> </a:t>
            </a:r>
            <a:r>
              <a:rPr lang="en-US" altLang="de-DE" sz="1400" dirty="0" smtClean="0">
                <a:solidFill>
                  <a:srgbClr val="FF0000"/>
                </a:solidFill>
              </a:rPr>
              <a:t>of this outcome)</a:t>
            </a:r>
            <a:endParaRPr lang="en-US" altLang="de-DE" sz="1400" dirty="0">
              <a:solidFill>
                <a:srgbClr val="FF0000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Q7: </a:t>
            </a:r>
            <a:r>
              <a:rPr lang="en-US" altLang="de-DE" sz="1400" dirty="0">
                <a:ea typeface="Malgun Gothic" panose="020B0503020000020004" pitchFamily="34" charset="-127"/>
              </a:rPr>
              <a:t>Should the two UEs of the </a:t>
            </a:r>
            <a:r>
              <a:rPr lang="en-US" altLang="de-DE" sz="1400" dirty="0" err="1">
                <a:ea typeface="Malgun Gothic" panose="020B0503020000020004" pitchFamily="34" charset="-127"/>
              </a:rPr>
              <a:t>DualSteer</a:t>
            </a:r>
            <a:r>
              <a:rPr lang="en-US" altLang="de-DE" sz="1400" dirty="0">
                <a:ea typeface="Malgun Gothic" panose="020B0503020000020004" pitchFamily="34" charset="-127"/>
              </a:rPr>
              <a:t> Device share a common PDU Session ID and use the common PDU Session ID to correlate the two PDU Session establishments?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</a:t>
            </a:r>
            <a:r>
              <a:rPr lang="en-US" altLang="de-DE" sz="1400" dirty="0" smtClean="0"/>
              <a:t>: </a:t>
            </a:r>
            <a:r>
              <a:rPr lang="en-US" altLang="de-DE" sz="1400" dirty="0" smtClean="0">
                <a:solidFill>
                  <a:srgbClr val="FF0000"/>
                </a:solidFill>
              </a:rPr>
              <a:t>9</a:t>
            </a:r>
            <a:endParaRPr lang="en-US" altLang="de-DE" sz="1400" dirty="0">
              <a:solidFill>
                <a:srgbClr val="FF0000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</a:t>
            </a:r>
            <a:r>
              <a:rPr lang="en-US" altLang="de-DE" sz="1400" dirty="0" smtClean="0"/>
              <a:t>: </a:t>
            </a:r>
            <a:r>
              <a:rPr lang="en-US" altLang="de-DE" sz="1400" dirty="0" smtClean="0">
                <a:solidFill>
                  <a:srgbClr val="FF0000"/>
                </a:solidFill>
              </a:rPr>
              <a:t>11</a:t>
            </a:r>
            <a:endParaRPr lang="en-US" altLang="de-DE" sz="1400" dirty="0">
              <a:solidFill>
                <a:srgbClr val="FF0000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Q8: Should a Session Correlation Information (Correlation ID) be defined to enable the serving AMF to select the same SMF at least for </a:t>
            </a:r>
            <a:r>
              <a:rPr lang="en-US" altLang="de-DE" sz="1400" dirty="0" err="1"/>
              <a:t>DualSteer</a:t>
            </a:r>
            <a:r>
              <a:rPr lang="en-US" altLang="de-DE" sz="1400" dirty="0"/>
              <a:t> traffic switching?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</a:t>
            </a:r>
            <a:r>
              <a:rPr lang="en-US" altLang="de-DE" sz="1400" dirty="0" smtClean="0"/>
              <a:t>: </a:t>
            </a:r>
            <a:r>
              <a:rPr lang="en-US" altLang="de-DE" sz="1400" dirty="0" smtClean="0">
                <a:solidFill>
                  <a:srgbClr val="FF0000"/>
                </a:solidFill>
              </a:rPr>
              <a:t>11</a:t>
            </a:r>
            <a:endParaRPr lang="en-US" altLang="de-DE" sz="1400" dirty="0">
              <a:solidFill>
                <a:srgbClr val="FF0000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</a:t>
            </a:r>
            <a:r>
              <a:rPr lang="en-US" altLang="de-DE" sz="1400" dirty="0" smtClean="0"/>
              <a:t>: </a:t>
            </a:r>
            <a:r>
              <a:rPr lang="en-US" altLang="de-DE" sz="1400" dirty="0" smtClean="0">
                <a:solidFill>
                  <a:srgbClr val="FF0000"/>
                </a:solidFill>
              </a:rPr>
              <a:t>12</a:t>
            </a:r>
            <a:endParaRPr lang="en-US" altLang="de-DE" sz="1400" dirty="0">
              <a:solidFill>
                <a:srgbClr val="FF0000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Q9: </a:t>
            </a:r>
            <a:r>
              <a:rPr lang="en-US" altLang="de-DE" sz="1400" dirty="0">
                <a:ea typeface="Malgun Gothic" panose="020B0503020000020004" pitchFamily="34" charset="-127"/>
              </a:rPr>
              <a:t>S</a:t>
            </a:r>
            <a:r>
              <a:rPr lang="x-none" sz="1400" dirty="0">
                <a:effectLst/>
                <a:ea typeface="Malgun Gothic" panose="020B0503020000020004" pitchFamily="34" charset="-127"/>
              </a:rPr>
              <a:t>hould </a:t>
            </a:r>
            <a:r>
              <a:rPr lang="en-US" sz="1400" dirty="0">
                <a:ea typeface="Malgun Gothic" panose="020B0503020000020004" pitchFamily="34" charset="-127"/>
              </a:rPr>
              <a:t>t</a:t>
            </a:r>
            <a:r>
              <a:rPr lang="en-US" sz="1400" dirty="0">
                <a:effectLst/>
                <a:ea typeface="Malgun Gothic" panose="020B0503020000020004" pitchFamily="34" charset="-127"/>
              </a:rPr>
              <a:t>he same PCF </a:t>
            </a:r>
            <a:r>
              <a:rPr lang="en-US" sz="1400" dirty="0">
                <a:ea typeface="Malgun Gothic" panose="020B0503020000020004" pitchFamily="34" charset="-127"/>
              </a:rPr>
              <a:t>be </a:t>
            </a:r>
            <a:r>
              <a:rPr lang="en-US" sz="1400" dirty="0">
                <a:effectLst/>
                <a:ea typeface="Malgun Gothic" panose="020B0503020000020004" pitchFamily="34" charset="-127"/>
              </a:rPr>
              <a:t>selected by the SMF for SM Policy association for the two PDU Sessions of the two SUPIs of the </a:t>
            </a:r>
            <a:r>
              <a:rPr lang="en-US" sz="1400" dirty="0" err="1">
                <a:effectLst/>
                <a:ea typeface="Malgun Gothic" panose="020B0503020000020004" pitchFamily="34" charset="-127"/>
              </a:rPr>
              <a:t>DualSteer</a:t>
            </a:r>
            <a:r>
              <a:rPr lang="en-US" sz="1400" dirty="0">
                <a:effectLst/>
                <a:ea typeface="Malgun Gothic" panose="020B0503020000020004" pitchFamily="34" charset="-127"/>
              </a:rPr>
              <a:t> Device</a:t>
            </a:r>
            <a:r>
              <a:rPr lang="en-US" altLang="de-DE" sz="1400" dirty="0"/>
              <a:t>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</a:t>
            </a:r>
            <a:r>
              <a:rPr lang="en-US" altLang="de-DE" sz="1400" dirty="0" smtClean="0"/>
              <a:t>: </a:t>
            </a:r>
            <a:r>
              <a:rPr lang="en-US" altLang="de-DE" sz="1400" dirty="0" smtClean="0">
                <a:solidFill>
                  <a:srgbClr val="FF0000"/>
                </a:solidFill>
              </a:rPr>
              <a:t>15</a:t>
            </a:r>
            <a:endParaRPr lang="en-US" altLang="de-DE" sz="1400" dirty="0">
              <a:solidFill>
                <a:srgbClr val="FF0000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</a:t>
            </a:r>
            <a:r>
              <a:rPr lang="en-US" altLang="de-DE" sz="1400" dirty="0" smtClean="0"/>
              <a:t>: </a:t>
            </a:r>
            <a:r>
              <a:rPr lang="en-US" altLang="de-DE" sz="1400" dirty="0" smtClean="0">
                <a:solidFill>
                  <a:srgbClr val="FF0000"/>
                </a:solidFill>
              </a:rPr>
              <a:t>0</a:t>
            </a:r>
            <a:endParaRPr lang="en-US" altLang="de-DE" sz="1400" dirty="0">
              <a:solidFill>
                <a:srgbClr val="FF0000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Q10: </a:t>
            </a:r>
            <a:r>
              <a:rPr lang="en-US" altLang="de-DE" sz="1400" dirty="0">
                <a:ea typeface="Malgun Gothic" panose="020B0503020000020004" pitchFamily="34" charset="-127"/>
              </a:rPr>
              <a:t>S</a:t>
            </a:r>
            <a:r>
              <a:rPr lang="x-none" sz="1400" dirty="0">
                <a:effectLst/>
                <a:ea typeface="Malgun Gothic" panose="020B0503020000020004" pitchFamily="34" charset="-127"/>
              </a:rPr>
              <a:t>hould</a:t>
            </a:r>
            <a:r>
              <a:rPr lang="en-US" sz="1400" dirty="0">
                <a:ea typeface="Malgun Gothic" panose="020B0503020000020004" pitchFamily="34" charset="-127"/>
              </a:rPr>
              <a:t> SMF use a common N4 session &amp; SM </a:t>
            </a:r>
            <a:r>
              <a:rPr lang="en-US" sz="1400" dirty="0" smtClean="0">
                <a:ea typeface="Malgun Gothic" panose="020B0503020000020004" pitchFamily="34" charset="-127"/>
              </a:rPr>
              <a:t>association for </a:t>
            </a:r>
            <a:r>
              <a:rPr lang="en-US" sz="1400" dirty="0" err="1" smtClean="0">
                <a:ea typeface="Malgun Gothic" panose="020B0503020000020004" pitchFamily="34" charset="-127"/>
              </a:rPr>
              <a:t>DualSteer</a:t>
            </a:r>
            <a:r>
              <a:rPr lang="en-US" altLang="de-DE" sz="1400" dirty="0" smtClean="0"/>
              <a:t>?</a:t>
            </a:r>
            <a:endParaRPr lang="en-US" altLang="de-DE" sz="1400" dirty="0"/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</a:t>
            </a:r>
            <a:r>
              <a:rPr lang="en-US" altLang="de-DE" sz="1400" dirty="0" smtClean="0"/>
              <a:t>: </a:t>
            </a:r>
            <a:r>
              <a:rPr lang="en-US" altLang="de-DE" sz="1400" dirty="0" smtClean="0">
                <a:solidFill>
                  <a:srgbClr val="FF0000"/>
                </a:solidFill>
              </a:rPr>
              <a:t>11</a:t>
            </a:r>
            <a:endParaRPr lang="en-US" altLang="de-DE" sz="1400" dirty="0">
              <a:solidFill>
                <a:srgbClr val="FF0000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</a:t>
            </a:r>
            <a:r>
              <a:rPr lang="en-US" altLang="de-DE" sz="1400" dirty="0" smtClean="0"/>
              <a:t>: </a:t>
            </a:r>
            <a:r>
              <a:rPr lang="en-US" altLang="de-DE" sz="1400" dirty="0" smtClean="0">
                <a:solidFill>
                  <a:srgbClr val="FF0000"/>
                </a:solidFill>
              </a:rPr>
              <a:t>3</a:t>
            </a:r>
            <a:endParaRPr lang="en-US" altLang="de-DE" sz="1400" dirty="0">
              <a:solidFill>
                <a:srgbClr val="FF0000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Q11: Should the AMF be impacted for PDU Session establishment</a:t>
            </a:r>
            <a:r>
              <a:rPr lang="en-US" altLang="de-DE" sz="1400" dirty="0" smtClean="0"/>
              <a:t>? – </a:t>
            </a:r>
            <a:r>
              <a:rPr lang="en-US" altLang="de-DE" sz="1400" dirty="0" smtClean="0">
                <a:solidFill>
                  <a:srgbClr val="FF0000"/>
                </a:solidFill>
              </a:rPr>
              <a:t>Not asked</a:t>
            </a:r>
            <a:endParaRPr lang="en-US" altLang="de-DE" sz="1400" dirty="0">
              <a:solidFill>
                <a:srgbClr val="FF0000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</a:t>
            </a:r>
            <a:r>
              <a:rPr lang="en-US" altLang="de-DE" sz="1400" dirty="0" smtClean="0"/>
              <a:t>: </a:t>
            </a:r>
            <a:endParaRPr lang="en-US" altLang="de-DE" sz="1400" dirty="0"/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Q12: Should this be included in the PDU Session establishment by the </a:t>
            </a:r>
            <a:r>
              <a:rPr lang="en-US" altLang="de-DE" sz="1400" dirty="0" err="1"/>
              <a:t>DualSteer</a:t>
            </a:r>
            <a:r>
              <a:rPr lang="en-US" altLang="de-DE" sz="1400" dirty="0"/>
              <a:t> Device: A unique identifier assigned or associated with the UE/SUPI (ask Q4 for KI#1.4 first</a:t>
            </a:r>
            <a:r>
              <a:rPr lang="en-US" altLang="de-DE" sz="1400" dirty="0" smtClean="0"/>
              <a:t>)? – </a:t>
            </a:r>
            <a:r>
              <a:rPr lang="en-US" altLang="de-DE" sz="1400" dirty="0" smtClean="0">
                <a:solidFill>
                  <a:srgbClr val="FF0000"/>
                </a:solidFill>
              </a:rPr>
              <a:t>Not asked</a:t>
            </a:r>
            <a:endParaRPr lang="en-US" altLang="de-DE" sz="1400" dirty="0">
              <a:solidFill>
                <a:srgbClr val="FF0000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ko-KR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16658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KI#1.4 – DS Policy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xmlns="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35131" y="1290171"/>
            <a:ext cx="8759782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Q1: </a:t>
            </a:r>
            <a:r>
              <a:rPr lang="en-US" altLang="de-DE" sz="1800" dirty="0" smtClean="0"/>
              <a:t>Should traffic switching rules be part of UE policy?</a:t>
            </a:r>
            <a:endParaRPr lang="en-US" altLang="de-DE" sz="1800" dirty="0"/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</a:t>
            </a:r>
            <a:r>
              <a:rPr lang="en-US" altLang="de-DE" sz="1400" dirty="0" smtClean="0"/>
              <a:t>: </a:t>
            </a:r>
            <a:endParaRPr lang="en-US" altLang="de-DE" sz="1400" dirty="0"/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</a:t>
            </a:r>
            <a:r>
              <a:rPr lang="en-US" altLang="de-DE" sz="1400" dirty="0" smtClean="0"/>
              <a:t>:</a:t>
            </a:r>
            <a:endParaRPr lang="en-US" altLang="de-DE" sz="14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Q2: Should URSP be extended with 'Allowed RAT combinations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communication'?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</a:t>
            </a:r>
            <a:r>
              <a:rPr lang="en-US" altLang="de-DE" sz="1400" dirty="0" smtClean="0"/>
              <a:t>:</a:t>
            </a:r>
            <a:endParaRPr lang="en-US" altLang="de-DE" sz="1400" dirty="0"/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Q3: Should URSP be extended with an optional indication for the UE that in case of the other SUPI of the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device is not active yet then it needs to be activated?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Q4: If Active-Standby steering mode is defined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, should the Active and Standby paths be identified using Access Descriptors (i.e. </a:t>
            </a:r>
            <a:r>
              <a:rPr lang="en-US" altLang="de-DE" sz="1800" dirty="0" err="1"/>
              <a:t>PLMN+AccessType+RAT</a:t>
            </a:r>
            <a:r>
              <a:rPr lang="en-US" altLang="de-DE" sz="1800" dirty="0"/>
              <a:t> Type) or should we use some identifier to identify each path?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 (use access descriptor):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 (use an identifier for each path):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Q5: Should </a:t>
            </a:r>
            <a:r>
              <a:rPr lang="en-US" altLang="de-DE" sz="1800" dirty="0">
                <a:ea typeface="Malgun Gothic" panose="020B0503020000020004" pitchFamily="34" charset="-127"/>
              </a:rPr>
              <a:t>PCF update RFSP Index of a UE considering RFSP Index of associated SUPI</a:t>
            </a:r>
            <a:r>
              <a:rPr lang="en-US" altLang="de-DE" sz="1800" dirty="0"/>
              <a:t>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endParaRPr lang="en-US" altLang="de-DE" sz="1400" dirty="0"/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ko-KR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24387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KI#1.4 – DS Policy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xmlns="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-80196" y="1290171"/>
            <a:ext cx="9075109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Q6: Should there be a policy defined to guide the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Device whether simultaneous transmission over two 3GPP access networks is allowed?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Q7: If Smallest Delay steering mode is defined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, should it be restricted for the case when simultaneous transmission is possible?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ko-KR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689979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KI#1.1 – DS Subscription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xmlns="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0" y="1290171"/>
            <a:ext cx="8994913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Q1: Should primary and secondary SUPI be defined as part of subscription data?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Q2: If No to Q1, should the first registered SUPI be treated as primary SUPI?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0005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de-DE" sz="18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Q3: Should Access and Mobility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an indication that the SUPI is part of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Q4: Should Access and Mobility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linked SUPI?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Q5: Should Access and Mobility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DNN, S-NSSAI that are allowed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switching?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0005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de-DE" sz="1400" dirty="0"/>
          </a:p>
        </p:txBody>
      </p:sp>
    </p:spTree>
    <p:extLst>
      <p:ext uri="{BB962C8B-B14F-4D97-AF65-F5344CB8AC3E}">
        <p14:creationId xmlns:p14="http://schemas.microsoft.com/office/powerpoint/2010/main" val="1435924757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KI#1.1 – DS Subscription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xmlns="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-80196" y="1290171"/>
            <a:ext cx="9075109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Q6: Should Access and Mobility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allowed information?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Q7: Should Access and Mobility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Access Type/RAT/PLMN restriction?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Q8: Should Access and Mobility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PCF selection information to enable selecting the same PCF for two SUPIs?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Q9: Should Access and Mobility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RFSP index dedicated to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</p:txBody>
      </p:sp>
    </p:spTree>
    <p:extLst>
      <p:ext uri="{BB962C8B-B14F-4D97-AF65-F5344CB8AC3E}">
        <p14:creationId xmlns:p14="http://schemas.microsoft.com/office/powerpoint/2010/main" val="657479015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KI#1.1 – DS Subscription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xmlns="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-80196" y="1290171"/>
            <a:ext cx="9075109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Q10: Should Session Management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Associated SUPI and Associated (DNN, S-NSSAI) combination for assisting SMF anchoring two PDU Sessions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traffic switching?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Q11: Should Session Management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Information on whether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PDU Session is allowed for a specific DNN and S-NSSAI?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Q12: Should Session Management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Information on whether simultaneous transmission over two 3GPP accesses is allowed for a specific DNN and S-NSSAI?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</p:txBody>
      </p:sp>
    </p:spTree>
    <p:extLst>
      <p:ext uri="{BB962C8B-B14F-4D97-AF65-F5344CB8AC3E}">
        <p14:creationId xmlns:p14="http://schemas.microsoft.com/office/powerpoint/2010/main" val="800861115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KI#1.1 – DS Registration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xmlns="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-80196" y="1290171"/>
            <a:ext cx="9075109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Q1: Should VPLMN be impacted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registration procedure?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Q2: Should 3GPP specify whether the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Device includes two PEIs?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Q3: Should there be a Registration Correlation Information defined in order to allow the UDM to determine whether the two associated SUPIs are used by the same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Device?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Q4: Should there be a Registration Correlation Information defined in order to allow the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Device to determine which two SUPIs are associated to support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Q5: If Registration Correlation Information is defined, should it identify each 3GPP access leg uniquely?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</p:txBody>
      </p:sp>
    </p:spTree>
    <p:extLst>
      <p:ext uri="{BB962C8B-B14F-4D97-AF65-F5344CB8AC3E}">
        <p14:creationId xmlns:p14="http://schemas.microsoft.com/office/powerpoint/2010/main" val="264715681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2E10A3-DB35-414F-83C1-BF5FB8647349}">
  <ds:schemaRefs>
    <ds:schemaRef ds:uri="09cef1fd-e61b-4dbf-b745-21988b13f978"/>
    <ds:schemaRef ds:uri="http://schemas.microsoft.com/office/2006/documentManagement/types"/>
    <ds:schemaRef ds:uri="http://schemas.microsoft.com/office/2006/metadata/properties"/>
    <ds:schemaRef ds:uri="dcc30912-d230-4cc2-b11f-bb5ca2a6b6f5"/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5449</TotalTime>
  <Words>1262</Words>
  <Application>Microsoft Office PowerPoint</Application>
  <PresentationFormat>On-screen Show (4:3)</PresentationFormat>
  <Paragraphs>160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Malgun Gothic</vt:lpstr>
      <vt:lpstr>宋体</vt:lpstr>
      <vt:lpstr>Arial</vt:lpstr>
      <vt:lpstr>Calibri</vt:lpstr>
      <vt:lpstr>Times New Roman</vt:lpstr>
      <vt:lpstr>Office Theme</vt:lpstr>
      <vt:lpstr>SoH Questions for FS_MASSS</vt:lpstr>
      <vt:lpstr>KI#1.3 – DS Session Management</vt:lpstr>
      <vt:lpstr>KI#1.3 – DS Session Management</vt:lpstr>
      <vt:lpstr>KI#1.4 – DS Policy</vt:lpstr>
      <vt:lpstr>KI#1.4 – DS Policy</vt:lpstr>
      <vt:lpstr>KI#1.1 – DS Subscription</vt:lpstr>
      <vt:lpstr>KI#1.1 – DS Subscription</vt:lpstr>
      <vt:lpstr>KI#1.1 – DS Subscription</vt:lpstr>
      <vt:lpstr>KI#1.1 – DS Registration</vt:lpstr>
      <vt:lpstr>KI#2.1 – MPQUIC steering for non-UDP</vt:lpstr>
      <vt:lpstr>KI#2.2 – Simplified ATSSS over non-3GPP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Andy Bennett</cp:lastModifiedBy>
  <cp:revision>2024</cp:revision>
  <dcterms:created xsi:type="dcterms:W3CDTF">2008-08-30T09:32:10Z</dcterms:created>
  <dcterms:modified xsi:type="dcterms:W3CDTF">2024-05-28T08:48:25Z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MSIP_Label_cf20372f-9ab3-4551-9149-9f9b12e2c27e_Enabled">
    <vt:lpwstr>true</vt:lpwstr>
  </property>
  <property fmtid="{D5CDD505-2E9C-101B-9397-08002B2CF9AE}" pid="14" name="MSIP_Label_cf20372f-9ab3-4551-9149-9f9b12e2c27e_SetDate">
    <vt:lpwstr>2023-09-04T08:35:13Z</vt:lpwstr>
  </property>
  <property fmtid="{D5CDD505-2E9C-101B-9397-08002B2CF9AE}" pid="15" name="MSIP_Label_cf20372f-9ab3-4551-9149-9f9b12e2c27e_Method">
    <vt:lpwstr>Privileged</vt:lpwstr>
  </property>
  <property fmtid="{D5CDD505-2E9C-101B-9397-08002B2CF9AE}" pid="16" name="MSIP_Label_cf20372f-9ab3-4551-9149-9f9b12e2c27e_Name">
    <vt:lpwstr>DIS OPEN</vt:lpwstr>
  </property>
  <property fmtid="{D5CDD505-2E9C-101B-9397-08002B2CF9AE}" pid="17" name="MSIP_Label_cf20372f-9ab3-4551-9149-9f9b12e2c27e_SiteId">
    <vt:lpwstr>6e603289-5e46-4e26-ac7c-03a85420a9a5</vt:lpwstr>
  </property>
  <property fmtid="{D5CDD505-2E9C-101B-9397-08002B2CF9AE}" pid="18" name="MSIP_Label_cf20372f-9ab3-4551-9149-9f9b12e2c27e_ActionId">
    <vt:lpwstr>6ff34d0e-ee55-4bcf-b7be-adf1b7050f61</vt:lpwstr>
  </property>
  <property fmtid="{D5CDD505-2E9C-101B-9397-08002B2CF9AE}" pid="19" name="MSIP_Label_cf20372f-9ab3-4551-9149-9f9b12e2c27e_ContentBits">
    <vt:lpwstr>0</vt:lpwstr>
  </property>
</Properties>
</file>