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3"/>
  </p:notesMasterIdLst>
  <p:handoutMasterIdLst>
    <p:handoutMasterId r:id="rId14"/>
  </p:handoutMasterIdLst>
  <p:sldIdLst>
    <p:sldId id="341" r:id="rId5"/>
    <p:sldId id="363" r:id="rId6"/>
    <p:sldId id="364" r:id="rId7"/>
    <p:sldId id="368" r:id="rId8"/>
    <p:sldId id="372" r:id="rId9"/>
    <p:sldId id="366" r:id="rId10"/>
    <p:sldId id="371" r:id="rId11"/>
    <p:sldId id="365" r:id="rId12"/>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353" autoAdjust="0"/>
    <p:restoredTop sz="90000" autoAdjust="0"/>
  </p:normalViewPr>
  <p:slideViewPr>
    <p:cSldViewPr snapToGrid="0">
      <p:cViewPr varScale="1">
        <p:scale>
          <a:sx n="102" d="100"/>
          <a:sy n="102" d="100"/>
        </p:scale>
        <p:origin x="864" y="13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ko-KR" sz="1200" b="0" i="0" u="none" strike="noStrike" baseline="0" dirty="0">
                <a:latin typeface="맑은 고딕" panose="020B0503020000020004" pitchFamily="50" charset="-127"/>
                <a:ea typeface="맑은 고딕" panose="020B0503020000020004" pitchFamily="50" charset="-127"/>
              </a:rPr>
              <a:t>The interworking between H-UPF and V-UPF can also use VPN for security purposes. Depending on the use of VPN, additional Security Protocol Headers (</a:t>
            </a:r>
            <a:r>
              <a:rPr lang="en-US" altLang="ko-KR" sz="1200" b="0" i="0" u="none" strike="noStrike" baseline="0" dirty="0" err="1">
                <a:latin typeface="맑은 고딕" panose="020B0503020000020004" pitchFamily="50" charset="-127"/>
                <a:ea typeface="맑은 고딕" panose="020B0503020000020004" pitchFamily="50" charset="-127"/>
              </a:rPr>
              <a:t>e.g.Ipsec</a:t>
            </a:r>
            <a:r>
              <a:rPr lang="en-US" altLang="ko-KR" sz="1200" b="0" i="0" u="none" strike="noStrike" baseline="0" dirty="0">
                <a:latin typeface="맑은 고딕" panose="020B0503020000020004" pitchFamily="50" charset="-127"/>
                <a:ea typeface="맑은 고딕" panose="020B0503020000020004" pitchFamily="50" charset="-127"/>
              </a:rPr>
              <a:t>) may be required. To prevent unnecessary fragmentation, </a:t>
            </a:r>
            <a:r>
              <a:rPr lang="en-US" altLang="ko-KR" sz="1200" b="1" i="0" u="none" strike="noStrike" baseline="0" dirty="0">
                <a:latin typeface="맑은 고딕" panose="020B0503020000020004" pitchFamily="50" charset="-127"/>
                <a:ea typeface="맑은 고딕" panose="020B0503020000020004" pitchFamily="50" charset="-127"/>
              </a:rPr>
              <a:t>UE should be able to adjust the MTU size based on the V-UPF or Serving PLMN.</a:t>
            </a:r>
            <a:endParaRPr lang="en-US" altLang="ko-KR" sz="1200" b="0" i="0" u="none" strike="noStrike" baseline="0" dirty="0">
              <a:latin typeface="맑은 고딕" panose="020B0503020000020004" pitchFamily="50" charset="-127"/>
              <a:ea typeface="맑은 고딕" panose="020B0503020000020004" pitchFamily="50" charset="-127"/>
            </a:endParaRPr>
          </a:p>
          <a:p>
            <a:endParaRPr lang="ko-KR" altLang="en-US" dirty="0"/>
          </a:p>
        </p:txBody>
      </p:sp>
      <p:sp>
        <p:nvSpPr>
          <p:cNvPr id="4" name="슬라이드 번호 개체 틀 3"/>
          <p:cNvSpPr>
            <a:spLocks noGrp="1"/>
          </p:cNvSpPr>
          <p:nvPr>
            <p:ph type="sldNum" sz="quarter" idx="5"/>
          </p:nvPr>
        </p:nvSpPr>
        <p:spPr/>
        <p:txBody>
          <a:bodyPr/>
          <a:lstStyle/>
          <a:p>
            <a:pPr>
              <a:defRPr/>
            </a:pPr>
            <a:fld id="{ECB452CC-48C9-4997-9257-C682E2A70ECE}" type="slidenum">
              <a:rPr lang="en-GB" altLang="en-US" smtClean="0"/>
              <a:pPr>
                <a:defRPr/>
              </a:pPr>
              <a:t>2</a:t>
            </a:fld>
            <a:endParaRPr lang="en-GB" altLang="en-US"/>
          </a:p>
        </p:txBody>
      </p:sp>
    </p:spTree>
    <p:extLst>
      <p:ext uri="{BB962C8B-B14F-4D97-AF65-F5344CB8AC3E}">
        <p14:creationId xmlns:p14="http://schemas.microsoft.com/office/powerpoint/2010/main" val="37893448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5"/>
          </p:nvPr>
        </p:nvSpPr>
        <p:spPr/>
        <p:txBody>
          <a:bodyPr/>
          <a:lstStyle/>
          <a:p>
            <a:pPr>
              <a:defRPr/>
            </a:pPr>
            <a:fld id="{ECB452CC-48C9-4997-9257-C682E2A70ECE}" type="slidenum">
              <a:rPr lang="en-GB" altLang="en-US" smtClean="0"/>
              <a:pPr>
                <a:defRPr/>
              </a:pPr>
              <a:t>3</a:t>
            </a:fld>
            <a:endParaRPr lang="en-GB" altLang="en-US"/>
          </a:p>
        </p:txBody>
      </p:sp>
    </p:spTree>
    <p:extLst>
      <p:ext uri="{BB962C8B-B14F-4D97-AF65-F5344CB8AC3E}">
        <p14:creationId xmlns:p14="http://schemas.microsoft.com/office/powerpoint/2010/main" val="42543030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5"/>
          </p:nvPr>
        </p:nvSpPr>
        <p:spPr/>
        <p:txBody>
          <a:bodyPr/>
          <a:lstStyle/>
          <a:p>
            <a:pPr>
              <a:defRPr/>
            </a:pPr>
            <a:fld id="{ECB452CC-48C9-4997-9257-C682E2A70ECE}" type="slidenum">
              <a:rPr lang="en-GB" altLang="en-US" smtClean="0"/>
              <a:pPr>
                <a:defRPr/>
              </a:pPr>
              <a:t>4</a:t>
            </a:fld>
            <a:endParaRPr lang="en-GB" altLang="en-US"/>
          </a:p>
        </p:txBody>
      </p:sp>
    </p:spTree>
    <p:extLst>
      <p:ext uri="{BB962C8B-B14F-4D97-AF65-F5344CB8AC3E}">
        <p14:creationId xmlns:p14="http://schemas.microsoft.com/office/powerpoint/2010/main" val="37931342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60387"/>
            <a:ext cx="10515600" cy="1130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557545" y="3133210"/>
            <a:ext cx="11076910" cy="2062162"/>
          </a:xfrm>
        </p:spPr>
        <p:txBody>
          <a:bodyPr/>
          <a:lstStyle/>
          <a:p>
            <a:pPr marL="0" indent="0" algn="ctr" eaLnBrk="1" hangingPunct="1">
              <a:buFontTx/>
              <a:buNone/>
            </a:pPr>
            <a:r>
              <a:rPr lang="en-US" altLang="en-US" sz="4000" dirty="0"/>
              <a:t>Discussion on roaming traffic offloading in HPLMN</a:t>
            </a:r>
            <a:br>
              <a:rPr lang="en-US" altLang="en-US" sz="4000" dirty="0"/>
            </a:br>
            <a:br>
              <a:rPr lang="en-US" altLang="ko-KR" sz="2000" dirty="0"/>
            </a:br>
            <a:r>
              <a:rPr lang="ko-KR" altLang="en-US" sz="2000" dirty="0"/>
              <a:t> </a:t>
            </a:r>
            <a:br>
              <a:rPr lang="en-US" altLang="ko-KR" sz="2000" dirty="0"/>
            </a:br>
            <a:r>
              <a:rPr lang="en-US" altLang="en-US" sz="4000" dirty="0"/>
              <a:t>TEI19</a:t>
            </a:r>
            <a:r>
              <a:rPr lang="ko-KR" altLang="en-US" sz="4000" dirty="0"/>
              <a:t> </a:t>
            </a:r>
            <a:r>
              <a:rPr lang="en-US" altLang="ko-KR" sz="4000" dirty="0"/>
              <a:t>HSBO</a:t>
            </a:r>
            <a:br>
              <a:rPr lang="en-US" altLang="ko-KR" sz="4000" dirty="0"/>
            </a:br>
            <a:br>
              <a:rPr lang="en-US" altLang="ko-KR" sz="5400" dirty="0"/>
            </a:br>
            <a:r>
              <a:rPr lang="en-GB" altLang="en-US" sz="2400" dirty="0"/>
              <a:t>Samsung</a:t>
            </a:r>
            <a:endParaRPr lang="en-GB" altLang="en-US" sz="4000" dirty="0"/>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p:nvSpPr>
        <p:spPr bwMode="auto">
          <a:xfrm>
            <a:off x="537795" y="160195"/>
            <a:ext cx="9608528" cy="6386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spcAft>
                <a:spcPts val="900"/>
              </a:spcAft>
              <a:tabLst>
                <a:tab pos="9360000" algn="r"/>
              </a:tabLst>
            </a:pPr>
            <a:r>
              <a:rPr lang="en-GB" sz="1400" b="1" dirty="0">
                <a:effectLst/>
                <a:ea typeface="SimSun" panose="02010600030101010101" pitchFamily="2" charset="-122"/>
              </a:rPr>
              <a:t>SA WG2 Meeting #166	</a:t>
            </a:r>
            <a:r>
              <a:rPr lang="en-GB" sz="1400" b="1" dirty="0">
                <a:solidFill>
                  <a:srgbClr val="0000FF"/>
                </a:solidFill>
                <a:effectLst/>
                <a:ea typeface="SimSun" panose="02010600030101010101" pitchFamily="2" charset="-122"/>
              </a:rPr>
              <a:t>S2-2411534</a:t>
            </a:r>
            <a:endParaRPr lang="en-GB" sz="1400" dirty="0">
              <a:solidFill>
                <a:srgbClr val="0000FF"/>
              </a:solidFill>
              <a:effectLst/>
              <a:latin typeface="Times New Roman" panose="02020603050405020304" pitchFamily="18" charset="0"/>
              <a:ea typeface="SimSun" panose="02010600030101010101" pitchFamily="2" charset="-122"/>
            </a:endParaRPr>
          </a:p>
          <a:p>
            <a:pPr>
              <a:spcAft>
                <a:spcPts val="900"/>
              </a:spcAft>
              <a:tabLst>
                <a:tab pos="6120130" algn="r"/>
              </a:tabLst>
            </a:pPr>
            <a:r>
              <a:rPr lang="en-GB" sz="1400" b="1" dirty="0">
                <a:effectLst/>
                <a:ea typeface="SimSun" panose="02010600030101010101" pitchFamily="2" charset="-122"/>
              </a:rPr>
              <a:t>14 - 18 </a:t>
            </a:r>
            <a:r>
              <a:rPr lang="en-US" sz="1400" b="1" dirty="0">
                <a:ea typeface="SimSun" panose="02010600030101010101" pitchFamily="2" charset="-122"/>
              </a:rPr>
              <a:t>November</a:t>
            </a:r>
            <a:r>
              <a:rPr lang="en-GB" sz="1400" b="1" dirty="0">
                <a:effectLst/>
                <a:ea typeface="SimSun" panose="02010600030101010101" pitchFamily="2" charset="-122"/>
              </a:rPr>
              <a:t>, 2024, Orlando, US</a:t>
            </a:r>
            <a:endParaRPr lang="en-GB" sz="1400" dirty="0">
              <a:effectLst/>
              <a:latin typeface="Times New Roman" panose="02020603050405020304" pitchFamily="18" charset="0"/>
              <a:ea typeface="SimSun" panose="02010600030101010101" pitchFamily="2" charset="-122"/>
            </a:endParaRPr>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dirty="0"/>
              <a:t>Identified issues/requirements </a:t>
            </a:r>
            <a:r>
              <a:rPr lang="en-GB" altLang="en-US" sz="2000" dirty="0"/>
              <a:t>[</a:t>
            </a:r>
            <a:r>
              <a:rPr lang="en-US" altLang="en-US" sz="2000" dirty="0"/>
              <a:t>S2-2400266]</a:t>
            </a:r>
            <a:endParaRPr lang="en-GB" altLang="en-US" dirty="0"/>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a:xfrm>
            <a:off x="186431" y="1946275"/>
            <a:ext cx="11665257" cy="4351338"/>
          </a:xfrm>
        </p:spPr>
        <p:txBody>
          <a:bodyPr/>
          <a:lstStyle/>
          <a:p>
            <a:pPr marL="342900" indent="-342900">
              <a:lnSpc>
                <a:spcPct val="150000"/>
              </a:lnSpc>
              <a:buFont typeface="+mj-lt"/>
              <a:buAutoNum type="arabicPeriod"/>
            </a:pPr>
            <a:r>
              <a:rPr lang="en-US" altLang="ko-KR" sz="1600" i="0" u="none" strike="noStrike" baseline="0" dirty="0">
                <a:latin typeface="맑은 고딕" panose="020B0503020000020004" pitchFamily="50" charset="-127"/>
                <a:ea typeface="맑은 고딕" panose="020B0503020000020004" pitchFamily="50" charset="-127"/>
              </a:rPr>
              <a:t>H-UPF selection based on serving PLMN (VPLMN)</a:t>
            </a:r>
          </a:p>
          <a:p>
            <a:pPr lvl="1">
              <a:lnSpc>
                <a:spcPct val="150000"/>
              </a:lnSpc>
            </a:pPr>
            <a:r>
              <a:rPr lang="en-US" altLang="ko-KR" sz="1400" b="0" i="0" u="none" strike="noStrike" baseline="0" dirty="0">
                <a:latin typeface="맑은 고딕" panose="020B0503020000020004" pitchFamily="50" charset="-127"/>
                <a:ea typeface="맑은 고딕" panose="020B0503020000020004" pitchFamily="50" charset="-127"/>
              </a:rPr>
              <a:t>H-SMF should be able to </a:t>
            </a:r>
            <a:r>
              <a:rPr lang="en-US" altLang="ko-KR" sz="1400" i="0" u="none" strike="noStrike" baseline="0" dirty="0">
                <a:latin typeface="맑은 고딕" panose="020B0503020000020004" pitchFamily="50" charset="-127"/>
                <a:ea typeface="맑은 고딕" panose="020B0503020000020004" pitchFamily="50" charset="-127"/>
              </a:rPr>
              <a:t>select H-UPF based on the Serving PLMN </a:t>
            </a:r>
            <a:r>
              <a:rPr lang="en-US" altLang="ko-KR" sz="1400" b="0" i="0" u="none" strike="noStrike" baseline="0" dirty="0">
                <a:latin typeface="맑은 고딕" panose="020B0503020000020004" pitchFamily="50" charset="-127"/>
                <a:ea typeface="맑은 고딕" panose="020B0503020000020004" pitchFamily="50" charset="-127"/>
              </a:rPr>
              <a:t>to apply HSBO for each operator</a:t>
            </a:r>
          </a:p>
          <a:p>
            <a:pPr marL="342900" indent="-342900">
              <a:lnSpc>
                <a:spcPct val="150000"/>
              </a:lnSpc>
              <a:buFont typeface="+mj-lt"/>
              <a:buAutoNum type="arabicPeriod"/>
            </a:pPr>
            <a:r>
              <a:rPr lang="en-US" altLang="ko-KR" sz="1600" b="1" dirty="0">
                <a:latin typeface="맑은 고딕" panose="020B0503020000020004" pitchFamily="50" charset="-127"/>
                <a:ea typeface="맑은 고딕" panose="020B0503020000020004" pitchFamily="50" charset="-127"/>
              </a:rPr>
              <a:t>Establishment of a new HR PDU session to react UP path failure </a:t>
            </a:r>
          </a:p>
          <a:p>
            <a:pPr lvl="1">
              <a:lnSpc>
                <a:spcPct val="150000"/>
              </a:lnSpc>
            </a:pPr>
            <a:r>
              <a:rPr lang="en-US" altLang="ko-KR" sz="1400" dirty="0">
                <a:latin typeface="맑은 고딕" panose="020B0503020000020004" pitchFamily="50" charset="-127"/>
                <a:ea typeface="맑은 고딕" panose="020B0503020000020004" pitchFamily="50" charset="-127"/>
              </a:rPr>
              <a:t>H-UPF is connected to multiple V-UPFs, and network disconnections may occur only in certain VPLMNs. When a network disconnection is detected, the corresponding VPLMN should revert to the conventionally used home-routed roaming service to minimize UE impact. Additionally, the V-UPFs that are not affected by the failure should not experience any service impact.</a:t>
            </a:r>
            <a:endParaRPr lang="en-US" altLang="ko-KR" sz="1600" b="1" dirty="0"/>
          </a:p>
          <a:p>
            <a:pPr marL="342900" indent="-342900">
              <a:lnSpc>
                <a:spcPct val="150000"/>
              </a:lnSpc>
              <a:buFont typeface="+mj-lt"/>
              <a:buAutoNum type="arabicPeriod"/>
            </a:pPr>
            <a:r>
              <a:rPr lang="en-US" altLang="ko-KR" sz="1600" b="1" dirty="0">
                <a:latin typeface="맑은 고딕" panose="020B0503020000020004" pitchFamily="50" charset="-127"/>
                <a:ea typeface="맑은 고딕" panose="020B0503020000020004" pitchFamily="50" charset="-127"/>
              </a:rPr>
              <a:t>Provisioning DNS information available at VPLMN region</a:t>
            </a:r>
          </a:p>
          <a:p>
            <a:pPr lvl="1">
              <a:lnSpc>
                <a:spcPct val="150000"/>
              </a:lnSpc>
            </a:pPr>
            <a:r>
              <a:rPr lang="en-US" altLang="ko-KR" sz="1400" dirty="0">
                <a:latin typeface="맑은 고딕" panose="020B0503020000020004" pitchFamily="50" charset="-127"/>
                <a:ea typeface="맑은 고딕" panose="020B0503020000020004" pitchFamily="50" charset="-127"/>
              </a:rPr>
              <a:t>The H-SMF and H-UPF are physically located in different places and may have different network subnets. It is difficult for the H-SMF to manage DNS addresses for all DNS Address near in VPLMN region. Additionally, the UPF can select the optimal DNS address for the UE based on the serving PLMN and the UE’s location information. Therefore, the DNS address for UE should be delivered from the H-UPF to the UE via H-SMF. </a:t>
            </a:r>
          </a:p>
          <a:p>
            <a:pPr marL="342900" indent="-342900">
              <a:lnSpc>
                <a:spcPct val="150000"/>
              </a:lnSpc>
              <a:buFont typeface="+mj-lt"/>
              <a:buAutoNum type="arabicPeriod"/>
            </a:pPr>
            <a:endParaRPr lang="en-US" altLang="ko-KR" sz="1600" b="0" i="0" u="none" strike="noStrike" baseline="0" dirty="0">
              <a:latin typeface="맑은 고딕" panose="020B0503020000020004" pitchFamily="50" charset="-127"/>
              <a:ea typeface="맑은 고딕" panose="020B0503020000020004" pitchFamily="50" charset="-127"/>
            </a:endParaRPr>
          </a:p>
          <a:p>
            <a:pPr marL="342900" indent="-342900">
              <a:lnSpc>
                <a:spcPct val="150000"/>
              </a:lnSpc>
              <a:buFont typeface="+mj-lt"/>
              <a:buAutoNum type="arabicPeriod"/>
            </a:pPr>
            <a:endParaRPr lang="en-US" altLang="ko-KR" sz="1400" b="1" i="0" u="none" strike="noStrike" baseline="0" dirty="0">
              <a:latin typeface="맑은 고딕" panose="020B0503020000020004" pitchFamily="50" charset="-127"/>
              <a:ea typeface="맑은 고딕" panose="020B0503020000020004" pitchFamily="50" charset="-127"/>
            </a:endParaRPr>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US" altLang="en-US" sz="2800" dirty="0"/>
              <a:t>UPF Selection and Failure Recovery per Serving PLMN (1/2)</a:t>
            </a:r>
            <a:endParaRPr lang="en-GB" altLang="en-US" sz="2800" dirty="0"/>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170156" y="1825625"/>
            <a:ext cx="11851689" cy="4351338"/>
          </a:xfrm>
        </p:spPr>
        <p:txBody>
          <a:bodyPr/>
          <a:lstStyle/>
          <a:p>
            <a:r>
              <a:rPr lang="en-US" altLang="en-US" sz="2000" dirty="0"/>
              <a:t>Scenario for UPF selection and failure recovery per serving PLMN discussed in S2-2400266</a:t>
            </a:r>
          </a:p>
          <a:p>
            <a:pPr lvl="1"/>
            <a:endParaRPr lang="en-US" altLang="en-US" sz="1600" dirty="0"/>
          </a:p>
        </p:txBody>
      </p:sp>
      <p:pic>
        <p:nvPicPr>
          <p:cNvPr id="3" name="그림 2">
            <a:extLst>
              <a:ext uri="{FF2B5EF4-FFF2-40B4-BE49-F238E27FC236}">
                <a16:creationId xmlns:a16="http://schemas.microsoft.com/office/drawing/2014/main" id="{BEA2FE24-2C4F-465E-819D-0D710F3686FC}"/>
              </a:ext>
            </a:extLst>
          </p:cNvPr>
          <p:cNvPicPr>
            <a:picLocks noChangeAspect="1"/>
          </p:cNvPicPr>
          <p:nvPr/>
        </p:nvPicPr>
        <p:blipFill rotWithShape="1">
          <a:blip r:embed="rId3"/>
          <a:srcRect l="1884" t="2039" b="2755"/>
          <a:stretch/>
        </p:blipFill>
        <p:spPr>
          <a:xfrm>
            <a:off x="1240838" y="2444705"/>
            <a:ext cx="9052676" cy="3852908"/>
          </a:xfrm>
          <a:prstGeom prst="rect">
            <a:avLst/>
          </a:prstGeom>
        </p:spPr>
      </p:pic>
      <p:sp>
        <p:nvSpPr>
          <p:cNvPr id="7" name="TextBox 6">
            <a:extLst>
              <a:ext uri="{FF2B5EF4-FFF2-40B4-BE49-F238E27FC236}">
                <a16:creationId xmlns:a16="http://schemas.microsoft.com/office/drawing/2014/main" id="{2152F64B-650B-474C-9792-12A3CE190C33}"/>
              </a:ext>
            </a:extLst>
          </p:cNvPr>
          <p:cNvSpPr txBox="1"/>
          <p:nvPr/>
        </p:nvSpPr>
        <p:spPr>
          <a:xfrm>
            <a:off x="10236735" y="6166808"/>
            <a:ext cx="1127461" cy="261610"/>
          </a:xfrm>
          <a:prstGeom prst="rect">
            <a:avLst/>
          </a:prstGeom>
          <a:noFill/>
        </p:spPr>
        <p:txBody>
          <a:bodyPr wrap="square">
            <a:spAutoFit/>
          </a:bodyPr>
          <a:lstStyle/>
          <a:p>
            <a:r>
              <a:rPr lang="en-US" altLang="ko-KR" sz="1100" b="1" i="1" u="none" strike="noStrike" baseline="0" dirty="0">
                <a:latin typeface="Arial" panose="020B0604020202020204" pitchFamily="34" charset="0"/>
              </a:rPr>
              <a:t>[S2-2400266]</a:t>
            </a:r>
            <a:endParaRPr lang="ko-KR" altLang="en-US" sz="1100" dirty="0"/>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US" altLang="en-US" sz="2800" dirty="0"/>
              <a:t>UPF Selection and Failure Recovery per Serving PLMN (2/2)</a:t>
            </a:r>
            <a:endParaRPr lang="en-GB" altLang="en-US" sz="2800" dirty="0"/>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170156" y="1825625"/>
            <a:ext cx="6880935" cy="4351338"/>
          </a:xfrm>
        </p:spPr>
        <p:txBody>
          <a:bodyPr/>
          <a:lstStyle/>
          <a:p>
            <a:r>
              <a:rPr lang="en-US" altLang="en-US" sz="2000" dirty="0"/>
              <a:t>Issue discussed in SA2#165 meeting</a:t>
            </a:r>
          </a:p>
          <a:p>
            <a:pPr lvl="1"/>
            <a:r>
              <a:rPr lang="en-US" altLang="en-US" sz="1400" dirty="0">
                <a:latin typeface="맑은 고딕" panose="020B0503020000020004" pitchFamily="50" charset="-127"/>
                <a:ea typeface="맑은 고딕" panose="020B0503020000020004" pitchFamily="50" charset="-127"/>
              </a:rPr>
              <a:t>Not clear whether and how to intentionally select a new H-UPF deployed in home region</a:t>
            </a:r>
          </a:p>
          <a:p>
            <a:r>
              <a:rPr lang="en-US" altLang="en-US" sz="1800" dirty="0">
                <a:latin typeface="맑은 고딕" panose="020B0503020000020004" pitchFamily="50" charset="-127"/>
                <a:ea typeface="맑은 고딕" panose="020B0503020000020004" pitchFamily="50" charset="-127"/>
              </a:rPr>
              <a:t>Observation 1: H-SMF can select a new H-UPF deployed in home region when establishing a new HR PDU Session </a:t>
            </a:r>
          </a:p>
          <a:p>
            <a:pPr lvl="1"/>
            <a:r>
              <a:rPr lang="en-US" altLang="en-US" sz="1400" dirty="0">
                <a:latin typeface="맑은 고딕" panose="020B0503020000020004" pitchFamily="50" charset="-127"/>
                <a:ea typeface="맑은 고딕" panose="020B0503020000020004" pitchFamily="50" charset="-127"/>
              </a:rPr>
              <a:t>if it is aware of UP path failure of H-UPF deployed in visited region; and</a:t>
            </a:r>
          </a:p>
          <a:p>
            <a:pPr lvl="1"/>
            <a:r>
              <a:rPr lang="en-US" altLang="en-US" sz="1400" dirty="0">
                <a:latin typeface="맑은 고딕" panose="020B0503020000020004" pitchFamily="50" charset="-127"/>
                <a:ea typeface="맑은 고딕" panose="020B0503020000020004" pitchFamily="50" charset="-127"/>
              </a:rPr>
              <a:t>if it is configured with operator policy to support roaming traffic offloading at the H-UPF</a:t>
            </a:r>
          </a:p>
          <a:p>
            <a:r>
              <a:rPr lang="en-US" altLang="en-US" sz="1800" dirty="0">
                <a:latin typeface="맑은 고딕" panose="020B0503020000020004" pitchFamily="50" charset="-127"/>
                <a:ea typeface="맑은 고딕" panose="020B0503020000020004" pitchFamily="50" charset="-127"/>
              </a:rPr>
              <a:t>Observation 2: H-SMF can manage/maintain the information related to UP Path Failure report as node-level </a:t>
            </a:r>
          </a:p>
          <a:p>
            <a:pPr lvl="1"/>
            <a:r>
              <a:rPr lang="en-US" altLang="en-US" sz="1400" dirty="0">
                <a:latin typeface="맑은 고딕" panose="020B0503020000020004" pitchFamily="50" charset="-127"/>
                <a:ea typeface="맑은 고딕" panose="020B0503020000020004" pitchFamily="50" charset="-127"/>
              </a:rPr>
              <a:t>UP Path Failure detection is reported via node level procedure, i.e., PFCP node report, which can be considered as node-level info </a:t>
            </a:r>
          </a:p>
          <a:p>
            <a:pPr lvl="1"/>
            <a:r>
              <a:rPr lang="en-US" altLang="en-US" sz="1400" dirty="0">
                <a:latin typeface="맑은 고딕" panose="020B0503020000020004" pitchFamily="50" charset="-127"/>
                <a:ea typeface="맑은 고딕" panose="020B0503020000020004" pitchFamily="50" charset="-127"/>
              </a:rPr>
              <a:t>Node-level information can be managed/maintained in SMF as long as the PFCP association is established while Session level context (PDU Session context) can be deleted</a:t>
            </a:r>
          </a:p>
          <a:p>
            <a:pPr lvl="1"/>
            <a:endParaRPr lang="en-US" altLang="en-US" sz="1600" dirty="0"/>
          </a:p>
        </p:txBody>
      </p:sp>
      <p:pic>
        <p:nvPicPr>
          <p:cNvPr id="6" name="그림 5">
            <a:extLst>
              <a:ext uri="{FF2B5EF4-FFF2-40B4-BE49-F238E27FC236}">
                <a16:creationId xmlns:a16="http://schemas.microsoft.com/office/drawing/2014/main" id="{BE5C823C-7868-4176-B6E5-F0A6C10B4FD3}"/>
              </a:ext>
            </a:extLst>
          </p:cNvPr>
          <p:cNvPicPr>
            <a:picLocks noChangeAspect="1"/>
          </p:cNvPicPr>
          <p:nvPr/>
        </p:nvPicPr>
        <p:blipFill rotWithShape="1">
          <a:blip r:embed="rId3"/>
          <a:srcRect l="48921" t="17044" b="2755"/>
          <a:stretch/>
        </p:blipFill>
        <p:spPr>
          <a:xfrm>
            <a:off x="7226423" y="2121762"/>
            <a:ext cx="4712769" cy="3369076"/>
          </a:xfrm>
          <a:prstGeom prst="rect">
            <a:avLst/>
          </a:prstGeom>
        </p:spPr>
      </p:pic>
      <p:sp>
        <p:nvSpPr>
          <p:cNvPr id="2" name="타원 1">
            <a:extLst>
              <a:ext uri="{FF2B5EF4-FFF2-40B4-BE49-F238E27FC236}">
                <a16:creationId xmlns:a16="http://schemas.microsoft.com/office/drawing/2014/main" id="{DFBA7058-603D-4873-95F2-6EAC622297B1}"/>
              </a:ext>
            </a:extLst>
          </p:cNvPr>
          <p:cNvSpPr/>
          <p:nvPr/>
        </p:nvSpPr>
        <p:spPr>
          <a:xfrm>
            <a:off x="8513686" y="2618913"/>
            <a:ext cx="328474" cy="24857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cxnSp>
        <p:nvCxnSpPr>
          <p:cNvPr id="5" name="직선 화살표 연결선 4">
            <a:extLst>
              <a:ext uri="{FF2B5EF4-FFF2-40B4-BE49-F238E27FC236}">
                <a16:creationId xmlns:a16="http://schemas.microsoft.com/office/drawing/2014/main" id="{9A9EF15B-AE51-4347-9221-04D8033F67CD}"/>
              </a:ext>
            </a:extLst>
          </p:cNvPr>
          <p:cNvCxnSpPr>
            <a:cxnSpLocks/>
          </p:cNvCxnSpPr>
          <p:nvPr/>
        </p:nvCxnSpPr>
        <p:spPr>
          <a:xfrm flipH="1">
            <a:off x="8677923" y="2121762"/>
            <a:ext cx="217503" cy="497151"/>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940FEB88-DD43-4963-86CB-EA9C774DA3E5}"/>
              </a:ext>
            </a:extLst>
          </p:cNvPr>
          <p:cNvSpPr txBox="1"/>
          <p:nvPr/>
        </p:nvSpPr>
        <p:spPr>
          <a:xfrm>
            <a:off x="7973258" y="1941618"/>
            <a:ext cx="3380542" cy="246221"/>
          </a:xfrm>
          <a:prstGeom prst="rect">
            <a:avLst/>
          </a:prstGeom>
          <a:noFill/>
        </p:spPr>
        <p:txBody>
          <a:bodyPr wrap="square">
            <a:spAutoFit/>
          </a:bodyPr>
          <a:lstStyle/>
          <a:p>
            <a:r>
              <a:rPr lang="en-US" altLang="en-US" sz="1000" u="sng" dirty="0"/>
              <a:t>PFCP association can be maintained (temporally)</a:t>
            </a:r>
            <a:endParaRPr lang="ko-KR" altLang="en-US" sz="1000" u="sng" dirty="0"/>
          </a:p>
        </p:txBody>
      </p:sp>
      <p:sp>
        <p:nvSpPr>
          <p:cNvPr id="10" name="직사각형 9">
            <a:extLst>
              <a:ext uri="{FF2B5EF4-FFF2-40B4-BE49-F238E27FC236}">
                <a16:creationId xmlns:a16="http://schemas.microsoft.com/office/drawing/2014/main" id="{E761D740-75D0-41A0-B25B-3E8EA5015A49}"/>
              </a:ext>
            </a:extLst>
          </p:cNvPr>
          <p:cNvSpPr/>
          <p:nvPr/>
        </p:nvSpPr>
        <p:spPr>
          <a:xfrm>
            <a:off x="629472" y="5921912"/>
            <a:ext cx="10933056" cy="64807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r>
              <a:rPr lang="en-US" altLang="ko-KR" b="1" dirty="0"/>
              <a:t>Proposal 1: H-SMF can select a new H-UPF in home region when establishing a new HR PDU Session establishment due to UP path failure for the path between the H-UPF deployed in visited region and V-UPF </a:t>
            </a:r>
            <a:endParaRPr lang="ko-KR" altLang="en-US" b="1" dirty="0"/>
          </a:p>
        </p:txBody>
      </p:sp>
    </p:spTree>
    <p:extLst>
      <p:ext uri="{BB962C8B-B14F-4D97-AF65-F5344CB8AC3E}">
        <p14:creationId xmlns:p14="http://schemas.microsoft.com/office/powerpoint/2010/main" val="2239741381"/>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6AC560CC-5914-494F-B91B-88A4F367C574}"/>
              </a:ext>
            </a:extLst>
          </p:cNvPr>
          <p:cNvSpPr>
            <a:spLocks noGrp="1"/>
          </p:cNvSpPr>
          <p:nvPr>
            <p:ph type="title"/>
          </p:nvPr>
        </p:nvSpPr>
        <p:spPr>
          <a:xfrm>
            <a:off x="838200" y="560387"/>
            <a:ext cx="8743950" cy="1130301"/>
          </a:xfrm>
        </p:spPr>
        <p:txBody>
          <a:bodyPr/>
          <a:lstStyle/>
          <a:p>
            <a:r>
              <a:rPr lang="en-US" altLang="ko-KR" sz="2800" dirty="0"/>
              <a:t>Proposed SMF operation in HSBO scenario &amp; </a:t>
            </a:r>
            <a:br>
              <a:rPr lang="en-US" altLang="ko-KR" sz="2800" dirty="0"/>
            </a:br>
            <a:r>
              <a:rPr lang="en-US" altLang="ko-KR" sz="2800" dirty="0"/>
              <a:t>conventional</a:t>
            </a:r>
            <a:r>
              <a:rPr lang="ko-KR" altLang="en-US" sz="2800" dirty="0"/>
              <a:t> </a:t>
            </a:r>
            <a:r>
              <a:rPr lang="en-US" altLang="ko-KR" sz="2800" dirty="0"/>
              <a:t>restoration</a:t>
            </a:r>
            <a:r>
              <a:rPr lang="ko-KR" altLang="en-US" sz="2800" dirty="0"/>
              <a:t> </a:t>
            </a:r>
            <a:r>
              <a:rPr lang="en-US" altLang="ko-KR" sz="2800" dirty="0"/>
              <a:t>procedure </a:t>
            </a:r>
            <a:br>
              <a:rPr lang="en-US" altLang="ko-KR" sz="2800" dirty="0"/>
            </a:br>
            <a:endParaRPr lang="ko-KR" altLang="en-US" sz="2800" dirty="0"/>
          </a:p>
        </p:txBody>
      </p:sp>
      <p:sp>
        <p:nvSpPr>
          <p:cNvPr id="3" name="내용 개체 틀 2">
            <a:extLst>
              <a:ext uri="{FF2B5EF4-FFF2-40B4-BE49-F238E27FC236}">
                <a16:creationId xmlns:a16="http://schemas.microsoft.com/office/drawing/2014/main" id="{A706BA89-2FA6-4683-AEF0-2079A1EE949A}"/>
              </a:ext>
            </a:extLst>
          </p:cNvPr>
          <p:cNvSpPr>
            <a:spLocks noGrp="1"/>
          </p:cNvSpPr>
          <p:nvPr>
            <p:ph idx="1"/>
          </p:nvPr>
        </p:nvSpPr>
        <p:spPr>
          <a:xfrm>
            <a:off x="157162" y="2035175"/>
            <a:ext cx="11877675" cy="4351338"/>
          </a:xfrm>
        </p:spPr>
        <p:txBody>
          <a:bodyPr/>
          <a:lstStyle/>
          <a:p>
            <a:pPr>
              <a:spcAft>
                <a:spcPts val="300"/>
              </a:spcAft>
            </a:pPr>
            <a:r>
              <a:rPr lang="en-US" altLang="ko-KR" sz="2400" dirty="0"/>
              <a:t> Conventional SMF’s restoration operation upon UP path failure (TS 23.527)</a:t>
            </a:r>
            <a:endParaRPr lang="en-GB" altLang="ko-KR" sz="1400" dirty="0"/>
          </a:p>
          <a:p>
            <a:pPr lvl="1">
              <a:spcAft>
                <a:spcPts val="300"/>
              </a:spcAft>
            </a:pPr>
            <a:r>
              <a:rPr lang="en-GB" altLang="ko-KR" sz="1800" dirty="0"/>
              <a:t>When the SMF receives the PFCP Node Report Request with a User Plane Path Failure Report, the SMF may:</a:t>
            </a:r>
          </a:p>
          <a:p>
            <a:pPr lvl="2">
              <a:spcAft>
                <a:spcPts val="300"/>
              </a:spcAft>
            </a:pPr>
            <a:r>
              <a:rPr lang="en-GB" altLang="ko-KR" sz="1400" dirty="0">
                <a:highlight>
                  <a:srgbClr val="FFFF00"/>
                </a:highlight>
              </a:rPr>
              <a:t>delete the PDU session contexts associated with the path in failure</a:t>
            </a:r>
            <a:r>
              <a:rPr lang="en-GB" altLang="ko-KR" sz="1400" dirty="0"/>
              <a:t>; or</a:t>
            </a:r>
            <a:endParaRPr lang="en-US" altLang="ko-KR" sz="1400" dirty="0"/>
          </a:p>
          <a:p>
            <a:pPr lvl="2">
              <a:spcAft>
                <a:spcPts val="300"/>
              </a:spcAft>
            </a:pPr>
            <a:r>
              <a:rPr lang="en-GB" altLang="ko-KR" sz="1400" dirty="0"/>
              <a:t>maintain the PDU session contexts associated with the path in failure during an operator configurable maximum path failure duration. The SMF shall delete the PDU session contexts associated with the path in failure if the path is still down when this duration expires; or</a:t>
            </a:r>
          </a:p>
          <a:p>
            <a:pPr lvl="2">
              <a:spcAft>
                <a:spcPts val="300"/>
              </a:spcAft>
            </a:pPr>
            <a:r>
              <a:rPr lang="en-GB" altLang="ko-KR" sz="1400" dirty="0"/>
              <a:t>…</a:t>
            </a:r>
          </a:p>
          <a:p>
            <a:pPr lvl="1">
              <a:spcAft>
                <a:spcPts val="300"/>
              </a:spcAft>
            </a:pPr>
            <a:r>
              <a:rPr lang="en-GB" altLang="ko-KR" sz="1800" dirty="0">
                <a:highlight>
                  <a:srgbClr val="FFFF00"/>
                </a:highlight>
              </a:rPr>
              <a:t>When deciding to delete the PDU session contexts associated with the path in failure</a:t>
            </a:r>
            <a:r>
              <a:rPr lang="en-GB" altLang="ko-KR" sz="1800" dirty="0"/>
              <a:t>, the </a:t>
            </a:r>
            <a:r>
              <a:rPr lang="en-GB" altLang="ko-KR" sz="1800" dirty="0">
                <a:highlight>
                  <a:srgbClr val="FFFF00"/>
                </a:highlight>
              </a:rPr>
              <a:t>SMF</a:t>
            </a:r>
            <a:r>
              <a:rPr lang="en-GB" altLang="ko-KR" sz="1800" dirty="0"/>
              <a:t> shall modify or </a:t>
            </a:r>
            <a:r>
              <a:rPr lang="en-GB" altLang="ko-KR" sz="1800" dirty="0">
                <a:highlight>
                  <a:srgbClr val="FFFF00"/>
                </a:highlight>
              </a:rPr>
              <a:t>delete the affected PFCP sessions in the UPF.</a:t>
            </a:r>
            <a:endParaRPr lang="ko-KR" altLang="ko-KR" sz="1800" dirty="0">
              <a:highlight>
                <a:srgbClr val="FFFF00"/>
              </a:highlight>
            </a:endParaRPr>
          </a:p>
          <a:p>
            <a:pPr hangingPunct="0">
              <a:spcAft>
                <a:spcPts val="300"/>
              </a:spcAft>
              <a:buFont typeface="Wingdings" panose="05000000000000000000" pitchFamily="2" charset="2"/>
              <a:buChar char="à"/>
            </a:pPr>
            <a:r>
              <a:rPr lang="en-US" altLang="ko-KR" sz="1800" dirty="0">
                <a:sym typeface="Wingdings" panose="05000000000000000000" pitchFamily="2" charset="2"/>
              </a:rPr>
              <a:t>As described in the above, the removal of the affected PFCP session during restoration can be stage 3 level operation. However, PDU Session re-establishment triggering and selection of H-UPF during the re-establishment is in the scope of stage 2.</a:t>
            </a:r>
          </a:p>
        </p:txBody>
      </p:sp>
      <p:sp>
        <p:nvSpPr>
          <p:cNvPr id="4" name="직사각형 3">
            <a:extLst>
              <a:ext uri="{FF2B5EF4-FFF2-40B4-BE49-F238E27FC236}">
                <a16:creationId xmlns:a16="http://schemas.microsoft.com/office/drawing/2014/main" id="{4F38D766-817A-480B-BE3D-9ADA8B2405B5}"/>
              </a:ext>
            </a:extLst>
          </p:cNvPr>
          <p:cNvSpPr/>
          <p:nvPr/>
        </p:nvSpPr>
        <p:spPr>
          <a:xfrm>
            <a:off x="157163" y="5649543"/>
            <a:ext cx="11877674" cy="736970"/>
          </a:xfrm>
          <a:prstGeom prst="rect">
            <a:avLst/>
          </a:prstGeom>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ko-KR" sz="1600" b="1" dirty="0"/>
              <a:t>Proposal 2: Up on UP path failure occurrence in HSBO scenario, SMF may trigger release of the HR PDU Session and include a cause value indicating that a PDU Session re-establishment is requested to immediately re-establish an HR PDU Session with a H-UPF in home region</a:t>
            </a:r>
            <a:endParaRPr lang="ko-KR" altLang="en-US" sz="1600" b="1" dirty="0"/>
          </a:p>
        </p:txBody>
      </p:sp>
    </p:spTree>
    <p:extLst>
      <p:ext uri="{BB962C8B-B14F-4D97-AF65-F5344CB8AC3E}">
        <p14:creationId xmlns:p14="http://schemas.microsoft.com/office/powerpoint/2010/main" val="1046130078"/>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621C86C2-2324-4BA3-9B3F-807646EC6F1E}"/>
              </a:ext>
            </a:extLst>
          </p:cNvPr>
          <p:cNvSpPr txBox="1">
            <a:spLocks/>
          </p:cNvSpPr>
          <p:nvPr/>
        </p:nvSpPr>
        <p:spPr bwMode="auto">
          <a:xfrm>
            <a:off x="0" y="1787917"/>
            <a:ext cx="7164198"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ko-KR" sz="1600" dirty="0"/>
              <a:t>The use of DNS server in VPLMN region, is needed to return the address of application servers in VPLMN region instead of servers in HPLMN region</a:t>
            </a:r>
            <a:br>
              <a:rPr lang="en-US" altLang="ko-KR" sz="1600" dirty="0"/>
            </a:br>
            <a:r>
              <a:rPr lang="en-US" altLang="ko-KR" sz="1400" dirty="0"/>
              <a:t>※ Note that the use of DNS server in VPLMN region offers lower </a:t>
            </a:r>
            <a:r>
              <a:rPr lang="en-US" altLang="en-US" sz="1400" dirty="0"/>
              <a:t>DNS response delay </a:t>
            </a:r>
          </a:p>
          <a:p>
            <a:r>
              <a:rPr lang="en-US" altLang="ko-KR" sz="1600" dirty="0"/>
              <a:t>H-SMF and H-UPF are physically located in different places and may have different network subnets. It is difficult for the H-SMF to manage DNS addresses for all DNS Address near in VPLMN region</a:t>
            </a:r>
            <a:endParaRPr lang="en-US" altLang="en-US" sz="1600" dirty="0"/>
          </a:p>
          <a:p>
            <a:r>
              <a:rPr lang="en-US" altLang="en-US" sz="1600" dirty="0"/>
              <a:t>Especially, for a case where UE IP address is allocated by H-UPF, </a:t>
            </a:r>
            <a:br>
              <a:rPr lang="en-US" altLang="en-US" sz="1600" dirty="0"/>
            </a:br>
            <a:r>
              <a:rPr lang="en-US" altLang="en-US" sz="1600" dirty="0"/>
              <a:t>H-SMF would not be aware of IP topology of the visited region while H-UPF can be aware of/configured with IP topology of visited region </a:t>
            </a:r>
          </a:p>
          <a:p>
            <a:r>
              <a:rPr lang="en-US" altLang="en-US" sz="1600" dirty="0"/>
              <a:t>DNS server deployed along with the H-UPF on the public cloud in the visited region </a:t>
            </a:r>
          </a:p>
          <a:p>
            <a:pPr lvl="1"/>
            <a:r>
              <a:rPr lang="en-US" altLang="en-US" sz="1200" dirty="0"/>
              <a:t>Due to the inherent characteristic of such a cloud environment, the DNS server address can be changed occasionally, which leads to configuration updates accompanies with overhead between management systems of the two remote sites. </a:t>
            </a:r>
          </a:p>
          <a:p>
            <a:pPr lvl="1"/>
            <a:r>
              <a:rPr lang="en-US" altLang="en-US" sz="1200" dirty="0"/>
              <a:t>Management system of the public cloud of the visited region would be separated from the HPLMN operator system in the home region. </a:t>
            </a:r>
          </a:p>
          <a:p>
            <a:pPr lvl="1"/>
            <a:r>
              <a:rPr lang="en-US" altLang="en-US" sz="1200" dirty="0"/>
              <a:t>Not easy to keep H-SMF locally configured with up-to-date DNS server information, especially noting that H-SMF is located in the home country.</a:t>
            </a:r>
          </a:p>
        </p:txBody>
      </p:sp>
      <p:sp>
        <p:nvSpPr>
          <p:cNvPr id="2" name="제목 1">
            <a:extLst>
              <a:ext uri="{FF2B5EF4-FFF2-40B4-BE49-F238E27FC236}">
                <a16:creationId xmlns:a16="http://schemas.microsoft.com/office/drawing/2014/main" id="{24BC5BAF-B041-4A44-A5A6-F8FB4A81AAE6}"/>
              </a:ext>
            </a:extLst>
          </p:cNvPr>
          <p:cNvSpPr>
            <a:spLocks noGrp="1"/>
          </p:cNvSpPr>
          <p:nvPr>
            <p:ph type="title"/>
          </p:nvPr>
        </p:nvSpPr>
        <p:spPr/>
        <p:txBody>
          <a:bodyPr/>
          <a:lstStyle/>
          <a:p>
            <a:r>
              <a:rPr lang="en-US" altLang="ko-KR" sz="2800" dirty="0"/>
              <a:t>Provisioning DNS information available at VPLMN region</a:t>
            </a:r>
            <a:endParaRPr lang="ko-KR" altLang="en-US" sz="2800" dirty="0"/>
          </a:p>
        </p:txBody>
      </p:sp>
      <p:sp>
        <p:nvSpPr>
          <p:cNvPr id="5" name="직사각형 4">
            <a:extLst>
              <a:ext uri="{FF2B5EF4-FFF2-40B4-BE49-F238E27FC236}">
                <a16:creationId xmlns:a16="http://schemas.microsoft.com/office/drawing/2014/main" id="{591F1306-2C1D-4651-BAC7-303EAE1F8D12}"/>
              </a:ext>
            </a:extLst>
          </p:cNvPr>
          <p:cNvSpPr/>
          <p:nvPr/>
        </p:nvSpPr>
        <p:spPr>
          <a:xfrm>
            <a:off x="629472" y="6139255"/>
            <a:ext cx="10933056" cy="648070"/>
          </a:xfrm>
          <a:prstGeom prst="rect">
            <a:avLst/>
          </a:prstGeom>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ko-KR" sz="1600" b="1" dirty="0"/>
              <a:t>Proposal 3: H-UPF in the visited region can be configured with information for DNS server available at the visited region and may provision it to H-SMF via N4.</a:t>
            </a:r>
            <a:endParaRPr lang="ko-KR" altLang="en-US" sz="1600" b="1" dirty="0"/>
          </a:p>
        </p:txBody>
      </p:sp>
      <p:pic>
        <p:nvPicPr>
          <p:cNvPr id="7" name="그림 6">
            <a:extLst>
              <a:ext uri="{FF2B5EF4-FFF2-40B4-BE49-F238E27FC236}">
                <a16:creationId xmlns:a16="http://schemas.microsoft.com/office/drawing/2014/main" id="{CF23468C-C540-47FE-9063-6D68A99D8099}"/>
              </a:ext>
            </a:extLst>
          </p:cNvPr>
          <p:cNvPicPr>
            <a:picLocks noChangeAspect="1"/>
          </p:cNvPicPr>
          <p:nvPr/>
        </p:nvPicPr>
        <p:blipFill>
          <a:blip r:embed="rId3"/>
          <a:stretch>
            <a:fillRect/>
          </a:stretch>
        </p:blipFill>
        <p:spPr>
          <a:xfrm>
            <a:off x="7164198" y="1886489"/>
            <a:ext cx="5134063" cy="2185616"/>
          </a:xfrm>
          <a:prstGeom prst="rect">
            <a:avLst/>
          </a:prstGeom>
        </p:spPr>
      </p:pic>
    </p:spTree>
    <p:extLst>
      <p:ext uri="{BB962C8B-B14F-4D97-AF65-F5344CB8AC3E}">
        <p14:creationId xmlns:p14="http://schemas.microsoft.com/office/powerpoint/2010/main" val="3909304282"/>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319D65FC-B942-4C5F-BE4F-1075537D4F31}"/>
              </a:ext>
            </a:extLst>
          </p:cNvPr>
          <p:cNvSpPr>
            <a:spLocks noGrp="1"/>
          </p:cNvSpPr>
          <p:nvPr>
            <p:ph type="title"/>
          </p:nvPr>
        </p:nvSpPr>
        <p:spPr/>
        <p:txBody>
          <a:bodyPr/>
          <a:lstStyle/>
          <a:p>
            <a:r>
              <a:rPr lang="en-US" altLang="ko-KR" dirty="0"/>
              <a:t>Further discussions</a:t>
            </a:r>
            <a:endParaRPr lang="ko-KR" altLang="en-US" dirty="0"/>
          </a:p>
        </p:txBody>
      </p:sp>
      <p:sp>
        <p:nvSpPr>
          <p:cNvPr id="3" name="내용 개체 틀 2">
            <a:extLst>
              <a:ext uri="{FF2B5EF4-FFF2-40B4-BE49-F238E27FC236}">
                <a16:creationId xmlns:a16="http://schemas.microsoft.com/office/drawing/2014/main" id="{CFC00998-05F7-4A3C-9ED1-5B4B508CF4BB}"/>
              </a:ext>
            </a:extLst>
          </p:cNvPr>
          <p:cNvSpPr>
            <a:spLocks noGrp="1"/>
          </p:cNvSpPr>
          <p:nvPr>
            <p:ph idx="1"/>
          </p:nvPr>
        </p:nvSpPr>
        <p:spPr>
          <a:xfrm>
            <a:off x="226243" y="2085684"/>
            <a:ext cx="11811786" cy="4351338"/>
          </a:xfrm>
        </p:spPr>
        <p:txBody>
          <a:bodyPr/>
          <a:lstStyle/>
          <a:p>
            <a:r>
              <a:rPr lang="en-US" altLang="ko-KR" sz="2400" dirty="0"/>
              <a:t> In the last meeting, for reaction to UP path failure occurrence between H-UPF and V-UPF, only the SSC mode 2 is addressed.</a:t>
            </a:r>
          </a:p>
          <a:p>
            <a:pPr lvl="1"/>
            <a:r>
              <a:rPr lang="en-US" altLang="ko-KR" dirty="0"/>
              <a:t>It does not need to limit the case to SSC mode 2, rather it is more appropriate to make such reaction to be generic, e.g., triggering PDU Session release and re-establishment</a:t>
            </a:r>
          </a:p>
          <a:p>
            <a:pPr marL="0" indent="0">
              <a:buNone/>
            </a:pPr>
            <a:endParaRPr lang="en-US" altLang="ko-KR" dirty="0"/>
          </a:p>
          <a:p>
            <a:endParaRPr lang="ko-KR" altLang="en-US" dirty="0"/>
          </a:p>
        </p:txBody>
      </p:sp>
    </p:spTree>
    <p:extLst>
      <p:ext uri="{BB962C8B-B14F-4D97-AF65-F5344CB8AC3E}">
        <p14:creationId xmlns:p14="http://schemas.microsoft.com/office/powerpoint/2010/main" val="752586581"/>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a:t>Summary</a:t>
            </a:r>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a:xfrm>
            <a:off x="303229" y="1946275"/>
            <a:ext cx="11585542" cy="4351338"/>
          </a:xfrm>
        </p:spPr>
        <p:txBody>
          <a:bodyPr/>
          <a:lstStyle/>
          <a:p>
            <a:r>
              <a:rPr lang="en-US" altLang="ko-KR" sz="2000" b="1" dirty="0"/>
              <a:t>Proposal 1: H-SMF can select a new H-UPF in home region when establishing a new HR PDU Session establishment due to UP path failure for the path between the H-UPF deployed in visited region and V-UPF </a:t>
            </a:r>
            <a:endParaRPr lang="ko-KR" altLang="en-US" sz="2000" b="1" dirty="0"/>
          </a:p>
          <a:p>
            <a:endParaRPr lang="en-US" altLang="ko-KR" sz="2000" dirty="0"/>
          </a:p>
          <a:p>
            <a:r>
              <a:rPr lang="en-US" altLang="ko-KR" sz="2000" b="1" dirty="0"/>
              <a:t>Proposal 2: Up on UP path failure occurrence in HSBO scenario, SMF may trigger release of the HR PDU Session and include a cause value indicating that a PDU Session re-establishment is requested to immediately re-establish an HR PDU Session with a H-UPF in home region</a:t>
            </a:r>
            <a:endParaRPr lang="ko-KR" altLang="en-US" sz="2000" b="1" dirty="0"/>
          </a:p>
          <a:p>
            <a:endParaRPr lang="en-US" altLang="ko-KR" sz="2000" dirty="0"/>
          </a:p>
          <a:p>
            <a:r>
              <a:rPr lang="en-US" altLang="ko-KR" sz="2000" b="1" dirty="0"/>
              <a:t>Proposal 3: H-UPF in the visited region can be configured with information for DNS server available at the visited region and may provision it to H-SMF via N4.</a:t>
            </a:r>
            <a:endParaRPr lang="ko-KR" altLang="en-US" sz="2000" b="1" dirty="0"/>
          </a:p>
          <a:p>
            <a:endParaRPr lang="ko-KR" altLang="en-US" sz="2000" dirty="0"/>
          </a:p>
          <a:p>
            <a:endParaRPr lang="en-US" altLang="en-US" sz="2000" dirty="0"/>
          </a:p>
        </p:txBody>
      </p:sp>
    </p:spTree>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2.xml><?xml version="1.0" encoding="utf-8"?>
<ds:datastoreItem xmlns:ds="http://schemas.openxmlformats.org/officeDocument/2006/customXml" ds:itemID="{35CA3727-A4EB-4398-9783-D0148B061093}">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8357</TotalTime>
  <Words>1173</Words>
  <Application>Microsoft Office PowerPoint</Application>
  <PresentationFormat>와이드스크린</PresentationFormat>
  <Paragraphs>55</Paragraphs>
  <Slides>8</Slides>
  <Notes>3</Notes>
  <HiddenSlides>0</HiddenSlides>
  <MMClips>0</MMClips>
  <ScaleCrop>false</ScaleCrop>
  <HeadingPairs>
    <vt:vector size="6" baseType="variant">
      <vt:variant>
        <vt:lpstr>사용한 글꼴</vt:lpstr>
      </vt:variant>
      <vt:variant>
        <vt:i4>6</vt:i4>
      </vt:variant>
      <vt:variant>
        <vt:lpstr>테마</vt:lpstr>
      </vt:variant>
      <vt:variant>
        <vt:i4>1</vt:i4>
      </vt:variant>
      <vt:variant>
        <vt:lpstr>슬라이드 제목</vt:lpstr>
      </vt:variant>
      <vt:variant>
        <vt:i4>8</vt:i4>
      </vt:variant>
    </vt:vector>
  </HeadingPairs>
  <TitlesOfParts>
    <vt:vector size="15" baseType="lpstr">
      <vt:lpstr>맑은 고딕</vt:lpstr>
      <vt:lpstr>Arial</vt:lpstr>
      <vt:lpstr>Calibri</vt:lpstr>
      <vt:lpstr>Calibri Light</vt:lpstr>
      <vt:lpstr>Times New Roman</vt:lpstr>
      <vt:lpstr>Wingdings</vt:lpstr>
      <vt:lpstr>Office Theme</vt:lpstr>
      <vt:lpstr>Discussion on roaming traffic offloading in HPLMN    TEI19 HSBO  Samsung</vt:lpstr>
      <vt:lpstr>Identified issues/requirements [S2-2400266]</vt:lpstr>
      <vt:lpstr>UPF Selection and Failure Recovery per Serving PLMN (1/2)</vt:lpstr>
      <vt:lpstr>UPF Selection and Failure Recovery per Serving PLMN (2/2)</vt:lpstr>
      <vt:lpstr>Proposed SMF operation in HSBO scenario &amp;  conventional restoration procedure  </vt:lpstr>
      <vt:lpstr>Provisioning DNS information available at VPLMN region</vt:lpstr>
      <vt:lpstr>Further discussions</vt:lpstr>
      <vt:lpstr>Summary</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SS</cp:lastModifiedBy>
  <cp:revision>684</cp:revision>
  <dcterms:created xsi:type="dcterms:W3CDTF">2010-02-05T13:52:04Z</dcterms:created>
  <dcterms:modified xsi:type="dcterms:W3CDTF">2024-11-08T07:29:08Z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