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8"/>
  </p:notesMasterIdLst>
  <p:handoutMasterIdLst>
    <p:handoutMasterId r:id="rId9"/>
  </p:handoutMasterIdLst>
  <p:sldIdLst>
    <p:sldId id="1163" r:id="rId6"/>
    <p:sldId id="1246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950C89-33B5-B9DE-E11F-265694C64AE4}" name="Henry, Daniel" initials="DH" userId="S::dhenry@ntia.gov::41e92c00-2901-40fa-bd02-fd075e214992" providerId="AD"/>
  <p188:author id="{884735AB-71FB-6519-D052-77A8C295FFEE}" name="Spreenberg, Ona" initials="SO" userId="S::ospreenberg@ntia.gov::5d1f4c61-dd84-43d7-85e7-1650d05b0c2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89"/>
    <p:restoredTop sz="90748" autoAdjust="0"/>
  </p:normalViewPr>
  <p:slideViewPr>
    <p:cSldViewPr snapToGrid="0">
      <p:cViewPr varScale="1">
        <p:scale>
          <a:sx n="154" d="100"/>
          <a:sy n="154" d="100"/>
        </p:scale>
        <p:origin x="156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11/20/24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11/20/24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115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20/11/2024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S1-244432  |  3GPP SA1#108 Orlando, US  |  18-22 Nov, 2024 </a:t>
            </a:r>
            <a:endParaRPr lang="en-GB" altLang="en-US" sz="10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6633D-6F69-5793-0E0B-D16A4AC5A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126" y="896143"/>
            <a:ext cx="7324078" cy="2917217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6G Resilient Critical Infrastructure</a:t>
            </a:r>
          </a:p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en-GB" sz="2400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en-GB" sz="1067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D31112F2-549E-AE7D-B129-D41BDE69CE72}"/>
              </a:ext>
            </a:extLst>
          </p:cNvPr>
          <p:cNvSpPr txBox="1">
            <a:spLocks/>
          </p:cNvSpPr>
          <p:nvPr/>
        </p:nvSpPr>
        <p:spPr>
          <a:xfrm>
            <a:off x="616448" y="6492240"/>
            <a:ext cx="7536952" cy="239059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© 2019 The MITRE Corporation. All rights reserved.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3516F60-2123-745A-E656-27F4BEA24DAF}"/>
              </a:ext>
            </a:extLst>
          </p:cNvPr>
          <p:cNvCxnSpPr>
            <a:cxnSpLocks/>
          </p:cNvCxnSpPr>
          <p:nvPr/>
        </p:nvCxnSpPr>
        <p:spPr>
          <a:xfrm>
            <a:off x="6038670" y="647221"/>
            <a:ext cx="0" cy="441166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DF7482-CA42-A811-2BC2-1975327A1EBC}"/>
              </a:ext>
            </a:extLst>
          </p:cNvPr>
          <p:cNvCxnSpPr>
            <a:cxnSpLocks/>
          </p:cNvCxnSpPr>
          <p:nvPr/>
        </p:nvCxnSpPr>
        <p:spPr>
          <a:xfrm>
            <a:off x="179015" y="3159130"/>
            <a:ext cx="8964985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A05CFBB-D089-1FDB-DF26-1BA42E18B86B}"/>
              </a:ext>
            </a:extLst>
          </p:cNvPr>
          <p:cNvSpPr txBox="1">
            <a:spLocks/>
          </p:cNvSpPr>
          <p:nvPr/>
        </p:nvSpPr>
        <p:spPr>
          <a:xfrm>
            <a:off x="116102" y="3247787"/>
            <a:ext cx="5922563" cy="189571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08269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20000"/>
              <a:buFont typeface="Wingdings" pitchFamily="2" charset="2"/>
              <a:buChar char="§"/>
              <a:defRPr lang="en-US" sz="2400" b="1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6216" marR="0" indent="-304046" algn="l" defTabSz="121618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Tx/>
              <a:buFont typeface="Arial" pitchFamily="34" charset="0"/>
              <a:buChar char="–"/>
              <a:tabLst/>
              <a:defRPr lang="en-US"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94485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 lang="en-US" sz="240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400" b="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660" b="1" kern="1200">
                <a:solidFill>
                  <a:schemeClr val="tx1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Resilient Critical Infrastructure</a:t>
            </a:r>
          </a:p>
          <a:p>
            <a:r>
              <a:rPr lang="en-US" sz="1200" b="0" dirty="0"/>
              <a:t>The ability of essential systems services to prepare for, withstand, adapt to, and rapidly recover from disruptions.</a:t>
            </a:r>
            <a:r>
              <a:rPr lang="en-US" sz="1200" dirty="0"/>
              <a:t> </a:t>
            </a:r>
          </a:p>
          <a:p>
            <a:r>
              <a:rPr lang="en-US" sz="1200" b="0" dirty="0"/>
              <a:t>Aims to strengthen the ability of critical infrastructure to prevent, resist, absorb and recover from disruptive incidents, natural hazards, physical aging.</a:t>
            </a:r>
          </a:p>
          <a:p>
            <a:r>
              <a:rPr lang="en-US" sz="1200" b="0" dirty="0"/>
              <a:t>Energy, Water, IT/Networks, Transportation, and Emergency Services</a:t>
            </a:r>
          </a:p>
          <a:p>
            <a:r>
              <a:rPr lang="en-US" sz="1200" b="0" dirty="0"/>
              <a:t>6GS to support with PNT &amp; real-time situational awareness and decision support of critical infrastructure</a:t>
            </a:r>
          </a:p>
          <a:p>
            <a:endParaRPr lang="en-US" sz="120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BA3F39-C201-1D7A-EA67-8256FC5E31FA}"/>
              </a:ext>
            </a:extLst>
          </p:cNvPr>
          <p:cNvSpPr txBox="1">
            <a:spLocks/>
          </p:cNvSpPr>
          <p:nvPr/>
        </p:nvSpPr>
        <p:spPr>
          <a:xfrm>
            <a:off x="6241114" y="1098350"/>
            <a:ext cx="2786777" cy="19647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08269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20000"/>
              <a:buFont typeface="Wingdings" pitchFamily="2" charset="2"/>
              <a:buChar char="§"/>
              <a:defRPr lang="en-US" sz="2400" b="1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6216" marR="0" indent="-304046" algn="l" defTabSz="121618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Tx/>
              <a:buFont typeface="Arial" pitchFamily="34" charset="0"/>
              <a:buChar char="–"/>
              <a:tabLst/>
              <a:defRPr lang="en-US"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94485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 lang="en-US" sz="240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400" b="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660" b="1" kern="1200">
                <a:solidFill>
                  <a:schemeClr val="tx1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Work in SA1</a:t>
            </a:r>
          </a:p>
          <a:p>
            <a:r>
              <a:rPr lang="en-US" sz="1200" dirty="0"/>
              <a:t>Target:</a:t>
            </a:r>
            <a:r>
              <a:rPr lang="en-US" sz="1200" b="0" dirty="0"/>
              <a:t>  TR </a:t>
            </a:r>
          </a:p>
          <a:p>
            <a:r>
              <a:rPr lang="en-US" sz="1200" dirty="0"/>
              <a:t>Use Case: </a:t>
            </a:r>
            <a:r>
              <a:rPr lang="en-US" sz="1200" b="0" dirty="0"/>
              <a:t>Verticals for homeland</a:t>
            </a:r>
          </a:p>
          <a:p>
            <a:r>
              <a:rPr lang="en-US" sz="1200" b="0" dirty="0"/>
              <a:t>Presented as part of S1-242273 </a:t>
            </a:r>
          </a:p>
          <a:p>
            <a:r>
              <a:rPr lang="en-US" sz="1200" dirty="0"/>
              <a:t>Next Steps</a:t>
            </a:r>
          </a:p>
          <a:p>
            <a:pPr lvl="1"/>
            <a:r>
              <a:rPr lang="en-US" sz="1200" dirty="0"/>
              <a:t>List of critical infra types</a:t>
            </a:r>
          </a:p>
          <a:p>
            <a:pPr lvl="1"/>
            <a:r>
              <a:rPr lang="en-US" sz="1200" dirty="0"/>
              <a:t>KPI list for each one </a:t>
            </a:r>
          </a:p>
          <a:p>
            <a:pPr marL="382170" lvl="1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FD6C1DE-A111-65E6-0951-2BE711D1C278}"/>
              </a:ext>
            </a:extLst>
          </p:cNvPr>
          <p:cNvSpPr txBox="1">
            <a:spLocks/>
          </p:cNvSpPr>
          <p:nvPr/>
        </p:nvSpPr>
        <p:spPr>
          <a:xfrm>
            <a:off x="6322264" y="3281424"/>
            <a:ext cx="2786777" cy="17774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08269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20000"/>
              <a:buFont typeface="Wingdings" pitchFamily="2" charset="2"/>
              <a:buChar char="§"/>
              <a:defRPr lang="en-US" sz="2400" b="1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6216" marR="0" indent="-304046" algn="l" defTabSz="121618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Tx/>
              <a:buFont typeface="Arial" pitchFamily="34" charset="0"/>
              <a:buChar char="–"/>
              <a:tabLst/>
              <a:defRPr lang="en-US"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94485" indent="-308269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 lang="en-US" sz="240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400" b="0" kern="12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12161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798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2660" b="1" kern="1200">
                <a:solidFill>
                  <a:schemeClr val="tx1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Is-not</a:t>
            </a:r>
          </a:p>
          <a:p>
            <a:r>
              <a:rPr lang="en-US" sz="1200" b="0" dirty="0"/>
              <a:t>New positioning/timing in 5G</a:t>
            </a:r>
          </a:p>
          <a:p>
            <a:r>
              <a:rPr lang="en-US" sz="1200" b="0" dirty="0"/>
              <a:t>Targeted ‘internally’ for the 6GS</a:t>
            </a:r>
          </a:p>
          <a:p>
            <a:r>
              <a:rPr lang="en-US" sz="1200" b="0" dirty="0"/>
              <a:t>Mission Critical Comms</a:t>
            </a:r>
          </a:p>
          <a:p>
            <a:r>
              <a:rPr lang="en-US" sz="1200" b="0" dirty="0"/>
              <a:t>An existing 5G Service</a:t>
            </a:r>
          </a:p>
          <a:p>
            <a:r>
              <a:rPr lang="en-US" sz="1200" b="0" dirty="0"/>
              <a:t>TSN (Time Sensitive Networking)</a:t>
            </a:r>
            <a:endParaRPr lang="en-US" sz="120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dirty="0"/>
          </a:p>
          <a:p>
            <a:pPr marL="382170" lvl="1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</p:txBody>
      </p:sp>
      <p:pic>
        <p:nvPicPr>
          <p:cNvPr id="26" name="Picture 25" descr="A picture containing cluttered&#10;&#10;Description automatically generated">
            <a:extLst>
              <a:ext uri="{FF2B5EF4-FFF2-40B4-BE49-F238E27FC236}">
                <a16:creationId xmlns:a16="http://schemas.microsoft.com/office/drawing/2014/main" id="{F78465FB-2669-D028-7A15-8B8F72789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1" y="647221"/>
            <a:ext cx="1708621" cy="2354083"/>
          </a:xfrm>
          <a:prstGeom prst="rect">
            <a:avLst/>
          </a:prstGeom>
        </p:spPr>
      </p:pic>
      <p:pic>
        <p:nvPicPr>
          <p:cNvPr id="28" name="Picture 27" descr="A picture containing outdoor&#10;&#10;Description automatically generated">
            <a:extLst>
              <a:ext uri="{FF2B5EF4-FFF2-40B4-BE49-F238E27FC236}">
                <a16:creationId xmlns:a16="http://schemas.microsoft.com/office/drawing/2014/main" id="{534975A4-EC3F-C045-6293-80514047E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81" y="615950"/>
            <a:ext cx="1775328" cy="238535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4760281-30F2-2487-B7D2-F8E7F96E09E8}"/>
              </a:ext>
            </a:extLst>
          </p:cNvPr>
          <p:cNvSpPr txBox="1"/>
          <p:nvPr/>
        </p:nvSpPr>
        <p:spPr>
          <a:xfrm>
            <a:off x="322808" y="190014"/>
            <a:ext cx="1513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Valencia</a:t>
            </a:r>
          </a:p>
          <a:p>
            <a:pPr algn="ctr"/>
            <a:r>
              <a:rPr lang="en-US" sz="1200" b="1" dirty="0"/>
              <a:t>Dana Floods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21B36B-8B11-42BC-543A-266092DDCFFB}"/>
              </a:ext>
            </a:extLst>
          </p:cNvPr>
          <p:cNvSpPr txBox="1"/>
          <p:nvPr/>
        </p:nvSpPr>
        <p:spPr>
          <a:xfrm>
            <a:off x="2232754" y="176159"/>
            <a:ext cx="1650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Baltimore</a:t>
            </a:r>
          </a:p>
          <a:p>
            <a:pPr algn="ctr"/>
            <a:r>
              <a:rPr lang="en-US" sz="1200" b="1" dirty="0"/>
              <a:t>Bridge Collapse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78E06D-14F6-5CC9-33E8-4855437BBB18}"/>
              </a:ext>
            </a:extLst>
          </p:cNvPr>
          <p:cNvSpPr txBox="1"/>
          <p:nvPr/>
        </p:nvSpPr>
        <p:spPr>
          <a:xfrm>
            <a:off x="4118952" y="186056"/>
            <a:ext cx="1650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Guangdong Highway Collapse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49AE77B-9347-0FF5-35A1-C142ECB962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95" y="631587"/>
            <a:ext cx="1850755" cy="236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641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C3991592B5224EA21C2C71ABD597DF" ma:contentTypeVersion="10" ma:contentTypeDescription="Create a new document." ma:contentTypeScope="" ma:versionID="27de2b71bf47f3e508a8e6e03b8e7d2b">
  <xsd:schema xmlns:xsd="http://www.w3.org/2001/XMLSchema" xmlns:xs="http://www.w3.org/2001/XMLSchema" xmlns:p="http://schemas.microsoft.com/office/2006/metadata/properties" xmlns:ns2="d78da151-60e5-4e0a-9b23-771793939314" xmlns:ns3="337c7ba3-4015-4d96-a4e1-f64c9957a48c" targetNamespace="http://schemas.microsoft.com/office/2006/metadata/properties" ma:root="true" ma:fieldsID="cfbc5e2b2846c139744a536dfa8b7503" ns2:_="" ns3:_="">
    <xsd:import namespace="d78da151-60e5-4e0a-9b23-771793939314"/>
    <xsd:import namespace="337c7ba3-4015-4d96-a4e1-f64c9957a4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OPADReviewCompleted" minOccurs="0"/>
                <xsd:element ref="ns2:DateDu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8da151-60e5-4e0a-9b23-7717939393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OPADReviewCompleted" ma:index="14" nillable="true" ma:displayName="OPAD Review Completed" ma:default="0" ma:format="Dropdown" ma:internalName="OPADReviewCompleted">
      <xsd:simpleType>
        <xsd:restriction base="dms:Boolean"/>
      </xsd:simpleType>
    </xsd:element>
    <xsd:element name="DateDue" ma:index="15" nillable="true" ma:displayName="Date Due" ma:default="6/7/2023" ma:format="DateTime" ma:internalName="DateDue">
      <xsd:simpleType>
        <xsd:restriction base="dms:DateTime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7c7ba3-4015-4d96-a4e1-f64c9957a48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PADReviewCompleted xmlns="d78da151-60e5-4e0a-9b23-771793939314">false</OPADReviewCompleted>
    <DateDue xmlns="d78da151-60e5-4e0a-9b23-771793939314" xsi:nil="true"/>
  </documentManagement>
</p:properties>
</file>

<file path=customXml/itemProps1.xml><?xml version="1.0" encoding="utf-8"?>
<ds:datastoreItem xmlns:ds="http://schemas.openxmlformats.org/officeDocument/2006/customXml" ds:itemID="{D5C1110C-49AC-42AF-BAA6-146B058544DB}">
  <ds:schemaRefs>
    <ds:schemaRef ds:uri="337c7ba3-4015-4d96-a4e1-f64c9957a48c"/>
    <ds:schemaRef ds:uri="d78da151-60e5-4e0a-9b23-7717939393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337c7ba3-4015-4d96-a4e1-f64c9957a48c"/>
    <ds:schemaRef ds:uri="d78da151-60e5-4e0a-9b23-771793939314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68178ef-2b90-40ee-86de-4595a529cba9}" enabled="1" method="Standard" siteId="{d6cff1bd-67dd-4ce8-945d-d07dc775672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174</Words>
  <Application>Microsoft Macintosh PowerPoint</Application>
  <PresentationFormat>On-screen Show (16:9)</PresentationFormat>
  <Paragraphs>38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Custom Design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Elena Neira</cp:lastModifiedBy>
  <cp:revision>18</cp:revision>
  <cp:lastPrinted>2017-02-24T12:37:51Z</cp:lastPrinted>
  <dcterms:created xsi:type="dcterms:W3CDTF">2008-08-30T09:32:10Z</dcterms:created>
  <dcterms:modified xsi:type="dcterms:W3CDTF">2024-11-20T23:08:32Z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0x01010023C3991592B5224EA21C2C71ABD597DF</vt:lpwstr>
  </property>
</Properties>
</file>