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6"/>
  </p:notesMasterIdLst>
  <p:handoutMasterIdLst>
    <p:handoutMasterId r:id="rId17"/>
  </p:handoutMasterIdLst>
  <p:sldIdLst>
    <p:sldId id="1163" r:id="rId6"/>
    <p:sldId id="1222" r:id="rId7"/>
    <p:sldId id="1159" r:id="rId8"/>
    <p:sldId id="1225" r:id="rId9"/>
    <p:sldId id="1226" r:id="rId10"/>
    <p:sldId id="1230" r:id="rId11"/>
    <p:sldId id="1229" r:id="rId12"/>
    <p:sldId id="1228" r:id="rId13"/>
    <p:sldId id="1231" r:id="rId14"/>
    <p:sldId id="1105" r:id="rId15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887" autoAdjust="0"/>
    <p:restoredTop sz="91922"/>
  </p:normalViewPr>
  <p:slideViewPr>
    <p:cSldViewPr snapToGrid="0">
      <p:cViewPr varScale="1">
        <p:scale>
          <a:sx n="151" d="100"/>
          <a:sy n="151" d="100"/>
        </p:scale>
        <p:origin x="85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10/21/2024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10/21/2024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21/10/2024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ftp.3gpp.org/tsg_sa/WG1_Serv/TSGS1_104_Chicago/Docs/S1-23329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747372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fontScale="92500" lnSpcReduction="20000"/>
          </a:bodyPr>
          <a:lstStyle/>
          <a:p>
            <a:pPr algn="ctr">
              <a:defRPr/>
            </a:pPr>
            <a:r>
              <a:rPr lang="en-GB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Preparation call SA1#108</a:t>
            </a:r>
            <a:endParaRPr lang="en-GB" sz="4000" b="1" kern="0" dirty="0">
              <a:solidFill>
                <a:srgbClr val="FF0000"/>
              </a:solidFill>
              <a:latin typeface="+mj-lt"/>
              <a:ea typeface="ＭＳ Ｐゴシック" charset="0"/>
            </a:endParaRPr>
          </a:p>
          <a:p>
            <a:pPr algn="ctr">
              <a:defRPr/>
            </a:pPr>
            <a:br>
              <a:rPr lang="en-GB" sz="4000" b="1" kern="0" dirty="0">
                <a:latin typeface="+mj-lt"/>
                <a:ea typeface="ＭＳ Ｐゴシック" charset="0"/>
                <a:cs typeface="ＭＳ Ｐゴシック" charset="0"/>
              </a:rPr>
            </a:b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4470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nl-NL" sz="2000" dirty="0">
                <a:latin typeface="Arial" panose="020B0604020202020204" pitchFamily="34" charset="0"/>
              </a:rPr>
              <a:t>José Luis Almodóvar Chico</a:t>
            </a:r>
          </a:p>
          <a:p>
            <a:pPr>
              <a:lnSpc>
                <a:spcPct val="80000"/>
              </a:lnSpc>
              <a:spcAft>
                <a:spcPts val="600"/>
              </a:spcAft>
            </a:pPr>
            <a:r>
              <a:rPr lang="en-US" altLang="nl-NL" sz="1600" dirty="0">
                <a:latin typeface="Arial" panose="020B0604020202020204" pitchFamily="34" charset="0"/>
              </a:rPr>
              <a:t>SA1 Chair, KPN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>
                <a:solidFill>
                  <a:schemeClr val="bg1"/>
                </a:solidFill>
                <a:latin typeface="Arial" panose="020B0604020202020204" pitchFamily="34" charset="0"/>
              </a:rPr>
              <a:t>SP-244008- </a:t>
            </a:r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</a:rPr>
              <a:t>3GPP TSG-SA WG1 Meeting #108, Orlando, Florida, USA, 18-22 November 2024 </a:t>
            </a:r>
            <a:endParaRPr lang="en-US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2024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215C23-8DB6-4380-B915-51146BB20E0B}"/>
              </a:ext>
            </a:extLst>
          </p:cNvPr>
          <p:cNvSpPr txBox="1">
            <a:spLocks/>
          </p:cNvSpPr>
          <p:nvPr/>
        </p:nvSpPr>
        <p:spPr bwMode="auto">
          <a:xfrm>
            <a:off x="722313" y="1927225"/>
            <a:ext cx="7772400" cy="1101725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4000" b="1" i="1" kern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0"/>
              </a:rPr>
              <a:t>Thank you</a:t>
            </a:r>
            <a:endParaRPr lang="en-GB" sz="4000" b="1" i="1" kern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0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 altLang="nl-NL" b="1" dirty="0">
                <a:solidFill>
                  <a:srgbClr val="FF0000"/>
                </a:solidFill>
              </a:rPr>
              <a:t>SA1#108, Orlando</a:t>
            </a:r>
            <a:r>
              <a:rPr lang="nl-NL" altLang="nl-NL" sz="3200" b="1" dirty="0"/>
              <a:t>, </a:t>
            </a:r>
            <a:r>
              <a:rPr lang="nl-NL" b="1" dirty="0"/>
              <a:t>18-22 November </a:t>
            </a:r>
            <a:endParaRPr lang="en-GB" altLang="nl-NL" b="1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388" y="1028700"/>
            <a:ext cx="8311223" cy="3622675"/>
          </a:xfrm>
        </p:spPr>
        <p:txBody>
          <a:bodyPr/>
          <a:lstStyle/>
          <a:p>
            <a:pPr marL="341305" indent="-341305"/>
            <a:r>
              <a:rPr lang="nl-NL" altLang="nl-NL" sz="2000" dirty="0"/>
              <a:t>Deadlines:</a:t>
            </a:r>
            <a:endParaRPr lang="nl-NL" sz="2400" dirty="0"/>
          </a:p>
          <a:p>
            <a:pPr lvl="1"/>
            <a:r>
              <a:rPr lang="en-GB" sz="1600" dirty="0"/>
              <a:t>Tdoc</a:t>
            </a:r>
            <a:r>
              <a:rPr lang="en-GB" sz="1600" b="1" dirty="0"/>
              <a:t> number</a:t>
            </a:r>
            <a:r>
              <a:rPr lang="en-GB" sz="1600" dirty="0"/>
              <a:t> and </a:t>
            </a:r>
            <a:r>
              <a:rPr lang="en-GB" sz="1600" b="1" dirty="0"/>
              <a:t>CR number</a:t>
            </a:r>
            <a:r>
              <a:rPr lang="en-GB" sz="1600" dirty="0"/>
              <a:t> requests:  	</a:t>
            </a:r>
            <a:r>
              <a:rPr lang="en-GB" sz="1600" b="1" dirty="0"/>
              <a:t>Friday, 8</a:t>
            </a:r>
            <a:r>
              <a:rPr lang="en-GB" sz="1600" dirty="0"/>
              <a:t> Nov 2024, 23:00 UTC</a:t>
            </a:r>
            <a:endParaRPr lang="nl-NL" sz="1600" dirty="0"/>
          </a:p>
          <a:p>
            <a:pPr lvl="1"/>
            <a:r>
              <a:rPr lang="en-GB" sz="1600" dirty="0"/>
              <a:t>Document </a:t>
            </a:r>
            <a:r>
              <a:rPr lang="en-GB" sz="1600" b="1" dirty="0"/>
              <a:t>submission</a:t>
            </a:r>
            <a:r>
              <a:rPr lang="en-GB" sz="1600" dirty="0"/>
              <a:t>:                		</a:t>
            </a:r>
            <a:r>
              <a:rPr lang="en-GB" sz="1600" b="1" dirty="0"/>
              <a:t>Friday, 8</a:t>
            </a:r>
            <a:r>
              <a:rPr lang="en-GB" sz="1600" dirty="0"/>
              <a:t> Nov 2024, 23:00 UTC</a:t>
            </a:r>
            <a:endParaRPr lang="nl-NL" sz="1600" dirty="0"/>
          </a:p>
          <a:p>
            <a:pPr marL="341305" indent="-341305"/>
            <a:r>
              <a:rPr lang="nl-NL" altLang="nl-NL" sz="2000" dirty="0"/>
              <a:t>Goals:</a:t>
            </a:r>
          </a:p>
          <a:p>
            <a:pPr marL="739807" lvl="1" indent="-341305"/>
            <a:r>
              <a:rPr lang="en-US" altLang="de-DE" sz="1600" b="1" dirty="0"/>
              <a:t>Finalizing “cleaning” Rel-18 (and even Rel-17) SA1 specs </a:t>
            </a:r>
          </a:p>
          <a:p>
            <a:pPr marL="1139857" lvl="2" indent="-341305"/>
            <a:r>
              <a:rPr lang="en-US" altLang="de-DE" sz="1600" dirty="0"/>
              <a:t>i.e. align SA1 TSs with what was actually specified in later Stages. See </a:t>
            </a:r>
            <a:r>
              <a:rPr lang="en-GB" sz="1400" u="sng" dirty="0">
                <a:solidFill>
                  <a:srgbClr val="0000FF"/>
                </a:solidFill>
                <a:ea typeface="Calibri" panose="020F0502020204030204" pitchFamily="34" charset="0"/>
                <a:cs typeface="Arial" panose="020B0604020202020204" pitchFamily="34" charset="0"/>
                <a:hlinkClick r:id="rId2"/>
              </a:rPr>
              <a:t>S1-233292</a:t>
            </a:r>
            <a:r>
              <a:rPr lang="en-GB" sz="1400" u="sng" dirty="0">
                <a:solidFill>
                  <a:srgbClr val="0000FF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marL="1139857" lvl="2" indent="-341305"/>
            <a:r>
              <a:rPr lang="en-GB" altLang="de-DE" sz="1400" dirty="0"/>
              <a:t>Separate call with former rapporteurs that already submitted contributions. The goal is to see how to keep alive their analysis.</a:t>
            </a:r>
            <a:endParaRPr lang="en-US" altLang="de-DE" sz="1400" dirty="0"/>
          </a:p>
          <a:p>
            <a:pPr marL="739807" lvl="1" indent="-341305"/>
            <a:r>
              <a:rPr lang="en-US" altLang="de-DE" sz="1600" b="1" dirty="0"/>
              <a:t>Continue the work o</a:t>
            </a:r>
            <a:r>
              <a:rPr lang="en-US" altLang="nl-NL" sz="1600" b="1" dirty="0"/>
              <a:t>n Rel-20 5G Advanced</a:t>
            </a:r>
          </a:p>
          <a:p>
            <a:pPr marL="1139857" lvl="2" indent="-341305"/>
            <a:r>
              <a:rPr lang="en-US" altLang="de-DE" sz="1400" dirty="0"/>
              <a:t>Last meeting for use cases. Starting consolidation.</a:t>
            </a:r>
          </a:p>
          <a:p>
            <a:pPr marL="1139857" lvl="2" indent="-341305"/>
            <a:r>
              <a:rPr lang="en-US" altLang="de-DE" sz="1400" dirty="0"/>
              <a:t>Discussion on Friday in Orlando if an extra meeting would be needed for consolidation. If so, an ad-hoc in January can be proposed. Input for rapporteurs will be needed.</a:t>
            </a:r>
          </a:p>
          <a:p>
            <a:pPr marL="739807" lvl="1" indent="-341305"/>
            <a:r>
              <a:rPr lang="en-US" altLang="nl-NL" sz="1600" b="1" dirty="0"/>
              <a:t>On Rel-20 6G: start the work</a:t>
            </a:r>
          </a:p>
          <a:p>
            <a:pPr marL="1139857" lvl="2" indent="-341305"/>
            <a:r>
              <a:rPr lang="en-US" altLang="nl-NL" sz="1400" dirty="0"/>
              <a:t>See next slides</a:t>
            </a:r>
          </a:p>
        </p:txBody>
      </p:sp>
    </p:spTree>
    <p:extLst>
      <p:ext uri="{BB962C8B-B14F-4D97-AF65-F5344CB8AC3E}">
        <p14:creationId xmlns:p14="http://schemas.microsoft.com/office/powerpoint/2010/main" val="347605206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0664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78" name="Straight Connector 114">
            <a:extLst>
              <a:ext uri="{FF2B5EF4-FFF2-40B4-BE49-F238E27FC236}">
                <a16:creationId xmlns:a16="http://schemas.microsoft.com/office/drawing/2014/main" id="{253E0E35-9953-58B7-30B7-B93BBB533F5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95709" y="1073630"/>
            <a:ext cx="8919" cy="3797664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8570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155122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96172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2448795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1890876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6745313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4306982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2496490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4903071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3098929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5530910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294787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3695018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6142874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5308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1189800" y="1358198"/>
            <a:ext cx="1557862" cy="267402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1100" b="1" dirty="0">
                <a:latin typeface="Arial" panose="020B0604020202020204" pitchFamily="34" charset="0"/>
                <a:ea typeface="MS PGothic" panose="020B0600070205080204" pitchFamily="34" charset="-128"/>
              </a:rPr>
              <a:t>5GA SID </a:t>
            </a:r>
            <a:r>
              <a:rPr lang="fr-FR" sz="1100" b="1" dirty="0" err="1">
                <a:latin typeface="Arial" panose="020B0604020202020204" pitchFamily="34" charset="0"/>
                <a:ea typeface="MS PGothic" panose="020B0600070205080204" pitchFamily="34" charset="-128"/>
              </a:rPr>
              <a:t>definition</a:t>
            </a:r>
            <a:endParaRPr lang="fr-FR" sz="1100" b="1" dirty="0">
              <a:latin typeface="Arial" panose="020B0604020202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4386814" y="1773076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2659615" y="1776674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26" name="Star: 5 Points 25">
            <a:extLst>
              <a:ext uri="{FF2B5EF4-FFF2-40B4-BE49-F238E27FC236}">
                <a16:creationId xmlns:a16="http://schemas.microsoft.com/office/drawing/2014/main" id="{FDA1D504-5A4B-17F6-5478-9450A10EDA8D}"/>
              </a:ext>
            </a:extLst>
          </p:cNvPr>
          <p:cNvSpPr/>
          <p:nvPr/>
        </p:nvSpPr>
        <p:spPr bwMode="auto">
          <a:xfrm>
            <a:off x="2248781" y="270617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350EBDED-2AAF-158F-80CB-DEAAEA111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3744" y="3055219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IMT-2030 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0140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1187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49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17112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2234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32817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27582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3150680" y="4427030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290C507-3484-6A34-73D1-2C0E61E8F4E2}"/>
              </a:ext>
            </a:extLst>
          </p:cNvPr>
          <p:cNvSpPr txBox="1">
            <a:spLocks/>
          </p:cNvSpPr>
          <p:nvPr/>
        </p:nvSpPr>
        <p:spPr bwMode="auto">
          <a:xfrm>
            <a:off x="6212517" y="1074915"/>
            <a:ext cx="275212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Rel-20 - 5GA 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(</a:t>
            </a:r>
            <a:r>
              <a:rPr lang="en-GB" sz="14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st.+norm</a:t>
            </a:r>
            <a:r>
              <a:rPr lang="en-GB" sz="14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.)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55" name="Title 1">
            <a:extLst>
              <a:ext uri="{FF2B5EF4-FFF2-40B4-BE49-F238E27FC236}">
                <a16:creationId xmlns:a16="http://schemas.microsoft.com/office/drawing/2014/main" id="{2AC0A55B-9075-2801-E70D-1CD4078A7F2A}"/>
              </a:ext>
            </a:extLst>
          </p:cNvPr>
          <p:cNvSpPr txBox="1">
            <a:spLocks/>
          </p:cNvSpPr>
          <p:nvPr/>
        </p:nvSpPr>
        <p:spPr bwMode="auto">
          <a:xfrm>
            <a:off x="6524479" y="3094239"/>
            <a:ext cx="2434860" cy="3886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1800" b="1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Rel-20 - 6G </a:t>
            </a:r>
            <a:r>
              <a:rPr lang="en-GB" sz="1800" b="1" kern="0" dirty="0" err="1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st.</a:t>
            </a:r>
            <a:endParaRPr lang="en-US" sz="1600" b="1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3918496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4816068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6319639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SA1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cxnSp>
        <p:nvCxnSpPr>
          <p:cNvPr id="17474" name="Straight Connector 114">
            <a:extLst>
              <a:ext uri="{FF2B5EF4-FFF2-40B4-BE49-F238E27FC236}">
                <a16:creationId xmlns:a16="http://schemas.microsoft.com/office/drawing/2014/main" id="{1E850D3E-22CB-3B16-B8E6-F87509E43D8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88897" y="105105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7" name="Rectangle 12">
            <a:extLst>
              <a:ext uri="{FF2B5EF4-FFF2-40B4-BE49-F238E27FC236}">
                <a16:creationId xmlns:a16="http://schemas.microsoft.com/office/drawing/2014/main" id="{D147630A-8976-0FD4-29B7-D02E2C178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8627" y="4900862"/>
            <a:ext cx="1275253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900" dirty="0">
                <a:solidFill>
                  <a:srgbClr val="C00000"/>
                </a:solidFill>
                <a:latin typeface="Montserrat" panose="00000500000000000000" pitchFamily="2" charset="0"/>
              </a:rPr>
              <a:t>SA1#108 Nov</a:t>
            </a:r>
          </a:p>
        </p:txBody>
      </p:sp>
      <p:cxnSp>
        <p:nvCxnSpPr>
          <p:cNvPr id="17496" name="Straight Connector 17495">
            <a:extLst>
              <a:ext uri="{FF2B5EF4-FFF2-40B4-BE49-F238E27FC236}">
                <a16:creationId xmlns:a16="http://schemas.microsoft.com/office/drawing/2014/main" id="{BDB4D2CF-AD40-0D5D-08A3-36B8F6AF86F9}"/>
              </a:ext>
            </a:extLst>
          </p:cNvPr>
          <p:cNvCxnSpPr>
            <a:cxnSpLocks/>
          </p:cNvCxnSpPr>
          <p:nvPr/>
        </p:nvCxnSpPr>
        <p:spPr bwMode="auto">
          <a:xfrm>
            <a:off x="0" y="2321688"/>
            <a:ext cx="91440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68" name="Google Shape;199;p20">
            <a:extLst>
              <a:ext uri="{FF2B5EF4-FFF2-40B4-BE49-F238E27FC236}">
                <a16:creationId xmlns:a16="http://schemas.microsoft.com/office/drawing/2014/main" id="{3734D1D9-6145-4308-9147-5A4C5B73F41E}"/>
              </a:ext>
            </a:extLst>
          </p:cNvPr>
          <p:cNvSpPr txBox="1"/>
          <p:nvPr/>
        </p:nvSpPr>
        <p:spPr>
          <a:xfrm>
            <a:off x="2177588" y="3508733"/>
            <a:ext cx="1078304" cy="274500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200;p20">
            <a:extLst>
              <a:ext uri="{FF2B5EF4-FFF2-40B4-BE49-F238E27FC236}">
                <a16:creationId xmlns:a16="http://schemas.microsoft.com/office/drawing/2014/main" id="{8997F8F9-9C42-424A-BAFC-12534BC7748B}"/>
              </a:ext>
            </a:extLst>
          </p:cNvPr>
          <p:cNvSpPr txBox="1"/>
          <p:nvPr/>
        </p:nvSpPr>
        <p:spPr>
          <a:xfrm>
            <a:off x="2099735" y="3445531"/>
            <a:ext cx="1138689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presentations</a:t>
            </a:r>
            <a:endParaRPr dirty="0"/>
          </a:p>
        </p:txBody>
      </p:sp>
      <p:sp>
        <p:nvSpPr>
          <p:cNvPr id="70" name="Google Shape;201;p20">
            <a:extLst>
              <a:ext uri="{FF2B5EF4-FFF2-40B4-BE49-F238E27FC236}">
                <a16:creationId xmlns:a16="http://schemas.microsoft.com/office/drawing/2014/main" id="{8DC9EB25-CC39-44D2-BE21-7041D539D341}"/>
              </a:ext>
            </a:extLst>
          </p:cNvPr>
          <p:cNvSpPr txBox="1"/>
          <p:nvPr/>
        </p:nvSpPr>
        <p:spPr>
          <a:xfrm>
            <a:off x="2700166" y="3880990"/>
            <a:ext cx="649361" cy="341893"/>
          </a:xfrm>
          <a:prstGeom prst="rect">
            <a:avLst/>
          </a:prstGeom>
          <a:solidFill>
            <a:srgbClr val="F2F2F2"/>
          </a:solidFill>
          <a:ln w="19050" cap="flat" cmpd="sng">
            <a:solidFill>
              <a:srgbClr val="385D8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202;p20">
            <a:extLst>
              <a:ext uri="{FF2B5EF4-FFF2-40B4-BE49-F238E27FC236}">
                <a16:creationId xmlns:a16="http://schemas.microsoft.com/office/drawing/2014/main" id="{AEC0D810-6959-4FB2-9535-BE16E1833544}"/>
              </a:ext>
            </a:extLst>
          </p:cNvPr>
          <p:cNvSpPr txBox="1"/>
          <p:nvPr/>
        </p:nvSpPr>
        <p:spPr>
          <a:xfrm>
            <a:off x="2638318" y="3909001"/>
            <a:ext cx="779401" cy="3138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en-US" sz="900" b="1" dirty="0">
                <a:solidFill>
                  <a:schemeClr val="dk1"/>
                </a:solidFill>
              </a:rPr>
              <a:t>SID(s)</a:t>
            </a:r>
            <a:b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900" b="1" i="0" u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agreement</a:t>
            </a:r>
            <a:endParaRPr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03E191-1F4B-54BA-C6B3-3DCE0FB24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124" y="3573887"/>
            <a:ext cx="1096135" cy="61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1">
            <a:extLst>
              <a:ext uri="{FF2B5EF4-FFF2-40B4-BE49-F238E27FC236}">
                <a16:creationId xmlns:a16="http://schemas.microsoft.com/office/drawing/2014/main" id="{F43A42A1-BC74-A7B4-DBA5-904A4C57A6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3318" y="1508095"/>
            <a:ext cx="1232657" cy="769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Google Shape;198;p20">
            <a:extLst>
              <a:ext uri="{FF2B5EF4-FFF2-40B4-BE49-F238E27FC236}">
                <a16:creationId xmlns:a16="http://schemas.microsoft.com/office/drawing/2014/main" id="{45E4D3AB-C5C4-4519-BCD8-50B6EFFAE860}"/>
              </a:ext>
            </a:extLst>
          </p:cNvPr>
          <p:cNvSpPr txBox="1"/>
          <p:nvPr/>
        </p:nvSpPr>
        <p:spPr>
          <a:xfrm>
            <a:off x="1900250" y="2434516"/>
            <a:ext cx="1624905" cy="1938603"/>
          </a:xfrm>
          <a:prstGeom prst="rect">
            <a:avLst/>
          </a:prstGeom>
          <a:solidFill>
            <a:srgbClr val="D9D9D9">
              <a:alpha val="53730"/>
            </a:srgbClr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 algn="ctr">
              <a:buClr>
                <a:schemeClr val="dk1"/>
              </a:buClr>
              <a:buSzPts val="1400"/>
            </a:pPr>
            <a:r>
              <a:rPr lang="en-US" sz="1100" b="1" dirty="0">
                <a:solidFill>
                  <a:schemeClr val="dk1"/>
                </a:solidFill>
              </a:rPr>
              <a:t>6G SID definition</a:t>
            </a:r>
            <a:endParaRPr lang="en-US" sz="1100" dirty="0"/>
          </a:p>
        </p:txBody>
      </p:sp>
      <p:sp>
        <p:nvSpPr>
          <p:cNvPr id="5" name="Star: 5 Points 4">
            <a:extLst>
              <a:ext uri="{FF2B5EF4-FFF2-40B4-BE49-F238E27FC236}">
                <a16:creationId xmlns:a16="http://schemas.microsoft.com/office/drawing/2014/main" id="{7785F469-5E9E-1639-2E12-A0284EE4D441}"/>
              </a:ext>
            </a:extLst>
          </p:cNvPr>
          <p:cNvSpPr/>
          <p:nvPr/>
        </p:nvSpPr>
        <p:spPr bwMode="auto">
          <a:xfrm>
            <a:off x="3721981" y="115677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6" name="TextBox 1">
            <a:extLst>
              <a:ext uri="{FF2B5EF4-FFF2-40B4-BE49-F238E27FC236}">
                <a16:creationId xmlns:a16="http://schemas.microsoft.com/office/drawing/2014/main" id="{FC01E266-6D2C-A95C-1B58-37463671C1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8044" y="1474069"/>
            <a:ext cx="120680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SA Workshop on 5GA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EA1B5194-0332-8A49-94BD-88F02DDBDF65}"/>
              </a:ext>
            </a:extLst>
          </p:cNvPr>
          <p:cNvSpPr/>
          <p:nvPr/>
        </p:nvSpPr>
        <p:spPr bwMode="auto">
          <a:xfrm>
            <a:off x="4337931" y="266807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0" name="TextBox 1">
            <a:extLst>
              <a:ext uri="{FF2B5EF4-FFF2-40B4-BE49-F238E27FC236}">
                <a16:creationId xmlns:a16="http://schemas.microsoft.com/office/drawing/2014/main" id="{60BFB255-63A7-5D2C-676B-E87AE32B5B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2894" y="3017119"/>
            <a:ext cx="1200456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TSG Workshop on 6G </a:t>
            </a:r>
            <a:r>
              <a:rPr lang="en-GB" altLang="en-US" sz="700" b="1" i="1" dirty="0">
                <a:latin typeface="Montserrat" panose="00000500000000000000" pitchFamily="50" charset="0"/>
              </a:rPr>
              <a:t>SA1 input expected</a:t>
            </a:r>
            <a:endParaRPr lang="en-GB" altLang="en-US" sz="700" i="1" dirty="0"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Rel-20 6G (1/3)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85" y="1028700"/>
            <a:ext cx="8747760" cy="4147308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Agenda</a:t>
            </a:r>
          </a:p>
          <a:p>
            <a:pPr marL="739807" lvl="1" indent="-341305"/>
            <a:r>
              <a:rPr lang="en-US" altLang="nl-NL" sz="1400" dirty="0"/>
              <a:t>All TR sections, as defined at SA1#107. have their separate sections in the agenda.</a:t>
            </a:r>
          </a:p>
          <a:p>
            <a:pPr marL="739807" lvl="1" indent="-341305"/>
            <a:r>
              <a:rPr lang="en-US" altLang="nl-NL" sz="1400" dirty="0"/>
              <a:t>Initial forecast from the chair: 6G and 5G SIDs will run in parallel on Tuesday and Wednesday. This will have to be later confirmed, based on the actual number of contributions provided.</a:t>
            </a:r>
          </a:p>
          <a:p>
            <a:pPr marL="398502" lvl="1" indent="0">
              <a:buNone/>
            </a:pPr>
            <a:endParaRPr lang="en-US" altLang="nl-NL" sz="1400" dirty="0"/>
          </a:p>
          <a:p>
            <a:pPr marL="341305" indent="-341305"/>
            <a:r>
              <a:rPr lang="fr-FR" altLang="nl-NL" sz="1800" b="1" dirty="0"/>
              <a:t>SA1 6G </a:t>
            </a:r>
            <a:r>
              <a:rPr lang="en-US" altLang="nl-NL" sz="1800" b="1" dirty="0"/>
              <a:t>study</a:t>
            </a:r>
            <a:r>
              <a:rPr lang="fr-FR" altLang="nl-NL" sz="1800" b="1" dirty="0"/>
              <a:t> rapporteur </a:t>
            </a:r>
            <a:r>
              <a:rPr lang="en-US" altLang="nl-NL" sz="1800" b="1" dirty="0"/>
              <a:t>responsibilities</a:t>
            </a:r>
          </a:p>
          <a:p>
            <a:pPr marL="739807" lvl="1" indent="-341305"/>
            <a:r>
              <a:rPr lang="en-US" altLang="nl-NL" sz="1400" dirty="0"/>
              <a:t>SA1 will work with two rapporteurs. </a:t>
            </a:r>
          </a:p>
          <a:p>
            <a:pPr marL="739807" lvl="1" indent="-341305"/>
            <a:r>
              <a:rPr lang="en-US" altLang="nl-NL" sz="1400" dirty="0"/>
              <a:t>Each Rapporteur takes care of a specific set of TR sections (split made by themselves), and they will work closely to ensure alignment of approach and terms</a:t>
            </a:r>
          </a:p>
          <a:p>
            <a:pPr marL="739807" lvl="1" indent="-341305"/>
            <a:r>
              <a:rPr lang="en-US" altLang="nl-NL" sz="1400" dirty="0"/>
              <a:t>The Rapporteurs will focus on quality and consistency of the work and TR. Expect comments about quality, possible merging, and so on.</a:t>
            </a:r>
          </a:p>
        </p:txBody>
      </p:sp>
    </p:spTree>
    <p:extLst>
      <p:ext uri="{BB962C8B-B14F-4D97-AF65-F5344CB8AC3E}">
        <p14:creationId xmlns:p14="http://schemas.microsoft.com/office/powerpoint/2010/main" val="39199671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Rel-20 6G (2/3)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996192"/>
            <a:ext cx="8747760" cy="4147308"/>
          </a:xfrm>
        </p:spPr>
        <p:txBody>
          <a:bodyPr/>
          <a:lstStyle/>
          <a:p>
            <a:pPr marL="341305" indent="-341305"/>
            <a:r>
              <a:rPr lang="en-US" sz="1800" b="1" dirty="0"/>
              <a:t>Section “Other use cases” or “Annex” </a:t>
            </a:r>
          </a:p>
          <a:p>
            <a:pPr marL="739807" lvl="1" indent="-341305"/>
            <a:r>
              <a:rPr lang="en-GB" sz="1400" dirty="0"/>
              <a:t>As per SA1#107 decision, one section has been created for “</a:t>
            </a:r>
            <a:r>
              <a:rPr lang="en-US" sz="1400" dirty="0"/>
              <a:t>Other use cases” and an annex has been created.</a:t>
            </a:r>
          </a:p>
          <a:p>
            <a:pPr marL="739807" lvl="1" indent="-341305"/>
            <a:r>
              <a:rPr lang="en-US" sz="1400" dirty="0"/>
              <a:t>After discussion and debate, SA1 chair and 6G rapporteurs believe a section of “Other use cases” is the right way to go to avoid future challenges in the consolidation of potential requirements/use cases phase. A contribution to delete the Annex will be presented at the next SA1.</a:t>
            </a:r>
          </a:p>
          <a:p>
            <a:pPr marL="739807" lvl="1" indent="-341305"/>
            <a:r>
              <a:rPr lang="en-US" sz="1400" dirty="0"/>
              <a:t>If agree by SA1, the criteria for use cases with no corresponding “areas of interest” will be placed in the section titled “Other use cases”.</a:t>
            </a:r>
          </a:p>
          <a:p>
            <a:pPr marL="398502" lvl="1" indent="0">
              <a:buNone/>
            </a:pPr>
            <a:endParaRPr lang="en-US" sz="1400" dirty="0"/>
          </a:p>
          <a:p>
            <a:pPr marL="341305" indent="-341305"/>
            <a:r>
              <a:rPr lang="en-US" altLang="nl-NL" sz="1800" b="1" dirty="0"/>
              <a:t>TR skeleton section</a:t>
            </a:r>
          </a:p>
          <a:p>
            <a:pPr marL="739807" lvl="1" indent="-341305"/>
            <a:r>
              <a:rPr lang="en-US" altLang="nl-NL" sz="1400" dirty="0"/>
              <a:t>Fruitful discussions in Maastricht. Six areas of interest created.</a:t>
            </a:r>
          </a:p>
          <a:p>
            <a:pPr marL="739807" lvl="1" indent="-341305"/>
            <a:r>
              <a:rPr lang="en-US" altLang="nl-NL" sz="1400" dirty="0"/>
              <a:t>In Orlando, we will discuss once more the section related to AI, due to the interest expressed by several companies. Meeting time for the discussion will be limited. </a:t>
            </a:r>
          </a:p>
          <a:p>
            <a:pPr marL="739807" lvl="1" indent="-341305"/>
            <a:r>
              <a:rPr lang="en-US" altLang="nl-NL" sz="1400" dirty="0"/>
              <a:t>A pre-conference call on AI and computing will be scheduled ahead of meeting. For contributions regarding AI, address the agenda section of “Other use cases” in this meeting.</a:t>
            </a:r>
          </a:p>
          <a:p>
            <a:pPr marL="398502" lvl="1" indent="0">
              <a:buNone/>
            </a:pPr>
            <a:endParaRPr lang="en-US" altLang="nl-NL" sz="1400" dirty="0"/>
          </a:p>
        </p:txBody>
      </p:sp>
    </p:spTree>
    <p:extLst>
      <p:ext uri="{BB962C8B-B14F-4D97-AF65-F5344CB8AC3E}">
        <p14:creationId xmlns:p14="http://schemas.microsoft.com/office/powerpoint/2010/main" val="271740045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Rel-20 6G (3/3)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824742"/>
            <a:ext cx="8747760" cy="4147308"/>
          </a:xfrm>
        </p:spPr>
        <p:txBody>
          <a:bodyPr/>
          <a:lstStyle/>
          <a:p>
            <a:pPr marL="398502" lvl="1" indent="0">
              <a:buNone/>
            </a:pPr>
            <a:endParaRPr lang="en-US" altLang="nl-NL" sz="1400" dirty="0"/>
          </a:p>
          <a:p>
            <a:pPr marL="341305" indent="-341305"/>
            <a:r>
              <a:rPr lang="en-US" altLang="nl-NL" sz="1800" b="1" dirty="0"/>
              <a:t>Procedure for creating new section</a:t>
            </a:r>
            <a:endParaRPr lang="en-US" altLang="nl-NL" sz="1400" dirty="0"/>
          </a:p>
          <a:p>
            <a:pPr marL="739807" lvl="1" indent="-341305"/>
            <a:r>
              <a:rPr lang="en-US" altLang="nl-NL" sz="1400" dirty="0"/>
              <a:t>This cannot be a discussion at every meeting and for every use case!</a:t>
            </a:r>
          </a:p>
          <a:p>
            <a:pPr marL="739807" lvl="1" indent="-341305"/>
            <a:r>
              <a:rPr lang="en-US" altLang="nl-NL" sz="1400" dirty="0"/>
              <a:t>6G rapporteurs will  group use cases within the section “Other use cases”. Rapporteurs may propose new sections for the TR based on some of these groups, for agreement by SA1of 3GPP.</a:t>
            </a:r>
          </a:p>
          <a:p>
            <a:pPr marL="739807" lvl="1" indent="-341305"/>
            <a:r>
              <a:rPr lang="en-US" altLang="nl-NL" sz="1400" dirty="0"/>
              <a:t>In addition, as usual: By consensus, based on company’s contributions. Prior discussions with both rapporteurs strongly encouraged. </a:t>
            </a:r>
          </a:p>
          <a:p>
            <a:pPr marL="398502" lvl="1" indent="0">
              <a:buNone/>
            </a:pPr>
            <a:endParaRPr lang="en-US" altLang="nl-NL" sz="1400" dirty="0"/>
          </a:p>
          <a:p>
            <a:pPr marL="341305" indent="-341305"/>
            <a:r>
              <a:rPr lang="en-US" sz="1800" b="1" dirty="0"/>
              <a:t>Format </a:t>
            </a:r>
          </a:p>
          <a:p>
            <a:pPr marL="739807" lvl="1" indent="-341305"/>
            <a:r>
              <a:rPr lang="en-GB" sz="1400" dirty="0"/>
              <a:t>Next slide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29274054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6G Format UCs (1/2)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1028700"/>
            <a:ext cx="8747760" cy="1063693"/>
          </a:xfrm>
        </p:spPr>
        <p:txBody>
          <a:bodyPr/>
          <a:lstStyle/>
          <a:p>
            <a:pPr marL="341305" indent="-341305"/>
            <a:r>
              <a:rPr lang="en-US" altLang="nl-NL" sz="1800" b="1" dirty="0"/>
              <a:t>Use case template update on new scenarios and system operation/high level requirements will be considered separately</a:t>
            </a:r>
          </a:p>
          <a:p>
            <a:pPr marL="341305" indent="-341305"/>
            <a:r>
              <a:rPr lang="en-US" altLang="zh-CN" sz="1800" b="1" dirty="0">
                <a:sym typeface="+mn-ea"/>
              </a:rPr>
              <a:t>Consistency is needed through the TR, avoid different numbering</a:t>
            </a:r>
            <a:endParaRPr lang="en-US" altLang="zh-CN" sz="1800" b="1" dirty="0"/>
          </a:p>
          <a:p>
            <a:pPr marL="341305" indent="-341305"/>
            <a:endParaRPr lang="en-US" altLang="nl-NL" sz="1800" b="1" dirty="0"/>
          </a:p>
          <a:p>
            <a:pPr marL="398502" lvl="1" indent="0">
              <a:buNone/>
            </a:pPr>
            <a:endParaRPr lang="en-US" sz="1400" dirty="0"/>
          </a:p>
        </p:txBody>
      </p:sp>
      <p:sp>
        <p:nvSpPr>
          <p:cNvPr id="4" name="文本框 99">
            <a:extLst>
              <a:ext uri="{FF2B5EF4-FFF2-40B4-BE49-F238E27FC236}">
                <a16:creationId xmlns:a16="http://schemas.microsoft.com/office/drawing/2014/main" id="{2FCC3640-6A53-467E-90BD-D54932A61B6D}"/>
              </a:ext>
            </a:extLst>
          </p:cNvPr>
          <p:cNvSpPr txBox="1"/>
          <p:nvPr/>
        </p:nvSpPr>
        <p:spPr>
          <a:xfrm>
            <a:off x="1350148" y="2092393"/>
            <a:ext cx="7516495" cy="2353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b="1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Existing use case template consists of the following clauses:</a:t>
            </a:r>
            <a:endParaRPr lang="en-US" altLang="zh-CN" sz="1400" dirty="0"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X.1.1	Description</a:t>
            </a: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X.1.2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Pre-conditions</a:t>
            </a: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X.1.3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Service flows</a:t>
            </a: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X.1.4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Post conditions</a:t>
            </a: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X.1.5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	Existing features partly or fully covering the use case functionality</a:t>
            </a:r>
          </a:p>
          <a:p>
            <a:pPr marL="0" indent="0" algn="l" eaLnBrk="1" fontAlgn="auto" latinLnBrk="0" hangingPunct="1">
              <a:lnSpc>
                <a:spcPct val="150000"/>
              </a:lnSpc>
              <a:buSzTx/>
              <a:buNone/>
            </a:pP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  <a:sym typeface="+mn-ea"/>
              </a:rPr>
              <a:t>X.1.6	</a:t>
            </a:r>
            <a:r>
              <a:rPr lang="en-US" altLang="zh-CN" sz="1400" dirty="0"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Potential new requirements needed to support the use case</a:t>
            </a:r>
          </a:p>
        </p:txBody>
      </p:sp>
    </p:spTree>
    <p:extLst>
      <p:ext uri="{BB962C8B-B14F-4D97-AF65-F5344CB8AC3E}">
        <p14:creationId xmlns:p14="http://schemas.microsoft.com/office/powerpoint/2010/main" val="406845476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6G Format UCs (2/2)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" y="1028700"/>
            <a:ext cx="8747760" cy="1747008"/>
          </a:xfrm>
        </p:spPr>
        <p:txBody>
          <a:bodyPr/>
          <a:lstStyle/>
          <a:p>
            <a:pPr marL="268288" indent="-268288"/>
            <a:r>
              <a:rPr lang="en-US" altLang="nl-NL" sz="1800" b="1" dirty="0"/>
              <a:t>For new UCs </a:t>
            </a:r>
          </a:p>
          <a:p>
            <a:pPr marL="739807" lvl="1" indent="-341305"/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 can be “</a:t>
            </a:r>
            <a:r>
              <a:rPr lang="en-US" altLang="zh-CN" sz="1400" u="sng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 applicable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”, and keep the clause number as usual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sz="1800" b="1" dirty="0">
                <a:sym typeface="+mn-ea"/>
              </a:rPr>
              <a:t> For system operation clause</a:t>
            </a:r>
          </a:p>
          <a:p>
            <a:pPr marL="739807" lvl="1" indent="-341305"/>
            <a:r>
              <a:rPr lang="en-US" altLang="nl-NL" sz="1400" dirty="0"/>
              <a:t>Choose any one of the following options that fits for the contribution. Use case template for system operation section will be discussed on next meeting based on the contributions. </a:t>
            </a:r>
          </a:p>
          <a:p>
            <a:pPr marL="398502" lvl="1" indent="0">
              <a:buNone/>
            </a:pPr>
            <a:endParaRPr lang="en-US" altLang="nl-NL" sz="14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CC5C12-69AA-4765-BCDC-50A5BE7BCE5E}"/>
              </a:ext>
            </a:extLst>
          </p:cNvPr>
          <p:cNvSpPr txBox="1"/>
          <p:nvPr/>
        </p:nvSpPr>
        <p:spPr>
          <a:xfrm>
            <a:off x="488950" y="2788338"/>
            <a:ext cx="8290560" cy="2064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</a:rPr>
              <a:t>Option 1: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pre-condition, service flows and post-condition can be “</a:t>
            </a:r>
            <a:r>
              <a:rPr lang="en-US" altLang="zh-CN" sz="1800" u="sng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not applicable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”, and keep the clause number as usual</a:t>
            </a: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2: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Re-arrange pre-condition, service flows and post-condition </a:t>
            </a:r>
            <a:r>
              <a:rPr lang="en-US" altLang="zh-CN" sz="1800" u="sng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 sub-clauses in description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 those sub-clauses can be skipped if not needed.</a:t>
            </a:r>
            <a:endParaRPr lang="en-US" altLang="zh-CN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3: 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delete pre-condition, service flows and post-condition</a:t>
            </a:r>
          </a:p>
          <a:p>
            <a:pPr marL="0" indent="0" eaLnBrk="1" fontAlgn="auto" latinLnBrk="0" hangingPunct="1">
              <a:lnSpc>
                <a:spcPct val="120000"/>
              </a:lnSpc>
              <a:buNone/>
            </a:pPr>
            <a:r>
              <a:rPr lang="en-US" altLang="zh-CN" sz="1800" b="1" dirty="0"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Option 4</a:t>
            </a:r>
            <a:r>
              <a:rPr lang="en-US" altLang="zh-CN" sz="1800" dirty="0">
                <a:latin typeface="Calibri" panose="020F0502020204030204" pitchFamily="34" charset="0"/>
                <a:cs typeface="Calibri" panose="020F0502020204030204" pitchFamily="34" charset="0"/>
              </a:rPr>
              <a:t>: free text </a:t>
            </a:r>
          </a:p>
        </p:txBody>
      </p:sp>
    </p:spTree>
    <p:extLst>
      <p:ext uri="{BB962C8B-B14F-4D97-AF65-F5344CB8AC3E}">
        <p14:creationId xmlns:p14="http://schemas.microsoft.com/office/powerpoint/2010/main" val="238968555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FF2DDECF-32DB-9C0E-483E-3BB2A149B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nl-NL" b="1" dirty="0"/>
              <a:t>Next calls before next SA1 meeting</a:t>
            </a:r>
            <a:endParaRPr lang="en-GB" altLang="nl-NL" b="1" dirty="0">
              <a:solidFill>
                <a:srgbClr val="FF0000"/>
              </a:solidFill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4846B15E-A314-FBE4-4CE4-DB947B51E1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770" y="1238250"/>
            <a:ext cx="8825230" cy="3194050"/>
          </a:xfrm>
        </p:spPr>
        <p:txBody>
          <a:bodyPr/>
          <a:lstStyle/>
          <a:p>
            <a:pPr marL="0" indent="0">
              <a:buNone/>
            </a:pPr>
            <a:r>
              <a:rPr lang="en-US" altLang="nl-NL" sz="1800" b="1" i="1" dirty="0"/>
              <a:t>Calls have no decision power, there are just meant to help using more efficiently the meeting time</a:t>
            </a:r>
          </a:p>
          <a:p>
            <a:pPr marL="0" indent="0" eaLnBrk="1" fontAlgn="auto" latinLnBrk="0" hangingPunct="1">
              <a:lnSpc>
                <a:spcPct val="120000"/>
              </a:lnSpc>
            </a:pPr>
            <a:r>
              <a:rPr lang="en-US" sz="1800" b="1" dirty="0">
                <a:sym typeface="+mn-ea"/>
              </a:rPr>
              <a:t>Discussions on the structure of the 6G TR to cover </a:t>
            </a:r>
            <a:r>
              <a:rPr lang="en-US" altLang="nl-NL" sz="1800" b="1" dirty="0"/>
              <a:t>AI and computing</a:t>
            </a:r>
            <a:endParaRPr lang="en-US" sz="1800" b="1" dirty="0">
              <a:sym typeface="+mn-ea"/>
            </a:endParaRPr>
          </a:p>
          <a:p>
            <a:pPr marL="739807" lvl="1" indent="-341305"/>
            <a:r>
              <a:rPr lang="en-US" altLang="nl-NL" sz="1400" dirty="0"/>
              <a:t>Time to be proposed on the reflector (anticipated to be on the week starting October 28</a:t>
            </a:r>
            <a:r>
              <a:rPr lang="en-US" altLang="nl-NL" sz="1400" baseline="30000" dirty="0"/>
              <a:t>th</a:t>
            </a:r>
            <a:r>
              <a:rPr lang="en-US" altLang="nl-NL" sz="1400" dirty="0"/>
              <a:t>) </a:t>
            </a:r>
          </a:p>
          <a:p>
            <a:pPr marL="268288" indent="-268288"/>
            <a:r>
              <a:rPr lang="en-US" altLang="nl-NL" sz="1800" b="1" dirty="0"/>
              <a:t>Call on LSs that need answers, including:</a:t>
            </a:r>
          </a:p>
          <a:p>
            <a:pPr marL="739807" lvl="1" indent="-341305"/>
            <a:r>
              <a:rPr lang="en-US" altLang="nl-NL" sz="1400" dirty="0"/>
              <a:t>Security Requirements for Ambient IoT (from SA/SA3 LS) – week starting November 11</a:t>
            </a:r>
            <a:r>
              <a:rPr lang="en-US" altLang="nl-NL" sz="1400" baseline="30000" dirty="0"/>
              <a:t>th</a:t>
            </a:r>
            <a:endParaRPr lang="en-US" altLang="zh-CN" sz="1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739807" lvl="1" indent="-341305"/>
            <a:endParaRPr lang="en-US" altLang="nl-NL" sz="1400" dirty="0"/>
          </a:p>
          <a:p>
            <a:pPr marL="398502" lvl="1" indent="0">
              <a:buNone/>
            </a:pPr>
            <a:endParaRPr lang="en-US" altLang="nl-NL" sz="1400" dirty="0"/>
          </a:p>
        </p:txBody>
      </p:sp>
    </p:spTree>
    <p:extLst>
      <p:ext uri="{BB962C8B-B14F-4D97-AF65-F5344CB8AC3E}">
        <p14:creationId xmlns:p14="http://schemas.microsoft.com/office/powerpoint/2010/main" val="268225776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48761</TotalTime>
  <Words>1003</Words>
  <Application>Microsoft Office PowerPoint</Application>
  <PresentationFormat>On-screen Show (16:9)</PresentationFormat>
  <Paragraphs>111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ＭＳ Ｐゴシック</vt:lpstr>
      <vt:lpstr>Arial</vt:lpstr>
      <vt:lpstr>Calibri</vt:lpstr>
      <vt:lpstr>Montserrat</vt:lpstr>
      <vt:lpstr>Times New Roman</vt:lpstr>
      <vt:lpstr>Office Theme</vt:lpstr>
      <vt:lpstr>Custom Design</vt:lpstr>
      <vt:lpstr>PowerPoint Presentation</vt:lpstr>
      <vt:lpstr>SA1#108, Orlando, 18-22 November </vt:lpstr>
      <vt:lpstr>PowerPoint Presentation</vt:lpstr>
      <vt:lpstr>Rel-20 6G (1/3)</vt:lpstr>
      <vt:lpstr>Rel-20 6G (2/3)</vt:lpstr>
      <vt:lpstr>Rel-20 6G (3/3)</vt:lpstr>
      <vt:lpstr>6G Format UCs (1/2)</vt:lpstr>
      <vt:lpstr>6G Format UCs (2/2)</vt:lpstr>
      <vt:lpstr>Next calls before next SA1 meeting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CR0806r4</cp:lastModifiedBy>
  <cp:revision>2224</cp:revision>
  <cp:lastPrinted>2017-02-24T12:37:51Z</cp:lastPrinted>
  <dcterms:created xsi:type="dcterms:W3CDTF">2008-08-30T09:32:10Z</dcterms:created>
  <dcterms:modified xsi:type="dcterms:W3CDTF">2024-10-21T07:37:29Z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