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7" r:id="rId6"/>
    <p:sldId id="367" r:id="rId7"/>
    <p:sldId id="373" r:id="rId8"/>
    <p:sldId id="375" r:id="rId9"/>
    <p:sldId id="37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2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SP-241920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br>
              <a:rPr lang="en-GB" altLang="zh-CN" sz="4800" dirty="0"/>
            </a:b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CD6E2A-6C4B-4D99-BE39-C0D1862F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RAN status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DB12DB-5704-45A8-BF39-4E39D84F5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TSG RAN approved the Rel-19 work item for Ambient IoT (</a:t>
            </a:r>
            <a:r>
              <a:rPr lang="en-US" altLang="zh-CN" sz="2400" dirty="0"/>
              <a:t>RP-243326</a:t>
            </a: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), with the following scope based on the Rel-19 study:</a:t>
            </a:r>
          </a:p>
          <a:p>
            <a:pPr marL="914440" lvl="1" indent="-457200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Indoor inventory &amp; command, deployment scenario 1 with </a:t>
            </a:r>
            <a:r>
              <a:rPr kumimoji="1"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topology 1</a:t>
            </a:r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(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 D1T1-B)</a:t>
            </a:r>
          </a:p>
          <a:p>
            <a:pPr marL="914440" lvl="1" indent="-457200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Backscattering device with RF-ED receiver: </a:t>
            </a:r>
            <a:r>
              <a:rPr kumimoji="1"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Device 1</a:t>
            </a:r>
            <a:endParaRPr kumimoji="1" lang="en-US" altLang="zh-CN" sz="2000" strike="sngStrike" dirty="0">
              <a:solidFill>
                <a:srgbClr val="FF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node outside topology (D1T1-B case 1-4), single-tone unmodulated 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waveform without hopping</a:t>
            </a:r>
          </a:p>
          <a:p>
            <a:pPr marL="1371678" lvl="2" indent="-457200"/>
            <a:r>
              <a:rPr kumimoji="1"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FDD spectrum: </a:t>
            </a:r>
            <a:r>
              <a:rPr kumimoji="1" lang="it-IT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in UL, D2R in UL, R2D in DL</a:t>
            </a:r>
          </a:p>
          <a:p>
            <a:pPr marL="914440" lvl="1" indent="-457200"/>
            <a:r>
              <a:rPr kumimoji="1" lang="it-IT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Device unavailability: direction 1 from TR</a:t>
            </a:r>
            <a:endParaRPr kumimoji="1" lang="it-IT" altLang="zh-CN" sz="2000" strike="sngStrike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Proximity determination: 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solution 1 from TR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614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for SA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Rel-19 work item scope for Ambient IoT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1 - Architecture support for device 1 and D1T1: </a:t>
            </a:r>
            <a:r>
              <a:rPr lang="en-US" altLang="zh-CN" sz="2000" dirty="0"/>
              <a:t>Direct interface option and Indirect interface option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2- </a:t>
            </a:r>
            <a:r>
              <a:rPr lang="en-GB" altLang="zh-CN" sz="2000" dirty="0"/>
              <a:t>Device management for device 1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lang="en-GB" altLang="zh-CN" sz="2000" dirty="0"/>
              <a:t>Key issue 3- Service enabler for </a:t>
            </a:r>
            <a:r>
              <a:rPr lang="en-US" altLang="zh-CN" sz="2000" dirty="0"/>
              <a:t>Inventory and Command for device 1 including the exposure and data transfer</a:t>
            </a:r>
          </a:p>
          <a:p>
            <a:r>
              <a:rPr kumimoji="1" lang="en-US" altLang="zh-CN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scope (including SID and WID) shall be reduced to specify appropriate security features for device 1 and D1T1 with direct and indirect interface options.</a:t>
            </a:r>
          </a:p>
          <a:p>
            <a:pPr marL="457200" lvl="1" indent="0">
              <a:buNone/>
            </a:pPr>
            <a:endParaRPr lang="zh-CN" altLang="en-US" sz="18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AFD3DD-4766-4E25-A777-119CF7DC1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Workplan for R19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309BB1-3A0D-4A2D-95C6-5B8E066A1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36179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ASN.1 freeze time, no impact to the timeline of Rel-20.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GB" altLang="zh-CN" sz="2000" dirty="0"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Stage 3 will be completed by September 2025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GB" altLang="zh-CN" sz="2000" dirty="0"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is expected to complete the work </a:t>
            </a:r>
            <a:r>
              <a:rPr kumimoji="1" lang="en-US" altLang="zh-CN" sz="2000" dirty="0"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by end of 2025 Q2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continue the study and is expected to reach study conclusions in 2025 Q1.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Rel-20 Ambient IoT (if prioritized for rel.20) starts after the completion of the Rel-19 Ambient IoT WI.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solidFill>
                  <a:srgbClr val="FF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Check point 2025 March on SA3 study conclusions and further SA2 progress</a:t>
            </a:r>
            <a:endParaRPr kumimoji="1" lang="en-US" altLang="zh-CN" sz="20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022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A85B-87CC-4984-B1AC-BA75AEFFF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Possible workplan for Rel-20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71140-BC89-458C-A229-1DC16EC06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D2T2 and Device 2</a:t>
            </a:r>
          </a:p>
          <a:p>
            <a:pPr marL="914440" lvl="1" indent="-457200"/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Further work on D2T2, and device 2 in Rel-20 shall </a:t>
            </a:r>
            <a:r>
              <a:rPr kumimoji="1" lang="en-US" altLang="zh-CN" sz="2000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follow the Rel-19 study conclusions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.</a:t>
            </a:r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</a:t>
            </a:r>
          </a:p>
          <a:p>
            <a:pPr marL="40" indent="0">
              <a:buNone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0" indent="0">
              <a:buNone/>
            </a:pP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Final scope of R20 needs further discussion and alignment with RAN.</a:t>
            </a:r>
            <a:endParaRPr kumimoji="1" lang="zh-CN" altLang="en-US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98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4C6A8-679B-4657-A8A3-CEC320C07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27" y="624555"/>
            <a:ext cx="10515600" cy="1130301"/>
          </a:xfrm>
        </p:spPr>
        <p:txBody>
          <a:bodyPr/>
          <a:lstStyle/>
          <a:p>
            <a:r>
              <a:rPr lang="en-US" altLang="zh-CN" sz="3600" dirty="0">
                <a:solidFill>
                  <a:srgbClr val="FF0000"/>
                </a:solidFill>
              </a:rPr>
              <a:t>SA2 aspects to be resolved during R19 normative work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04ACD-C97E-4D05-BBC3-23CC35B31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463" y="1882107"/>
            <a:ext cx="11229474" cy="4351338"/>
          </a:xfrm>
        </p:spPr>
        <p:txBody>
          <a:bodyPr/>
          <a:lstStyle/>
          <a:p>
            <a:r>
              <a:rPr lang="en-US" altLang="zh-CN" sz="2000" dirty="0"/>
              <a:t>Coordination among different working groups</a:t>
            </a:r>
          </a:p>
          <a:p>
            <a:pPr lvl="1"/>
            <a:r>
              <a:rPr lang="en-GB" altLang="zh-CN" sz="1800" dirty="0"/>
              <a:t>Architecture aspects to support security </a:t>
            </a:r>
            <a:r>
              <a:rPr lang="en-US" altLang="zh-CN" sz="1800" dirty="0"/>
              <a:t>(with SA3).</a:t>
            </a:r>
            <a:endParaRPr lang="zh-CN" altLang="zh-CN" dirty="0"/>
          </a:p>
          <a:p>
            <a:pPr lvl="1"/>
            <a:r>
              <a:rPr lang="en-GB" altLang="zh-CN" sz="1800" dirty="0"/>
              <a:t>Whether and how to support enabling temporarily disabled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devices (with SA3)</a:t>
            </a:r>
          </a:p>
          <a:p>
            <a:pPr lvl="1"/>
            <a:r>
              <a:rPr lang="en-GB" altLang="zh-CN" sz="1800" dirty="0"/>
              <a:t>Temporary ID or not (with SA3)</a:t>
            </a:r>
          </a:p>
          <a:p>
            <a:pPr lvl="1"/>
            <a:r>
              <a:rPr lang="en-GB" altLang="zh-CN" sz="1800" dirty="0" err="1"/>
              <a:t>AIoT</a:t>
            </a:r>
            <a:r>
              <a:rPr lang="en-GB" altLang="zh-CN" sz="1800" dirty="0"/>
              <a:t> RAN/BS reader selection (with RAN3)</a:t>
            </a:r>
          </a:p>
          <a:p>
            <a:pPr lvl="1"/>
            <a:r>
              <a:rPr lang="en-GB" altLang="zh-CN" sz="1800" dirty="0"/>
              <a:t>Protocol design for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Reader control, whether using NGAP or a layer above NGAP (with RAN3).</a:t>
            </a:r>
            <a:endParaRPr lang="zh-CN" altLang="zh-CN" sz="1800" dirty="0"/>
          </a:p>
          <a:p>
            <a:r>
              <a:rPr lang="en-GB" altLang="zh-CN" sz="2000" dirty="0"/>
              <a:t>SA2 issues to be resolved during the normative work</a:t>
            </a:r>
          </a:p>
          <a:p>
            <a:pPr lvl="1"/>
            <a:r>
              <a:rPr lang="en-GB" altLang="zh-CN" sz="1800" dirty="0">
                <a:solidFill>
                  <a:srgbClr val="FF0000"/>
                </a:solidFill>
              </a:rPr>
              <a:t>The entity to store the static and dynamic information</a:t>
            </a:r>
            <a:r>
              <a:rPr lang="en-GB" altLang="zh-CN" sz="1800" dirty="0">
                <a:solidFill>
                  <a:srgbClr val="FF0000"/>
                </a:solidFill>
                <a:highlight>
                  <a:srgbClr val="FFFFFF"/>
                </a:highlight>
              </a:rPr>
              <a:t>, and usage for the stored information</a:t>
            </a:r>
          </a:p>
          <a:p>
            <a:pPr lvl="2"/>
            <a:r>
              <a:rPr lang="en-GB" altLang="zh-CN" sz="1400" dirty="0">
                <a:highlight>
                  <a:srgbClr val="FFFFFF"/>
                </a:highlight>
              </a:rPr>
              <a:t>There is demand from operators not to impact on UDM</a:t>
            </a:r>
          </a:p>
          <a:p>
            <a:pPr lvl="1"/>
            <a:r>
              <a:rPr lang="en-GB" altLang="zh-CN" sz="1800" dirty="0"/>
              <a:t>The length of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 ID is fixed or dynamic and its part2 information </a:t>
            </a:r>
          </a:p>
          <a:p>
            <a:pPr lvl="1"/>
            <a:r>
              <a:rPr lang="en-GB" altLang="zh-CN" sz="1600" dirty="0" err="1"/>
              <a:t>AIoT</a:t>
            </a:r>
            <a:r>
              <a:rPr lang="en-GB" altLang="zh-CN" sz="1600" dirty="0"/>
              <a:t> data aggregation or not (to be coordinated with RAN3)</a:t>
            </a:r>
          </a:p>
          <a:p>
            <a:pPr lvl="1"/>
            <a:r>
              <a:rPr lang="en-GB" altLang="zh-CN" sz="1600" dirty="0"/>
              <a:t>NF profile details</a:t>
            </a:r>
          </a:p>
          <a:p>
            <a:pPr lvl="1"/>
            <a:r>
              <a:rPr lang="en-GB" altLang="zh-CN" sz="1600" dirty="0"/>
              <a:t>Detailed procedures and parameters in the message flow</a:t>
            </a:r>
          </a:p>
          <a:p>
            <a:pPr lvl="1"/>
            <a:endParaRPr lang="en-GB" altLang="zh-CN" sz="1800" dirty="0"/>
          </a:p>
          <a:p>
            <a:pPr lvl="1"/>
            <a:endParaRPr lang="zh-CN" altLang="zh-CN" sz="16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3487188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9698</TotalTime>
  <Words>478</Words>
  <Application>Microsoft Office PowerPoint</Application>
  <PresentationFormat>宽屏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Microsoft YaHei</vt:lpstr>
      <vt:lpstr>Arial</vt:lpstr>
      <vt:lpstr>Calibri</vt:lpstr>
      <vt:lpstr>Calibri Light</vt:lpstr>
      <vt:lpstr>Times New Roman</vt:lpstr>
      <vt:lpstr>Office Theme</vt:lpstr>
      <vt:lpstr>Way forward proposal on  Architecture support of Ambient IoT </vt:lpstr>
      <vt:lpstr>RAN status </vt:lpstr>
      <vt:lpstr>R19 Ambient IoT scope for SA</vt:lpstr>
      <vt:lpstr>Workplan for R19</vt:lpstr>
      <vt:lpstr>Possible workplan for Rel-20</vt:lpstr>
      <vt:lpstr>SA2 aspects to be resolved during R19 normative work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Wanqiang Zhang 张万强</cp:lastModifiedBy>
  <cp:revision>724</cp:revision>
  <dcterms:created xsi:type="dcterms:W3CDTF">2010-02-05T13:52:04Z</dcterms:created>
  <dcterms:modified xsi:type="dcterms:W3CDTF">2024-12-12T13:48:08Z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