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8"/>
  </p:notesMasterIdLst>
  <p:handoutMasterIdLst>
    <p:handoutMasterId r:id="rId19"/>
  </p:handoutMasterIdLst>
  <p:sldIdLst>
    <p:sldId id="341" r:id="rId5"/>
    <p:sldId id="363" r:id="rId6"/>
    <p:sldId id="364" r:id="rId7"/>
    <p:sldId id="369" r:id="rId8"/>
    <p:sldId id="367" r:id="rId9"/>
    <p:sldId id="366" r:id="rId10"/>
    <p:sldId id="368" r:id="rId11"/>
    <p:sldId id="371" r:id="rId12"/>
    <p:sldId id="375" r:id="rId13"/>
    <p:sldId id="1241" r:id="rId14"/>
    <p:sldId id="374" r:id="rId15"/>
    <p:sldId id="373" r:id="rId16"/>
    <p:sldId id="365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98" autoAdjust="0"/>
    <p:restoredTop sz="94679" autoAdjust="0"/>
  </p:normalViewPr>
  <p:slideViewPr>
    <p:cSldViewPr snapToGrid="0">
      <p:cViewPr varScale="1">
        <p:scale>
          <a:sx n="73" d="100"/>
          <a:sy n="73" d="100"/>
        </p:scale>
        <p:origin x="91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Meeting #106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10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13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Dec 2024, Madrid, Spain 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sz="1200" b="1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SP-241875</a:t>
            </a:r>
            <a:r>
              <a:rPr lang="en-GB" altLang="en-US" sz="1200" dirty="0">
                <a:solidFill>
                  <a:schemeClr val="tx1"/>
                </a:solidFill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073C3-1DE1-3A37-F3D7-5BDDEF1B2323}"/>
              </a:ext>
            </a:extLst>
          </p:cNvPr>
          <p:cNvSpPr txBox="1">
            <a:spLocks/>
          </p:cNvSpPr>
          <p:nvPr/>
        </p:nvSpPr>
        <p:spPr bwMode="auto">
          <a:xfrm>
            <a:off x="767253" y="2560627"/>
            <a:ext cx="9879722" cy="2820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Tx/>
              <a:buNone/>
            </a:pPr>
            <a:br>
              <a:rPr lang="en-GB" altLang="en-US" dirty="0"/>
            </a:br>
            <a:r>
              <a:rPr lang="en-GB" altLang="en-US" sz="5400" b="1" dirty="0">
                <a:latin typeface="+mj-lt"/>
              </a:rPr>
              <a:t>SA WG6 input for Rel-20 Planning</a:t>
            </a: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  <a:p>
            <a:pPr marL="0" indent="0" algn="ctr" eaLnBrk="1" hangingPunct="1">
              <a:buFontTx/>
              <a:buNone/>
            </a:pPr>
            <a:r>
              <a:rPr lang="en-GB" altLang="en-US" b="1" dirty="0">
                <a:latin typeface="+mj-lt"/>
              </a:rPr>
              <a:t>SA6 Chair</a:t>
            </a:r>
            <a:br>
              <a:rPr lang="en-GB" altLang="en-US" b="1" dirty="0">
                <a:latin typeface="+mj-lt"/>
              </a:rPr>
            </a:br>
            <a:r>
              <a:rPr lang="en-GB" altLang="en-US" b="1" dirty="0">
                <a:latin typeface="+mj-lt"/>
              </a:rPr>
              <a:t>Atle Monrad</a:t>
            </a:r>
          </a:p>
          <a:p>
            <a:pPr marL="0" indent="0" algn="ctr" eaLnBrk="1" hangingPunct="1">
              <a:buFontTx/>
              <a:buNone/>
            </a:pPr>
            <a:endParaRPr lang="en-GB" altLang="en-US" sz="2000" b="1" dirty="0">
              <a:latin typeface="+mj-lt"/>
            </a:endParaRPr>
          </a:p>
          <a:p>
            <a:pPr marL="0" indent="0" algn="ctr" eaLnBrk="1" hangingPunct="1">
              <a:buFontTx/>
              <a:buNone/>
            </a:pPr>
            <a:r>
              <a:rPr lang="en-GB" altLang="en-US" sz="2000" b="1" dirty="0">
                <a:latin typeface="+mj-lt"/>
              </a:rPr>
              <a:t>Based on S6-245712 (which was Noted in SA6#64)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0" y="1027264"/>
            <a:ext cx="11538480" cy="2015725"/>
          </a:xfrm>
        </p:spPr>
        <p:txBody>
          <a:bodyPr/>
          <a:lstStyle/>
          <a:p>
            <a:pPr lvl="1"/>
            <a:endParaRPr lang="en-IN" sz="2000" dirty="0"/>
          </a:p>
          <a:p>
            <a:pPr lvl="1"/>
            <a:endParaRPr lang="en-IN" sz="2000" dirty="0"/>
          </a:p>
          <a:p>
            <a:pPr lvl="1"/>
            <a:r>
              <a:rPr lang="en-IN" sz="1400" dirty="0"/>
              <a:t>Table shows meetings available for different phases of work and TUs split @ ~50% for 5G-Adv</a:t>
            </a:r>
          </a:p>
          <a:p>
            <a:pPr lvl="2"/>
            <a:r>
              <a:rPr lang="en-IN" sz="1400" dirty="0"/>
              <a:t>5G-Adv Study and Normative phase is 104 TUs</a:t>
            </a:r>
          </a:p>
          <a:p>
            <a:pPr lvl="2"/>
            <a:r>
              <a:rPr lang="en-IN" sz="1400" dirty="0"/>
              <a:t>6G Study phase is 116 TUs</a:t>
            </a:r>
          </a:p>
          <a:p>
            <a:pPr marL="457200" lvl="1" indent="0">
              <a:buNone/>
            </a:pPr>
            <a:endParaRPr lang="en-IN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13" y="590037"/>
            <a:ext cx="10515600" cy="779682"/>
          </a:xfrm>
        </p:spPr>
        <p:txBody>
          <a:bodyPr/>
          <a:lstStyle/>
          <a:p>
            <a:r>
              <a:rPr lang="en-IN" dirty="0"/>
              <a:t>Potential SA6 Split ~50% for 5G-Adv</a:t>
            </a:r>
            <a:endParaRPr lang="en-IN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45615" y="2438401"/>
          <a:ext cx="11546427" cy="3732164"/>
        </p:xfrm>
        <a:graphic>
          <a:graphicData uri="http://schemas.openxmlformats.org/drawingml/2006/table">
            <a:tbl>
              <a:tblPr/>
              <a:tblGrid>
                <a:gridCol w="1265077">
                  <a:extLst>
                    <a:ext uri="{9D8B030D-6E8A-4147-A177-3AD203B41FA5}">
                      <a16:colId xmlns:a16="http://schemas.microsoft.com/office/drawing/2014/main" val="259254942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6754157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9210514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312799239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35622561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65585857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404181939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102650820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778576174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252076290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2369185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60106201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2444270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22160579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6662902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09278365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723229601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29660836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0028224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27610978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55933187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11081019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08776991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67718888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25086089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025035310"/>
                    </a:ext>
                  </a:extLst>
                </a:gridCol>
              </a:tblGrid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47542"/>
                  </a:ext>
                </a:extLst>
              </a:tr>
              <a:tr h="2436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98583"/>
                  </a:ext>
                </a:extLst>
              </a:tr>
              <a:tr h="2733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Milestones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3 100%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127386"/>
                  </a:ext>
                </a:extLst>
              </a:tr>
              <a:tr h="9482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milestones and events</a:t>
                      </a:r>
                    </a:p>
                    <a:p>
                      <a:pPr algn="l" fontAlgn="t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5GA WS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WS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1 100%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FS Stage 1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968571"/>
                  </a:ext>
                </a:extLst>
              </a:tr>
              <a:tr h="123744">
                <a:tc>
                  <a:txBody>
                    <a:bodyPr/>
                    <a:lstStyle/>
                    <a:p>
                      <a:pPr algn="l" fontAlgn="t"/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673626"/>
                  </a:ext>
                </a:extLst>
              </a:tr>
              <a:tr h="309360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Pre-Rel-20 </a:t>
                      </a:r>
                    </a:p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  <a:br>
                        <a:rPr lang="en-GB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Added for information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68153"/>
                  </a:ext>
                </a:extLst>
              </a:tr>
              <a:tr h="139212">
                <a:tc>
                  <a:txBody>
                    <a:bodyPr/>
                    <a:lstStyle/>
                    <a:p>
                      <a:pPr algn="l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8718012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5G-Adv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713077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 Tus 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 Tus 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019259"/>
                  </a:ext>
                </a:extLst>
              </a:tr>
              <a:tr h="3093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Study/Normative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017471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</a:t>
                      </a:r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2294"/>
                  </a:ext>
                </a:extLst>
              </a:tr>
              <a:tr h="154680">
                <a:tc>
                  <a:txBody>
                    <a:bodyPr/>
                    <a:lstStyle/>
                    <a:p>
                      <a:pPr algn="l" fontAlgn="t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619262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020580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 Tus 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 Tus 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 Tus *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506356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 TUs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578928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328FBFC0-08DC-5CCA-6946-AE5CB64F711F}"/>
              </a:ext>
            </a:extLst>
          </p:cNvPr>
          <p:cNvSpPr/>
          <p:nvPr/>
        </p:nvSpPr>
        <p:spPr>
          <a:xfrm>
            <a:off x="378915" y="6159438"/>
            <a:ext cx="1145874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GB" sz="1100" b="1" dirty="0">
                <a:solidFill>
                  <a:srgbClr val="FF0000"/>
                </a:solidFill>
                <a:latin typeface="Calibri" panose="020F0502020204030204" pitchFamily="34" charset="0"/>
              </a:rPr>
              <a:t>* Each Time Unit in a common session consume 2 TUs </a:t>
            </a:r>
            <a:endParaRPr lang="en-GB" sz="1100" b="1" dirty="0">
              <a:latin typeface="Calibri" panose="020F0502020204030204" pitchFamily="34" charset="0"/>
            </a:endParaRPr>
          </a:p>
        </p:txBody>
      </p:sp>
      <p:sp>
        <p:nvSpPr>
          <p:cNvPr id="3" name="직사각형 49">
            <a:extLst>
              <a:ext uri="{FF2B5EF4-FFF2-40B4-BE49-F238E27FC236}">
                <a16:creationId xmlns:a16="http://schemas.microsoft.com/office/drawing/2014/main" id="{F97D6F62-EE75-E29A-2364-FC853D9DA735}"/>
              </a:ext>
            </a:extLst>
          </p:cNvPr>
          <p:cNvSpPr/>
          <p:nvPr/>
        </p:nvSpPr>
        <p:spPr>
          <a:xfrm>
            <a:off x="3050971" y="3113490"/>
            <a:ext cx="7406048" cy="28418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5G-Adv Stage-2 Study/Normative (9 meetings)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6" name="직사각형 49">
            <a:extLst>
              <a:ext uri="{FF2B5EF4-FFF2-40B4-BE49-F238E27FC236}">
                <a16:creationId xmlns:a16="http://schemas.microsoft.com/office/drawing/2014/main" id="{F4EEA589-E2AE-5C6F-C07E-BB22400589A1}"/>
              </a:ext>
            </a:extLst>
          </p:cNvPr>
          <p:cNvSpPr/>
          <p:nvPr/>
        </p:nvSpPr>
        <p:spPr>
          <a:xfrm>
            <a:off x="10457019" y="3113490"/>
            <a:ext cx="1689388" cy="284184"/>
          </a:xfrm>
          <a:prstGeom prst="rect">
            <a:avLst/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Stage-3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3" name="직사각형 49">
            <a:extLst>
              <a:ext uri="{FF2B5EF4-FFF2-40B4-BE49-F238E27FC236}">
                <a16:creationId xmlns:a16="http://schemas.microsoft.com/office/drawing/2014/main" id="{07A206F1-E805-E44E-E416-9F9642EB9243}"/>
              </a:ext>
            </a:extLst>
          </p:cNvPr>
          <p:cNvSpPr/>
          <p:nvPr/>
        </p:nvSpPr>
        <p:spPr>
          <a:xfrm>
            <a:off x="1406307" y="3113490"/>
            <a:ext cx="1644664" cy="284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4" name="직사각형 50">
            <a:extLst>
              <a:ext uri="{FF2B5EF4-FFF2-40B4-BE49-F238E27FC236}">
                <a16:creationId xmlns:a16="http://schemas.microsoft.com/office/drawing/2014/main" id="{7CE0DBFC-AE4C-0DAB-38FF-FDBF7FFC45CB}"/>
              </a:ext>
            </a:extLst>
          </p:cNvPr>
          <p:cNvSpPr/>
          <p:nvPr/>
        </p:nvSpPr>
        <p:spPr>
          <a:xfrm>
            <a:off x="5513161" y="3397674"/>
            <a:ext cx="5889702" cy="28418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6G Stage-2 Study (8 meetings)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5" name="직사각형 49">
            <a:extLst>
              <a:ext uri="{FF2B5EF4-FFF2-40B4-BE49-F238E27FC236}">
                <a16:creationId xmlns:a16="http://schemas.microsoft.com/office/drawing/2014/main" id="{88AFE77F-0380-EE46-AD7D-647B6731479B}"/>
              </a:ext>
            </a:extLst>
          </p:cNvPr>
          <p:cNvSpPr/>
          <p:nvPr/>
        </p:nvSpPr>
        <p:spPr>
          <a:xfrm>
            <a:off x="3050971" y="3397674"/>
            <a:ext cx="2466996" cy="28418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994462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Rel-20 Virtual Workshop in Jan-2025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 Date and Time:</a:t>
            </a:r>
          </a:p>
          <a:p>
            <a:pPr lvl="1"/>
            <a:r>
              <a:rPr lang="en-IN" dirty="0"/>
              <a:t>Jan 21</a:t>
            </a:r>
            <a:r>
              <a:rPr lang="en-IN" baseline="30000" dirty="0"/>
              <a:t>st</a:t>
            </a:r>
            <a:r>
              <a:rPr lang="en-IN" dirty="0"/>
              <a:t> 13:00 to 16:00 UTC</a:t>
            </a:r>
          </a:p>
          <a:p>
            <a:pPr lvl="1"/>
            <a:r>
              <a:rPr lang="en-IN" dirty="0"/>
              <a:t>Jan 22</a:t>
            </a:r>
            <a:r>
              <a:rPr lang="en-IN" baseline="30000" dirty="0"/>
              <a:t>nd</a:t>
            </a:r>
            <a:r>
              <a:rPr lang="en-IN" dirty="0"/>
              <a:t> 13:00 to 16:00 UTC</a:t>
            </a:r>
          </a:p>
          <a:p>
            <a:r>
              <a:rPr lang="en-IN" dirty="0"/>
              <a:t> Agenda:</a:t>
            </a:r>
          </a:p>
          <a:p>
            <a:pPr lvl="1"/>
            <a:r>
              <a:rPr lang="en-IN" dirty="0"/>
              <a:t>Company proposals (as per the template - TBD)</a:t>
            </a:r>
          </a:p>
          <a:p>
            <a:pPr lvl="2"/>
            <a:r>
              <a:rPr lang="en-IN" dirty="0"/>
              <a:t>Views on possible 5GA features</a:t>
            </a:r>
          </a:p>
          <a:p>
            <a:pPr lvl="1"/>
            <a:r>
              <a:rPr lang="en-IN" dirty="0"/>
              <a:t>Leadership summary for preparations to SA6#65 meeting</a:t>
            </a:r>
          </a:p>
          <a:p>
            <a:pPr lvl="1"/>
            <a:r>
              <a:rPr lang="en-IN" dirty="0"/>
              <a:t>Leadership Session Planning for SA6#65 meeting</a:t>
            </a:r>
          </a:p>
          <a:p>
            <a:pPr lvl="2"/>
            <a:r>
              <a:rPr lang="en-IN" dirty="0"/>
              <a:t>Exceptions</a:t>
            </a:r>
          </a:p>
          <a:p>
            <a:pPr lvl="2"/>
            <a:r>
              <a:rPr lang="en-IN" dirty="0"/>
              <a:t>5GA proposals</a:t>
            </a:r>
          </a:p>
          <a:p>
            <a:pPr lvl="2"/>
            <a:r>
              <a:rPr lang="en-IN" dirty="0"/>
              <a:t>Maintenance</a:t>
            </a:r>
          </a:p>
        </p:txBody>
      </p:sp>
    </p:spTree>
    <p:extLst>
      <p:ext uri="{BB962C8B-B14F-4D97-AF65-F5344CB8AC3E}">
        <p14:creationId xmlns:p14="http://schemas.microsoft.com/office/powerpoint/2010/main" val="128436117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Assumptions for 5G-Adv 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 Proposals based on SI/WIs previously handled in SA6 </a:t>
            </a:r>
          </a:p>
          <a:p>
            <a:pPr lvl="1"/>
            <a:r>
              <a:rPr lang="en-IN" dirty="0"/>
              <a:t> No new topics from SA6 perspective currently expected</a:t>
            </a:r>
          </a:p>
          <a:p>
            <a:r>
              <a:rPr lang="en-IN" dirty="0"/>
              <a:t> Proposed objectives expected to fit at least one of these criteria:</a:t>
            </a:r>
          </a:p>
          <a:p>
            <a:pPr lvl="1"/>
            <a:r>
              <a:rPr lang="en-IN" dirty="0"/>
              <a:t>previously discussed but not completed in previous release</a:t>
            </a:r>
          </a:p>
          <a:p>
            <a:pPr lvl="1"/>
            <a:r>
              <a:rPr lang="en-IN" dirty="0"/>
              <a:t>related to existing Editor’s Note or Note</a:t>
            </a:r>
          </a:p>
          <a:p>
            <a:pPr lvl="1"/>
            <a:r>
              <a:rPr lang="en-IN" dirty="0"/>
              <a:t>enhancements of existing feature</a:t>
            </a:r>
          </a:p>
          <a:p>
            <a:pPr lvl="1"/>
            <a:r>
              <a:rPr lang="en-IN" dirty="0"/>
              <a:t>correction or alignment</a:t>
            </a:r>
          </a:p>
        </p:txBody>
      </p:sp>
    </p:spTree>
    <p:extLst>
      <p:ext uri="{BB962C8B-B14F-4D97-AF65-F5344CB8AC3E}">
        <p14:creationId xmlns:p14="http://schemas.microsoft.com/office/powerpoint/2010/main" val="2998656066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79637"/>
          </a:xfrm>
        </p:spPr>
        <p:txBody>
          <a:bodyPr/>
          <a:lstStyle/>
          <a:p>
            <a:r>
              <a:rPr lang="en-US" altLang="en-US" sz="2400" dirty="0">
                <a:solidFill>
                  <a:schemeClr val="bg1">
                    <a:lumMod val="65000"/>
                  </a:schemeClr>
                </a:solidFill>
              </a:rPr>
              <a:t>Assumptions</a:t>
            </a:r>
          </a:p>
          <a:p>
            <a:pPr lvl="1"/>
            <a:r>
              <a:rPr lang="en-US" altLang="en-US" sz="2000" dirty="0">
                <a:solidFill>
                  <a:schemeClr val="bg1">
                    <a:lumMod val="65000"/>
                  </a:schemeClr>
                </a:solidFill>
              </a:rPr>
              <a:t>Number of meetings: 11</a:t>
            </a:r>
          </a:p>
          <a:p>
            <a:pPr lvl="1"/>
            <a:r>
              <a:rPr lang="en-US" altLang="en-US" sz="2000" dirty="0">
                <a:solidFill>
                  <a:schemeClr val="bg1">
                    <a:lumMod val="65000"/>
                  </a:schemeClr>
                </a:solidFill>
              </a:rPr>
              <a:t>Expected total TUs per meeting: 20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SA6 capacity (March 2025 – December 2026):</a:t>
            </a:r>
          </a:p>
          <a:p>
            <a:pPr lvl="1"/>
            <a:r>
              <a:rPr lang="en-US" sz="2000" dirty="0"/>
              <a:t>Max TU’s for Rel-20: </a:t>
            </a:r>
            <a:r>
              <a:rPr lang="en-US" sz="2000" dirty="0">
                <a:solidFill>
                  <a:srgbClr val="FF0000"/>
                </a:solidFill>
              </a:rPr>
              <a:t>220 TUs</a:t>
            </a:r>
            <a:endParaRPr lang="en-US" sz="1800" b="1" strike="sngStrike" dirty="0">
              <a:solidFill>
                <a:srgbClr val="FF0000"/>
              </a:solidFill>
            </a:endParaRPr>
          </a:p>
          <a:p>
            <a:pPr lvl="1"/>
            <a:r>
              <a:rPr lang="en-US" sz="2000" dirty="0"/>
              <a:t>Max number of 5G-Adv SIs/WIs: </a:t>
            </a:r>
            <a:r>
              <a:rPr lang="en-US" sz="2000" dirty="0">
                <a:solidFill>
                  <a:srgbClr val="FF0000"/>
                </a:solidFill>
              </a:rPr>
              <a:t>Metric not considered at present</a:t>
            </a:r>
          </a:p>
          <a:p>
            <a:pPr lvl="1"/>
            <a:r>
              <a:rPr lang="en-US" sz="2000" dirty="0"/>
              <a:t>Max number of 6G SIs: </a:t>
            </a:r>
            <a:r>
              <a:rPr lang="en-US" sz="2000" dirty="0">
                <a:solidFill>
                  <a:srgbClr val="FF0000"/>
                </a:solidFill>
              </a:rPr>
              <a:t>Metric not considered at present</a:t>
            </a:r>
          </a:p>
          <a:p>
            <a:pPr lvl="1"/>
            <a:r>
              <a:rPr lang="en-US" sz="2000" dirty="0"/>
              <a:t>Max TUs per Feature: </a:t>
            </a:r>
            <a:r>
              <a:rPr lang="en-US" sz="2000" dirty="0">
                <a:solidFill>
                  <a:srgbClr val="FF0000"/>
                </a:solidFill>
              </a:rPr>
              <a:t>Metric not considered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Split between 5G-Adv vs. 6G in the Rel-20 timeframe is not concluded by the *’WG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Background</a:t>
            </a:r>
          </a:p>
          <a:p>
            <a:r>
              <a:rPr lang="en-US" altLang="en-US" dirty="0"/>
              <a:t>Rel-20 Timeline</a:t>
            </a:r>
          </a:p>
          <a:p>
            <a:r>
              <a:rPr lang="en-US" altLang="en-US" dirty="0"/>
              <a:t>3GPP SA6 Meeting Schedule</a:t>
            </a:r>
          </a:p>
          <a:p>
            <a:r>
              <a:rPr lang="en-US" altLang="en-US" dirty="0"/>
              <a:t>Typical SA6 Session Planning</a:t>
            </a:r>
          </a:p>
          <a:p>
            <a:r>
              <a:rPr lang="en-US" altLang="en-US" dirty="0"/>
              <a:t>Rel-20 TUs Capacity Estimation</a:t>
            </a:r>
          </a:p>
          <a:p>
            <a:r>
              <a:rPr lang="en-US" altLang="en-US" dirty="0"/>
              <a:t>Rel-20 5G-Adv v/s 6G Study Split</a:t>
            </a:r>
          </a:p>
          <a:p>
            <a:r>
              <a:rPr lang="en-IN" dirty="0"/>
              <a:t>Potential SA6 Rel-20 TUs Work Plan</a:t>
            </a:r>
          </a:p>
          <a:p>
            <a:r>
              <a:rPr lang="en-IN" altLang="en-US" dirty="0"/>
              <a:t>Summary</a:t>
            </a:r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Request for input provided by SA Chair</a:t>
            </a:r>
          </a:p>
          <a:p>
            <a:pPr lvl="1"/>
            <a:r>
              <a:rPr lang="en-US" altLang="en-US" dirty="0"/>
              <a:t>SA WGs inputs on WG capacity for Rel-20 (e.g. TU Budget, Max# of SIDs/WIDs, Max size per SID/WID)</a:t>
            </a:r>
          </a:p>
          <a:p>
            <a:pPr lvl="1"/>
            <a:r>
              <a:rPr lang="en-US" altLang="en-US" dirty="0"/>
              <a:t>The target was to Endorse a proposal in SA6#64, but this was not possible</a:t>
            </a:r>
          </a:p>
          <a:p>
            <a:pPr lvl="1"/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" name="직선 화살표 연결선 38"/>
          <p:cNvCxnSpPr/>
          <p:nvPr/>
        </p:nvCxnSpPr>
        <p:spPr>
          <a:xfrm flipV="1">
            <a:off x="10334641" y="2456261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dash"/>
            <a:tailEnd type="triangle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Rel-20 Timeline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66823" y="4734235"/>
            <a:ext cx="4051638" cy="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Font typeface="Aptos"/>
              <a:buChar char="•"/>
            </a:pPr>
            <a:r>
              <a:rPr kumimoji="0" lang="en-US" altLang="en-US" sz="105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5G-Advanced: 18-month. Assuming no delay of Rel-19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Stage-1 freeze : Jun 2025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Stage-2 freeze : Jun 2026 (&gt;=80%); Sep 2026 (100%)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Stage-3 freeze : Mar 2027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ASN.1/</a:t>
            </a:r>
            <a:r>
              <a:rPr kumimoji="0" lang="en-US" altLang="en-US" sz="1050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OpenAPI</a:t>
            </a: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freeze: June 2027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1" name="직사각형 50"/>
          <p:cNvSpPr/>
          <p:nvPr/>
        </p:nvSpPr>
        <p:spPr>
          <a:xfrm>
            <a:off x="5658317" y="3749713"/>
            <a:ext cx="4661010" cy="30345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Stage-2 Study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cxnSp>
        <p:nvCxnSpPr>
          <p:cNvPr id="102" name="직선 화살표 연결선 38"/>
          <p:cNvCxnSpPr>
            <a:stCxn id="124" idx="0"/>
          </p:cNvCxnSpPr>
          <p:nvPr/>
        </p:nvCxnSpPr>
        <p:spPr>
          <a:xfrm flipV="1">
            <a:off x="5658317" y="2456716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108" name="직사각형 23"/>
          <p:cNvSpPr/>
          <p:nvPr/>
        </p:nvSpPr>
        <p:spPr>
          <a:xfrm>
            <a:off x="332781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09" name="직사각형 24"/>
          <p:cNvSpPr/>
          <p:nvPr/>
        </p:nvSpPr>
        <p:spPr>
          <a:xfrm>
            <a:off x="410464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0" name="직사각형 25"/>
          <p:cNvSpPr/>
          <p:nvPr/>
        </p:nvSpPr>
        <p:spPr>
          <a:xfrm>
            <a:off x="488148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Q3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1" name="직사각형 26"/>
          <p:cNvSpPr/>
          <p:nvPr/>
        </p:nvSpPr>
        <p:spPr>
          <a:xfrm>
            <a:off x="565831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Q4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2" name="직사각형 27"/>
          <p:cNvSpPr/>
          <p:nvPr/>
        </p:nvSpPr>
        <p:spPr>
          <a:xfrm>
            <a:off x="3327812" y="1844997"/>
            <a:ext cx="310734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2025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13" name="직사각형 28"/>
          <p:cNvSpPr/>
          <p:nvPr/>
        </p:nvSpPr>
        <p:spPr>
          <a:xfrm>
            <a:off x="643515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4" name="직사각형 29"/>
          <p:cNvSpPr/>
          <p:nvPr/>
        </p:nvSpPr>
        <p:spPr>
          <a:xfrm>
            <a:off x="721198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5" name="직사각형 30"/>
          <p:cNvSpPr/>
          <p:nvPr/>
        </p:nvSpPr>
        <p:spPr>
          <a:xfrm>
            <a:off x="798882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Q3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6" name="직사각형 31"/>
          <p:cNvSpPr/>
          <p:nvPr/>
        </p:nvSpPr>
        <p:spPr>
          <a:xfrm>
            <a:off x="876565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Q4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7" name="직사각형 32"/>
          <p:cNvSpPr/>
          <p:nvPr/>
        </p:nvSpPr>
        <p:spPr>
          <a:xfrm>
            <a:off x="6435152" y="1844997"/>
            <a:ext cx="310734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2026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360694" y="3257335"/>
            <a:ext cx="148790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Study / WI Approvals</a:t>
            </a:r>
            <a:r>
              <a:rPr lang="en-US" altLang="ko-KR" sz="1092" dirty="0">
                <a:solidFill>
                  <a:srgbClr val="FF0000"/>
                </a:solidFill>
                <a:latin typeface="SamsungOne 400"/>
                <a:ea typeface="SamsungOneKoreanOTF 400"/>
                <a:cs typeface="+mn-cs"/>
              </a:rPr>
              <a:t>*</a:t>
            </a:r>
            <a:endParaRPr lang="ko-KR" altLang="en-US" sz="1092" dirty="0">
              <a:solidFill>
                <a:srgbClr val="FF0000"/>
              </a:solidFill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20" name="직사각형 40"/>
          <p:cNvSpPr/>
          <p:nvPr/>
        </p:nvSpPr>
        <p:spPr>
          <a:xfrm>
            <a:off x="954249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21" name="직사각형 41"/>
          <p:cNvSpPr/>
          <p:nvPr/>
        </p:nvSpPr>
        <p:spPr>
          <a:xfrm>
            <a:off x="1031932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22" name="직사각형 44"/>
          <p:cNvSpPr/>
          <p:nvPr/>
        </p:nvSpPr>
        <p:spPr>
          <a:xfrm>
            <a:off x="9542492" y="1844997"/>
            <a:ext cx="155367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2027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23" name="직사각형 49"/>
          <p:cNvSpPr/>
          <p:nvPr/>
        </p:nvSpPr>
        <p:spPr>
          <a:xfrm>
            <a:off x="4104645" y="2818735"/>
            <a:ext cx="4661013" cy="30345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Stage-2 Study/Normative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5027375" y="4300692"/>
            <a:ext cx="1261884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Study Approvals</a:t>
            </a:r>
            <a:r>
              <a:rPr lang="en-US" altLang="ko-KR" sz="1092" dirty="0">
                <a:solidFill>
                  <a:srgbClr val="FF0000"/>
                </a:solidFill>
                <a:latin typeface="SamsungOne 400"/>
                <a:ea typeface="SamsungOneKoreanOTF 400"/>
                <a:cs typeface="+mn-cs"/>
              </a:rPr>
              <a:t>*</a:t>
            </a:r>
            <a:endParaRPr lang="ko-KR" altLang="en-US" sz="1092" dirty="0">
              <a:solidFill>
                <a:srgbClr val="FF0000"/>
              </a:solidFill>
              <a:latin typeface="SamsungOne 400"/>
              <a:ea typeface="SamsungOneKoreanOTF 400"/>
              <a:cs typeface="+mn-cs"/>
            </a:endParaRPr>
          </a:p>
        </p:txBody>
      </p:sp>
      <p:cxnSp>
        <p:nvCxnSpPr>
          <p:cNvPr id="125" name="직선 화살표 연결선 38"/>
          <p:cNvCxnSpPr/>
          <p:nvPr/>
        </p:nvCxnSpPr>
        <p:spPr>
          <a:xfrm flipV="1">
            <a:off x="4104646" y="2456715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126" name="직사각형 49"/>
          <p:cNvSpPr/>
          <p:nvPr/>
        </p:nvSpPr>
        <p:spPr>
          <a:xfrm>
            <a:off x="8765657" y="2818735"/>
            <a:ext cx="1553670" cy="30345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Stage-3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8318251" y="3286031"/>
            <a:ext cx="1117614" cy="428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Stage-2 freeze </a:t>
            </a:r>
          </a:p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(100%)</a:t>
            </a:r>
            <a:endParaRPr lang="ko-KR" altLang="en-US" sz="1092" dirty="0">
              <a:solidFill>
                <a:srgbClr val="000000"/>
              </a:solidFill>
              <a:latin typeface="SamsungOne 400"/>
              <a:ea typeface="SamsungOneKoreanOTF 400"/>
              <a:cs typeface="+mn-cs"/>
            </a:endParaRPr>
          </a:p>
        </p:txBody>
      </p:sp>
      <p:cxnSp>
        <p:nvCxnSpPr>
          <p:cNvPr id="128" name="직선 화살표 연결선 38"/>
          <p:cNvCxnSpPr/>
          <p:nvPr/>
        </p:nvCxnSpPr>
        <p:spPr>
          <a:xfrm flipV="1">
            <a:off x="8765655" y="2461493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129" name="TextBox 128"/>
          <p:cNvSpPr txBox="1"/>
          <p:nvPr/>
        </p:nvSpPr>
        <p:spPr>
          <a:xfrm>
            <a:off x="9735771" y="3254485"/>
            <a:ext cx="1106392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Stage-3 freeze</a:t>
            </a:r>
            <a:endParaRPr lang="ko-KR" altLang="en-US" sz="1092" dirty="0">
              <a:solidFill>
                <a:srgbClr val="000000"/>
              </a:solidFill>
              <a:latin typeface="SamsungOne 400"/>
              <a:ea typeface="SamsungOneKoreanOTF 400"/>
              <a:cs typeface="+mn-cs"/>
            </a:endParaRPr>
          </a:p>
        </p:txBody>
      </p:sp>
      <p:cxnSp>
        <p:nvCxnSpPr>
          <p:cNvPr id="130" name="직선 화살표 연결선 38"/>
          <p:cNvCxnSpPr/>
          <p:nvPr/>
        </p:nvCxnSpPr>
        <p:spPr>
          <a:xfrm flipV="1">
            <a:off x="10319325" y="2449885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132" name="Rounded Rectangle 131"/>
          <p:cNvSpPr/>
          <p:nvPr/>
        </p:nvSpPr>
        <p:spPr>
          <a:xfrm>
            <a:off x="361335" y="2704407"/>
            <a:ext cx="2163890" cy="552928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400" dirty="0"/>
              <a:t>Rel-20 5G-Adv</a:t>
            </a:r>
          </a:p>
        </p:txBody>
      </p:sp>
      <p:sp>
        <p:nvSpPr>
          <p:cNvPr id="134" name="Rounded Rectangle 133"/>
          <p:cNvSpPr/>
          <p:nvPr/>
        </p:nvSpPr>
        <p:spPr>
          <a:xfrm>
            <a:off x="361335" y="3714482"/>
            <a:ext cx="2163890" cy="55292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400" dirty="0"/>
              <a:t>Rel-20 6G</a:t>
            </a:r>
          </a:p>
        </p:txBody>
      </p:sp>
      <p:cxnSp>
        <p:nvCxnSpPr>
          <p:cNvPr id="135" name="직선 화살표 연결선 38"/>
          <p:cNvCxnSpPr/>
          <p:nvPr/>
        </p:nvCxnSpPr>
        <p:spPr>
          <a:xfrm flipV="1">
            <a:off x="9542492" y="2456716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dash"/>
            <a:tailEnd type="triangle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9389735" y="4386171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Study freeze</a:t>
            </a:r>
            <a:r>
              <a:rPr lang="en-US" altLang="ko-KR" sz="1092" dirty="0">
                <a:solidFill>
                  <a:srgbClr val="FF0000"/>
                </a:solidFill>
                <a:latin typeface="SamsungOne 400"/>
                <a:ea typeface="SamsungOneKoreanOTF 400"/>
                <a:cs typeface="+mn-cs"/>
              </a:rPr>
              <a:t>**</a:t>
            </a:r>
            <a:endParaRPr lang="ko-KR" altLang="en-US" sz="1092" dirty="0">
              <a:solidFill>
                <a:srgbClr val="FF0000"/>
              </a:solidFill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42" name="Left Brace 141"/>
          <p:cNvSpPr/>
          <p:nvPr/>
        </p:nvSpPr>
        <p:spPr>
          <a:xfrm>
            <a:off x="2763764" y="2463091"/>
            <a:ext cx="463901" cy="1004665"/>
          </a:xfrm>
          <a:prstGeom prst="leftBrac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3" name="Left Brace 142"/>
          <p:cNvSpPr/>
          <p:nvPr/>
        </p:nvSpPr>
        <p:spPr>
          <a:xfrm>
            <a:off x="2789031" y="3525847"/>
            <a:ext cx="463901" cy="1004665"/>
          </a:xfrm>
          <a:prstGeom prst="leftBrac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4" name="Rectangle 1"/>
          <p:cNvSpPr txBox="1">
            <a:spLocks noChangeArrowheads="1"/>
          </p:cNvSpPr>
          <p:nvPr/>
        </p:nvSpPr>
        <p:spPr bwMode="auto">
          <a:xfrm>
            <a:off x="5327526" y="4734235"/>
            <a:ext cx="6274124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tabLst>
                <a:tab pos="1371600" algn="l"/>
              </a:tabLs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371600" algn="l"/>
              </a:tabLs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Font typeface="Aptos"/>
              <a:buChar char="•"/>
            </a:pPr>
            <a:r>
              <a:rPr lang="en-US" altLang="en-US" sz="1050" b="1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6G SI Approval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nb-NO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SA1 SI approval: TSG#105 (Sept 2024) - </a:t>
            </a:r>
            <a:r>
              <a:rPr lang="nb-NO" altLang="en-US" sz="1050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DONE</a:t>
            </a:r>
            <a:endParaRPr lang="nb-NO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nb-NO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SA2 SI approval: TSG#108 (Jun 2025) </a:t>
            </a:r>
            <a:endParaRPr lang="nb-NO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Other SA WG (SA3, SA4, SA5, SA6) SI approval: TBD at future TSG meeting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SA1/SA2 6G SI may continue beyond Stage-1/Stage-2 freeze dates for 5G-Advanced</a:t>
            </a:r>
            <a:endParaRPr lang="en-US" altLang="en-US" sz="7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900" dirty="0">
                <a:solidFill>
                  <a:srgbClr val="0070C0"/>
                </a:solidFill>
                <a:ea typeface="Aptos"/>
                <a:cs typeface="Times New Roman" panose="02020603050405020304" pitchFamily="18" charset="0"/>
              </a:rPr>
              <a:t> </a:t>
            </a:r>
            <a:endParaRPr lang="en-US" altLang="en-US" sz="2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 typeface="Aptos"/>
              <a:buChar char="•"/>
            </a:pPr>
            <a:r>
              <a:rPr lang="en-US" altLang="en-US" sz="1050" b="1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6G SI completion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SA1 6G SI completion: Mar 2026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SA2 6G SI completion: Dec 2026 or Mar 2027 (</a:t>
            </a:r>
            <a:r>
              <a:rPr lang="en-US" altLang="ko-KR" sz="1050" dirty="0">
                <a:solidFill>
                  <a:srgbClr val="FF0000"/>
                </a:solidFill>
                <a:latin typeface="SamsungOne 400"/>
                <a:ea typeface="SamsungOneKoreanOTF 400"/>
              </a:rPr>
              <a:t>**</a:t>
            </a: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To be confirmed at future TSG meeting)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866823" y="5665213"/>
            <a:ext cx="3939840" cy="561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1000" dirty="0">
                <a:solidFill>
                  <a:srgbClr val="FF0000"/>
                </a:solidFill>
                <a:latin typeface="SamsungOne 400"/>
                <a:ea typeface="SamsungOneKoreanOTF 400"/>
              </a:rPr>
              <a:t>*</a:t>
            </a:r>
            <a:r>
              <a:rPr lang="en-IN" sz="1000" dirty="0">
                <a:solidFill>
                  <a:prstClr val="black"/>
                </a:solidFill>
              </a:rPr>
              <a:t>Additional notes:</a:t>
            </a:r>
          </a:p>
          <a:p>
            <a:pPr lvl="0">
              <a:buFont typeface="Aptos"/>
              <a:buChar char="•"/>
            </a:pPr>
            <a:r>
              <a:rPr lang="en-IN" sz="1000" dirty="0">
                <a:solidFill>
                  <a:prstClr val="black"/>
                </a:solidFill>
              </a:rPr>
              <a:t>5G-Adv stage-2 SID/WID for approval – not earlier than Mar 2025</a:t>
            </a:r>
          </a:p>
          <a:p>
            <a:pPr lvl="0">
              <a:buFont typeface="Aptos"/>
              <a:buChar char="•"/>
            </a:pPr>
            <a:r>
              <a:rPr lang="en-US" altLang="en-US" sz="1000" dirty="0">
                <a:solidFill>
                  <a:prstClr val="black"/>
                </a:solidFill>
              </a:rPr>
              <a:t>6G SI for approval – not earlier than Sep 2025</a:t>
            </a:r>
          </a:p>
        </p:txBody>
      </p:sp>
      <p:sp>
        <p:nvSpPr>
          <p:cNvPr id="148" name="직사각형 49"/>
          <p:cNvSpPr/>
          <p:nvPr/>
        </p:nvSpPr>
        <p:spPr>
          <a:xfrm>
            <a:off x="3078415" y="2824415"/>
            <a:ext cx="1029020" cy="3034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49" name="직사각형 49"/>
          <p:cNvSpPr/>
          <p:nvPr/>
        </p:nvSpPr>
        <p:spPr>
          <a:xfrm>
            <a:off x="4104645" y="3752083"/>
            <a:ext cx="1553671" cy="3034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cxnSp>
        <p:nvCxnSpPr>
          <p:cNvPr id="39" name="직선 화살표 연결선 38"/>
          <p:cNvCxnSpPr/>
          <p:nvPr/>
        </p:nvCxnSpPr>
        <p:spPr>
          <a:xfrm flipV="1">
            <a:off x="7975313" y="2463091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7371026" y="3286030"/>
            <a:ext cx="1117614" cy="428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Stage-2 freeze </a:t>
            </a:r>
          </a:p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(80%)</a:t>
            </a:r>
            <a:endParaRPr lang="ko-KR" altLang="en-US" sz="1092" dirty="0">
              <a:solidFill>
                <a:srgbClr val="000000"/>
              </a:solidFill>
              <a:latin typeface="SamsungOne 400"/>
              <a:ea typeface="SamsungOneKoreanOTF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854641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3GPP SA/SA6 Meeting Schedule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308481"/>
              </p:ext>
            </p:extLst>
          </p:nvPr>
        </p:nvGraphicFramePr>
        <p:xfrm>
          <a:off x="147674" y="5886795"/>
          <a:ext cx="11943994" cy="392485"/>
        </p:xfrm>
        <a:graphic>
          <a:graphicData uri="http://schemas.openxmlformats.org/drawingml/2006/table">
            <a:tbl>
              <a:tblPr/>
              <a:tblGrid>
                <a:gridCol w="789444">
                  <a:extLst>
                    <a:ext uri="{9D8B030D-6E8A-4147-A177-3AD203B41FA5}">
                      <a16:colId xmlns:a16="http://schemas.microsoft.com/office/drawing/2014/main" val="259254942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6754157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92105145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312799239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35622561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665585857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404181939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102650820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778576174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252076290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62369185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601062018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624442708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22160579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66629025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09278365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723229601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29660836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0028224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27610978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55933187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11081019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087769915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677188888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25086089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025035310"/>
                    </a:ext>
                  </a:extLst>
                </a:gridCol>
              </a:tblGrid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47542"/>
                  </a:ext>
                </a:extLst>
              </a:tr>
              <a:tr h="240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9858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386866"/>
              </p:ext>
            </p:extLst>
          </p:nvPr>
        </p:nvGraphicFramePr>
        <p:xfrm>
          <a:off x="256654" y="1901427"/>
          <a:ext cx="6513314" cy="3774628"/>
        </p:xfrm>
        <a:graphic>
          <a:graphicData uri="http://schemas.openxmlformats.org/drawingml/2006/table">
            <a:tbl>
              <a:tblPr/>
              <a:tblGrid>
                <a:gridCol w="1114578">
                  <a:extLst>
                    <a:ext uri="{9D8B030D-6E8A-4147-A177-3AD203B41FA5}">
                      <a16:colId xmlns:a16="http://schemas.microsoft.com/office/drawing/2014/main" val="3481181916"/>
                    </a:ext>
                  </a:extLst>
                </a:gridCol>
                <a:gridCol w="626950">
                  <a:extLst>
                    <a:ext uri="{9D8B030D-6E8A-4147-A177-3AD203B41FA5}">
                      <a16:colId xmlns:a16="http://schemas.microsoft.com/office/drawing/2014/main" val="3684642822"/>
                    </a:ext>
                  </a:extLst>
                </a:gridCol>
                <a:gridCol w="3047673">
                  <a:extLst>
                    <a:ext uri="{9D8B030D-6E8A-4147-A177-3AD203B41FA5}">
                      <a16:colId xmlns:a16="http://schemas.microsoft.com/office/drawing/2014/main" val="3666134783"/>
                    </a:ext>
                  </a:extLst>
                </a:gridCol>
                <a:gridCol w="1044917">
                  <a:extLst>
                    <a:ext uri="{9D8B030D-6E8A-4147-A177-3AD203B41FA5}">
                      <a16:colId xmlns:a16="http://schemas.microsoft.com/office/drawing/2014/main" val="1926850950"/>
                    </a:ext>
                  </a:extLst>
                </a:gridCol>
                <a:gridCol w="679196">
                  <a:extLst>
                    <a:ext uri="{9D8B030D-6E8A-4147-A177-3AD203B41FA5}">
                      <a16:colId xmlns:a16="http://schemas.microsoft.com/office/drawing/2014/main" val="1966194253"/>
                    </a:ext>
                  </a:extLst>
                </a:gridCol>
              </a:tblGrid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TYPE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DATES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LOCATION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CTRY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249971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2025-02-17 09:00 - 2025-02-21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Athens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122228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2025-04-07 09:00 - 2025-04-11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Goteborg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2756854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2025-05-19 09:00 - 2025-05-23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Fukuoka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JP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718140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2025-08-25 09:00 - 2025-08-29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Goteborg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1936201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3GPPSA6#69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2025-10-13 09:00 - 2025-10-17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(TBC)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818239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2025-11-17 09:00 - 2025-11-21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Dallas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3560889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2026-02-09 09:00 - 2026-02-13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185824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2026-04-13 09:00 - 2026-04-17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6229162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2026-05-18 09:00 - 2026-05-22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847310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2026-08-24 09:00 - 2026-08-28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671279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2026-10-12 09:00 - 2026-10-16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435174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2026-11-16 09:00 - 2026-11-20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191871"/>
                  </a:ext>
                </a:extLst>
              </a:tr>
            </a:tbl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968750" y="2036365"/>
            <a:ext cx="4855975" cy="3639690"/>
          </a:xfrm>
        </p:spPr>
        <p:txBody>
          <a:bodyPr/>
          <a:lstStyle/>
          <a:p>
            <a:r>
              <a:rPr lang="en-IN" sz="2000" b="1" dirty="0">
                <a:solidFill>
                  <a:prstClr val="black"/>
                </a:solidFill>
              </a:rPr>
              <a:t>Rel-20 5G-Adv</a:t>
            </a:r>
            <a:endParaRPr lang="en-IN" sz="2000" b="1" dirty="0"/>
          </a:p>
          <a:p>
            <a:pPr lvl="1"/>
            <a:r>
              <a:rPr lang="en-IN" sz="1800" dirty="0"/>
              <a:t>Assuming </a:t>
            </a:r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SID/WID approval</a:t>
            </a:r>
            <a:r>
              <a:rPr lang="en-IN" sz="1600" dirty="0"/>
              <a:t> in Mar-2025</a:t>
            </a:r>
            <a:r>
              <a:rPr lang="en-IN" sz="1600" dirty="0">
                <a:solidFill>
                  <a:srgbClr val="FF0000"/>
                </a:solidFill>
              </a:rPr>
              <a:t>*</a:t>
            </a:r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SID/WID freeze</a:t>
            </a:r>
            <a:r>
              <a:rPr lang="en-IN" sz="1600" dirty="0"/>
              <a:t> in Sep-2026</a:t>
            </a:r>
          </a:p>
          <a:p>
            <a:pPr lvl="1"/>
            <a:r>
              <a:rPr lang="en-IN" sz="1800" b="1" dirty="0"/>
              <a:t>Total number of SA6 meetings: </a:t>
            </a:r>
            <a:r>
              <a:rPr lang="en-IN" sz="1800" b="1" dirty="0">
                <a:solidFill>
                  <a:srgbClr val="FF0000"/>
                </a:solidFill>
              </a:rPr>
              <a:t>9</a:t>
            </a:r>
          </a:p>
          <a:p>
            <a:r>
              <a:rPr lang="en-IN" sz="2000" b="1" dirty="0">
                <a:solidFill>
                  <a:prstClr val="black"/>
                </a:solidFill>
              </a:rPr>
              <a:t>6G Study</a:t>
            </a:r>
            <a:endParaRPr lang="en-IN" sz="2000" b="1" dirty="0"/>
          </a:p>
          <a:p>
            <a:pPr lvl="1"/>
            <a:r>
              <a:rPr lang="en-IN" sz="1800" dirty="0"/>
              <a:t>Assuming </a:t>
            </a:r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 approval</a:t>
            </a:r>
            <a:r>
              <a:rPr lang="en-IN" sz="1600" dirty="0"/>
              <a:t> in Sep-2025</a:t>
            </a:r>
            <a:r>
              <a:rPr lang="en-IN" sz="1600" dirty="0">
                <a:solidFill>
                  <a:srgbClr val="FF0000"/>
                </a:solidFill>
              </a:rPr>
              <a:t>*</a:t>
            </a:r>
            <a:endParaRPr lang="en-IN" sz="1600" dirty="0"/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 freeze</a:t>
            </a:r>
            <a:r>
              <a:rPr lang="en-IN" sz="1600" dirty="0"/>
              <a:t> in Dec-2026</a:t>
            </a:r>
            <a:r>
              <a:rPr lang="en-IN" sz="1600" dirty="0">
                <a:solidFill>
                  <a:srgbClr val="FF0000"/>
                </a:solidFill>
              </a:rPr>
              <a:t>**</a:t>
            </a:r>
          </a:p>
          <a:p>
            <a:pPr lvl="1"/>
            <a:r>
              <a:rPr lang="en-IN" sz="1800" b="1" dirty="0"/>
              <a:t>Total number of SA6 meetings: </a:t>
            </a:r>
            <a:r>
              <a:rPr lang="en-IN" sz="1800" b="1" dirty="0">
                <a:solidFill>
                  <a:srgbClr val="FF0000"/>
                </a:solidFill>
              </a:rPr>
              <a:t>8</a:t>
            </a:r>
          </a:p>
          <a:p>
            <a:r>
              <a:rPr lang="en-IN" sz="2000" b="1" dirty="0">
                <a:solidFill>
                  <a:prstClr val="black"/>
                </a:solidFill>
              </a:rPr>
              <a:t>Rel-20 Total number of SA6 meetings: </a:t>
            </a:r>
            <a:r>
              <a:rPr lang="en-IN" sz="2000" b="1" dirty="0">
                <a:solidFill>
                  <a:srgbClr val="FF0000"/>
                </a:solidFill>
              </a:rPr>
              <a:t>11 </a:t>
            </a:r>
          </a:p>
        </p:txBody>
      </p:sp>
      <p:sp>
        <p:nvSpPr>
          <p:cNvPr id="9" name="Rectangle 8"/>
          <p:cNvSpPr/>
          <p:nvPr/>
        </p:nvSpPr>
        <p:spPr>
          <a:xfrm>
            <a:off x="8894102" y="5506350"/>
            <a:ext cx="27719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** </a:t>
            </a: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To be confirmed at future TSG meeting</a:t>
            </a:r>
            <a:endParaRPr lang="en-IN" dirty="0"/>
          </a:p>
        </p:txBody>
      </p:sp>
      <p:sp>
        <p:nvSpPr>
          <p:cNvPr id="10" name="Rectangle 9"/>
          <p:cNvSpPr/>
          <p:nvPr/>
        </p:nvSpPr>
        <p:spPr>
          <a:xfrm>
            <a:off x="7485720" y="5506350"/>
            <a:ext cx="1567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6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* </a:t>
            </a: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Best case scenario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5031580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Typical SA6 Session Planning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40800"/>
              </p:ext>
            </p:extLst>
          </p:nvPr>
        </p:nvGraphicFramePr>
        <p:xfrm>
          <a:off x="698579" y="1492425"/>
          <a:ext cx="7195931" cy="5254995"/>
        </p:xfrm>
        <a:graphic>
          <a:graphicData uri="http://schemas.openxmlformats.org/drawingml/2006/table">
            <a:tbl>
              <a:tblPr firstRow="1" firstCol="1" bandRow="1"/>
              <a:tblGrid>
                <a:gridCol w="1074042">
                  <a:extLst>
                    <a:ext uri="{9D8B030D-6E8A-4147-A177-3AD203B41FA5}">
                      <a16:colId xmlns:a16="http://schemas.microsoft.com/office/drawing/2014/main" val="3354454729"/>
                    </a:ext>
                  </a:extLst>
                </a:gridCol>
                <a:gridCol w="703828">
                  <a:extLst>
                    <a:ext uri="{9D8B030D-6E8A-4147-A177-3AD203B41FA5}">
                      <a16:colId xmlns:a16="http://schemas.microsoft.com/office/drawing/2014/main" val="2617094730"/>
                    </a:ext>
                  </a:extLst>
                </a:gridCol>
                <a:gridCol w="687640">
                  <a:extLst>
                    <a:ext uri="{9D8B030D-6E8A-4147-A177-3AD203B41FA5}">
                      <a16:colId xmlns:a16="http://schemas.microsoft.com/office/drawing/2014/main" val="1898993702"/>
                    </a:ext>
                  </a:extLst>
                </a:gridCol>
                <a:gridCol w="627110">
                  <a:extLst>
                    <a:ext uri="{9D8B030D-6E8A-4147-A177-3AD203B41FA5}">
                      <a16:colId xmlns:a16="http://schemas.microsoft.com/office/drawing/2014/main" val="3507652481"/>
                    </a:ext>
                  </a:extLst>
                </a:gridCol>
                <a:gridCol w="627110">
                  <a:extLst>
                    <a:ext uri="{9D8B030D-6E8A-4147-A177-3AD203B41FA5}">
                      <a16:colId xmlns:a16="http://schemas.microsoft.com/office/drawing/2014/main" val="2933262938"/>
                    </a:ext>
                  </a:extLst>
                </a:gridCol>
                <a:gridCol w="687640">
                  <a:extLst>
                    <a:ext uri="{9D8B030D-6E8A-4147-A177-3AD203B41FA5}">
                      <a16:colId xmlns:a16="http://schemas.microsoft.com/office/drawing/2014/main" val="68923302"/>
                    </a:ext>
                  </a:extLst>
                </a:gridCol>
                <a:gridCol w="627110">
                  <a:extLst>
                    <a:ext uri="{9D8B030D-6E8A-4147-A177-3AD203B41FA5}">
                      <a16:colId xmlns:a16="http://schemas.microsoft.com/office/drawing/2014/main" val="21260566"/>
                    </a:ext>
                  </a:extLst>
                </a:gridCol>
                <a:gridCol w="1084597">
                  <a:extLst>
                    <a:ext uri="{9D8B030D-6E8A-4147-A177-3AD203B41FA5}">
                      <a16:colId xmlns:a16="http://schemas.microsoft.com/office/drawing/2014/main" val="2029653475"/>
                    </a:ext>
                  </a:extLst>
                </a:gridCol>
                <a:gridCol w="1076854">
                  <a:extLst>
                    <a:ext uri="{9D8B030D-6E8A-4147-A177-3AD203B41FA5}">
                      <a16:colId xmlns:a16="http://schemas.microsoft.com/office/drawing/2014/main" val="2193224484"/>
                    </a:ext>
                  </a:extLst>
                </a:gridCol>
              </a:tblGrid>
              <a:tr h="3484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098671"/>
                  </a:ext>
                </a:extLst>
              </a:tr>
              <a:tr h="277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07:30 to 09:00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Placeholder for additional official sessions or drafting sessions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210355"/>
                  </a:ext>
                </a:extLst>
              </a:tr>
              <a:tr h="8865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1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09:00 to 10:30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(Agenda, Reports, LSs, early discussion papers, Future work, etc.)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4688693"/>
                  </a:ext>
                </a:extLst>
              </a:tr>
              <a:tr h="277638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break (10:30 – 11:00)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SA6 Chair Election sessions on Tuesday and potentially Wednesday and Thursday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8787931"/>
                  </a:ext>
                </a:extLst>
              </a:tr>
              <a:tr h="75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2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11:00 to 12:30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(Agenda, Reports, LSs, early discussion papers, Future work, etc.)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742108"/>
                  </a:ext>
                </a:extLst>
              </a:tr>
              <a:tr h="17633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 (12:30 – 14:00)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211362"/>
                  </a:ext>
                </a:extLst>
              </a:tr>
              <a:tr h="9941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3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14:00 to 15:30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 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(Work plan review, Future meetings, AOB)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099669"/>
                  </a:ext>
                </a:extLst>
              </a:tr>
              <a:tr h="17633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Afternoon break (15:30 – 16:00)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986665"/>
                  </a:ext>
                </a:extLst>
              </a:tr>
              <a:tr h="903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4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16:00 to 17:30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Meeting will close at the latest by 16:00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289965"/>
                  </a:ext>
                </a:extLst>
              </a:tr>
              <a:tr h="17633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Evening break (17:30 – 18:00)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632764"/>
                  </a:ext>
                </a:extLst>
              </a:tr>
              <a:tr h="277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5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18:00 to 19:30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Placeholder for additional official sessions or drafting sessions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IN" sz="105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688060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009380" y="1825625"/>
            <a:ext cx="3957333" cy="4351338"/>
          </a:xfrm>
        </p:spPr>
        <p:txBody>
          <a:bodyPr/>
          <a:lstStyle/>
          <a:p>
            <a:r>
              <a:rPr lang="en-US" sz="2400" b="1" dirty="0"/>
              <a:t>A TU is a quarter dedicated to study or work items</a:t>
            </a:r>
          </a:p>
          <a:p>
            <a:pPr lvl="1"/>
            <a:r>
              <a:rPr lang="en-US" sz="2000" dirty="0"/>
              <a:t>Those quarters not dedicated to Rel-20 study or work items (e.g. LSs, pre-Rel-20 maintenance) are not counted as TUs</a:t>
            </a:r>
          </a:p>
          <a:p>
            <a:pPr lvl="1"/>
            <a:r>
              <a:rPr lang="en-US" sz="2000" dirty="0"/>
              <a:t>Quarters dedicated to revisions are not counted as TUs e.g. plenary sessions, handling revisions</a:t>
            </a:r>
            <a:endParaRPr lang="en-IN" sz="2400" dirty="0"/>
          </a:p>
          <a:p>
            <a:r>
              <a:rPr lang="en-IN" sz="2400" b="1" dirty="0"/>
              <a:t>Total number of TUs per SA6 meeting: </a:t>
            </a:r>
            <a:r>
              <a:rPr lang="en-IN" sz="2400" b="1" dirty="0">
                <a:solidFill>
                  <a:srgbClr val="FF0000"/>
                </a:solidFill>
              </a:rPr>
              <a:t>20 TUs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247455" y="2146852"/>
            <a:ext cx="17039" cy="9144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271569" y="3316830"/>
            <a:ext cx="14393" cy="77241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280583" y="4315496"/>
            <a:ext cx="17268" cy="92668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8009378" y="5974842"/>
            <a:ext cx="2932854" cy="373901"/>
            <a:chOff x="8364750" y="5673823"/>
            <a:chExt cx="1513471" cy="373901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8386395" y="5673823"/>
              <a:ext cx="6967" cy="373901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/>
            <p:cNvSpPr/>
            <p:nvPr/>
          </p:nvSpPr>
          <p:spPr>
            <a:xfrm>
              <a:off x="8364750" y="5673823"/>
              <a:ext cx="15134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i="1" dirty="0">
                  <a:solidFill>
                    <a:prstClr val="black"/>
                  </a:solidFill>
                  <a:latin typeface="Calibri" panose="020F0502020204030204"/>
                  <a:cs typeface="+mn-cs"/>
                </a:rPr>
                <a:t>Indicates buffer TUs created if needed</a:t>
              </a:r>
              <a:endParaRPr lang="en-IN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69591640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Rel-20 TUs Capacity Estimation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3058" y="1825624"/>
            <a:ext cx="11198942" cy="4563745"/>
          </a:xfrm>
        </p:spPr>
        <p:txBody>
          <a:bodyPr/>
          <a:lstStyle/>
          <a:p>
            <a:r>
              <a:rPr lang="en-IN" dirty="0"/>
              <a:t>Total number of TUs per SA6 meeting: </a:t>
            </a:r>
            <a:r>
              <a:rPr lang="en-IN" dirty="0">
                <a:solidFill>
                  <a:srgbClr val="FF0000"/>
                </a:solidFill>
              </a:rPr>
              <a:t>20 TUs</a:t>
            </a:r>
          </a:p>
          <a:p>
            <a:r>
              <a:rPr lang="en-IN" dirty="0">
                <a:solidFill>
                  <a:prstClr val="black"/>
                </a:solidFill>
              </a:rPr>
              <a:t>Total number of SA6 meetings during Rel-20: </a:t>
            </a:r>
            <a:r>
              <a:rPr lang="en-IN" dirty="0">
                <a:solidFill>
                  <a:srgbClr val="FF0000"/>
                </a:solidFill>
              </a:rPr>
              <a:t>11 meetings*</a:t>
            </a:r>
          </a:p>
          <a:p>
            <a:endParaRPr lang="en-IN" b="1" dirty="0">
              <a:solidFill>
                <a:prstClr val="black"/>
              </a:solidFill>
            </a:endParaRPr>
          </a:p>
          <a:p>
            <a:endParaRPr lang="en-IN" b="1" dirty="0">
              <a:solidFill>
                <a:prstClr val="black"/>
              </a:solidFill>
            </a:endParaRPr>
          </a:p>
          <a:p>
            <a:r>
              <a:rPr lang="en-IN" dirty="0">
                <a:solidFill>
                  <a:prstClr val="black"/>
                </a:solidFill>
              </a:rPr>
              <a:t>Total TUs available for Rel-20 (both </a:t>
            </a:r>
            <a:r>
              <a:rPr lang="en-IN" dirty="0"/>
              <a:t>5G-Adv and 6G Study</a:t>
            </a:r>
            <a:r>
              <a:rPr lang="en-IN" dirty="0">
                <a:solidFill>
                  <a:prstClr val="black"/>
                </a:solidFill>
              </a:rPr>
              <a:t>): </a:t>
            </a:r>
            <a:r>
              <a:rPr lang="en-IN" dirty="0">
                <a:solidFill>
                  <a:srgbClr val="FF0000"/>
                </a:solidFill>
              </a:rPr>
              <a:t>220 TUs </a:t>
            </a:r>
          </a:p>
          <a:p>
            <a:pPr lvl="1"/>
            <a:r>
              <a:rPr lang="en-IN" sz="1400" dirty="0"/>
              <a:t>(11 meetings * 20 TUs per meeting)</a:t>
            </a:r>
          </a:p>
          <a:p>
            <a:r>
              <a:rPr lang="en-IN" dirty="0"/>
              <a:t>Timeline split</a:t>
            </a:r>
          </a:p>
          <a:p>
            <a:pPr lvl="1"/>
            <a:r>
              <a:rPr lang="en-IN" sz="2000" dirty="0"/>
              <a:t>5GA work (SIDs/WIDs) start from Apr-25 and end in May-26</a:t>
            </a:r>
          </a:p>
          <a:p>
            <a:pPr lvl="1"/>
            <a:r>
              <a:rPr lang="en-IN" sz="2000" dirty="0"/>
              <a:t>6G Study start in Oct-25 and end in Nov-26</a:t>
            </a:r>
          </a:p>
          <a:p>
            <a:r>
              <a:rPr lang="en-IN" dirty="0"/>
              <a:t>Split between mission critical and application enablement not considered</a:t>
            </a:r>
          </a:p>
        </p:txBody>
      </p:sp>
      <p:sp>
        <p:nvSpPr>
          <p:cNvPr id="6" name="Rectangle 5"/>
          <p:cNvSpPr/>
          <p:nvPr/>
        </p:nvSpPr>
        <p:spPr>
          <a:xfrm>
            <a:off x="1400808" y="2757892"/>
            <a:ext cx="778779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4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* </a:t>
            </a:r>
            <a:r>
              <a:rPr lang="en-US" altLang="en-US" sz="14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Assumptions: </a:t>
            </a:r>
          </a:p>
          <a:p>
            <a:pPr marL="171450" indent="-171450">
              <a:buFontTx/>
              <a:buChar char="-"/>
            </a:pPr>
            <a:r>
              <a:rPr lang="en-IN" altLang="en-US" sz="14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5G-Adv Stage-2 SID/WID approval in Mar-2025 </a:t>
            </a:r>
            <a:r>
              <a:rPr lang="en-IN" sz="14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&amp; freeze in June-2026</a:t>
            </a:r>
            <a:endParaRPr lang="en-IN" altLang="en-US" sz="1400" dirty="0">
              <a:solidFill>
                <a:srgbClr val="0070C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Tx/>
              <a:buChar char="-"/>
            </a:pPr>
            <a:r>
              <a:rPr lang="en-IN" sz="14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6G Stage-2 SID approval in Sep-2025 &amp; freeze in Dec-2026</a:t>
            </a:r>
          </a:p>
        </p:txBody>
      </p:sp>
    </p:spTree>
    <p:extLst>
      <p:ext uri="{BB962C8B-B14F-4D97-AF65-F5344CB8AC3E}">
        <p14:creationId xmlns:p14="http://schemas.microsoft.com/office/powerpoint/2010/main" val="31103886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258" y="585771"/>
            <a:ext cx="10515600" cy="1104917"/>
          </a:xfrm>
        </p:spPr>
        <p:txBody>
          <a:bodyPr/>
          <a:lstStyle/>
          <a:p>
            <a:r>
              <a:rPr lang="en-IN" dirty="0"/>
              <a:t>Possible Rel-20 5G-Adv vs 6G Study Splits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41545"/>
            <a:ext cx="10515600" cy="4351338"/>
          </a:xfrm>
        </p:spPr>
        <p:txBody>
          <a:bodyPr/>
          <a:lstStyle/>
          <a:p>
            <a:r>
              <a:rPr lang="en-IN" dirty="0"/>
              <a:t> R20 includes 5G-Adv and 6G Study tracks</a:t>
            </a:r>
          </a:p>
          <a:p>
            <a:pPr lvl="1"/>
            <a:r>
              <a:rPr lang="en-IN" dirty="0"/>
              <a:t>TUs need to be split between the two tracks</a:t>
            </a:r>
          </a:p>
          <a:p>
            <a:r>
              <a:rPr lang="en-IN" dirty="0"/>
              <a:t> R20 5G-Adv is expected to focus on:</a:t>
            </a:r>
          </a:p>
          <a:p>
            <a:pPr lvl="1"/>
            <a:r>
              <a:rPr lang="en-IN" dirty="0">
                <a:highlight>
                  <a:srgbClr val="FFFFFF"/>
                </a:highlight>
              </a:rPr>
              <a:t>Enhancement of 5GA features</a:t>
            </a:r>
          </a:p>
          <a:p>
            <a:pPr lvl="1"/>
            <a:r>
              <a:rPr lang="en-IN" dirty="0">
                <a:highlight>
                  <a:srgbClr val="FFFFFF"/>
                </a:highlight>
              </a:rPr>
              <a:t>6G study on relevant aspects</a:t>
            </a:r>
          </a:p>
          <a:p>
            <a:r>
              <a:rPr lang="en-IN" dirty="0"/>
              <a:t> Possible splits between 5G-Adv vs 6G </a:t>
            </a:r>
            <a:r>
              <a:rPr lang="en-IN" dirty="0">
                <a:solidFill>
                  <a:srgbClr val="FF0000"/>
                </a:solidFill>
              </a:rPr>
              <a:t>*</a:t>
            </a:r>
          </a:p>
          <a:p>
            <a:pPr marL="0" indent="0">
              <a:buNone/>
            </a:pPr>
            <a:br>
              <a:rPr lang="en-IN" sz="2000" dirty="0"/>
            </a:br>
            <a:br>
              <a:rPr lang="en-IN" sz="2000" dirty="0"/>
            </a:br>
            <a:br>
              <a:rPr lang="en-IN" sz="2000" dirty="0"/>
            </a:br>
            <a:br>
              <a:rPr lang="en-IN" sz="2000" dirty="0"/>
            </a:br>
            <a:br>
              <a:rPr lang="en-IN" sz="2000" dirty="0"/>
            </a:br>
            <a:br>
              <a:rPr lang="en-IN" sz="2000" dirty="0"/>
            </a:br>
            <a:r>
              <a:rPr lang="en-IN" sz="2000" dirty="0"/>
              <a:t>    </a:t>
            </a:r>
            <a:r>
              <a:rPr lang="en-IN" sz="2000" dirty="0">
                <a:solidFill>
                  <a:srgbClr val="FF0000"/>
                </a:solidFill>
              </a:rPr>
              <a:t>* </a:t>
            </a:r>
            <a:r>
              <a:rPr lang="en-IN" sz="2000" dirty="0"/>
              <a:t>Initial proposed estimates subject to change</a:t>
            </a:r>
            <a:br>
              <a:rPr lang="en-IN" sz="2000" dirty="0"/>
            </a:br>
            <a:endParaRPr lang="en-IN" sz="2000" dirty="0"/>
          </a:p>
          <a:p>
            <a:pPr lvl="1"/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898832"/>
              </p:ext>
            </p:extLst>
          </p:nvPr>
        </p:nvGraphicFramePr>
        <p:xfrm>
          <a:off x="1425337" y="4531745"/>
          <a:ext cx="5017504" cy="1376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8752">
                  <a:extLst>
                    <a:ext uri="{9D8B030D-6E8A-4147-A177-3AD203B41FA5}">
                      <a16:colId xmlns:a16="http://schemas.microsoft.com/office/drawing/2014/main" val="4083242633"/>
                    </a:ext>
                  </a:extLst>
                </a:gridCol>
                <a:gridCol w="1254376">
                  <a:extLst>
                    <a:ext uri="{9D8B030D-6E8A-4147-A177-3AD203B41FA5}">
                      <a16:colId xmlns:a16="http://schemas.microsoft.com/office/drawing/2014/main" val="3341825953"/>
                    </a:ext>
                  </a:extLst>
                </a:gridCol>
                <a:gridCol w="1254376">
                  <a:extLst>
                    <a:ext uri="{9D8B030D-6E8A-4147-A177-3AD203B41FA5}">
                      <a16:colId xmlns:a16="http://schemas.microsoft.com/office/drawing/2014/main" val="1472702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Total – 220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40% for 5G-Adv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~50% for 5G-Adv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6444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b="1" dirty="0"/>
                        <a:t>5G-Adv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baseline="0" dirty="0">
                          <a:solidFill>
                            <a:srgbClr val="FF0000"/>
                          </a:solidFill>
                        </a:rPr>
                        <a:t>88 Tus</a:t>
                      </a:r>
                      <a:endParaRPr lang="en-IN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baseline="0" dirty="0">
                          <a:solidFill>
                            <a:srgbClr val="FF0000"/>
                          </a:solidFill>
                        </a:rPr>
                        <a:t>104 TUs</a:t>
                      </a:r>
                      <a:endParaRPr lang="en-IN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8811558"/>
                  </a:ext>
                </a:extLst>
              </a:tr>
              <a:tr h="269556">
                <a:tc>
                  <a:txBody>
                    <a:bodyPr/>
                    <a:lstStyle/>
                    <a:p>
                      <a:r>
                        <a:rPr lang="en-IN" b="1" dirty="0"/>
                        <a:t>6G</a:t>
                      </a:r>
                      <a:r>
                        <a:rPr lang="en-IN" b="1" baseline="0" dirty="0"/>
                        <a:t> </a:t>
                      </a:r>
                      <a:r>
                        <a:rPr lang="en-IN" b="1" dirty="0"/>
                        <a:t>Study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>
                          <a:solidFill>
                            <a:srgbClr val="FF0000"/>
                          </a:solidFill>
                        </a:rPr>
                        <a:t>132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>
                          <a:solidFill>
                            <a:srgbClr val="FF0000"/>
                          </a:solidFill>
                        </a:rPr>
                        <a:t>116 TUs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4015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531032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0" y="1069304"/>
            <a:ext cx="11538480" cy="2015725"/>
          </a:xfrm>
        </p:spPr>
        <p:txBody>
          <a:bodyPr/>
          <a:lstStyle/>
          <a:p>
            <a:pPr lvl="1"/>
            <a:endParaRPr lang="en-IN" sz="2000" dirty="0"/>
          </a:p>
          <a:p>
            <a:pPr lvl="1"/>
            <a:endParaRPr lang="en-IN" sz="2000" dirty="0"/>
          </a:p>
          <a:p>
            <a:pPr lvl="1"/>
            <a:r>
              <a:rPr lang="en-IN" sz="1400" dirty="0"/>
              <a:t>Table shows meetings available for different phases of work and TUs split @ 40% for 5G-Adv</a:t>
            </a:r>
          </a:p>
          <a:p>
            <a:pPr lvl="2"/>
            <a:r>
              <a:rPr lang="en-IN" sz="1400" dirty="0"/>
              <a:t>5G-Adv Study and Normative phase is 88 TUs</a:t>
            </a:r>
          </a:p>
          <a:p>
            <a:pPr lvl="2"/>
            <a:r>
              <a:rPr lang="en-IN" sz="1400" dirty="0"/>
              <a:t>6G Study phase is 132 TUs</a:t>
            </a:r>
          </a:p>
          <a:p>
            <a:pPr marL="457200" lvl="1" indent="0">
              <a:buNone/>
            </a:pPr>
            <a:endParaRPr lang="en-IN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13" y="600548"/>
            <a:ext cx="10515600" cy="779682"/>
          </a:xfrm>
        </p:spPr>
        <p:txBody>
          <a:bodyPr/>
          <a:lstStyle/>
          <a:p>
            <a:r>
              <a:rPr lang="en-IN" dirty="0"/>
              <a:t>Potential SA6 Split 40% for 5G-Adv</a:t>
            </a:r>
            <a:endParaRPr lang="en-IN" sz="2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8FBFC0-08DC-5CCA-6946-AE5CB64F711F}"/>
              </a:ext>
            </a:extLst>
          </p:cNvPr>
          <p:cNvSpPr/>
          <p:nvPr/>
        </p:nvSpPr>
        <p:spPr>
          <a:xfrm>
            <a:off x="378915" y="6159438"/>
            <a:ext cx="1145874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GB" sz="1100" b="1" dirty="0">
                <a:solidFill>
                  <a:srgbClr val="FF0000"/>
                </a:solidFill>
                <a:latin typeface="Calibri" panose="020F0502020204030204" pitchFamily="34" charset="0"/>
              </a:rPr>
              <a:t>* Each Time Unit in a common session consume 2 TUs </a:t>
            </a:r>
            <a:endParaRPr lang="en-GB" sz="1100" b="1" dirty="0">
              <a:latin typeface="Calibri" panose="020F0502020204030204" pitchFamily="34" charset="0"/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8FCB994D-70B3-6F08-27D3-AD43047032CC}"/>
              </a:ext>
            </a:extLst>
          </p:cNvPr>
          <p:cNvGraphicFramePr>
            <a:graphicFrameLocks noGrp="1"/>
          </p:cNvGraphicFramePr>
          <p:nvPr/>
        </p:nvGraphicFramePr>
        <p:xfrm>
          <a:off x="145615" y="2483791"/>
          <a:ext cx="11546427" cy="3658429"/>
        </p:xfrm>
        <a:graphic>
          <a:graphicData uri="http://schemas.openxmlformats.org/drawingml/2006/table">
            <a:tbl>
              <a:tblPr/>
              <a:tblGrid>
                <a:gridCol w="1265077">
                  <a:extLst>
                    <a:ext uri="{9D8B030D-6E8A-4147-A177-3AD203B41FA5}">
                      <a16:colId xmlns:a16="http://schemas.microsoft.com/office/drawing/2014/main" val="259254942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6754157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9210514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312799239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35622561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65585857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404181939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102650820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778576174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252076290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2369185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60106201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2444270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22160579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6662902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09278365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723229601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29660836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0028224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27610978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55933187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11081019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08776991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67718888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25086089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025035310"/>
                    </a:ext>
                  </a:extLst>
                </a:gridCol>
              </a:tblGrid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47542"/>
                  </a:ext>
                </a:extLst>
              </a:tr>
              <a:tr h="240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98583"/>
                  </a:ext>
                </a:extLst>
              </a:tr>
              <a:tr h="240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Milestones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3 100%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127386"/>
                  </a:ext>
                </a:extLst>
              </a:tr>
              <a:tr h="934224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milestones and events</a:t>
                      </a:r>
                    </a:p>
                    <a:p>
                      <a:pPr algn="l" fontAlgn="t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5GA WS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WS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1 100%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FS Stage 1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968571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673626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Pre-Rel-20 </a:t>
                      </a:r>
                    </a:p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</a:p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Added for information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68153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8718012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5G-Adv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713077"/>
                  </a:ext>
                </a:extLst>
              </a:tr>
              <a:tr h="849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019259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Study/Normative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017471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2294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619262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020580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 Tus 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 Tus 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 TUs *</a:t>
                      </a:r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506356"/>
                  </a:ext>
                </a:extLst>
              </a:tr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TUs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578928"/>
                  </a:ext>
                </a:extLst>
              </a:tr>
            </a:tbl>
          </a:graphicData>
        </a:graphic>
      </p:graphicFrame>
      <p:sp>
        <p:nvSpPr>
          <p:cNvPr id="19" name="직사각형 49">
            <a:extLst>
              <a:ext uri="{FF2B5EF4-FFF2-40B4-BE49-F238E27FC236}">
                <a16:creationId xmlns:a16="http://schemas.microsoft.com/office/drawing/2014/main" id="{7026D66D-6438-BC17-CA38-72FA46A01298}"/>
              </a:ext>
            </a:extLst>
          </p:cNvPr>
          <p:cNvSpPr/>
          <p:nvPr/>
        </p:nvSpPr>
        <p:spPr>
          <a:xfrm>
            <a:off x="3050971" y="3123650"/>
            <a:ext cx="7406048" cy="28418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5G-Adv Stage-2 Study/Normative (9 meetings)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20" name="직사각형 49">
            <a:extLst>
              <a:ext uri="{FF2B5EF4-FFF2-40B4-BE49-F238E27FC236}">
                <a16:creationId xmlns:a16="http://schemas.microsoft.com/office/drawing/2014/main" id="{9C2821E2-4826-121D-5A9E-0248D5A91742}"/>
              </a:ext>
            </a:extLst>
          </p:cNvPr>
          <p:cNvSpPr/>
          <p:nvPr/>
        </p:nvSpPr>
        <p:spPr>
          <a:xfrm>
            <a:off x="10457019" y="3123650"/>
            <a:ext cx="1689388" cy="284184"/>
          </a:xfrm>
          <a:prstGeom prst="rect">
            <a:avLst/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Stage-3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21" name="직사각형 49">
            <a:extLst>
              <a:ext uri="{FF2B5EF4-FFF2-40B4-BE49-F238E27FC236}">
                <a16:creationId xmlns:a16="http://schemas.microsoft.com/office/drawing/2014/main" id="{0A00A550-24DB-1DCB-BC22-1E07BF862E6F}"/>
              </a:ext>
            </a:extLst>
          </p:cNvPr>
          <p:cNvSpPr/>
          <p:nvPr/>
        </p:nvSpPr>
        <p:spPr>
          <a:xfrm>
            <a:off x="1406307" y="3123650"/>
            <a:ext cx="1644664" cy="284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22" name="직사각형 50">
            <a:extLst>
              <a:ext uri="{FF2B5EF4-FFF2-40B4-BE49-F238E27FC236}">
                <a16:creationId xmlns:a16="http://schemas.microsoft.com/office/drawing/2014/main" id="{CE4392AC-A7C3-CD07-DB3E-8FE4E1EF07AE}"/>
              </a:ext>
            </a:extLst>
          </p:cNvPr>
          <p:cNvSpPr/>
          <p:nvPr/>
        </p:nvSpPr>
        <p:spPr>
          <a:xfrm>
            <a:off x="5513161" y="3407834"/>
            <a:ext cx="5889702" cy="28418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6G Stage-2 Study (8 meetings)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23" name="직사각형 49">
            <a:extLst>
              <a:ext uri="{FF2B5EF4-FFF2-40B4-BE49-F238E27FC236}">
                <a16:creationId xmlns:a16="http://schemas.microsoft.com/office/drawing/2014/main" id="{8680B08B-6D09-2E0C-4200-A44FEF038F57}"/>
              </a:ext>
            </a:extLst>
          </p:cNvPr>
          <p:cNvSpPr/>
          <p:nvPr/>
        </p:nvSpPr>
        <p:spPr>
          <a:xfrm>
            <a:off x="3050971" y="3407834"/>
            <a:ext cx="2466996" cy="28418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853605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21D6ADD44BEC41A4B5E9C373DAB2B5" ma:contentTypeVersion="12" ma:contentTypeDescription="Create a new document." ma:contentTypeScope="" ma:versionID="4917e998040f7314e614b8a1769a6984">
  <xsd:schema xmlns:xsd="http://www.w3.org/2001/XMLSchema" xmlns:xs="http://www.w3.org/2001/XMLSchema" xmlns:p="http://schemas.microsoft.com/office/2006/metadata/properties" xmlns:ns3="be963d10-f02b-4f3d-bce4-5002ffb6d3e5" xmlns:ns4="47151515-8870-4f4c-b8b2-46f27b87644e" targetNamespace="http://schemas.microsoft.com/office/2006/metadata/properties" ma:root="true" ma:fieldsID="4bd840e9066d7cc556dd37013cc8c398" ns3:_="" ns4:_="">
    <xsd:import namespace="be963d10-f02b-4f3d-bce4-5002ffb6d3e5"/>
    <xsd:import namespace="47151515-8870-4f4c-b8b2-46f27b87644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963d10-f02b-4f3d-bce4-5002ffb6d3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151515-8870-4f4c-b8b2-46f27b87644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be963d10-f02b-4f3d-bce4-5002ffb6d3e5"/>
    <ds:schemaRef ds:uri="47151515-8870-4f4c-b8b2-46f27b87644e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70BC972-4D16-45AA-A70C-AC4659ACC1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e963d10-f02b-4f3d-bce4-5002ffb6d3e5"/>
    <ds:schemaRef ds:uri="47151515-8870-4f4c-b8b2-46f27b8764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7367</TotalTime>
  <Words>2107</Words>
  <Application>Microsoft Office PowerPoint</Application>
  <PresentationFormat>Widescreen</PresentationFormat>
  <Paragraphs>834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Aptos</vt:lpstr>
      <vt:lpstr>Arial</vt:lpstr>
      <vt:lpstr>Arial </vt:lpstr>
      <vt:lpstr>Calibri</vt:lpstr>
      <vt:lpstr>Calibri Light</vt:lpstr>
      <vt:lpstr>SamsungOne 400</vt:lpstr>
      <vt:lpstr>SamsungOne 700</vt:lpstr>
      <vt:lpstr>Times New Roman</vt:lpstr>
      <vt:lpstr>Office Theme</vt:lpstr>
      <vt:lpstr>PowerPoint Presentation</vt:lpstr>
      <vt:lpstr>Outline</vt:lpstr>
      <vt:lpstr>Background</vt:lpstr>
      <vt:lpstr>Rel-20 Timeline</vt:lpstr>
      <vt:lpstr>3GPP SA/SA6 Meeting Schedule</vt:lpstr>
      <vt:lpstr>Typical SA6 Session Planning</vt:lpstr>
      <vt:lpstr>Rel-20 TUs Capacity Estimation</vt:lpstr>
      <vt:lpstr>Possible Rel-20 5G-Adv vs 6G Study Splits</vt:lpstr>
      <vt:lpstr>Potential SA6 Split 40% for 5G-Adv</vt:lpstr>
      <vt:lpstr>Potential SA6 Split ~50% for 5G-Adv</vt:lpstr>
      <vt:lpstr>Rel-20 Virtual Workshop in Jan-2025</vt:lpstr>
      <vt:lpstr>Assumptions for 5G-Adv proposals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708</cp:revision>
  <dcterms:created xsi:type="dcterms:W3CDTF">2010-02-05T13:52:04Z</dcterms:created>
  <dcterms:modified xsi:type="dcterms:W3CDTF">2024-12-03T20:37:28Z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0x0101000221D6ADD44BEC41A4B5E9C373DAB2B5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2024-11-09T09:18:05Z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abab8057-d287-4bd7-a4e5-7cb5a50f171f</vt:lpwstr>
  </property>
  <property fmtid="{D5CDD505-2E9C-101B-9397-08002B2CF9AE}" pid="9" name="MSIP_Label_4d2f777e-4347-4fc6-823a-b44ab313546a_ContentBits">
    <vt:lpwstr>0</vt:lpwstr>
  </property>
</Properties>
</file>