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modernComment_16D_0.xml" ContentType="application/vnd.ms-powerpoint.comments+xml"/>
  <Override PartName="/ppt/notesSlides/notesSlide2.xml" ContentType="application/vnd.openxmlformats-officedocument.presentationml.notesSlide+xml"/>
  <Override PartName="/ppt/comments/modernComment_16C_0.xml" ContentType="application/vnd.ms-powerpoint.comment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67" r:id="rId7"/>
    <p:sldId id="365" r:id="rId8"/>
    <p:sldId id="368" r:id="rId9"/>
    <p:sldId id="364" r:id="rId10"/>
    <p:sldId id="366"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E261AD-2DD1-41D8-E75A-C50DBCF3140F}" name="rdg" initials="rdg" userId="rdg"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05" d="100"/>
          <a:sy n="105" d="100"/>
        </p:scale>
        <p:origin x="684"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ad Ahmad" userId="4488141f-8834-47d7-abf9-6fd11011423e" providerId="ADAL" clId="{AEB6CED6-12BD-4D12-BD7A-9A101B563548}"/>
    <pc:docChg chg="modSld">
      <pc:chgData name="Saad Ahmad" userId="4488141f-8834-47d7-abf9-6fd11011423e" providerId="ADAL" clId="{AEB6CED6-12BD-4D12-BD7A-9A101B563548}" dt="2024-11-29T18:55:42.484" v="1" actId="20577"/>
      <pc:docMkLst>
        <pc:docMk/>
      </pc:docMkLst>
      <pc:sldChg chg="modSp mod">
        <pc:chgData name="Saad Ahmad" userId="4488141f-8834-47d7-abf9-6fd11011423e" providerId="ADAL" clId="{AEB6CED6-12BD-4D12-BD7A-9A101B563548}" dt="2024-11-29T18:55:39.286" v="0" actId="20577"/>
        <pc:sldMkLst>
          <pc:docMk/>
          <pc:sldMk cId="0" sldId="365"/>
        </pc:sldMkLst>
        <pc:spChg chg="mod">
          <ac:chgData name="Saad Ahmad" userId="4488141f-8834-47d7-abf9-6fd11011423e" providerId="ADAL" clId="{AEB6CED6-12BD-4D12-BD7A-9A101B563548}" dt="2024-11-29T18:55:39.286" v="0" actId="20577"/>
          <ac:spMkLst>
            <pc:docMk/>
            <pc:sldMk cId="0" sldId="365"/>
            <ac:spMk id="8194" creationId="{3AFF4909-1900-46CD-87F7-AE296C59418F}"/>
          </ac:spMkLst>
        </pc:spChg>
      </pc:sldChg>
      <pc:sldChg chg="modSp mod">
        <pc:chgData name="Saad Ahmad" userId="4488141f-8834-47d7-abf9-6fd11011423e" providerId="ADAL" clId="{AEB6CED6-12BD-4D12-BD7A-9A101B563548}" dt="2024-11-29T18:55:42.484" v="1" actId="20577"/>
        <pc:sldMkLst>
          <pc:docMk/>
          <pc:sldMk cId="2364186377" sldId="368"/>
        </pc:sldMkLst>
        <pc:spChg chg="mod">
          <ac:chgData name="Saad Ahmad" userId="4488141f-8834-47d7-abf9-6fd11011423e" providerId="ADAL" clId="{AEB6CED6-12BD-4D12-BD7A-9A101B563548}" dt="2024-11-29T18:55:42.484" v="1" actId="20577"/>
          <ac:spMkLst>
            <pc:docMk/>
            <pc:sldMk cId="2364186377" sldId="368"/>
            <ac:spMk id="8194" creationId="{3AFF4909-1900-46CD-87F7-AE296C59418F}"/>
          </ac:spMkLst>
        </pc:spChg>
      </pc:sldChg>
    </pc:docChg>
  </pc:docChgLst>
</pc:chgInfo>
</file>

<file path=ppt/comments/modernComment_16C_0.xml><?xml version="1.0" encoding="utf-8"?>
<p188:cmLst xmlns:a="http://schemas.openxmlformats.org/drawingml/2006/main" xmlns:r="http://schemas.openxmlformats.org/officeDocument/2006/relationships" xmlns:p188="http://schemas.microsoft.com/office/powerpoint/2018/8/main">
  <p188:cm id="{C7296B41-B457-495F-B5A6-921511BEF4C6}" authorId="{16E261AD-2DD1-41D8-E75A-C50DBCF3140F}" created="2024-11-28T21:07:06.150">
    <ac:txMkLst xmlns:ac="http://schemas.microsoft.com/office/drawing/2013/main/command">
      <pc:docMk xmlns:pc="http://schemas.microsoft.com/office/powerpoint/2013/main/command"/>
      <pc:sldMk xmlns:pc="http://schemas.microsoft.com/office/powerpoint/2013/main/command" cId="0" sldId="364"/>
      <ac:spMk id="7171" creationId="{8B215120-9330-4C24-86C0-93DB3C460B0D}"/>
      <ac:txMk cp="266" len="99">
        <ac:context len="990" hash="1899476738"/>
      </ac:txMk>
    </ac:txMkLst>
    <p188:pos x="10057598" y="2043731"/>
    <p188:txBody>
      <a:bodyPr/>
      <a:lstStyle/>
      <a:p>
        <a:r>
          <a:rPr lang="en-US"/>
          <a:t>Maybe we should rephrase: 
The scope of the R20 work is to continue the stage-2 and stage-3 work on user identities started in Rel-19.</a:t>
        </a:r>
      </a:p>
    </p188:txBody>
  </p188:cm>
  <p188:cm id="{C12FB2AC-1138-4977-A20C-F6018A3752BD}" authorId="{16E261AD-2DD1-41D8-E75A-C50DBCF3140F}" created="2024-11-28T21:07:30.386">
    <ac:txMkLst xmlns:ac="http://schemas.microsoft.com/office/drawing/2013/main/command">
      <pc:docMk xmlns:pc="http://schemas.microsoft.com/office/powerpoint/2013/main/command"/>
      <pc:sldMk xmlns:pc="http://schemas.microsoft.com/office/powerpoint/2013/main/command" cId="0" sldId="364"/>
      <ac:spMk id="7171" creationId="{8B215120-9330-4C24-86C0-93DB3C460B0D}"/>
      <ac:txMk cp="775" len="12">
        <ac:context len="990" hash="1899476738"/>
      </ac:txMk>
    </ac:txMkLst>
    <p188:pos x="9845842" y="4238291"/>
    <p188:txBody>
      <a:bodyPr/>
      <a:lstStyle/>
      <a:p>
        <a:r>
          <a:rPr lang="en-US"/>
          <a:t>I assume  we mean “UE subscription”?</a:t>
        </a:r>
      </a:p>
    </p188:txBody>
  </p188:cm>
</p188:cmLst>
</file>

<file path=ppt/comments/modernComment_16D_0.xml><?xml version="1.0" encoding="utf-8"?>
<p188:cmLst xmlns:a="http://schemas.openxmlformats.org/drawingml/2006/main" xmlns:r="http://schemas.openxmlformats.org/officeDocument/2006/relationships" xmlns:p188="http://schemas.microsoft.com/office/powerpoint/2018/8/main">
  <p188:cm id="{A6584790-1B7D-4596-A683-B28C12B99548}" authorId="{16E261AD-2DD1-41D8-E75A-C50DBCF3140F}" created="2024-11-28T21:05:27.631">
    <ac:txMkLst xmlns:ac="http://schemas.microsoft.com/office/drawing/2013/main/command">
      <pc:docMk xmlns:pc="http://schemas.microsoft.com/office/powerpoint/2013/main/command"/>
      <pc:sldMk xmlns:pc="http://schemas.microsoft.com/office/powerpoint/2013/main/command" cId="0" sldId="365"/>
      <ac:graphicFrameMk id="2" creationId="{443D1633-C670-416B-8287-F2FC830B67BD}"/>
      <ac:tblMk/>
      <ac:tcMk rowId="1961773117" colId="4265244648"/>
      <ac:txMk cp="5" len="2">
        <ac:context len="15" hash="36996677"/>
      </ac:txMk>
    </ac:txMkLst>
    <p188:pos x="7751749" y="696377"/>
    <p188:txBody>
      <a:bodyPr/>
      <a:lstStyle/>
      <a:p>
        <a:r>
          <a:rPr lang="en-US"/>
          <a:t>Should this be TR?
Does this have the stage 1 for ISAC?</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1884185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TSG#106 (Rel-20 5G-A Workshop)	</a:t>
            </a:r>
          </a:p>
          <a:p>
            <a:pPr eaLnBrk="1" hangingPunct="1">
              <a:defRPr/>
            </a:pPr>
            <a:r>
              <a:rPr lang="fi-FI" altLang="en-US" sz="1400" b="1" dirty="0">
                <a:latin typeface="Arial "/>
              </a:rPr>
              <a:t>Madrid, Spain, Dec 10 – 14, 2024</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SP-241678</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18/10/relationships/comments" Target="../comments/modernComment_16D_0.xm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3gpp.org/ftp/tsg_sa/WG2_Arch/TSGS2_166_Orlando_2024-11/Docs/S2-2411300.zip"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microsoft.com/office/2018/10/relationships/comments" Target="../comments/modernComment_16C_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InterDigital views on </a:t>
            </a:r>
            <a:r>
              <a:rPr lang="en-GB" altLang="en-US" b="1" dirty="0"/>
              <a:t>5GA</a:t>
            </a:r>
            <a:r>
              <a:rPr lang="en-GB" altLang="en-US" dirty="0"/>
              <a:t> </a:t>
            </a:r>
            <a:r>
              <a:rPr lang="en-GB" altLang="en-US" b="1" dirty="0"/>
              <a:t>Release 20 </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 R20 considerations for 5GA</a:t>
            </a:r>
          </a:p>
          <a:p>
            <a:r>
              <a:rPr lang="en-US" altLang="en-US" dirty="0"/>
              <a:t>Overall view on 5GA content</a:t>
            </a:r>
          </a:p>
          <a:p>
            <a:r>
              <a:rPr lang="en-US" altLang="en-US" dirty="0"/>
              <a:t>Summary</a:t>
            </a:r>
          </a:p>
          <a:p>
            <a:pPr marL="0" indent="0">
              <a:buNone/>
            </a:pP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R20 5GA considerations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 R20 is the last release of 5G</a:t>
            </a:r>
          </a:p>
          <a:p>
            <a:pPr lvl="1"/>
            <a:r>
              <a:rPr lang="en-US" altLang="en-US" dirty="0"/>
              <a:t>Focus should </a:t>
            </a:r>
            <a:r>
              <a:rPr lang="en-US" altLang="en-US" b="1" dirty="0"/>
              <a:t>mostly</a:t>
            </a:r>
            <a:r>
              <a:rPr lang="en-US" altLang="en-US" dirty="0"/>
              <a:t> be on enhancements of the current features (e.g. R19 enhancements)</a:t>
            </a:r>
          </a:p>
          <a:p>
            <a:pPr lvl="1"/>
            <a:r>
              <a:rPr lang="en-US" altLang="en-US" dirty="0"/>
              <a:t>Baseline R20 scope can be based on agreed WTs for R19 studies as a starting point</a:t>
            </a:r>
          </a:p>
          <a:p>
            <a:r>
              <a:rPr lang="en-US" altLang="en-US" dirty="0"/>
              <a:t>Consider 6G allocation when scoping up 5GA</a:t>
            </a:r>
          </a:p>
          <a:p>
            <a:pPr lvl="1"/>
            <a:r>
              <a:rPr lang="en-US" altLang="en-US" dirty="0"/>
              <a:t>Balance must be considered in terms of TU allocation between 5GA and 6G study</a:t>
            </a:r>
          </a:p>
          <a:p>
            <a:pPr lvl="2"/>
            <a:r>
              <a:rPr lang="en-US" altLang="en-US" dirty="0"/>
              <a:t>5-7 items with a mix of smaller/larger SIDS/WIDS seems appropriate</a:t>
            </a:r>
          </a:p>
          <a:p>
            <a:pPr marL="457200" lvl="1" indent="0">
              <a:buNone/>
            </a:pPr>
            <a:endParaRPr lang="en-US" altLang="en-US" dirty="0"/>
          </a:p>
          <a:p>
            <a:pPr lvl="1"/>
            <a:endParaRPr lang="en-US" altLang="en-US" dirty="0"/>
          </a:p>
          <a:p>
            <a:pPr marL="0" indent="0">
              <a:buNone/>
            </a:pPr>
            <a:endParaRPr lang="en-US" altLang="en-US" dirty="0"/>
          </a:p>
        </p:txBody>
      </p:sp>
    </p:spTree>
    <p:extLst>
      <p:ext uri="{BB962C8B-B14F-4D97-AF65-F5344CB8AC3E}">
        <p14:creationId xmlns:p14="http://schemas.microsoft.com/office/powerpoint/2010/main" val="213460782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View on Rel-20 5GA Content (1/2)</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824053912"/>
              </p:ext>
            </p:extLst>
          </p:nvPr>
        </p:nvGraphicFramePr>
        <p:xfrm>
          <a:off x="121716" y="1690688"/>
          <a:ext cx="12070284" cy="422148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dirty="0"/>
                        <a:t>1</a:t>
                      </a:r>
                    </a:p>
                  </a:txBody>
                  <a:tcPr/>
                </a:tc>
                <a:tc>
                  <a:txBody>
                    <a:bodyPr/>
                    <a:lstStyle/>
                    <a:p>
                      <a:r>
                        <a:rPr lang="en-US" sz="1100" b="1" dirty="0"/>
                        <a:t>Integrated Sensing &amp; Communications</a:t>
                      </a:r>
                    </a:p>
                    <a:p>
                      <a:endParaRPr lang="en-US" sz="1100" dirty="0"/>
                    </a:p>
                  </a:txBody>
                  <a:tcPr/>
                </a:tc>
                <a:tc>
                  <a:txBody>
                    <a:bodyPr/>
                    <a:lstStyle/>
                    <a:p>
                      <a:pPr marL="0" indent="0">
                        <a:buFont typeface="+mj-lt"/>
                        <a:buNone/>
                      </a:pPr>
                      <a:r>
                        <a:rPr lang="en-US" sz="1100" b="1" kern="1200" dirty="0">
                          <a:solidFill>
                            <a:schemeClr val="dk1"/>
                          </a:solidFill>
                          <a:effectLst/>
                          <a:latin typeface="+mn-lt"/>
                          <a:ea typeface="+mn-ea"/>
                          <a:cs typeface="+mn-cs"/>
                        </a:rPr>
                        <a:t>Key Work Tasks includes defining - </a:t>
                      </a:r>
                    </a:p>
                    <a:p>
                      <a:pPr marL="228600" indent="-228600">
                        <a:buFont typeface="+mj-lt"/>
                        <a:buAutoNum type="arabicPeriod"/>
                      </a:pPr>
                      <a:r>
                        <a:rPr lang="en-US" sz="1100" kern="1200" dirty="0">
                          <a:solidFill>
                            <a:schemeClr val="dk1"/>
                          </a:solidFill>
                          <a:effectLst/>
                          <a:latin typeface="+mn-lt"/>
                          <a:ea typeface="+mn-ea"/>
                          <a:cs typeface="+mn-cs"/>
                        </a:rPr>
                        <a:t>Enhancements to 5GS to support </a:t>
                      </a:r>
                      <a:r>
                        <a:rPr lang="en-US" sz="1100" kern="1200" dirty="0" err="1">
                          <a:solidFill>
                            <a:schemeClr val="dk1"/>
                          </a:solidFill>
                          <a:effectLst/>
                          <a:latin typeface="+mn-lt"/>
                          <a:ea typeface="+mn-ea"/>
                          <a:cs typeface="+mn-cs"/>
                        </a:rPr>
                        <a:t>gNB</a:t>
                      </a:r>
                      <a:r>
                        <a:rPr lang="en-US" sz="1100" kern="1200" dirty="0">
                          <a:solidFill>
                            <a:schemeClr val="dk1"/>
                          </a:solidFill>
                          <a:effectLst/>
                          <a:latin typeface="+mn-lt"/>
                          <a:ea typeface="+mn-ea"/>
                          <a:cs typeface="+mn-cs"/>
                        </a:rPr>
                        <a:t> sensing. </a:t>
                      </a:r>
                    </a:p>
                    <a:p>
                      <a:pPr marL="228600" indent="-228600">
                        <a:buFont typeface="+mj-lt"/>
                        <a:buAutoNum type="arabicPeriod"/>
                      </a:pPr>
                      <a:r>
                        <a:rPr lang="en-US" sz="1100" kern="1200" dirty="0">
                          <a:solidFill>
                            <a:schemeClr val="dk1"/>
                          </a:solidFill>
                          <a:effectLst/>
                          <a:latin typeface="+mn-lt"/>
                          <a:ea typeface="+mn-ea"/>
                          <a:cs typeface="+mn-cs"/>
                        </a:rPr>
                        <a:t>Sensing data fusion support for non-3GPP sensing</a:t>
                      </a:r>
                    </a:p>
                    <a:p>
                      <a:pPr marL="228600" indent="-228600">
                        <a:buFont typeface="+mj-lt"/>
                        <a:buAutoNum type="arabicPeriod"/>
                      </a:pPr>
                      <a:r>
                        <a:rPr lang="en-US" sz="1100" kern="1200" dirty="0">
                          <a:solidFill>
                            <a:schemeClr val="dk1"/>
                          </a:solidFill>
                          <a:effectLst/>
                          <a:latin typeface="+mn-lt"/>
                          <a:ea typeface="+mn-ea"/>
                          <a:cs typeface="+mn-cs"/>
                        </a:rPr>
                        <a:t>Exposure and use of sensing data to NFs and AFs </a:t>
                      </a:r>
                    </a:p>
                  </a:txBody>
                  <a:tcPr/>
                </a:tc>
                <a:tc>
                  <a:txBody>
                    <a:bodyPr/>
                    <a:lstStyle/>
                    <a:p>
                      <a:r>
                        <a:rPr lang="en-US" sz="1100" dirty="0"/>
                        <a:t>Yes, TS 22.837</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SA3 for security, SA5 for charging</a:t>
                      </a:r>
                    </a:p>
                  </a:txBody>
                  <a:tcPr/>
                </a:tc>
                <a:extLst>
                  <a:ext uri="{0D108BD9-81ED-4DB2-BD59-A6C34878D82A}">
                    <a16:rowId xmlns:a16="http://schemas.microsoft.com/office/drawing/2014/main" val="1961773117"/>
                  </a:ext>
                </a:extLst>
              </a:tr>
              <a:tr h="370840">
                <a:tc>
                  <a:txBody>
                    <a:bodyPr/>
                    <a:lstStyle/>
                    <a:p>
                      <a:r>
                        <a:rPr lang="en-US" sz="1100" dirty="0"/>
                        <a:t>2</a:t>
                      </a:r>
                    </a:p>
                  </a:txBody>
                  <a:tcPr/>
                </a:tc>
                <a:tc>
                  <a:txBody>
                    <a:bodyPr/>
                    <a:lstStyle/>
                    <a:p>
                      <a:r>
                        <a:rPr lang="en-US" sz="1100" b="1" dirty="0"/>
                        <a:t>Ambient IoT (WID)</a:t>
                      </a:r>
                    </a:p>
                  </a:txBody>
                  <a:tcPr/>
                </a:tc>
                <a:tc>
                  <a:txBody>
                    <a:bodyPr/>
                    <a:lstStyle/>
                    <a:p>
                      <a:pPr marL="0" indent="0">
                        <a:buFont typeface="+mj-lt"/>
                        <a:buNone/>
                      </a:pPr>
                      <a:r>
                        <a:rPr lang="en-US" sz="1100" kern="1200" dirty="0">
                          <a:solidFill>
                            <a:schemeClr val="dk1"/>
                          </a:solidFill>
                          <a:effectLst/>
                          <a:latin typeface="+mn-lt"/>
                          <a:ea typeface="+mn-ea"/>
                          <a:cs typeface="+mn-cs"/>
                        </a:rPr>
                        <a:t>5G system support for enabling Ambient IoT services for a selection of device types, connection topologies (Topology 1 and 2) and services (Inventory and Command) that have been studied in SA2/3 and RAN WGs.</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includes defining - </a:t>
                      </a:r>
                    </a:p>
                    <a:p>
                      <a:pPr marL="228600" indent="-228600">
                        <a:buFont typeface="+mj-lt"/>
                        <a:buAutoNum type="arabicPeriod"/>
                      </a:pPr>
                      <a:r>
                        <a:rPr lang="en-US" sz="1100" kern="1200" dirty="0">
                          <a:solidFill>
                            <a:schemeClr val="dk1"/>
                          </a:solidFill>
                          <a:effectLst/>
                          <a:latin typeface="+mn-lt"/>
                          <a:ea typeface="+mn-ea"/>
                          <a:cs typeface="+mn-cs"/>
                        </a:rPr>
                        <a:t>Overall architecture and function enhancement to support Topology 1 and Topology 2. </a:t>
                      </a:r>
                    </a:p>
                    <a:p>
                      <a:pPr marL="228600" indent="-228600">
                        <a:buFont typeface="+mj-lt"/>
                        <a:buAutoNum type="arabicPeriod"/>
                      </a:pPr>
                      <a:r>
                        <a:rPr lang="en-US" sz="1100" kern="1200" dirty="0">
                          <a:solidFill>
                            <a:schemeClr val="dk1"/>
                          </a:solidFill>
                          <a:effectLst/>
                          <a:latin typeface="+mn-lt"/>
                          <a:ea typeface="+mn-ea"/>
                          <a:cs typeface="+mn-cs"/>
                        </a:rPr>
                        <a:t>Ambient IoT device management including device identifier format, subscription management, authentication/authorization, etc. </a:t>
                      </a:r>
                    </a:p>
                    <a:p>
                      <a:pPr marL="228600" indent="-228600">
                        <a:buFont typeface="+mj-lt"/>
                        <a:buAutoNum type="arabicPeriod"/>
                      </a:pPr>
                      <a:r>
                        <a:rPr lang="en-US" sz="1100" kern="1200" dirty="0">
                          <a:solidFill>
                            <a:schemeClr val="dk1"/>
                          </a:solidFill>
                          <a:effectLst/>
                          <a:latin typeface="+mn-lt"/>
                          <a:ea typeface="+mn-ea"/>
                          <a:cs typeface="+mn-cs"/>
                        </a:rPr>
                        <a:t>Ambient IoT service procedures including Reader selection/authorization, data/message delivery/aggregation/forwarding, service exposure to </a:t>
                      </a:r>
                      <a:r>
                        <a:rPr lang="en-US" sz="1100" kern="1200" dirty="0" err="1">
                          <a:solidFill>
                            <a:schemeClr val="dk1"/>
                          </a:solidFill>
                          <a:effectLst/>
                          <a:latin typeface="+mn-lt"/>
                          <a:ea typeface="+mn-ea"/>
                          <a:cs typeface="+mn-cs"/>
                        </a:rPr>
                        <a:t>AIoT</a:t>
                      </a:r>
                      <a:r>
                        <a:rPr lang="en-US" sz="1100" kern="1200" dirty="0">
                          <a:solidFill>
                            <a:schemeClr val="dk1"/>
                          </a:solidFill>
                          <a:effectLst/>
                          <a:latin typeface="+mn-lt"/>
                          <a:ea typeface="+mn-ea"/>
                          <a:cs typeface="+mn-cs"/>
                        </a:rPr>
                        <a:t> AF, assistance for radio resource control, etc. </a:t>
                      </a:r>
                    </a:p>
                  </a:txBody>
                  <a:tcPr/>
                </a:tc>
                <a:tc>
                  <a:txBody>
                    <a:bodyPr/>
                    <a:lstStyle/>
                    <a:p>
                      <a:r>
                        <a:rPr lang="en-US" sz="1100" dirty="0"/>
                        <a:t>Yes, TS 22.369</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SA3 for security, SA5 for charging</a:t>
                      </a:r>
                    </a:p>
                  </a:txBody>
                  <a:tcPr/>
                </a:tc>
                <a:extLst>
                  <a:ext uri="{0D108BD9-81ED-4DB2-BD59-A6C34878D82A}">
                    <a16:rowId xmlns:a16="http://schemas.microsoft.com/office/drawing/2014/main" val="136015713"/>
                  </a:ext>
                </a:extLst>
              </a:tr>
              <a:tr h="370840">
                <a:tc>
                  <a:txBody>
                    <a:bodyPr/>
                    <a:lstStyle/>
                    <a:p>
                      <a:r>
                        <a:rPr lang="en-US" sz="1100" dirty="0"/>
                        <a:t>3</a:t>
                      </a:r>
                    </a:p>
                  </a:txBody>
                  <a:tcPr/>
                </a:tc>
                <a:tc>
                  <a:txBody>
                    <a:bodyPr/>
                    <a:lstStyle/>
                    <a:p>
                      <a:r>
                        <a:rPr lang="en-US" sz="1100" b="1" dirty="0"/>
                        <a:t>Immersive/XRM</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100" b="1" kern="1200" dirty="0">
                          <a:solidFill>
                            <a:schemeClr val="dk1"/>
                          </a:solidFill>
                          <a:effectLst/>
                          <a:latin typeface="+mn-lt"/>
                          <a:ea typeface="+mn-ea"/>
                          <a:cs typeface="+mn-cs"/>
                        </a:rPr>
                        <a:t>Key Work Tasks includes defining - </a:t>
                      </a:r>
                    </a:p>
                    <a:p>
                      <a:pPr marL="228600" indent="-228600">
                        <a:buFont typeface="+mj-lt"/>
                        <a:buAutoNum type="arabicPeriod"/>
                      </a:pPr>
                      <a:r>
                        <a:rPr lang="en-US" sz="1100" kern="1200" dirty="0">
                          <a:solidFill>
                            <a:schemeClr val="dk1"/>
                          </a:solidFill>
                          <a:effectLst/>
                          <a:latin typeface="+mn-lt"/>
                          <a:ea typeface="+mn-ea"/>
                          <a:cs typeface="+mn-cs"/>
                        </a:rPr>
                        <a:t>Support ATSSS with the PDU Set Feature </a:t>
                      </a:r>
                    </a:p>
                    <a:p>
                      <a:pPr marL="228600" indent="-228600">
                        <a:buFont typeface="+mj-lt"/>
                        <a:buAutoNum type="arabicPeriod"/>
                      </a:pPr>
                      <a:r>
                        <a:rPr lang="en-US" sz="1100" kern="1200" dirty="0">
                          <a:solidFill>
                            <a:schemeClr val="dk1"/>
                          </a:solidFill>
                          <a:effectLst/>
                          <a:latin typeface="+mn-lt"/>
                          <a:ea typeface="+mn-ea"/>
                          <a:cs typeface="+mn-cs"/>
                        </a:rPr>
                        <a:t>Send Multi Modal Service information to RAN. RAN can use this information when making resource allocation decisions and in admission control (</a:t>
                      </a:r>
                      <a:r>
                        <a:rPr lang="en-US" sz="1100" kern="1200" dirty="0">
                          <a:solidFill>
                            <a:schemeClr val="dk1"/>
                          </a:solidFill>
                          <a:effectLst/>
                          <a:latin typeface="+mn-lt"/>
                          <a:ea typeface="+mn-ea"/>
                          <a:cs typeface="+mn-cs"/>
                          <a:hlinkClick r:id="rId4"/>
                        </a:rPr>
                        <a:t>S2-2411300</a:t>
                      </a:r>
                      <a:r>
                        <a:rPr lang="en-US" sz="1100" kern="1200" dirty="0">
                          <a:solidFill>
                            <a:schemeClr val="dk1"/>
                          </a:solidFill>
                          <a:effectLst/>
                          <a:latin typeface="+mn-lt"/>
                          <a:ea typeface="+mn-ea"/>
                          <a:cs typeface="+mn-cs"/>
                        </a:rPr>
                        <a:t>).</a:t>
                      </a:r>
                    </a:p>
                    <a:p>
                      <a:pPr marL="0" indent="0">
                        <a:buFont typeface="+mj-lt"/>
                        <a:buNone/>
                      </a:pPr>
                      <a:endParaRPr lang="en-US" sz="1100" kern="1200" dirty="0">
                        <a:solidFill>
                          <a:schemeClr val="dk1"/>
                        </a:solidFill>
                        <a:effectLst/>
                        <a:latin typeface="+mn-lt"/>
                        <a:ea typeface="+mn-ea"/>
                        <a:cs typeface="+mn-cs"/>
                      </a:endParaRPr>
                    </a:p>
                  </a:txBody>
                  <a:tcPr/>
                </a:tc>
                <a:tc>
                  <a:txBody>
                    <a:bodyPr/>
                    <a:lstStyle/>
                    <a:p>
                      <a:r>
                        <a:rPr lang="en-US" sz="1100" dirty="0"/>
                        <a:t>Yes</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SA4 </a:t>
                      </a:r>
                    </a:p>
                  </a:txBody>
                  <a:tcPr/>
                </a:tc>
                <a:extLst>
                  <a:ext uri="{0D108BD9-81ED-4DB2-BD59-A6C34878D82A}">
                    <a16:rowId xmlns:a16="http://schemas.microsoft.com/office/drawing/2014/main" val="315748202"/>
                  </a:ext>
                </a:extLst>
              </a:tr>
            </a:tbl>
          </a:graphicData>
        </a:graphic>
      </p:graphicFrame>
    </p:spTree>
  </p:cSld>
  <p:clrMapOvr>
    <a:masterClrMapping/>
  </p:clrMapOvr>
  <p:transition>
    <p:wipe dir="r"/>
  </p:transition>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View on Rel-20 5GA Content (2/2)</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268131352"/>
              </p:ext>
            </p:extLst>
          </p:nvPr>
        </p:nvGraphicFramePr>
        <p:xfrm>
          <a:off x="121716" y="1690688"/>
          <a:ext cx="12070284" cy="496824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25358">
                  <a:extLst>
                    <a:ext uri="{9D8B030D-6E8A-4147-A177-3AD203B41FA5}">
                      <a16:colId xmlns:a16="http://schemas.microsoft.com/office/drawing/2014/main" val="562605877"/>
                    </a:ext>
                  </a:extLst>
                </a:gridCol>
                <a:gridCol w="527084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dirty="0"/>
                        <a:t>4</a:t>
                      </a:r>
                    </a:p>
                  </a:txBody>
                  <a:tcPr/>
                </a:tc>
                <a:tc>
                  <a:txBody>
                    <a:bodyPr/>
                    <a:lstStyle/>
                    <a:p>
                      <a:r>
                        <a:rPr lang="en-US" sz="1100" b="1" dirty="0"/>
                        <a:t>AIML</a:t>
                      </a:r>
                    </a:p>
                    <a:p>
                      <a:endParaRPr lang="en-US" sz="1100" dirty="0"/>
                    </a:p>
                  </a:txBody>
                  <a:tcPr/>
                </a:tc>
                <a:tc>
                  <a:txBody>
                    <a:bodyPr/>
                    <a:lstStyle/>
                    <a:p>
                      <a:pPr marL="0" indent="0">
                        <a:buFont typeface="+mj-lt"/>
                        <a:buNone/>
                      </a:pPr>
                      <a:r>
                        <a:rPr lang="en-US" sz="1100" kern="1200" dirty="0">
                          <a:solidFill>
                            <a:schemeClr val="dk1"/>
                          </a:solidFill>
                          <a:effectLst/>
                          <a:latin typeface="+mn-lt"/>
                          <a:ea typeface="+mn-ea"/>
                          <a:cs typeface="+mn-cs"/>
                        </a:rPr>
                        <a:t>For Rel.19, two main components have been considered:</a:t>
                      </a:r>
                    </a:p>
                    <a:p>
                      <a:pPr marL="228600" indent="-228600">
                        <a:buFont typeface="+mj-lt"/>
                        <a:buAutoNum type="arabicPeriod"/>
                      </a:pPr>
                      <a:r>
                        <a:rPr lang="en-US" sz="1100" kern="1200" dirty="0">
                          <a:solidFill>
                            <a:schemeClr val="dk1"/>
                          </a:solidFill>
                          <a:effectLst/>
                          <a:latin typeface="+mn-lt"/>
                          <a:ea typeface="+mn-ea"/>
                          <a:cs typeface="+mn-cs"/>
                        </a:rPr>
                        <a:t>AI/ML alignment and convergence for Air interface and 5G Core network, and</a:t>
                      </a:r>
                    </a:p>
                    <a:p>
                      <a:pPr marL="228600" indent="-228600">
                        <a:buFont typeface="+mj-lt"/>
                        <a:buAutoNum type="arabicPeriod"/>
                      </a:pPr>
                      <a:r>
                        <a:rPr lang="en-US" sz="1100" kern="1200" dirty="0">
                          <a:solidFill>
                            <a:schemeClr val="dk1"/>
                          </a:solidFill>
                          <a:effectLst/>
                          <a:latin typeface="+mn-lt"/>
                          <a:ea typeface="+mn-ea"/>
                          <a:cs typeface="+mn-cs"/>
                        </a:rPr>
                        <a:t>Architecture enhancements to support 5G Core Intelligence</a:t>
                      </a:r>
                    </a:p>
                    <a:p>
                      <a:pPr marL="0" indent="0">
                        <a:buFont typeface="+mj-lt"/>
                        <a:buNone/>
                      </a:pPr>
                      <a:r>
                        <a:rPr lang="en-US" sz="1100" kern="1200" dirty="0">
                          <a:solidFill>
                            <a:schemeClr val="dk1"/>
                          </a:solidFill>
                          <a:effectLst/>
                          <a:latin typeface="+mn-lt"/>
                          <a:ea typeface="+mn-ea"/>
                          <a:cs typeface="+mn-cs"/>
                        </a:rPr>
                        <a:t>Note that there are still WTs in Rel.19 that have not been addressed, and in addition there are requirements on direct network connection were not addressed in Rel.19</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includes defining - </a:t>
                      </a:r>
                    </a:p>
                    <a:p>
                      <a:pPr marL="228600" indent="-228600">
                        <a:buFont typeface="+mj-lt"/>
                        <a:buAutoNum type="arabicPeriod"/>
                      </a:pPr>
                      <a:r>
                        <a:rPr lang="en-US" sz="1100" kern="1200" dirty="0">
                          <a:solidFill>
                            <a:schemeClr val="dk1"/>
                          </a:solidFill>
                          <a:effectLst/>
                          <a:latin typeface="+mn-lt"/>
                          <a:ea typeface="+mn-ea"/>
                          <a:cs typeface="+mn-cs"/>
                        </a:rPr>
                        <a:t>Complete WT1.1 related to UE-side Data Collection, and</a:t>
                      </a:r>
                    </a:p>
                    <a:p>
                      <a:pPr marL="228600" indent="-228600">
                        <a:buFont typeface="+mj-lt"/>
                        <a:buAutoNum type="arabicPeriod"/>
                      </a:pPr>
                      <a:r>
                        <a:rPr lang="en-US" sz="1100" kern="1200" dirty="0">
                          <a:solidFill>
                            <a:schemeClr val="dk1"/>
                          </a:solidFill>
                          <a:effectLst/>
                          <a:latin typeface="+mn-lt"/>
                          <a:ea typeface="+mn-ea"/>
                          <a:cs typeface="+mn-cs"/>
                        </a:rPr>
                        <a:t>Address requirements for direct device connection, to enable UEs to transmit data via direct device connection, e.g., to execute AI/ML federated learning task</a:t>
                      </a:r>
                    </a:p>
                  </a:txBody>
                  <a:tcPr/>
                </a:tc>
                <a:tc>
                  <a:txBody>
                    <a:bodyPr/>
                    <a:lstStyle/>
                    <a:p>
                      <a:r>
                        <a:rPr lang="en-US" sz="1100" dirty="0"/>
                        <a:t>Yes, TS 22.261</a:t>
                      </a:r>
                    </a:p>
                  </a:txBody>
                  <a:tcPr/>
                </a:tc>
                <a:tc>
                  <a:txBody>
                    <a:bodyPr/>
                    <a:lstStyle/>
                    <a:p>
                      <a:r>
                        <a:rPr lang="en-US" sz="1100" dirty="0"/>
                        <a:t>SA2</a:t>
                      </a:r>
                    </a:p>
                  </a:txBody>
                  <a:tcPr/>
                </a:tc>
                <a:tc>
                  <a:txBody>
                    <a:bodyPr/>
                    <a:lstStyle/>
                    <a:p>
                      <a:r>
                        <a:rPr lang="en-US" sz="1100"/>
                        <a:t>Yes</a:t>
                      </a:r>
                      <a:endParaRPr lang="en-US" sz="1100" dirty="0"/>
                    </a:p>
                  </a:txBody>
                  <a:tcPr/>
                </a:tc>
                <a:tc>
                  <a:txBody>
                    <a:bodyPr/>
                    <a:lstStyle/>
                    <a:p>
                      <a:r>
                        <a:rPr lang="en-US" sz="1100" dirty="0"/>
                        <a:t>SA3 for security, SA5 for charging</a:t>
                      </a:r>
                    </a:p>
                  </a:txBody>
                  <a:tcPr/>
                </a:tc>
                <a:extLst>
                  <a:ext uri="{0D108BD9-81ED-4DB2-BD59-A6C34878D82A}">
                    <a16:rowId xmlns:a16="http://schemas.microsoft.com/office/drawing/2014/main" val="1961773117"/>
                  </a:ext>
                </a:extLst>
              </a:tr>
              <a:tr h="370840">
                <a:tc>
                  <a:txBody>
                    <a:bodyPr/>
                    <a:lstStyle/>
                    <a:p>
                      <a:r>
                        <a:rPr lang="en-US" sz="1100" dirty="0"/>
                        <a:t>5</a:t>
                      </a:r>
                    </a:p>
                  </a:txBody>
                  <a:tcPr/>
                </a:tc>
                <a:tc>
                  <a:txBody>
                    <a:bodyPr/>
                    <a:lstStyle/>
                    <a:p>
                      <a:r>
                        <a:rPr lang="en-US" sz="1100" b="1" dirty="0"/>
                        <a:t>User Ids</a:t>
                      </a:r>
                    </a:p>
                    <a:p>
                      <a:r>
                        <a:rPr lang="en-US" sz="1100" b="1" dirty="0"/>
                        <a:t>(slide 6 for details)</a:t>
                      </a:r>
                    </a:p>
                  </a:txBody>
                  <a:tcPr/>
                </a:tc>
                <a:tc>
                  <a:txBody>
                    <a:bodyPr/>
                    <a:lstStyle/>
                    <a:p>
                      <a:pPr marL="0" indent="0">
                        <a:buFont typeface="+mj-lt"/>
                        <a:buNone/>
                      </a:pPr>
                      <a:r>
                        <a:rPr lang="en-US" sz="1100" kern="1200" dirty="0">
                          <a:solidFill>
                            <a:schemeClr val="dk1"/>
                          </a:solidFill>
                          <a:effectLst/>
                          <a:latin typeface="+mn-lt"/>
                          <a:ea typeface="+mn-ea"/>
                          <a:cs typeface="+mn-cs"/>
                        </a:rPr>
                        <a:t>In Rel-19, support was added for QoS Differentiation for non-3GPP devices. Conclusions were not reached for identifying human users due to concerns about roaming and interworking.  SA2 did not study addressing SA1’s requirements on identifying application instances. Also, adding support for exposing information about the user’s local non-3GPP connection will enable operators to configure QoS on their subscribers’ local network connections. </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includes defining - </a:t>
                      </a:r>
                    </a:p>
                    <a:p>
                      <a:pPr marL="228600" indent="-228600">
                        <a:buFont typeface="+mj-lt"/>
                        <a:buAutoNum type="arabicPeriod"/>
                      </a:pPr>
                      <a:r>
                        <a:rPr lang="en-US" sz="1100" kern="1200" dirty="0">
                          <a:solidFill>
                            <a:schemeClr val="dk1"/>
                          </a:solidFill>
                          <a:effectLst/>
                          <a:latin typeface="+mn-lt"/>
                          <a:ea typeface="+mn-ea"/>
                          <a:cs typeface="+mn-cs"/>
                        </a:rPr>
                        <a:t>Continue the Rel-19 work on identifying human users by addressing how solutions will work when the UE is roaming and interworking with EPC.</a:t>
                      </a:r>
                    </a:p>
                    <a:p>
                      <a:pPr marL="228600" indent="-228600">
                        <a:buFont typeface="+mj-lt"/>
                        <a:buAutoNum type="arabicPeriod"/>
                      </a:pPr>
                      <a:r>
                        <a:rPr lang="en-US" sz="1100" kern="1200" dirty="0">
                          <a:solidFill>
                            <a:schemeClr val="dk1"/>
                          </a:solidFill>
                          <a:effectLst/>
                          <a:latin typeface="+mn-lt"/>
                          <a:ea typeface="+mn-ea"/>
                          <a:cs typeface="+mn-cs"/>
                        </a:rPr>
                        <a:t>Add support in the 5G System for identifying application instances. Preferably by building on the human user solutions.</a:t>
                      </a:r>
                    </a:p>
                    <a:p>
                      <a:pPr marL="228600" indent="-228600">
                        <a:buFont typeface="+mj-lt"/>
                        <a:buAutoNum type="arabicPeriod"/>
                      </a:pPr>
                      <a:r>
                        <a:rPr lang="en-US" sz="1100" kern="1200" dirty="0">
                          <a:solidFill>
                            <a:schemeClr val="dk1"/>
                          </a:solidFill>
                          <a:effectLst/>
                          <a:latin typeface="+mn-lt"/>
                          <a:ea typeface="+mn-ea"/>
                          <a:cs typeface="+mn-cs"/>
                        </a:rPr>
                        <a:t>Add support for exposing information about the UE’s local non-3GPP access connection (e.g. SSID or BSSID and local IP address) so that operators can configure QoS on the UE’s access network connection. How the QoS is configured is out of 3GPP’s scope.</a:t>
                      </a:r>
                    </a:p>
                  </a:txBody>
                  <a:tcPr/>
                </a:tc>
                <a:tc>
                  <a:txBody>
                    <a:bodyPr/>
                    <a:lstStyle/>
                    <a:p>
                      <a:r>
                        <a:rPr lang="en-US" sz="1100" dirty="0"/>
                        <a:t>Yes, TS 22.101 and TS 22.115</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SA3 for security, SA5 for charging</a:t>
                      </a:r>
                    </a:p>
                  </a:txBody>
                  <a:tcPr/>
                </a:tc>
                <a:extLst>
                  <a:ext uri="{0D108BD9-81ED-4DB2-BD59-A6C34878D82A}">
                    <a16:rowId xmlns:a16="http://schemas.microsoft.com/office/drawing/2014/main" val="136015713"/>
                  </a:ext>
                </a:extLst>
              </a:tr>
            </a:tbl>
          </a:graphicData>
        </a:graphic>
      </p:graphicFrame>
      <p:sp>
        <p:nvSpPr>
          <p:cNvPr id="3" name="TextBox 2">
            <a:extLst>
              <a:ext uri="{FF2B5EF4-FFF2-40B4-BE49-F238E27FC236}">
                <a16:creationId xmlns:a16="http://schemas.microsoft.com/office/drawing/2014/main" id="{A08FDAC5-375B-D052-412A-A164D4FF129D}"/>
              </a:ext>
            </a:extLst>
          </p:cNvPr>
          <p:cNvSpPr txBox="1"/>
          <p:nvPr/>
        </p:nvSpPr>
        <p:spPr>
          <a:xfrm>
            <a:off x="4222955" y="421887"/>
            <a:ext cx="6007608" cy="276999"/>
          </a:xfrm>
          <a:prstGeom prst="rect">
            <a:avLst/>
          </a:prstGeom>
          <a:noFill/>
        </p:spPr>
        <p:txBody>
          <a:bodyPr wrap="square" rtlCol="0">
            <a:spAutoFit/>
          </a:bodyPr>
          <a:lstStyle/>
          <a:p>
            <a:r>
              <a:rPr lang="en-US" sz="1200" dirty="0">
                <a:solidFill>
                  <a:srgbClr val="FF0000"/>
                </a:solidFill>
              </a:rPr>
              <a:t>The entries in this table are in no specific priority order</a:t>
            </a:r>
          </a:p>
        </p:txBody>
      </p:sp>
    </p:spTree>
    <p:extLst>
      <p:ext uri="{BB962C8B-B14F-4D97-AF65-F5344CB8AC3E}">
        <p14:creationId xmlns:p14="http://schemas.microsoft.com/office/powerpoint/2010/main" val="236418637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User identities scope R20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19100" y="1845945"/>
            <a:ext cx="11353800" cy="4351338"/>
          </a:xfrm>
        </p:spPr>
        <p:txBody>
          <a:bodyPr/>
          <a:lstStyle/>
          <a:p>
            <a:r>
              <a:rPr lang="en-US" altLang="en-US" sz="2400" dirty="0"/>
              <a:t>In the context of this work, the user to be identified could be an individual human user using a UE with a certain subscription or an application running on or connecting via a UE.</a:t>
            </a:r>
          </a:p>
          <a:p>
            <a:r>
              <a:rPr lang="en-US" altLang="en-US" sz="2400" dirty="0"/>
              <a:t>In Rel-16, SA1 completed normative work for requirements related to user identities.</a:t>
            </a:r>
          </a:p>
          <a:p>
            <a:r>
              <a:rPr lang="en-US" altLang="en-US" sz="2400" dirty="0"/>
              <a:t>The point of this proposal is to continue the stage-2 and stage-3 work on user identities in Rel-19.</a:t>
            </a:r>
          </a:p>
          <a:p>
            <a:r>
              <a:rPr lang="en-US" altLang="en-US" sz="2400" dirty="0"/>
              <a:t>What new use cases or opportunities would be enabled?</a:t>
            </a:r>
          </a:p>
          <a:p>
            <a:pPr lvl="1"/>
            <a:r>
              <a:rPr lang="en-US" altLang="en-US" sz="2000" dirty="0"/>
              <a:t>The operator could identify the person using a UE and/or an application instance and adjust network settings (e.g., QoS or enable parental controls when a child is using a smartphone).</a:t>
            </a:r>
          </a:p>
          <a:p>
            <a:pPr lvl="1"/>
            <a:r>
              <a:rPr lang="en-US" altLang="en-US" sz="2000" dirty="0"/>
              <a:t>When a UE is shared (e.g., a UE embedded in a vehicle), the operator could identify this user of the UE, adjust network settings, and charge the user independent of the subscription.</a:t>
            </a:r>
          </a:p>
          <a:p>
            <a:pPr lvl="1"/>
            <a:r>
              <a:rPr lang="en-US" altLang="en-US" sz="2000" dirty="0"/>
              <a:t>Information about a UE’s local connection (e.g. SSID, BSSID, and local IP address) could be exposed so that a network operator can use the exposed information to configure QoS on the UE’s local link.</a:t>
            </a:r>
          </a:p>
          <a:p>
            <a:pPr marL="0" indent="0">
              <a:buNone/>
            </a:pPr>
            <a:endParaRPr lang="en-US" altLang="en-US" dirty="0"/>
          </a:p>
        </p:txBody>
      </p:sp>
    </p:spTree>
  </p:cSld>
  <p:clrMapOvr>
    <a:masterClrMapping/>
  </p:clrMapOvr>
  <p:transition>
    <p:wipe dir="r"/>
  </p:transition>
  <p:extLst>
    <p:ext uri="{6950BFC3-D8DA-4A85-94F7-54DA5524770B}">
      <p188:commentRel xmlns:p188="http://schemas.microsoft.com/office/powerpoint/2018/8/main" r:id="rId2"/>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 Ambient IoT to be considered only as a WID in R20</a:t>
            </a:r>
          </a:p>
          <a:p>
            <a:r>
              <a:rPr lang="en-US" altLang="en-US" dirty="0"/>
              <a:t> Sensing may be the only new feature for 5GA in R20 with limited scope</a:t>
            </a:r>
          </a:p>
          <a:p>
            <a:r>
              <a:rPr lang="en-US" altLang="en-US" dirty="0"/>
              <a:t> AIML/XRM/Sensing/Ambient IoT have major RAN dependencies</a:t>
            </a:r>
          </a:p>
          <a:p>
            <a:pPr lvl="1"/>
            <a:r>
              <a:rPr lang="en-US" altLang="en-US" dirty="0"/>
              <a:t>It is suggested to have early coordination with RAN on these items</a:t>
            </a:r>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C8E648E97429F4A9C700CA2B719F885" ma:contentTypeVersion="23" ma:contentTypeDescription="Create a new document." ma:contentTypeScope="" ma:versionID="3986d64fdf37066370baee0802d3637c">
  <xsd:schema xmlns:xsd="http://www.w3.org/2001/XMLSchema" xmlns:xs="http://www.w3.org/2001/XMLSchema" xmlns:p="http://schemas.microsoft.com/office/2006/metadata/properties" xmlns:ns2="5a888943-97ca-4c93-b605-714bb5e9e285" xmlns:ns3="e32f50e1-6846-4d7d-ad60-ccd6877e6c5e" xmlns:ns4="http://schemas.microsoft.com/sharepoint/v4" xmlns:ns5="23a22248-acb0-4303-bd1b-c36b2527d0a2" targetNamespace="http://schemas.microsoft.com/office/2006/metadata/properties" ma:root="true" ma:fieldsID="9befb93d29ea96728c2f82bd586ef473" ns2:_="" ns3:_="" ns4:_="" ns5:_="">
    <xsd:import namespace="5a888943-97ca-4c93-b605-714bb5e9e285"/>
    <xsd:import namespace="e32f50e1-6846-4d7d-ad60-ccd6877e6c5e"/>
    <xsd:import namespace="http://schemas.microsoft.com/sharepoint/v4"/>
    <xsd:import namespace="23a22248-acb0-4303-bd1b-c36b2527d0a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4:IconOverlay" minOccurs="0"/>
                <xsd:element ref="ns2:MediaServiceObjectDetectorVersions" minOccurs="0"/>
                <xsd:element ref="ns2:lcf76f155ced4ddcb4097134ff3c332f" minOccurs="0"/>
                <xsd:element ref="ns5:TaxCatchAll"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888943-97ca-4c93-b605-714bb5e9e2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ObjectDetectorVersions" ma:index="20" nillable="true" ma:displayName="MediaServiceObjectDetectorVersions" ma:description="" ma:hidden="true" ma:indexed="true" ma:internalName="MediaServiceObjectDetectorVersions"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d049dfe-3525-43e5-8f81-1f102b2aa2d1"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LengthInSeconds" ma:index="2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32f50e1-6846-4d7d-ad60-ccd6877e6c5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a22248-acb0-4303-bd1b-c36b2527d0a2"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a269ec90-be46-4b4e-b8ba-14462fe568b1}" ma:internalName="TaxCatchAll" ma:showField="CatchAllData" ma:web="23a22248-acb0-4303-bd1b-c36b2527d0a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lcf76f155ced4ddcb4097134ff3c332f xmlns="5a888943-97ca-4c93-b605-714bb5e9e285">
      <Terms xmlns="http://schemas.microsoft.com/office/infopath/2007/PartnerControls"/>
    </lcf76f155ced4ddcb4097134ff3c332f>
    <TaxCatchAll xmlns="23a22248-acb0-4303-bd1b-c36b2527d0a2" xsi:nil="true"/>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950A9BBF-2B7B-4E1B-AAB4-3563D4AC58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a888943-97ca-4c93-b605-714bb5e9e285"/>
    <ds:schemaRef ds:uri="e32f50e1-6846-4d7d-ad60-ccd6877e6c5e"/>
    <ds:schemaRef ds:uri="http://schemas.microsoft.com/sharepoint/v4"/>
    <ds:schemaRef ds:uri="23a22248-acb0-4303-bd1b-c36b2527d0a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www.w3.org/XML/1998/namespace"/>
    <ds:schemaRef ds:uri="5a888943-97ca-4c93-b605-714bb5e9e285"/>
    <ds:schemaRef ds:uri="e32f50e1-6846-4d7d-ad60-ccd6877e6c5e"/>
    <ds:schemaRef ds:uri="http://purl.org/dc/dcmitype/"/>
    <ds:schemaRef ds:uri="http://purl.org/dc/elements/1.1/"/>
    <ds:schemaRef ds:uri="http://schemas.microsoft.com/sharepoint/v4"/>
    <ds:schemaRef ds:uri="http://schemas.microsoft.com/office/infopath/2007/PartnerControls"/>
    <ds:schemaRef ds:uri="http://schemas.microsoft.com/office/2006/metadata/properties"/>
    <ds:schemaRef ds:uri="http://schemas.openxmlformats.org/package/2006/metadata/core-properties"/>
    <ds:schemaRef ds:uri="23a22248-acb0-4303-bd1b-c36b2527d0a2"/>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6710</TotalTime>
  <Words>973</Words>
  <Application>Microsoft Office PowerPoint</Application>
  <PresentationFormat>Widescreen</PresentationFormat>
  <Paragraphs>103</Paragraphs>
  <Slides>7</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Arial </vt:lpstr>
      <vt:lpstr>Calibri</vt:lpstr>
      <vt:lpstr>Calibri Light</vt:lpstr>
      <vt:lpstr>Times New Roman</vt:lpstr>
      <vt:lpstr>Office Theme</vt:lpstr>
      <vt:lpstr>InterDigital views on 5GA Release 20 </vt:lpstr>
      <vt:lpstr>Outline</vt:lpstr>
      <vt:lpstr>R20 5GA considerations</vt:lpstr>
      <vt:lpstr>View on Rel-20 5GA Content (1/2)</vt:lpstr>
      <vt:lpstr>View on Rel-20 5GA Content (2/2)</vt:lpstr>
      <vt:lpstr>User identities scope R20 </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Saad Ahmad</cp:lastModifiedBy>
  <cp:revision>604</cp:revision>
  <dcterms:created xsi:type="dcterms:W3CDTF">2010-02-05T13:52:04Z</dcterms:created>
  <dcterms:modified xsi:type="dcterms:W3CDTF">2024-11-29T18:55:46Z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0x0101006C8E648E97429F4A9C700CA2B719F885</vt:lpwstr>
  </property>
  <property fmtid="{D5CDD505-2E9C-101B-9397-08002B2CF9AE}" pid="3" name="MSIP_Label_4d2f777e-4347-4fc6-823a-b44ab313546a_Enabled">
    <vt:lpwstr>true</vt:lpwstr>
  </property>
  <property fmtid="{D5CDD505-2E9C-101B-9397-08002B2CF9AE}" pid="4" name="MSIP_Label_4d2f777e-4347-4fc6-823a-b44ab313546a_SetDate">
    <vt:lpwstr>2024-11-28T19:20:13Z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592afb53-8549-4457-be9b-cfef98e46613</vt:lpwstr>
  </property>
  <property fmtid="{D5CDD505-2E9C-101B-9397-08002B2CF9AE}" pid="9" name="MSIP_Label_4d2f777e-4347-4fc6-823a-b44ab313546a_ContentBits">
    <vt:lpwstr>0</vt:lpwstr>
  </property>
  <property fmtid="{D5CDD505-2E9C-101B-9397-08002B2CF9AE}" pid="10" name="MediaServiceImageTags">
    <vt:lpwstr/>
  </property>
</Properties>
</file>