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1268" r:id="rId6"/>
    <p:sldId id="1265" r:id="rId7"/>
    <p:sldId id="1266" r:id="rId8"/>
    <p:sldId id="1267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61" d="100"/>
          <a:sy n="61" d="100"/>
        </p:scale>
        <p:origin x="712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135AD0-F4F9-4D9C-B670-A55C43C0EC7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1067" y="1143000"/>
            <a:ext cx="11205504" cy="4892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7673820-086A-C449-BB47-0BE80AAAD5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</a:p>
        </p:txBody>
      </p:sp>
    </p:spTree>
    <p:extLst>
      <p:ext uri="{BB962C8B-B14F-4D97-AF65-F5344CB8AC3E}">
        <p14:creationId xmlns:p14="http://schemas.microsoft.com/office/powerpoint/2010/main" val="5605568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38200" y="36514"/>
            <a:ext cx="4705865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>
              <a:spcAft>
                <a:spcPts val="900"/>
              </a:spcAft>
              <a:tabLst>
                <a:tab pos="9360000" algn="r"/>
              </a:tabLst>
            </a:pPr>
            <a:r>
              <a:rPr lang="en-GB" sz="1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TSG SA Meeting SA#106	</a:t>
            </a:r>
            <a:endParaRPr lang="en-GB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spcAft>
                <a:spcPts val="900"/>
              </a:spcAft>
              <a:tabLst>
                <a:tab pos="6120130" algn="r"/>
              </a:tabLst>
            </a:pPr>
            <a:r>
              <a:rPr lang="en-GB" sz="1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10 - 13 December, 2024, Madrid, Spain</a:t>
            </a:r>
            <a:endParaRPr lang="en-GB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5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577" y="2259452"/>
            <a:ext cx="11220052" cy="991092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Views </a:t>
            </a:r>
            <a:r>
              <a:rPr lang="en-US" altLang="en-US" dirty="0"/>
              <a:t>on </a:t>
            </a:r>
            <a:r>
              <a:rPr lang="en-US" altLang="en-US" dirty="0" err="1"/>
              <a:t>Rel</a:t>
            </a:r>
            <a:r>
              <a:rPr lang="en-US" altLang="en-US" dirty="0"/>
              <a:t>-20 </a:t>
            </a:r>
            <a:r>
              <a:rPr lang="en-US" altLang="en-US" dirty="0" smtClean="0"/>
              <a:t>5G-A </a:t>
            </a:r>
            <a:r>
              <a:rPr lang="en-US" altLang="en-US" dirty="0" err="1" smtClean="0"/>
              <a:t>IoT</a:t>
            </a:r>
            <a:r>
              <a:rPr lang="en-US" altLang="en-US" dirty="0" smtClean="0"/>
              <a:t> </a:t>
            </a:r>
            <a:r>
              <a:rPr lang="en-US" altLang="en-US" dirty="0"/>
              <a:t>NTN Voice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4"/>
            <a:ext cx="7886700" cy="891038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err="1" smtClean="0"/>
              <a:t>Spreadtrum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8FFF41EB-26AD-6D7E-3406-28294EF67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4588" y="102638"/>
            <a:ext cx="128990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400" b="1" dirty="0" smtClean="0">
                <a:solidFill>
                  <a:srgbClr val="0000FF"/>
                </a:solidFill>
                <a:latin typeface="Arial "/>
              </a:rPr>
              <a:t>SP-241629</a:t>
            </a:r>
            <a:endParaRPr lang="en-GB" altLang="en-US" sz="14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135AD0-F4F9-4D9C-B670-A55C43C0EC70}" type="slidenum">
              <a:rPr lang="en-US" smtClean="0"/>
              <a:t>2</a:t>
            </a:fld>
            <a:endParaRPr lang="en-US"/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95605873"/>
              </p:ext>
            </p:extLst>
          </p:nvPr>
        </p:nvGraphicFramePr>
        <p:xfrm>
          <a:off x="68623" y="2036613"/>
          <a:ext cx="11747788" cy="2220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0719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414018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218692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282855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920437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001558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289509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36386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1793969">
                <a:tc>
                  <a:txBody>
                    <a:bodyPr/>
                    <a:lstStyle/>
                    <a:p>
                      <a:r>
                        <a:rPr lang="en-US" sz="1100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IMS Voice Call Using GEO with NB-</a:t>
                      </a:r>
                      <a:r>
                        <a:rPr lang="en-US" sz="1100" b="0" i="0" u="none" strike="noStrike" kern="1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sz="1100" b="0" i="0" u="none" strike="noStrike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access technologies (i.e., IMS voice over </a:t>
                      </a:r>
                      <a:r>
                        <a:rPr lang="en-US" sz="1100" b="0" i="0" u="none" strike="noStrike" kern="1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sz="1100" b="0" i="0" u="none" strike="noStrike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NTN)</a:t>
                      </a:r>
                      <a:endParaRPr lang="en-GB" sz="1100" b="0" i="0" u="none" strike="noStrike" kern="1200" dirty="0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study item aims at 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supporting IMS Voice Call Using GEO with NB-</a:t>
                      </a:r>
                      <a:r>
                        <a:rPr lang="en-US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access technologies 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 Work </a:t>
                      </a:r>
                      <a:r>
                        <a:rPr lang="en-US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Tasks  </a:t>
                      </a:r>
                      <a:endParaRPr lang="en-US" sz="110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1.Study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Specify necessary simplification/optimization on IMS protocols and procedures for IMS voice over </a:t>
                      </a:r>
                      <a:r>
                        <a:rPr lang="en-US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NTN. (SA2)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2.Study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Specify a low codec mechanism, e.g. AI/ML media compression algorithms, etc. (SA4)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10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err="1" smtClean="0"/>
                        <a:t>FS_5GSAT_Ph4</a:t>
                      </a:r>
                      <a:r>
                        <a:rPr lang="en-US" sz="1100" dirty="0" smtClean="0"/>
                        <a:t>,</a:t>
                      </a:r>
                    </a:p>
                    <a:p>
                      <a:r>
                        <a:rPr lang="en-US" sz="1100" dirty="0" err="1" smtClean="0"/>
                        <a:t>5GSAT_Ph4</a:t>
                      </a:r>
                      <a:endParaRPr 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  <a:p>
                      <a:endParaRPr lang="en-GB" altLang="en-US" sz="1100" dirty="0">
                        <a:highlight>
                          <a:srgbClr val="FFFF00"/>
                        </a:highlight>
                      </a:endParaRPr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Unknown</a:t>
                      </a:r>
                      <a:endParaRPr lang="en-US" sz="1100" dirty="0"/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SA4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77311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564" y="578135"/>
            <a:ext cx="11220052" cy="991092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Views </a:t>
            </a:r>
            <a:r>
              <a:rPr lang="en-US" altLang="en-US" dirty="0"/>
              <a:t>on </a:t>
            </a:r>
            <a:r>
              <a:rPr lang="en-US" altLang="en-US" dirty="0" err="1"/>
              <a:t>Rel</a:t>
            </a:r>
            <a:r>
              <a:rPr lang="en-US" altLang="en-US" dirty="0"/>
              <a:t>-20 </a:t>
            </a:r>
            <a:r>
              <a:rPr lang="en-US" altLang="en-US" dirty="0" smtClean="0"/>
              <a:t>5G-A </a:t>
            </a:r>
            <a:r>
              <a:rPr lang="en-US" altLang="en-US" dirty="0" err="1" smtClean="0"/>
              <a:t>IoT</a:t>
            </a:r>
            <a:r>
              <a:rPr lang="en-US" altLang="en-US" dirty="0" smtClean="0"/>
              <a:t> </a:t>
            </a:r>
            <a:r>
              <a:rPr lang="en-US" altLang="en-US" dirty="0"/>
              <a:t>NTN Voice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6644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135AD0-F4F9-4D9C-B670-A55C43C0EC70}" type="slidenum">
              <a:rPr lang="en-US" smtClean="0"/>
              <a:t>3</a:t>
            </a:fld>
            <a:endParaRPr lang="en-US"/>
          </a:p>
        </p:txBody>
      </p:sp>
      <p:sp>
        <p:nvSpPr>
          <p:cNvPr id="13" name="文本框 3">
            <a:extLst>
              <a:ext uri="{FF2B5EF4-FFF2-40B4-BE49-F238E27FC236}">
                <a16:creationId xmlns:a16="http://schemas.microsoft.com/office/drawing/2014/main" id="{CC73B8FB-0A8B-42A1-8C76-9E8D77385A53}"/>
              </a:ext>
            </a:extLst>
          </p:cNvPr>
          <p:cNvSpPr txBox="1"/>
          <p:nvPr/>
        </p:nvSpPr>
        <p:spPr>
          <a:xfrm flipH="1">
            <a:off x="465145" y="767602"/>
            <a:ext cx="686095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Motivation on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Rel-20 </a:t>
            </a:r>
            <a:r>
              <a:rPr lang="en-US" altLang="zh-CN" sz="2800" dirty="0" err="1">
                <a:latin typeface="微软雅黑" panose="020B0503020204020204" pitchFamily="34" charset="-122"/>
              </a:rPr>
              <a:t>IoT</a:t>
            </a:r>
            <a:r>
              <a:rPr lang="en-US" altLang="zh-CN" sz="2800" dirty="0">
                <a:latin typeface="微软雅黑" panose="020B0503020204020204" pitchFamily="34" charset="-122"/>
              </a:rPr>
              <a:t> NTN </a:t>
            </a:r>
            <a:r>
              <a:rPr lang="en-US" altLang="zh-CN" sz="2800" dirty="0" smtClean="0">
                <a:latin typeface="微软雅黑" panose="020B0503020204020204" pitchFamily="34" charset="-122"/>
              </a:rPr>
              <a:t>Voice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5444" y="1639949"/>
            <a:ext cx="11698810" cy="30008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Supporting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IMS voice calls using GEO </a:t>
            </a: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is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one of the objectives of R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el-20 SA1 </a:t>
            </a:r>
            <a:r>
              <a:rPr kumimoji="0" lang="en-US" altLang="zh-CN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FS_5GSAT_Ph4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and </a:t>
            </a:r>
            <a:r>
              <a:rPr lang="en-US" altLang="zh-CN" sz="14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5GSAT_Ph4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Due to the unique challenges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of GEO satellites (e.g. substantial distance from earth, limit transmit power, etc.), narrow-bandwidth access technology is the 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choice. 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Potential KPI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for 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Voice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Call Using GEO Access 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is quoted in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following 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table [TR 22.887].</a:t>
            </a:r>
            <a:endParaRPr lang="en-US" altLang="zh-CN" sz="14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  <a:defRPr/>
            </a:pPr>
            <a:r>
              <a:rPr lang="en-US" altLang="zh-CN" sz="1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Issue 1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With the IMS message size tested in a commercial deployed network, using [1~3] kbps transmission data rate, 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Call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set-up 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time can be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en-US" altLang="zh-CN" sz="1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29~86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 (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Note a).  </a:t>
            </a:r>
          </a:p>
          <a:p>
            <a:pPr marL="1200150" lvl="2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sz="1400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Note </a:t>
            </a:r>
            <a:r>
              <a:rPr lang="en-US" sz="1400" i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a: </a:t>
            </a:r>
            <a:r>
              <a:rPr lang="en-US" sz="1400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an IMS </a:t>
            </a:r>
            <a:r>
              <a:rPr lang="en-US" sz="1400" i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voice call procedure </a:t>
            </a:r>
            <a:r>
              <a:rPr lang="en-US" sz="1400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example</a:t>
            </a:r>
          </a:p>
          <a:p>
            <a:pPr lvl="2">
              <a:lnSpc>
                <a:spcPct val="150000"/>
              </a:lnSpc>
              <a:defRPr/>
            </a:pPr>
            <a:r>
              <a:rPr lang="en-US" sz="1400" i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sz="1400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C</a:t>
            </a:r>
            <a:r>
              <a:rPr lang="en-US" sz="1200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all </a:t>
            </a:r>
            <a:r>
              <a:rPr lang="en-US" sz="1200" i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set-up time </a:t>
            </a:r>
            <a:r>
              <a:rPr lang="en-US" sz="1200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≈ (</a:t>
            </a:r>
            <a:r>
              <a:rPr lang="en-US" sz="1200" i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Msg</a:t>
            </a:r>
            <a:r>
              <a:rPr lang="en-US" sz="1200" i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1 Length + … + </a:t>
            </a:r>
            <a:r>
              <a:rPr lang="en-US" sz="1200" i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Msg</a:t>
            </a:r>
            <a:r>
              <a:rPr lang="en-US" sz="1200" i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8 Length) * 8 / [1~3] kbps =  (2392+120+…+986+60) * 8 / [1~3] kbps ≈ </a:t>
            </a:r>
            <a:r>
              <a:rPr lang="en-US" sz="1200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en-US" sz="12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29 </a:t>
            </a:r>
            <a:r>
              <a:rPr lang="en-US" sz="12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~ </a:t>
            </a:r>
            <a:r>
              <a:rPr lang="en-US" sz="12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86</a:t>
            </a:r>
            <a:r>
              <a:rPr lang="en-US" sz="1200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 </a:t>
            </a:r>
            <a:r>
              <a:rPr lang="en-US" sz="1200" i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  <a:defRPr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Potential solution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 Simplify IMS protocols and procedures </a:t>
            </a:r>
          </a:p>
        </p:txBody>
      </p:sp>
      <p:sp>
        <p:nvSpPr>
          <p:cNvPr id="15" name="文本框 6"/>
          <p:cNvSpPr txBox="1"/>
          <p:nvPr/>
        </p:nvSpPr>
        <p:spPr>
          <a:xfrm>
            <a:off x="7198438" y="6550223"/>
            <a:ext cx="41213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Figure 1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 IMS voice 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call 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procedure example</a:t>
            </a:r>
            <a:endParaRPr lang="en-US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6008" y="4267249"/>
            <a:ext cx="3152552" cy="2222091"/>
          </a:xfrm>
          <a:prstGeom prst="rect">
            <a:avLst/>
          </a:prstGeom>
        </p:spPr>
      </p:pic>
      <p:sp>
        <p:nvSpPr>
          <p:cNvPr id="17" name="文本框 8"/>
          <p:cNvSpPr txBox="1"/>
          <p:nvPr/>
        </p:nvSpPr>
        <p:spPr>
          <a:xfrm>
            <a:off x="1075779" y="4776682"/>
            <a:ext cx="3394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Table 1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Potential KPI 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for IMS voice</a:t>
            </a:r>
            <a:endParaRPr lang="en-US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3604" y="5622780"/>
            <a:ext cx="1690576" cy="583171"/>
          </a:xfrm>
          <a:prstGeom prst="rect">
            <a:avLst/>
          </a:prstGeom>
        </p:spPr>
      </p:pic>
      <p:pic>
        <p:nvPicPr>
          <p:cNvPr id="20" name="tabl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145" y="5209180"/>
            <a:ext cx="6139783" cy="128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52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135AD0-F4F9-4D9C-B670-A55C43C0EC70}" type="slidenum">
              <a:rPr lang="en-US" smtClean="0"/>
              <a:t>4</a:t>
            </a:fld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186031" y="1854596"/>
            <a:ext cx="1169881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limited 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transmission data rate 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as quoted in table 1 also brings challenge to IMS voice codec.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  <a:defRPr/>
            </a:pPr>
            <a:r>
              <a:rPr lang="en-US" altLang="zh-CN" sz="1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Issue </a:t>
            </a:r>
            <a:r>
              <a:rPr lang="en-US" altLang="zh-CN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2: </a:t>
            </a:r>
            <a:r>
              <a:rPr lang="en-US" altLang="zh-CN" sz="1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 low bitrate codec 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(e.g. 1.2 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kbps, 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etc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.) is needed to match low transmission date rate, while the 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current 3GPP codec (e.g. AMR, AMR-WB, etc.) 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bitrate [Note b]  is too high. Additionally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 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 low codec will be beneficial to improve system capacity.</a:t>
            </a:r>
          </a:p>
          <a:p>
            <a:pPr marL="1200150" lvl="2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it-IT" altLang="zh-CN" sz="1400" i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Note b: - AMR: 4.75 – 12.2 </a:t>
            </a:r>
            <a:r>
              <a:rPr lang="it-IT" altLang="zh-CN" sz="1400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kbps, - </a:t>
            </a:r>
            <a:r>
              <a:rPr lang="it-IT" altLang="zh-CN" sz="1400" i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AMR-WB: 6.6 – 23.85 </a:t>
            </a:r>
            <a:r>
              <a:rPr lang="it-IT" altLang="zh-CN" sz="1400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kbps, - </a:t>
            </a:r>
            <a:r>
              <a:rPr lang="it-IT" altLang="zh-CN" sz="1400" i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EVAS: 5.9 – 128 kbps</a:t>
            </a:r>
            <a:endParaRPr lang="en-US" altLang="zh-CN" sz="1400" i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  <a:defRPr/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Potential solution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Design </a:t>
            </a:r>
            <a:r>
              <a:rPr lang="en-US" altLang="zh-CN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en-US" altLang="zh-CN" sz="1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low bitrate codec </a:t>
            </a:r>
            <a:r>
              <a:rPr lang="en-US" altLang="zh-CN" sz="1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mechanism 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(e.g. 1.2 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kbps, 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etc.) 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 SA4, e.g. 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by 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using AI/ML media 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compression 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algorithms to achieve low bitrate, etc.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C73B8FB-0A8B-42A1-8C76-9E8D77385A53}"/>
              </a:ext>
            </a:extLst>
          </p:cNvPr>
          <p:cNvSpPr txBox="1"/>
          <p:nvPr/>
        </p:nvSpPr>
        <p:spPr>
          <a:xfrm flipH="1">
            <a:off x="534869" y="823901"/>
            <a:ext cx="8266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Motivation on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Rel-20 </a:t>
            </a:r>
            <a:r>
              <a:rPr lang="en-US" altLang="zh-CN" sz="2800" dirty="0" err="1">
                <a:latin typeface="微软雅黑" panose="020B0503020204020204" pitchFamily="34" charset="-122"/>
              </a:rPr>
              <a:t>IoT</a:t>
            </a:r>
            <a:r>
              <a:rPr lang="en-US" altLang="zh-CN" sz="2800" dirty="0">
                <a:latin typeface="微软雅黑" panose="020B0503020204020204" pitchFamily="34" charset="-122"/>
              </a:rPr>
              <a:t> NTN </a:t>
            </a:r>
            <a:r>
              <a:rPr lang="en-US" altLang="zh-CN" sz="2800" dirty="0" smtClean="0">
                <a:latin typeface="微软雅黑" panose="020B0503020204020204" pitchFamily="34" charset="-122"/>
              </a:rPr>
              <a:t>Voice (con.)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388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135AD0-F4F9-4D9C-B670-A55C43C0EC70}" type="slidenum">
              <a:rPr lang="en-US" smtClean="0"/>
              <a:t>5</a:t>
            </a:fld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73B8FB-0A8B-42A1-8C76-9E8D77385A53}"/>
              </a:ext>
            </a:extLst>
          </p:cNvPr>
          <p:cNvSpPr txBox="1"/>
          <p:nvPr/>
        </p:nvSpPr>
        <p:spPr>
          <a:xfrm flipH="1">
            <a:off x="306981" y="1839617"/>
            <a:ext cx="9294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Proposal for Rel-20 </a:t>
            </a:r>
            <a:r>
              <a:rPr lang="en-US" altLang="zh-CN" sz="2000" dirty="0" err="1">
                <a:latin typeface="微软雅黑" panose="020B0503020204020204" pitchFamily="34" charset="-122"/>
              </a:rPr>
              <a:t>IoT</a:t>
            </a:r>
            <a:r>
              <a:rPr lang="en-US" altLang="zh-CN" sz="2000" dirty="0">
                <a:latin typeface="微软雅黑" panose="020B0503020204020204" pitchFamily="34" charset="-122"/>
              </a:rPr>
              <a:t> NTN Voice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358" y="2424392"/>
            <a:ext cx="118299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IMS Voice Call Using GEO with NB-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IoT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access technologies (i.e., IMS voice over </a:t>
            </a:r>
            <a:r>
              <a:rPr kumimoji="0" lang="en-US" altLang="zh-CN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IoT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NTN) should be supported in R20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  <a:defRPr/>
            </a:pP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cope:</a:t>
            </a:r>
          </a:p>
          <a:p>
            <a:pPr marL="1200150" lvl="2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Study and Specify necessary simplification/optimization on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IMS protocols and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procedures for IMS voice over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IoT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NTN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 (SA2)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200150" lvl="2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Study and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Specify a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low codec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mechanism, e.g. </a:t>
            </a: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AI/ML media compression 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algorithms, etc. (SA4)</a:t>
            </a:r>
          </a:p>
        </p:txBody>
      </p:sp>
      <p:pic>
        <p:nvPicPr>
          <p:cNvPr id="7" name="Picture 1" descr="A screen shot of a computer&#10;&#10;Description automatically generate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206" y="4514360"/>
            <a:ext cx="6619335" cy="1578717"/>
          </a:xfrm>
          <a:prstGeom prst="rect">
            <a:avLst/>
          </a:prstGeom>
          <a:noFill/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C73B8FB-0A8B-42A1-8C76-9E8D77385A53}"/>
              </a:ext>
            </a:extLst>
          </p:cNvPr>
          <p:cNvSpPr txBox="1"/>
          <p:nvPr/>
        </p:nvSpPr>
        <p:spPr>
          <a:xfrm flipH="1">
            <a:off x="306981" y="765934"/>
            <a:ext cx="9294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Summary</a:t>
            </a:r>
            <a:endParaRPr kumimoji="0" lang="en-US" sz="2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03407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www.w3.org/XML/1998/namespace"/>
    <ds:schemaRef ds:uri="280d8efa-eff2-4910-88d2-79ca146720c4"/>
    <ds:schemaRef ds:uri="http://schemas.openxmlformats.org/package/2006/metadata/core-properties"/>
    <ds:schemaRef ds:uri="http://schemas.microsoft.com/office/2006/metadata/properties"/>
    <ds:schemaRef ds:uri="679a257e-872f-4c98-9e8a-0a9c104f72cd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e741d71c-c6b6-47b0-803c-0f3b32b07556}" enabled="0" method="" siteId="{e741d71c-c6b6-47b0-803c-0f3b32b0755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6458</TotalTime>
  <Words>529</Words>
  <Application>Microsoft Office PowerPoint</Application>
  <PresentationFormat>宽屏</PresentationFormat>
  <Paragraphs>48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 </vt:lpstr>
      <vt:lpstr>SimSun</vt:lpstr>
      <vt:lpstr>SimSun</vt:lpstr>
      <vt:lpstr>微软雅黑</vt:lpstr>
      <vt:lpstr>Arial</vt:lpstr>
      <vt:lpstr>Calibri</vt:lpstr>
      <vt:lpstr>Calibri Light</vt:lpstr>
      <vt:lpstr>Courier New</vt:lpstr>
      <vt:lpstr>Times New Roman</vt:lpstr>
      <vt:lpstr>Wingdings</vt:lpstr>
      <vt:lpstr>Office Theme</vt:lpstr>
      <vt:lpstr>Views on Rel-20 5G-A IoT NTN Voice</vt:lpstr>
      <vt:lpstr>Views on Rel-20 5G-A IoT NTN Voice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LuF.Han -0607</cp:lastModifiedBy>
  <cp:revision>628</cp:revision>
  <dcterms:created xsi:type="dcterms:W3CDTF">2010-02-05T13:52:04Z</dcterms:created>
  <dcterms:modified xsi:type="dcterms:W3CDTF">2024-11-29T13:23:16Z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