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5" r:id="rId7"/>
    <p:sldId id="376" r:id="rId8"/>
    <p:sldId id="390" r:id="rId9"/>
    <p:sldId id="396" r:id="rId10"/>
    <p:sldId id="392" r:id="rId11"/>
    <p:sldId id="393" r:id="rId12"/>
    <p:sldId id="391" r:id="rId13"/>
    <p:sldId id="394" r:id="rId14"/>
    <p:sldId id="388" r:id="rId15"/>
    <p:sldId id="395" r:id="rId16"/>
    <p:sldId id="387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856F86E-776B-6BF8-C8B4-0A53A3C18000}" name="Omid Taghizadeh" initials="OT" userId="Omid Taghizadeh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8" autoAdjust="0"/>
    <p:restoredTop sz="94543" autoAdjust="0"/>
  </p:normalViewPr>
  <p:slideViewPr>
    <p:cSldViewPr snapToGrid="0">
      <p:cViewPr varScale="1">
        <p:scale>
          <a:sx n="92" d="100"/>
          <a:sy n="92" d="100"/>
        </p:scale>
        <p:origin x="226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96861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438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(Rel-20 5G-A Workshop)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14,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SP-241624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sz="6000" dirty="0"/>
              <a:t>SA Topics for 5G A Release 20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Lenovo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413D9-4A6A-A7E4-7484-D2A40E8B2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Improvements for Multi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BE91E-0907-FB6B-3CEC-FDBDB2F24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Support energy-efficient traffic steering in the UE</a:t>
            </a:r>
          </a:p>
          <a:p>
            <a:endParaRPr lang="en-GB" dirty="0"/>
          </a:p>
          <a:p>
            <a:r>
              <a:rPr lang="en-GB" dirty="0"/>
              <a:t>Support a MA PDU Session with two PSAs to enable multiaccess for edge services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Help the network create traffic steering policy based on assistance information provided by the UE</a:t>
            </a:r>
          </a:p>
          <a:p>
            <a:endParaRPr lang="en-GB" dirty="0"/>
          </a:p>
          <a:p>
            <a:r>
              <a:rPr lang="en-GB" dirty="0"/>
              <a:t>Improve efficiency of RTT/PLR measurements (measurements may consume a lot of radio resources and battery)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715524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B2A0F-A191-B395-56A7-1C7A85795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XRM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FD689-8CDA-002F-6144-059750BF2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New XRM Features</a:t>
            </a:r>
          </a:p>
          <a:p>
            <a:pPr lvl="1"/>
            <a:r>
              <a:rPr lang="en-GB" dirty="0"/>
              <a:t>Study how to support XRM services over Multi-Access PDU session, e.g., PDU set aware packet routing between two accesses</a:t>
            </a:r>
          </a:p>
          <a:p>
            <a:pPr lvl="1"/>
            <a:r>
              <a:rPr lang="en-GB" dirty="0"/>
              <a:t>Study NWDAF analytics enhancements in order to optimize support for XRM services (e.g. identifying optimal PDU Set QoS for an XRM service based on analytics)</a:t>
            </a:r>
          </a:p>
          <a:p>
            <a:pPr lvl="1"/>
            <a:r>
              <a:rPr lang="en-GB" dirty="0"/>
              <a:t>Study dynamic network information exposure to the application layer (e.g., via user plane)</a:t>
            </a:r>
          </a:p>
          <a:p>
            <a:r>
              <a:rPr lang="en-GB" dirty="0"/>
              <a:t>Rel-19 leftover</a:t>
            </a:r>
          </a:p>
          <a:p>
            <a:pPr lvl="1"/>
            <a:r>
              <a:rPr lang="en-GB" dirty="0"/>
              <a:t>Further enhance PDU set handling in non-3GPP network, e.g., UL DSCP-PSI mapping, GRE enhancement to support PDU set based handling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08405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AE376-9A96-E347-2174-A891A36D9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Sensing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BF2AA-077F-BD89-435A-5A9DA00153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To decide: Two-phase process. </a:t>
            </a:r>
          </a:p>
          <a:p>
            <a:pPr lvl="1"/>
            <a:r>
              <a:rPr lang="en-GB" dirty="0"/>
              <a:t>Phase 1: RAN based sensing for 5GA</a:t>
            </a:r>
          </a:p>
          <a:p>
            <a:pPr lvl="1"/>
            <a:r>
              <a:rPr lang="en-GB" dirty="0"/>
              <a:t>Phase 2: RAN and UE based sensing as a 6G Feature.</a:t>
            </a:r>
          </a:p>
          <a:p>
            <a:r>
              <a:rPr lang="en-GB" dirty="0"/>
              <a:t>Proposal</a:t>
            </a:r>
          </a:p>
          <a:p>
            <a:pPr lvl="1"/>
            <a:r>
              <a:rPr lang="en-GB" dirty="0"/>
              <a:t>Phase 1: Study RAN based Sensing for 5GA in Rel-20.</a:t>
            </a:r>
          </a:p>
          <a:p>
            <a:pPr lvl="2"/>
            <a:r>
              <a:rPr lang="en-GB" dirty="0"/>
              <a:t>Applicable to a study led by RAN3 with limited study scope for the UAV use case with gNB-based Sensing (subject to RAN agreeing RAN WG3 study).</a:t>
            </a:r>
          </a:p>
          <a:p>
            <a:pPr lvl="2"/>
            <a:r>
              <a:rPr lang="en-GB" dirty="0"/>
              <a:t>No implications to RAN1 and RAN2. No UE involvement. </a:t>
            </a:r>
          </a:p>
          <a:p>
            <a:pPr lvl="1"/>
            <a:r>
              <a:rPr lang="en-GB" dirty="0"/>
              <a:t>Phase 2: Study RAN and UE based Sensing as a 6G Feature. </a:t>
            </a:r>
          </a:p>
          <a:p>
            <a:pPr lvl="2"/>
            <a:r>
              <a:rPr lang="en-GB" dirty="0"/>
              <a:t>Phase 2 starts after Phase 1 completes.</a:t>
            </a:r>
          </a:p>
        </p:txBody>
      </p:sp>
    </p:spTree>
    <p:extLst>
      <p:ext uri="{BB962C8B-B14F-4D97-AF65-F5344CB8AC3E}">
        <p14:creationId xmlns:p14="http://schemas.microsoft.com/office/powerpoint/2010/main" val="1876123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E2741-D5AE-6671-0126-A529DFD03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414727907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1031"/>
            <a:ext cx="10515600" cy="1130301"/>
          </a:xfrm>
        </p:spPr>
        <p:txBody>
          <a:bodyPr/>
          <a:lstStyle/>
          <a:p>
            <a:r>
              <a:rPr lang="en-GB" altLang="en-US" dirty="0"/>
              <a:t>Outline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6E6F60-D206-9AF6-CCFB-D01A36BC3AE0}"/>
              </a:ext>
            </a:extLst>
          </p:cNvPr>
          <p:cNvSpPr txBox="1"/>
          <p:nvPr/>
        </p:nvSpPr>
        <p:spPr>
          <a:xfrm>
            <a:off x="2178782" y="4388977"/>
            <a:ext cx="3678442" cy="16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XRM</a:t>
            </a:r>
            <a:r>
              <a:rPr lang="zh-CN" altLang="en-US" sz="1400" dirty="0"/>
              <a:t> </a:t>
            </a:r>
            <a:r>
              <a:rPr lang="en-US" altLang="zh-CN" sz="1400" dirty="0"/>
              <a:t>enhancements</a:t>
            </a:r>
          </a:p>
          <a:p>
            <a:endParaRPr lang="en-US" altLang="zh-CN" sz="1400" dirty="0"/>
          </a:p>
          <a:p>
            <a:r>
              <a:rPr lang="en-US" altLang="zh-CN" sz="1400" dirty="0"/>
              <a:t>AI/ML &amp; Analytics</a:t>
            </a:r>
          </a:p>
          <a:p>
            <a:endParaRPr lang="en-US" altLang="zh-CN" sz="1400" dirty="0"/>
          </a:p>
          <a:p>
            <a:r>
              <a:rPr lang="en-US" altLang="zh-CN" sz="1400" dirty="0"/>
              <a:t>Energy Saving</a:t>
            </a:r>
          </a:p>
          <a:p>
            <a:endParaRPr lang="en-US" altLang="zh-CN" sz="1400" dirty="0"/>
          </a:p>
          <a:p>
            <a:r>
              <a:rPr lang="en-US" altLang="zh-CN" sz="1400" dirty="0"/>
              <a:t>Multi-Access enhancements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id="{59867E49-4FA0-6123-5726-93375115E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20" y="3707523"/>
            <a:ext cx="3916566" cy="5847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b="1" dirty="0"/>
              <a:t>Further enhancements on existing</a:t>
            </a:r>
          </a:p>
          <a:p>
            <a:pPr algn="ctr"/>
            <a:r>
              <a:rPr lang="en-GB" sz="1600" b="1" dirty="0"/>
              <a:t>5GA Features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694FDC-153B-B67A-F54D-14896538BF2F}"/>
              </a:ext>
            </a:extLst>
          </p:cNvPr>
          <p:cNvSpPr/>
          <p:nvPr/>
        </p:nvSpPr>
        <p:spPr>
          <a:xfrm>
            <a:off x="2059720" y="4261406"/>
            <a:ext cx="3916566" cy="169277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41EC6F-D8CB-7DAA-05C4-3CC6D23A812E}"/>
              </a:ext>
            </a:extLst>
          </p:cNvPr>
          <p:cNvSpPr txBox="1"/>
          <p:nvPr/>
        </p:nvSpPr>
        <p:spPr>
          <a:xfrm>
            <a:off x="6096000" y="4388977"/>
            <a:ext cx="3678442" cy="147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altLang="zh-CN" sz="1400" dirty="0"/>
              <a:t>Enhanced Traffic Management</a:t>
            </a:r>
          </a:p>
          <a:p>
            <a:endParaRPr lang="en-GB" altLang="zh-CN" sz="1400" dirty="0"/>
          </a:p>
          <a:p>
            <a:r>
              <a:rPr lang="en-GB" altLang="zh-CN" sz="1400" dirty="0"/>
              <a:t>Ambient IoT (normative work)</a:t>
            </a:r>
          </a:p>
          <a:p>
            <a:endParaRPr lang="en-GB" altLang="zh-CN" sz="1400" dirty="0"/>
          </a:p>
          <a:p>
            <a:r>
              <a:rPr lang="en-GB" altLang="zh-CN" sz="1400" dirty="0"/>
              <a:t>Sensing </a:t>
            </a:r>
            <a:r>
              <a:rPr lang="en-GB" altLang="zh-CN" sz="1400" i="1" dirty="0"/>
              <a:t>(dependency on RAN WG studies)</a:t>
            </a:r>
          </a:p>
          <a:p>
            <a:endParaRPr lang="en-US" altLang="zh-CN" sz="2000" dirty="0"/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4C77B021-DDCB-69A4-B1FC-964FE43B5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707523"/>
            <a:ext cx="3916566" cy="5847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b="1" dirty="0"/>
              <a:t>New 5GA</a:t>
            </a:r>
          </a:p>
          <a:p>
            <a:pPr algn="ctr"/>
            <a:r>
              <a:rPr lang="en-GB" sz="1600" b="1" dirty="0"/>
              <a:t> Features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732DBE-2846-0CEB-08A4-B59CDD3EE2C3}"/>
              </a:ext>
            </a:extLst>
          </p:cNvPr>
          <p:cNvSpPr/>
          <p:nvPr/>
        </p:nvSpPr>
        <p:spPr>
          <a:xfrm>
            <a:off x="6096000" y="4282634"/>
            <a:ext cx="3916566" cy="169277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id="{5259903E-F3B2-B919-405D-B346FAE1B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720" y="2162992"/>
            <a:ext cx="7952846" cy="33855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b="1" dirty="0"/>
              <a:t>Release 20 5G Advanced Considerations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116E75-633A-DD3C-BACE-72446263538E}"/>
              </a:ext>
            </a:extLst>
          </p:cNvPr>
          <p:cNvSpPr/>
          <p:nvPr/>
        </p:nvSpPr>
        <p:spPr>
          <a:xfrm>
            <a:off x="2059720" y="2535090"/>
            <a:ext cx="7952846" cy="95877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13A778-96E5-04F1-92CF-08D5E084A5E3}"/>
              </a:ext>
            </a:extLst>
          </p:cNvPr>
          <p:cNvSpPr txBox="1"/>
          <p:nvPr/>
        </p:nvSpPr>
        <p:spPr>
          <a:xfrm>
            <a:off x="2126831" y="2607066"/>
            <a:ext cx="7579231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Allocate at most 50% of available TUs to 5G Advanced Topics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2B381D-E601-0E7C-D6BA-8EEF3E203981}"/>
              </a:ext>
            </a:extLst>
          </p:cNvPr>
          <p:cNvSpPr txBox="1"/>
          <p:nvPr/>
        </p:nvSpPr>
        <p:spPr>
          <a:xfrm>
            <a:off x="2126831" y="2957596"/>
            <a:ext cx="7243672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Dedicated SID/WID per topic with well-defined objectives </a:t>
            </a:r>
            <a:r>
              <a:rPr lang="en-US" altLang="zh-CN" sz="1400" dirty="0">
                <a:sym typeface="Wingdings" panose="05000000000000000000" pitchFamily="2" charset="2"/>
              </a:rPr>
              <a:t> </a:t>
            </a:r>
            <a:r>
              <a:rPr lang="en-US" altLang="zh-CN" sz="1400" dirty="0"/>
              <a:t>Avoid combing objectives from different topics into one generic SID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en-US" sz="4000" dirty="0"/>
              <a:t>Overall View on Rel-20 5G-A Content </a:t>
            </a:r>
            <a:endParaRPr lang="en-GB" altLang="en-US" sz="4000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9037016"/>
              </p:ext>
            </p:extLst>
          </p:nvPr>
        </p:nvGraphicFramePr>
        <p:xfrm>
          <a:off x="199505" y="1691134"/>
          <a:ext cx="11446371" cy="4849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5974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3407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43791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904455">
                <a:tc row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Analytics/AIML including Enablement Layer</a:t>
                      </a:r>
                    </a:p>
                    <a:p>
                      <a:pPr marL="0" algn="l" defTabSz="914400" rtl="0" eaLnBrk="1" latinLnBrk="0" hangingPunct="1"/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(See slides 5, 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AIML Radio CN aspects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Reinforcement learning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Transfer Learning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R19 Leftovers</a:t>
                      </a:r>
                    </a:p>
                    <a:p>
                      <a:endParaRPr lang="en-US" sz="14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i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SA2 </a:t>
                      </a:r>
                    </a:p>
                    <a:p>
                      <a:endParaRPr lang="en-US" sz="14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RAN WG1, RAN WG2, RAN WG3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SA3 for security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1312918">
                <a:tc vMerge="1">
                  <a:txBody>
                    <a:bodyPr/>
                    <a:lstStyle/>
                    <a:p>
                      <a:endParaRPr lang="en-US" sz="1400" b="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0" dirty="0"/>
                        <a:t>Improvements to analytics/model correctness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Roaming / multi-operator scenarios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i="0" dirty="0"/>
                        <a:t>Vertical-tailored solutions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Cross-domain AI/analytics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R19 Leftovers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i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 (maybe),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778013"/>
                  </a:ext>
                </a:extLst>
              </a:tr>
              <a:tr h="995255">
                <a:tc>
                  <a:txBody>
                    <a:bodyPr/>
                    <a:lstStyle/>
                    <a:p>
                      <a:r>
                        <a:rPr lang="en-US" sz="1400" b="1" dirty="0"/>
                        <a:t>Ambient IoT</a:t>
                      </a:r>
                      <a:endParaRPr lang="en-US" sz="1400" dirty="0"/>
                    </a:p>
                    <a:p>
                      <a:r>
                        <a:rPr lang="en-US" sz="1400" dirty="0"/>
                        <a:t>(See slide 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Prioritize Rel-19 study conclusion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work (based on Rel-19 conclusion) in Rel-20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Phase 2 study in parallel until normative work completes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0" dirty="0"/>
                        <a:t>FS_AmbientIoT, AmbientIoT</a:t>
                      </a:r>
                      <a:endParaRPr lang="en-US" sz="1400" i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Yes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064673"/>
                  </a:ext>
                </a:extLst>
              </a:tr>
              <a:tr h="904455">
                <a:tc>
                  <a:txBody>
                    <a:bodyPr/>
                    <a:lstStyle/>
                    <a:p>
                      <a:r>
                        <a:rPr lang="en-US" sz="1400" b="1" dirty="0"/>
                        <a:t>Energy Saving</a:t>
                      </a:r>
                    </a:p>
                    <a:p>
                      <a:r>
                        <a:rPr lang="en-US" sz="1400" b="0" dirty="0"/>
                        <a:t>(see slide 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i="0" dirty="0"/>
                        <a:t>Policy creation based on Energy credit control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i="0" dirty="0"/>
                        <a:t>Interaction with Charging System for energy credit managements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i="0" dirty="0"/>
                        <a:t>Introduce energy related analytics  (e.g., from NWDAF) and how they can be used in other 5GC NFs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FS_EnergyServ, EnergyServ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Maybe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SA3, SA5, SA6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20644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sz="4000" dirty="0"/>
              <a:t>Overall View on Rel-20 5G-A Content</a:t>
            </a:r>
            <a:endParaRPr lang="en-GB" altLang="en-US" sz="4000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2952260"/>
              </p:ext>
            </p:extLst>
          </p:nvPr>
        </p:nvGraphicFramePr>
        <p:xfrm>
          <a:off x="236150" y="1541415"/>
          <a:ext cx="11513977" cy="5316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701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132403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169530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07647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035698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156998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57104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702820">
                <a:tc>
                  <a:txBody>
                    <a:bodyPr/>
                    <a:lstStyle/>
                    <a:p>
                      <a:r>
                        <a:rPr lang="en-US" sz="1400" b="1" i="0" dirty="0"/>
                        <a:t>Enhanced Traffic Management </a:t>
                      </a:r>
                    </a:p>
                    <a:p>
                      <a:r>
                        <a:rPr lang="en-US" sz="1400" b="0" i="0" dirty="0"/>
                        <a:t>(see slide 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i="0" dirty="0">
                          <a:solidFill>
                            <a:schemeClr val="tx1"/>
                          </a:solidFill>
                        </a:rPr>
                        <a:t>Identify enhancements for traffic management when the application session is fully encrypted</a:t>
                      </a:r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SA3, SA4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1395637"/>
                  </a:ext>
                </a:extLst>
              </a:tr>
              <a:tr h="1522776">
                <a:tc>
                  <a:txBody>
                    <a:bodyPr/>
                    <a:lstStyle/>
                    <a:p>
                      <a:r>
                        <a:rPr lang="en-US" sz="1400" b="1" i="0" dirty="0"/>
                        <a:t>Improvements for Multi Access</a:t>
                      </a:r>
                    </a:p>
                    <a:p>
                      <a:r>
                        <a:rPr lang="en-US" sz="1400" b="0" i="0" dirty="0"/>
                        <a:t>(see slide 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Support energy-efficient traffic steering in the 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Support a MA PDU Session with two PSAs to enable multiaccess for edge services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Help the network create traffic steering policy based on assistance information provided by the 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dirty="0"/>
                        <a:t>Improve efficiency of RTT/PLR measurements (measurements may consume a lot of radio resources and battery)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i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427262"/>
                  </a:ext>
                </a:extLst>
              </a:tr>
              <a:tr h="1247505">
                <a:tc>
                  <a:txBody>
                    <a:bodyPr/>
                    <a:lstStyle/>
                    <a:p>
                      <a:r>
                        <a:rPr lang="en-US" sz="1400" b="1" dirty="0"/>
                        <a:t>XRM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(See slide 11)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Study how to support XRM services over Multi-Access PDU session,</a:t>
                      </a:r>
                      <a:endParaRPr lang="en-US" sz="14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NWDAF analytics enhancements in order to optimize support for XRM services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Dynamic network information exposure </a:t>
                      </a:r>
                      <a:endParaRPr lang="en-US" sz="14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Maybe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SA3, SA4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679812"/>
                  </a:ext>
                </a:extLst>
              </a:tr>
              <a:tr h="11127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Sensing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(see slide 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i="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RAN based sensing for 5GA, applicable to a study led by RAN3 with limited study scope for the UAV use case with gNB-based sensing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i="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implications to RAN1 and RAN2. No UE involvement.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400" i="0" strike="sng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FS_Sensing, Sensing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RAN WG3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3711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39480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A125F-7403-7F5F-DC1F-DA522C32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AIML/Analytics (SA2 Lead)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5AD60-3CBF-D31D-E686-EC960001E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Topics from Rel 19 AIML_CN </a:t>
            </a:r>
          </a:p>
          <a:p>
            <a:pPr lvl="1"/>
            <a:r>
              <a:rPr lang="en-GB" dirty="0"/>
              <a:t>Study of AIML radio CN aspects (strong dependency on RAN requirements/agreements)</a:t>
            </a:r>
          </a:p>
          <a:p>
            <a:pPr lvl="2"/>
            <a:r>
              <a:rPr lang="en-GB" dirty="0"/>
              <a:t>Focus on Key Issue 1 (data collection from UE), Key Issue 2 (model transfer/delivery to UE) and Key Issue 3 (model identification alignment)</a:t>
            </a:r>
          </a:p>
          <a:p>
            <a:pPr lvl="1"/>
            <a:r>
              <a:rPr lang="en-GB" dirty="0"/>
              <a:t>Leftovers from Vertical Federated Learning (depends on R19 conclusions). Potential topics:</a:t>
            </a:r>
          </a:p>
          <a:p>
            <a:pPr lvl="2"/>
            <a:r>
              <a:rPr lang="en-GB" dirty="0"/>
              <a:t>Support of Distributed Inference where NWDAF Server and Clients support AnLF only.</a:t>
            </a:r>
          </a:p>
          <a:p>
            <a:pPr lvl="2"/>
            <a:r>
              <a:rPr lang="en-GB" dirty="0"/>
              <a:t>Further enhancements for Vertical Federated Learning sample/feature alignment (e.g. definition of Feature(s), sharing of Feature information during sample alignment, role of the NEF)</a:t>
            </a:r>
          </a:p>
          <a:p>
            <a:pPr lvl="2"/>
            <a:r>
              <a:rPr lang="en-GB" dirty="0"/>
              <a:t>Support roaming scenarios for VFL (e.g., when the NWDAF client is in the VPLMN and NWDAF server is in the HPLMN)</a:t>
            </a:r>
          </a:p>
          <a:p>
            <a:r>
              <a:rPr lang="en-GB" dirty="0"/>
              <a:t>New AI/ML topics </a:t>
            </a:r>
          </a:p>
          <a:p>
            <a:pPr lvl="1"/>
            <a:r>
              <a:rPr lang="en-GB" dirty="0"/>
              <a:t>Further integration of NWDAF to 5G core by enhancing NWDAF to offer services beyond analytics</a:t>
            </a:r>
          </a:p>
          <a:p>
            <a:pPr lvl="2"/>
            <a:r>
              <a:rPr lang="en-GB" dirty="0"/>
              <a:t>Use of NWDAF to indicate to consumer whether an action had positive or negative impact to the system (i.e., using Reinforcement Learning)</a:t>
            </a:r>
          </a:p>
          <a:p>
            <a:pPr lvl="1"/>
            <a:r>
              <a:rPr lang="en-GB" dirty="0"/>
              <a:t>Support energy efficient operation: Define energy efficient operation for data collection and model training.</a:t>
            </a:r>
          </a:p>
          <a:p>
            <a:pPr lvl="1"/>
            <a:r>
              <a:rPr lang="en-GB" dirty="0"/>
              <a:t>Core Network enhancements for supporting Transfer Learning enabled ML operations</a:t>
            </a:r>
          </a:p>
          <a:p>
            <a:pPr lvl="1"/>
            <a:r>
              <a:rPr lang="en-GB" dirty="0"/>
              <a:t>Define mechanism to support efficient model training by re-using existing ML models and re-train them for new purpose. For example, use transfer learning and re-train an ML model to support additional service areas.</a:t>
            </a:r>
          </a:p>
        </p:txBody>
      </p:sp>
    </p:spTree>
    <p:extLst>
      <p:ext uri="{BB962C8B-B14F-4D97-AF65-F5344CB8AC3E}">
        <p14:creationId xmlns:p14="http://schemas.microsoft.com/office/powerpoint/2010/main" val="224717704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AD1C6-F1FA-AAE7-167F-AF28BB5C0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AIML/Analytics (SA6 Lead)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B1478-AE9A-BC02-F5D9-743959EFC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Rel-19 the normative phase introduced the AIMLE capabilities.</a:t>
            </a:r>
          </a:p>
          <a:p>
            <a:endParaRPr lang="en-GB" dirty="0"/>
          </a:p>
          <a:p>
            <a:r>
              <a:rPr lang="en-GB" dirty="0"/>
              <a:t>Possible enhancements can be covered in Rel-20:</a:t>
            </a:r>
          </a:p>
          <a:p>
            <a:pPr lvl="1"/>
            <a:r>
              <a:rPr lang="en-GB" dirty="0"/>
              <a:t>Improvements to ML-enabled ADAE analytics correctness and AIMLE service performance monitoring </a:t>
            </a:r>
          </a:p>
          <a:p>
            <a:pPr lvl="1"/>
            <a:r>
              <a:rPr lang="en-GB" dirty="0"/>
              <a:t>Support AIMLE capabilities assuming roaming / multi-operator scenarios </a:t>
            </a:r>
          </a:p>
          <a:p>
            <a:pPr lvl="1"/>
            <a:r>
              <a:rPr lang="en-GB" dirty="0"/>
              <a:t>Investigate vertical-specific issues and solutions (i.e. V2X, UAS,..)</a:t>
            </a:r>
          </a:p>
          <a:p>
            <a:pPr lvl="1"/>
            <a:r>
              <a:rPr lang="en-GB" dirty="0"/>
              <a:t>Support end-to-end AI/analytics and potentially coordinate with other AI-related work in SAx groups (e.g. for cross-domain ML operations).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6537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88D39-671D-C0FD-8223-544985823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Ambient 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603BC-71F6-F271-989F-D21860BC1C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Before planning for Rel-20, the decision should be drawn for normative phase based on the Rel-19 AIoT study (depending on RAN WG decisions)</a:t>
            </a:r>
          </a:p>
          <a:p>
            <a:r>
              <a:rPr lang="en-GB" sz="2400" dirty="0"/>
              <a:t>Proposed Way Forwards</a:t>
            </a:r>
          </a:p>
          <a:p>
            <a:pPr lvl="1"/>
            <a:r>
              <a:rPr lang="en-GB" sz="2000" dirty="0"/>
              <a:t>Extend the current study (Phase 1 AIoT) until March 2025 to finish the remaining open issues (taking into account SA3 conclusions)</a:t>
            </a:r>
          </a:p>
          <a:p>
            <a:pPr lvl="1"/>
            <a:r>
              <a:rPr lang="en-GB" sz="2000" dirty="0"/>
              <a:t>Normative phase (based on study conclusions) to be part of Rel-20. Normative work starts in April 2025 with target end Nov 2025 (5 meetings)</a:t>
            </a:r>
          </a:p>
          <a:p>
            <a:pPr lvl="1"/>
            <a:r>
              <a:rPr lang="en-GB" sz="2000" dirty="0"/>
              <a:t>No other AIoT phase 2 study in parallel until AIoT phase 1 normative work completes in Rel-20 </a:t>
            </a:r>
          </a:p>
          <a:p>
            <a:pPr lvl="1"/>
            <a:r>
              <a:rPr lang="en-GB" sz="2000" dirty="0"/>
              <a:t>Phase 2 study can include DO-A operations, SA1 use cases from TS 22.361 (e.g. sensor data collection).  </a:t>
            </a:r>
          </a:p>
        </p:txBody>
      </p:sp>
    </p:spTree>
    <p:extLst>
      <p:ext uri="{BB962C8B-B14F-4D97-AF65-F5344CB8AC3E}">
        <p14:creationId xmlns:p14="http://schemas.microsoft.com/office/powerpoint/2010/main" val="119372128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6E712-96F7-1EE7-5FC5-90718EA3C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Energy Saving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C3B59-30CC-7E09-80B3-4CEFF7B29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Rel-19 the normative phase introduces basic functionality. Enhancements in Rel-20 can be helpful to have a full feature in 5GA.</a:t>
            </a:r>
          </a:p>
          <a:p>
            <a:endParaRPr lang="en-GB" dirty="0"/>
          </a:p>
          <a:p>
            <a:r>
              <a:rPr lang="en-GB" dirty="0"/>
              <a:t>Potential Topics (depends on R19 conclusions):</a:t>
            </a:r>
          </a:p>
          <a:p>
            <a:pPr lvl="1"/>
            <a:r>
              <a:rPr lang="en-GB" dirty="0"/>
              <a:t>Policy creation based on Energy credit control  </a:t>
            </a:r>
          </a:p>
          <a:p>
            <a:pPr lvl="1"/>
            <a:r>
              <a:rPr lang="en-GB" dirty="0"/>
              <a:t>Interaction with Charging System for energy credit managements</a:t>
            </a:r>
          </a:p>
          <a:p>
            <a:pPr lvl="1"/>
            <a:r>
              <a:rPr lang="en-GB" dirty="0"/>
              <a:t>Introduce energy related analytics  (e.g., from NWDAF) and how they can be used in other 5GC NFs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304633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E48C8-480E-D2EF-0058-F1E730457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10515600" cy="833515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Enhanced Traffic Management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27241-10FD-3073-4806-2F44A4D6D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Scope is to study enhancements which can facilitate the following:</a:t>
            </a:r>
          </a:p>
          <a:p>
            <a:pPr lvl="1"/>
            <a:r>
              <a:rPr lang="en-GB" dirty="0"/>
              <a:t>Support encrypted traffic detection (i.e. for the scenarios where the Application Session between the UE and the AS is fully encrypted, e.g. using QUIC). </a:t>
            </a:r>
          </a:p>
          <a:p>
            <a:pPr lvl="1"/>
            <a:r>
              <a:rPr lang="en-GB" dirty="0"/>
              <a:t>Enhancements to allow the core network to identify multiplexed media flows (in both UL and DL) for the case where the traffic between the UE and AS is fully encrypted.</a:t>
            </a:r>
          </a:p>
          <a:p>
            <a:pPr lvl="1"/>
            <a:r>
              <a:rPr lang="en-GB" dirty="0"/>
              <a:t>Enhancement to optimise exposure of network information to Applications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89207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</TotalTime>
  <Words>1363</Words>
  <Application>Microsoft Office PowerPoint</Application>
  <PresentationFormat>Widescreen</PresentationFormat>
  <Paragraphs>171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SA Topics for 5G A Release 20</vt:lpstr>
      <vt:lpstr>Outline </vt:lpstr>
      <vt:lpstr>Overall View on Rel-20 5G-A Content </vt:lpstr>
      <vt:lpstr>Overall View on Rel-20 5G-A Content</vt:lpstr>
      <vt:lpstr>AIML/Analytics (SA2 Lead)</vt:lpstr>
      <vt:lpstr>AIML/Analytics (SA6 Lead)</vt:lpstr>
      <vt:lpstr>Ambient IoT</vt:lpstr>
      <vt:lpstr>Energy Saving</vt:lpstr>
      <vt:lpstr>Enhanced Traffic Management</vt:lpstr>
      <vt:lpstr>Improvements for Multi Access</vt:lpstr>
      <vt:lpstr>XRM enhancements</vt:lpstr>
      <vt:lpstr>Sensing</vt:lpstr>
      <vt:lpstr>Thanks!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Lenovo DK</cp:lastModifiedBy>
  <cp:revision>712</cp:revision>
  <dcterms:created xsi:type="dcterms:W3CDTF">2010-02-05T13:52:04Z</dcterms:created>
  <dcterms:modified xsi:type="dcterms:W3CDTF">2024-11-29T18:03:06Z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