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0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0"/>
  </p:handoutMasterIdLst>
  <p:sldIdLst>
    <p:sldId id="341" r:id="rId3"/>
    <p:sldId id="363" r:id="rId4"/>
    <p:sldId id="365" r:id="rId5"/>
    <p:sldId id="369" r:id="rId7"/>
    <p:sldId id="370" r:id="rId8"/>
    <p:sldId id="372" r:id="rId9"/>
    <p:sldId id="2235" r:id="rId10"/>
    <p:sldId id="2236" r:id="rId11"/>
    <p:sldId id="2239" r:id="rId12"/>
    <p:sldId id="368" r:id="rId13"/>
    <p:sldId id="2237" r:id="rId14"/>
    <p:sldId id="2240" r:id="rId15"/>
    <p:sldId id="386" r:id="rId16"/>
    <p:sldId id="367" r:id="rId17"/>
    <p:sldId id="2238" r:id="rId18"/>
    <p:sldId id="378" r:id="rId1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4" autoAdjust="0"/>
    <p:restoredTop sz="94679" autoAdjust="0"/>
  </p:normalViewPr>
  <p:slideViewPr>
    <p:cSldViewPr snapToGrid="0" showGuides="1">
      <p:cViewPr varScale="1">
        <p:scale>
          <a:sx n="87" d="100"/>
          <a:sy n="87" d="100"/>
        </p:scale>
        <p:origin x="451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customXml" Target="../customXml/item3.xml"/><Relationship Id="rId25" Type="http://schemas.openxmlformats.org/officeDocument/2006/relationships/customXml" Target="../customXml/item2.xml"/><Relationship Id="rId24" Type="http://schemas.openxmlformats.org/officeDocument/2006/relationships/customXml" Target="../customXml/item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2" indent="0">
              <a:buFont typeface="Arial" panose="020B0604020202020204" pitchFamily="34" charset="0"/>
              <a:buNone/>
            </a:pPr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" panose="020B0604020202020204"/>
              </a:rPr>
              <a:t>TSG SA TSG#106 (Rel-20 5G-A Workshop)	</a:t>
            </a:r>
            <a:endParaRPr lang="sv-SE" altLang="en-US" sz="14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fi-FI" altLang="en-US" sz="1400" b="1" dirty="0">
                <a:latin typeface="Arial" panose="020B0604020202020204"/>
              </a:rPr>
              <a:t>Madrid, Spain, Dec 10 – 14, 2024</a:t>
            </a:r>
            <a:endParaRPr lang="sv-SE" altLang="en-US" sz="14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" panose="020B0604020202020204"/>
              </a:rPr>
              <a:t>SP-241588</a:t>
            </a:r>
            <a:endParaRPr lang="sv-SE" altLang="en-US" sz="1400" b="1" dirty="0">
              <a:solidFill>
                <a:srgbClr val="0000FF"/>
              </a:solidFill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10.sv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Relationship Id="rId3" Type="http://schemas.openxmlformats.org/officeDocument/2006/relationships/image" Target="../media/image16.emf"/><Relationship Id="rId2" Type="http://schemas.openxmlformats.org/officeDocument/2006/relationships/oleObject" Target="../embeddings/oleObject1.bin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 bwMode="auto">
          <a:xfrm>
            <a:off x="1036027" y="2262189"/>
            <a:ext cx="9901604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sz="5400" dirty="0"/>
              <a:t>China Mobile’s View on 5G-A R20</a:t>
            </a:r>
            <a:endParaRPr lang="en-GB" altLang="en-US" sz="54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60387"/>
            <a:ext cx="11353800" cy="1130301"/>
          </a:xfrm>
        </p:spPr>
        <p:txBody>
          <a:bodyPr/>
          <a:lstStyle/>
          <a:p>
            <a:r>
              <a:rPr lang="en-US" sz="3200" b="1" dirty="0">
                <a:sym typeface="+mn-ea"/>
              </a:rPr>
              <a:t>Extended Reality and media service (XRM)  </a:t>
            </a:r>
            <a:endParaRPr lang="en-GB" alt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12725" y="1881505"/>
            <a:ext cx="7679690" cy="4605020"/>
          </a:xfrm>
        </p:spPr>
        <p:txBody>
          <a:bodyPr/>
          <a:lstStyle/>
          <a:p>
            <a:pPr marL="342900" indent="-342900" fontAlgn="auto" latinLnBrk="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altLang="zh-CN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MoQ (Medio Over QUIC) based new media network enhancement</a:t>
            </a:r>
            <a:endParaRPr lang="en-US" altLang="zh-CN" sz="16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lvl="1" algn="l" latinLnBrk="0">
              <a:lnSpc>
                <a:spcPct val="100000"/>
              </a:lnSpc>
              <a:spcBef>
                <a:spcPts val="600"/>
              </a:spcBef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Enhancements on user plane to support MoQ based service content sharing, including content caching, storage, duplication, distribution, etc., in order to reduce transmission latency and bandwidth</a:t>
            </a:r>
            <a:endParaRPr lang="en-US" altLang="zh-CN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lvl="1" algn="l" latinLnBrk="0">
              <a:lnSpc>
                <a:spcPct val="100000"/>
              </a:lnSpc>
              <a:spcBef>
                <a:spcPts val="600"/>
              </a:spcBef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Flexible mapping between MoQ metadata and PDU Set related information</a:t>
            </a:r>
            <a:endParaRPr lang="en-US" altLang="zh-CN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342900" indent="-342900" latinLnBrk="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altLang="zh-CN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Coordination enhancement of XRM services and network</a:t>
            </a:r>
            <a:endParaRPr lang="en-US" altLang="zh-CN" sz="16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lvl="1" latinLnBrk="0"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Coordination of multi-modal data flows for multiple users, considering the synchronization information of multiple data flows (e.g. flow level, packet level) and service characteristic related information </a:t>
            </a:r>
            <a:endParaRPr lang="zh-CN" altLang="en-US" sz="1400" b="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342900" indent="-342900" algn="l" fontAlgn="auto" latinLnBrk="0">
              <a:lnSpc>
                <a:spcPct val="100000"/>
              </a:lnSpc>
              <a:spcBef>
                <a:spcPts val="0"/>
              </a:spcBef>
              <a:buClrTx/>
              <a:buSzTx/>
              <a:buFont typeface="+mj-lt"/>
              <a:buAutoNum type="arabicPeriod"/>
            </a:pPr>
            <a:r>
              <a:rPr lang="en-US" altLang="zh-CN" sz="1600" dirty="0">
                <a:solidFill>
                  <a:sysClr val="windowText" lastClr="000000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Service continuity assurance for XR services to support wide-area mobility scenario</a:t>
            </a:r>
            <a:endParaRPr lang="en-US" altLang="zh-CN" sz="1600" b="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342900" indent="-342900" algn="l" fontAlgn="auto" latinLnBrk="0">
              <a:lnSpc>
                <a:spcPct val="100000"/>
              </a:lnSpc>
              <a:spcBef>
                <a:spcPts val="0"/>
              </a:spcBef>
              <a:buClrTx/>
              <a:buSzTx/>
              <a:buFont typeface="+mj-lt"/>
              <a:buAutoNum type="arabicPeriod"/>
            </a:pPr>
            <a:r>
              <a:rPr lang="en-US" altLang="zh-CN" sz="1600" dirty="0">
                <a:solidFill>
                  <a:sysClr val="windowText" lastClr="000000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Potential network architecture enhancements and technical solutions for new service e.g., holographic video, volumetric video, and mixed reality, in order to support the system capacity, end-to-end latency, spatial reconstruction, spatial positioning, etc.</a:t>
            </a:r>
            <a:endParaRPr lang="en-US" altLang="zh-CN" sz="160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altLang="zh-CN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Identify and define relevant immersive media formats and codec to support XR and immersive media enhancement. (leading by SA4)</a:t>
            </a:r>
            <a:endParaRPr lang="en-US" altLang="zh-CN" sz="16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 algn="l" fontAlgn="auto" latinLnBrk="0">
              <a:lnSpc>
                <a:spcPct val="1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AutoNum type="arabicPeriod"/>
            </a:pPr>
            <a:endParaRPr lang="en-US" altLang="zh-CN" sz="1600" b="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92414" y="1882140"/>
            <a:ext cx="4201796" cy="1389050"/>
            <a:chOff x="8153006" y="4156542"/>
            <a:chExt cx="3741671" cy="1529051"/>
          </a:xfrm>
        </p:grpSpPr>
        <p:pic>
          <p:nvPicPr>
            <p:cNvPr id="19" name="图片 18" descr="组 604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1182161" y="5272255"/>
              <a:ext cx="566347" cy="342146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>
              <p:custDataLst>
                <p:tags r:id="rId3"/>
              </p:custDataLst>
            </p:nvPr>
          </p:nvSpPr>
          <p:spPr>
            <a:xfrm>
              <a:off x="10710032" y="4603903"/>
              <a:ext cx="1184645" cy="473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200" b="1">
                  <a:solidFill>
                    <a:srgbClr val="FFFFFF"/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 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Service Provider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8747512" y="4156542"/>
              <a:ext cx="2265743" cy="1529051"/>
            </a:xfrm>
            <a:custGeom>
              <a:avLst/>
              <a:gdLst/>
              <a:ahLst/>
              <a:cxnLst>
                <a:cxn ang="0">
                  <a:pos x="2259" y="452"/>
                </a:cxn>
                <a:cxn ang="0">
                  <a:pos x="2271" y="390"/>
                </a:cxn>
                <a:cxn ang="0">
                  <a:pos x="2269" y="365"/>
                </a:cxn>
                <a:cxn ang="0">
                  <a:pos x="2259" y="329"/>
                </a:cxn>
                <a:cxn ang="0">
                  <a:pos x="2224" y="274"/>
                </a:cxn>
                <a:cxn ang="0">
                  <a:pos x="2157" y="218"/>
                </a:cxn>
                <a:cxn ang="0">
                  <a:pos x="2066" y="177"/>
                </a:cxn>
                <a:cxn ang="0">
                  <a:pos x="1958" y="151"/>
                </a:cxn>
                <a:cxn ang="0">
                  <a:pos x="1879" y="147"/>
                </a:cxn>
                <a:cxn ang="0">
                  <a:pos x="1777" y="156"/>
                </a:cxn>
                <a:cxn ang="0">
                  <a:pos x="1686" y="178"/>
                </a:cxn>
                <a:cxn ang="0">
                  <a:pos x="1632" y="202"/>
                </a:cxn>
                <a:cxn ang="0">
                  <a:pos x="1556" y="138"/>
                </a:cxn>
                <a:cxn ang="0">
                  <a:pos x="1460" y="85"/>
                </a:cxn>
                <a:cxn ang="0">
                  <a:pos x="1349" y="43"/>
                </a:cxn>
                <a:cxn ang="0">
                  <a:pos x="1222" y="13"/>
                </a:cxn>
                <a:cxn ang="0">
                  <a:pos x="1086" y="0"/>
                </a:cxn>
                <a:cxn ang="0">
                  <a:pos x="1005" y="0"/>
                </a:cxn>
                <a:cxn ang="0">
                  <a:pos x="908" y="6"/>
                </a:cxn>
                <a:cxn ang="0">
                  <a:pos x="730" y="42"/>
                </a:cxn>
                <a:cxn ang="0">
                  <a:pos x="651" y="70"/>
                </a:cxn>
                <a:cxn ang="0">
                  <a:pos x="578" y="103"/>
                </a:cxn>
                <a:cxn ang="0">
                  <a:pos x="515" y="142"/>
                </a:cxn>
                <a:cxn ang="0">
                  <a:pos x="461" y="185"/>
                </a:cxn>
                <a:cxn ang="0">
                  <a:pos x="419" y="233"/>
                </a:cxn>
                <a:cxn ang="0">
                  <a:pos x="388" y="284"/>
                </a:cxn>
                <a:cxn ang="0">
                  <a:pos x="368" y="338"/>
                </a:cxn>
                <a:cxn ang="0">
                  <a:pos x="328" y="360"/>
                </a:cxn>
                <a:cxn ang="0">
                  <a:pos x="222" y="381"/>
                </a:cxn>
                <a:cxn ang="0">
                  <a:pos x="132" y="419"/>
                </a:cxn>
                <a:cxn ang="0">
                  <a:pos x="62" y="471"/>
                </a:cxn>
                <a:cxn ang="0">
                  <a:pos x="17" y="534"/>
                </a:cxn>
                <a:cxn ang="0">
                  <a:pos x="3" y="580"/>
                </a:cxn>
                <a:cxn ang="0">
                  <a:pos x="0" y="604"/>
                </a:cxn>
                <a:cxn ang="0">
                  <a:pos x="15" y="670"/>
                </a:cxn>
                <a:cxn ang="0">
                  <a:pos x="54" y="730"/>
                </a:cxn>
                <a:cxn ang="0">
                  <a:pos x="117" y="779"/>
                </a:cxn>
                <a:cxn ang="0">
                  <a:pos x="196" y="818"/>
                </a:cxn>
                <a:cxn ang="0">
                  <a:pos x="290" y="844"/>
                </a:cxn>
                <a:cxn ang="0">
                  <a:pos x="2124" y="851"/>
                </a:cxn>
                <a:cxn ang="0">
                  <a:pos x="2157" y="851"/>
                </a:cxn>
                <a:cxn ang="0">
                  <a:pos x="2248" y="836"/>
                </a:cxn>
                <a:cxn ang="0">
                  <a:pos x="2328" y="806"/>
                </a:cxn>
                <a:cxn ang="0">
                  <a:pos x="2389" y="764"/>
                </a:cxn>
                <a:cxn ang="0">
                  <a:pos x="2429" y="712"/>
                </a:cxn>
                <a:cxn ang="0">
                  <a:pos x="2444" y="654"/>
                </a:cxn>
                <a:cxn ang="0">
                  <a:pos x="2440" y="622"/>
                </a:cxn>
                <a:cxn ang="0">
                  <a:pos x="2422" y="580"/>
                </a:cxn>
                <a:cxn ang="0">
                  <a:pos x="2389" y="543"/>
                </a:cxn>
                <a:cxn ang="0">
                  <a:pos x="2346" y="510"/>
                </a:cxn>
                <a:cxn ang="0">
                  <a:pos x="2290" y="483"/>
                </a:cxn>
                <a:cxn ang="0">
                  <a:pos x="2250" y="470"/>
                </a:cxn>
              </a:cxnLst>
              <a:rect l="0" t="0" r="r" b="b"/>
              <a:pathLst>
                <a:path w="2444" h="851">
                  <a:moveTo>
                    <a:pt x="2250" y="470"/>
                  </a:moveTo>
                  <a:lnTo>
                    <a:pt x="2250" y="470"/>
                  </a:lnTo>
                  <a:lnTo>
                    <a:pt x="2259" y="452"/>
                  </a:lnTo>
                  <a:lnTo>
                    <a:pt x="2266" y="431"/>
                  </a:lnTo>
                  <a:lnTo>
                    <a:pt x="2269" y="411"/>
                  </a:lnTo>
                  <a:lnTo>
                    <a:pt x="2271" y="390"/>
                  </a:lnTo>
                  <a:lnTo>
                    <a:pt x="2271" y="390"/>
                  </a:lnTo>
                  <a:lnTo>
                    <a:pt x="2271" y="378"/>
                  </a:lnTo>
                  <a:lnTo>
                    <a:pt x="2269" y="365"/>
                  </a:lnTo>
                  <a:lnTo>
                    <a:pt x="2266" y="353"/>
                  </a:lnTo>
                  <a:lnTo>
                    <a:pt x="2263" y="341"/>
                  </a:lnTo>
                  <a:lnTo>
                    <a:pt x="2259" y="329"/>
                  </a:lnTo>
                  <a:lnTo>
                    <a:pt x="2254" y="319"/>
                  </a:lnTo>
                  <a:lnTo>
                    <a:pt x="2241" y="296"/>
                  </a:lnTo>
                  <a:lnTo>
                    <a:pt x="2224" y="274"/>
                  </a:lnTo>
                  <a:lnTo>
                    <a:pt x="2205" y="254"/>
                  </a:lnTo>
                  <a:lnTo>
                    <a:pt x="2181" y="235"/>
                  </a:lnTo>
                  <a:lnTo>
                    <a:pt x="2157" y="218"/>
                  </a:lnTo>
                  <a:lnTo>
                    <a:pt x="2129" y="202"/>
                  </a:lnTo>
                  <a:lnTo>
                    <a:pt x="2099" y="188"/>
                  </a:lnTo>
                  <a:lnTo>
                    <a:pt x="2066" y="177"/>
                  </a:lnTo>
                  <a:lnTo>
                    <a:pt x="2032" y="166"/>
                  </a:lnTo>
                  <a:lnTo>
                    <a:pt x="1996" y="157"/>
                  </a:lnTo>
                  <a:lnTo>
                    <a:pt x="1958" y="151"/>
                  </a:lnTo>
                  <a:lnTo>
                    <a:pt x="1919" y="148"/>
                  </a:lnTo>
                  <a:lnTo>
                    <a:pt x="1879" y="147"/>
                  </a:lnTo>
                  <a:lnTo>
                    <a:pt x="1879" y="147"/>
                  </a:lnTo>
                  <a:lnTo>
                    <a:pt x="1845" y="148"/>
                  </a:lnTo>
                  <a:lnTo>
                    <a:pt x="1810" y="151"/>
                  </a:lnTo>
                  <a:lnTo>
                    <a:pt x="1777" y="156"/>
                  </a:lnTo>
                  <a:lnTo>
                    <a:pt x="1746" y="162"/>
                  </a:lnTo>
                  <a:lnTo>
                    <a:pt x="1714" y="169"/>
                  </a:lnTo>
                  <a:lnTo>
                    <a:pt x="1686" y="178"/>
                  </a:lnTo>
                  <a:lnTo>
                    <a:pt x="1658" y="190"/>
                  </a:lnTo>
                  <a:lnTo>
                    <a:pt x="1632" y="202"/>
                  </a:lnTo>
                  <a:lnTo>
                    <a:pt x="1632" y="202"/>
                  </a:lnTo>
                  <a:lnTo>
                    <a:pt x="1608" y="180"/>
                  </a:lnTo>
                  <a:lnTo>
                    <a:pt x="1583" y="159"/>
                  </a:lnTo>
                  <a:lnTo>
                    <a:pt x="1556" y="138"/>
                  </a:lnTo>
                  <a:lnTo>
                    <a:pt x="1526" y="120"/>
                  </a:lnTo>
                  <a:lnTo>
                    <a:pt x="1495" y="102"/>
                  </a:lnTo>
                  <a:lnTo>
                    <a:pt x="1460" y="85"/>
                  </a:lnTo>
                  <a:lnTo>
                    <a:pt x="1426" y="69"/>
                  </a:lnTo>
                  <a:lnTo>
                    <a:pt x="1388" y="55"/>
                  </a:lnTo>
                  <a:lnTo>
                    <a:pt x="1349" y="43"/>
                  </a:lnTo>
                  <a:lnTo>
                    <a:pt x="1308" y="31"/>
                  </a:lnTo>
                  <a:lnTo>
                    <a:pt x="1266" y="22"/>
                  </a:lnTo>
                  <a:lnTo>
                    <a:pt x="1222" y="13"/>
                  </a:lnTo>
                  <a:lnTo>
                    <a:pt x="1177" y="8"/>
                  </a:lnTo>
                  <a:lnTo>
                    <a:pt x="1133" y="3"/>
                  </a:lnTo>
                  <a:lnTo>
                    <a:pt x="1086" y="0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05" y="0"/>
                  </a:lnTo>
                  <a:lnTo>
                    <a:pt x="973" y="2"/>
                  </a:lnTo>
                  <a:lnTo>
                    <a:pt x="940" y="3"/>
                  </a:lnTo>
                  <a:lnTo>
                    <a:pt x="908" y="6"/>
                  </a:lnTo>
                  <a:lnTo>
                    <a:pt x="847" y="15"/>
                  </a:lnTo>
                  <a:lnTo>
                    <a:pt x="787" y="27"/>
                  </a:lnTo>
                  <a:lnTo>
                    <a:pt x="730" y="42"/>
                  </a:lnTo>
                  <a:lnTo>
                    <a:pt x="703" y="51"/>
                  </a:lnTo>
                  <a:lnTo>
                    <a:pt x="676" y="60"/>
                  </a:lnTo>
                  <a:lnTo>
                    <a:pt x="651" y="70"/>
                  </a:lnTo>
                  <a:lnTo>
                    <a:pt x="626" y="81"/>
                  </a:lnTo>
                  <a:lnTo>
                    <a:pt x="602" y="91"/>
                  </a:lnTo>
                  <a:lnTo>
                    <a:pt x="578" y="103"/>
                  </a:lnTo>
                  <a:lnTo>
                    <a:pt x="557" y="115"/>
                  </a:lnTo>
                  <a:lnTo>
                    <a:pt x="536" y="129"/>
                  </a:lnTo>
                  <a:lnTo>
                    <a:pt x="515" y="142"/>
                  </a:lnTo>
                  <a:lnTo>
                    <a:pt x="495" y="156"/>
                  </a:lnTo>
                  <a:lnTo>
                    <a:pt x="477" y="171"/>
                  </a:lnTo>
                  <a:lnTo>
                    <a:pt x="461" y="185"/>
                  </a:lnTo>
                  <a:lnTo>
                    <a:pt x="446" y="200"/>
                  </a:lnTo>
                  <a:lnTo>
                    <a:pt x="431" y="217"/>
                  </a:lnTo>
                  <a:lnTo>
                    <a:pt x="419" y="233"/>
                  </a:lnTo>
                  <a:lnTo>
                    <a:pt x="407" y="250"/>
                  </a:lnTo>
                  <a:lnTo>
                    <a:pt x="397" y="268"/>
                  </a:lnTo>
                  <a:lnTo>
                    <a:pt x="388" y="284"/>
                  </a:lnTo>
                  <a:lnTo>
                    <a:pt x="379" y="302"/>
                  </a:lnTo>
                  <a:lnTo>
                    <a:pt x="373" y="320"/>
                  </a:lnTo>
                  <a:lnTo>
                    <a:pt x="368" y="338"/>
                  </a:lnTo>
                  <a:lnTo>
                    <a:pt x="365" y="357"/>
                  </a:lnTo>
                  <a:lnTo>
                    <a:pt x="365" y="357"/>
                  </a:lnTo>
                  <a:lnTo>
                    <a:pt x="328" y="360"/>
                  </a:lnTo>
                  <a:lnTo>
                    <a:pt x="290" y="365"/>
                  </a:lnTo>
                  <a:lnTo>
                    <a:pt x="256" y="372"/>
                  </a:lnTo>
                  <a:lnTo>
                    <a:pt x="222" y="381"/>
                  </a:lnTo>
                  <a:lnTo>
                    <a:pt x="190" y="392"/>
                  </a:lnTo>
                  <a:lnTo>
                    <a:pt x="160" y="405"/>
                  </a:lnTo>
                  <a:lnTo>
                    <a:pt x="132" y="419"/>
                  </a:lnTo>
                  <a:lnTo>
                    <a:pt x="106" y="435"/>
                  </a:lnTo>
                  <a:lnTo>
                    <a:pt x="83" y="452"/>
                  </a:lnTo>
                  <a:lnTo>
                    <a:pt x="62" y="471"/>
                  </a:lnTo>
                  <a:lnTo>
                    <a:pt x="44" y="491"/>
                  </a:lnTo>
                  <a:lnTo>
                    <a:pt x="29" y="512"/>
                  </a:lnTo>
                  <a:lnTo>
                    <a:pt x="17" y="534"/>
                  </a:lnTo>
                  <a:lnTo>
                    <a:pt x="8" y="556"/>
                  </a:lnTo>
                  <a:lnTo>
                    <a:pt x="5" y="568"/>
                  </a:lnTo>
                  <a:lnTo>
                    <a:pt x="3" y="580"/>
                  </a:lnTo>
                  <a:lnTo>
                    <a:pt x="2" y="592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2" y="627"/>
                  </a:lnTo>
                  <a:lnTo>
                    <a:pt x="8" y="649"/>
                  </a:lnTo>
                  <a:lnTo>
                    <a:pt x="15" y="670"/>
                  </a:lnTo>
                  <a:lnTo>
                    <a:pt x="26" y="691"/>
                  </a:lnTo>
                  <a:lnTo>
                    <a:pt x="39" y="710"/>
                  </a:lnTo>
                  <a:lnTo>
                    <a:pt x="54" y="730"/>
                  </a:lnTo>
                  <a:lnTo>
                    <a:pt x="74" y="748"/>
                  </a:lnTo>
                  <a:lnTo>
                    <a:pt x="93" y="764"/>
                  </a:lnTo>
                  <a:lnTo>
                    <a:pt x="117" y="779"/>
                  </a:lnTo>
                  <a:lnTo>
                    <a:pt x="141" y="794"/>
                  </a:lnTo>
                  <a:lnTo>
                    <a:pt x="168" y="808"/>
                  </a:lnTo>
                  <a:lnTo>
                    <a:pt x="196" y="818"/>
                  </a:lnTo>
                  <a:lnTo>
                    <a:pt x="226" y="829"/>
                  </a:lnTo>
                  <a:lnTo>
                    <a:pt x="258" y="836"/>
                  </a:lnTo>
                  <a:lnTo>
                    <a:pt x="290" y="844"/>
                  </a:lnTo>
                  <a:lnTo>
                    <a:pt x="325" y="848"/>
                  </a:lnTo>
                  <a:lnTo>
                    <a:pt x="2124" y="851"/>
                  </a:lnTo>
                  <a:lnTo>
                    <a:pt x="2124" y="851"/>
                  </a:lnTo>
                  <a:lnTo>
                    <a:pt x="2124" y="851"/>
                  </a:lnTo>
                  <a:lnTo>
                    <a:pt x="2124" y="851"/>
                  </a:lnTo>
                  <a:lnTo>
                    <a:pt x="2157" y="851"/>
                  </a:lnTo>
                  <a:lnTo>
                    <a:pt x="2189" y="848"/>
                  </a:lnTo>
                  <a:lnTo>
                    <a:pt x="2219" y="842"/>
                  </a:lnTo>
                  <a:lnTo>
                    <a:pt x="2248" y="836"/>
                  </a:lnTo>
                  <a:lnTo>
                    <a:pt x="2277" y="827"/>
                  </a:lnTo>
                  <a:lnTo>
                    <a:pt x="2302" y="818"/>
                  </a:lnTo>
                  <a:lnTo>
                    <a:pt x="2328" y="806"/>
                  </a:lnTo>
                  <a:lnTo>
                    <a:pt x="2350" y="794"/>
                  </a:lnTo>
                  <a:lnTo>
                    <a:pt x="2371" y="779"/>
                  </a:lnTo>
                  <a:lnTo>
                    <a:pt x="2389" y="764"/>
                  </a:lnTo>
                  <a:lnTo>
                    <a:pt x="2405" y="748"/>
                  </a:lnTo>
                  <a:lnTo>
                    <a:pt x="2419" y="730"/>
                  </a:lnTo>
                  <a:lnTo>
                    <a:pt x="2429" y="712"/>
                  </a:lnTo>
                  <a:lnTo>
                    <a:pt x="2437" y="692"/>
                  </a:lnTo>
                  <a:lnTo>
                    <a:pt x="2443" y="673"/>
                  </a:lnTo>
                  <a:lnTo>
                    <a:pt x="2444" y="654"/>
                  </a:lnTo>
                  <a:lnTo>
                    <a:pt x="2444" y="654"/>
                  </a:lnTo>
                  <a:lnTo>
                    <a:pt x="2443" y="637"/>
                  </a:lnTo>
                  <a:lnTo>
                    <a:pt x="2440" y="622"/>
                  </a:lnTo>
                  <a:lnTo>
                    <a:pt x="2435" y="609"/>
                  </a:lnTo>
                  <a:lnTo>
                    <a:pt x="2429" y="594"/>
                  </a:lnTo>
                  <a:lnTo>
                    <a:pt x="2422" y="580"/>
                  </a:lnTo>
                  <a:lnTo>
                    <a:pt x="2413" y="567"/>
                  </a:lnTo>
                  <a:lnTo>
                    <a:pt x="2402" y="555"/>
                  </a:lnTo>
                  <a:lnTo>
                    <a:pt x="2389" y="543"/>
                  </a:lnTo>
                  <a:lnTo>
                    <a:pt x="2376" y="531"/>
                  </a:lnTo>
                  <a:lnTo>
                    <a:pt x="2361" y="520"/>
                  </a:lnTo>
                  <a:lnTo>
                    <a:pt x="2346" y="510"/>
                  </a:lnTo>
                  <a:lnTo>
                    <a:pt x="2328" y="500"/>
                  </a:lnTo>
                  <a:lnTo>
                    <a:pt x="2310" y="492"/>
                  </a:lnTo>
                  <a:lnTo>
                    <a:pt x="2290" y="483"/>
                  </a:lnTo>
                  <a:lnTo>
                    <a:pt x="2271" y="477"/>
                  </a:lnTo>
                  <a:lnTo>
                    <a:pt x="2250" y="470"/>
                  </a:lnTo>
                  <a:lnTo>
                    <a:pt x="2250" y="470"/>
                  </a:lnTo>
                  <a:close/>
                </a:path>
              </a:pathLst>
            </a:custGeom>
            <a:noFill/>
            <a:ln w="3175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019455" y="5276294"/>
              <a:ext cx="920583" cy="355093"/>
            </a:xfrm>
            <a:prstGeom prst="rect">
              <a:avLst/>
            </a:prstGeom>
            <a:gradFill flip="none">
              <a:gsLst>
                <a:gs pos="0">
                  <a:srgbClr val="007BD3"/>
                </a:gs>
                <a:gs pos="100000">
                  <a:srgbClr val="034373"/>
                </a:gs>
              </a:gsLst>
              <a:lin ang="5400000" scaled="0"/>
            </a:gradFill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UPF</a:t>
              </a:r>
              <a:endPara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（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relay</a:t>
              </a: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）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041617" y="5276293"/>
              <a:ext cx="920583" cy="355093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ang="5400000" scaled="0"/>
            </a:gradFill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UPF</a:t>
              </a:r>
              <a:endPara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（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relay</a:t>
              </a: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）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491244" y="4467700"/>
              <a:ext cx="920583" cy="355093"/>
            </a:xfrm>
            <a:prstGeom prst="rec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ang="5400000" scaled="0"/>
            </a:gradFill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UPF</a:t>
              </a:r>
              <a:endPara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（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relay</a:t>
              </a: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）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cxnSp>
          <p:nvCxnSpPr>
            <p:cNvPr id="41" name="直接箭头连接符 40"/>
            <p:cNvCxnSpPr>
              <a:endCxn id="30" idx="3"/>
            </p:cNvCxnSpPr>
            <p:nvPr/>
          </p:nvCxnSpPr>
          <p:spPr>
            <a:xfrm flipH="1">
              <a:off x="9940038" y="5447581"/>
              <a:ext cx="90082" cy="6074"/>
            </a:xfrm>
            <a:prstGeom prst="straightConnector1">
              <a:avLst/>
            </a:prstGeom>
            <a:ln w="19050">
              <a:solidFill>
                <a:srgbClr val="1D1D1A"/>
              </a:solidFill>
              <a:prstDash val="sysDash"/>
              <a:tailEnd type="triangle"/>
            </a:ln>
          </p:spPr>
          <p:style>
            <a:lnRef idx="1">
              <a:srgbClr val="E9002F"/>
            </a:lnRef>
            <a:fillRef idx="0">
              <a:srgbClr val="E9002F"/>
            </a:fillRef>
            <a:effectRef idx="0">
              <a:srgbClr val="E9002F"/>
            </a:effectRef>
            <a:fontRef idx="minor">
              <a:srgbClr val="1D1D1A"/>
            </a:fontRef>
          </p:style>
        </p:cxnSp>
        <p:cxnSp>
          <p:nvCxnSpPr>
            <p:cNvPr id="46" name="直接箭头连接符 45"/>
            <p:cNvCxnSpPr>
              <a:endCxn id="35" idx="2"/>
            </p:cNvCxnSpPr>
            <p:nvPr/>
          </p:nvCxnSpPr>
          <p:spPr>
            <a:xfrm flipH="1" flipV="1">
              <a:off x="9951536" y="4822421"/>
              <a:ext cx="734845" cy="485429"/>
            </a:xfrm>
            <a:prstGeom prst="straightConnector1">
              <a:avLst/>
            </a:prstGeom>
            <a:ln w="19050">
              <a:solidFill>
                <a:srgbClr val="1D1D1A"/>
              </a:solidFill>
              <a:prstDash val="sysDash"/>
              <a:tailEnd type="triangle"/>
            </a:ln>
          </p:spPr>
          <p:style>
            <a:lnRef idx="1">
              <a:srgbClr val="E9002F"/>
            </a:lnRef>
            <a:fillRef idx="0">
              <a:srgbClr val="E9002F"/>
            </a:fillRef>
            <a:effectRef idx="0">
              <a:srgbClr val="E9002F"/>
            </a:effectRef>
            <a:fontRef idx="minor">
              <a:srgbClr val="1D1D1A"/>
            </a:fontRef>
          </p:style>
        </p:cxnSp>
        <p:cxnSp>
          <p:nvCxnSpPr>
            <p:cNvPr id="47" name="直接箭头连接符 46"/>
            <p:cNvCxnSpPr>
              <a:stCxn id="35" idx="2"/>
            </p:cNvCxnSpPr>
            <p:nvPr/>
          </p:nvCxnSpPr>
          <p:spPr>
            <a:xfrm flipH="1">
              <a:off x="9350511" y="4822421"/>
              <a:ext cx="601025" cy="485429"/>
            </a:xfrm>
            <a:prstGeom prst="straightConnector1">
              <a:avLst/>
            </a:prstGeom>
            <a:ln w="19050">
              <a:solidFill>
                <a:srgbClr val="1D1D1A"/>
              </a:solidFill>
              <a:prstDash val="sysDash"/>
              <a:tailEnd type="triangle"/>
            </a:ln>
          </p:spPr>
          <p:style>
            <a:lnRef idx="1">
              <a:srgbClr val="E9002F"/>
            </a:lnRef>
            <a:fillRef idx="0">
              <a:srgbClr val="E9002F"/>
            </a:fillRef>
            <a:effectRef idx="0">
              <a:srgbClr val="E9002F"/>
            </a:effectRef>
            <a:fontRef idx="minor">
              <a:srgbClr val="1D1D1A"/>
            </a:fontRef>
          </p:style>
        </p:cxn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29288" y="5091890"/>
              <a:ext cx="224305" cy="173459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49772" y="4285096"/>
              <a:ext cx="224305" cy="173459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66216" y="5089732"/>
              <a:ext cx="224305" cy="173459"/>
            </a:xfrm>
            <a:prstGeom prst="rect">
              <a:avLst/>
            </a:prstGeom>
          </p:spPr>
        </p:pic>
        <p:sp>
          <p:nvSpPr>
            <p:cNvPr id="56" name="矩形 55"/>
            <p:cNvSpPr/>
            <p:nvPr/>
          </p:nvSpPr>
          <p:spPr>
            <a:xfrm>
              <a:off x="9726691" y="5021206"/>
              <a:ext cx="1034232" cy="2865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</a:rPr>
                <a:t>Mesh Storage</a:t>
              </a: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8153006" y="4407613"/>
              <a:ext cx="992388" cy="1264493"/>
              <a:chOff x="117604" y="4623446"/>
              <a:chExt cx="1087382" cy="1313888"/>
            </a:xfrm>
          </p:grpSpPr>
          <p:pic>
            <p:nvPicPr>
              <p:cNvPr id="78" name="Picture 8" descr="Augmented reality, glasses, goggles, virtual reality icon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rcRect t="26155" b="22542"/>
              <a:stretch>
                <a:fillRect/>
              </a:stretch>
            </p:blipFill>
            <p:spPr bwMode="auto">
              <a:xfrm>
                <a:off x="227595" y="5201232"/>
                <a:ext cx="561022" cy="262394"/>
              </a:xfrm>
              <a:prstGeom prst="rect">
                <a:avLst/>
              </a:prstGeom>
              <a:noFill/>
            </p:spPr>
          </p:pic>
          <p:sp>
            <p:nvSpPr>
              <p:cNvPr id="79" name="文本框 78"/>
              <p:cNvSpPr txBox="1"/>
              <p:nvPr/>
            </p:nvSpPr>
            <p:spPr>
              <a:xfrm>
                <a:off x="117604" y="5462330"/>
                <a:ext cx="1087382" cy="4750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Arial" panose="020B0604020202020204" pitchFamily="34" charset="0"/>
                  </a:rPr>
                  <a:t>Glasses-free 3D</a:t>
                </a:r>
                <a:endPara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Arial" panose="020B0604020202020204" pitchFamily="34" charset="0"/>
                  </a:rPr>
                  <a:t>AR/VR</a:t>
                </a:r>
                <a:endPara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</a:rPr>
                  <a:t>Cloud Game</a:t>
                </a:r>
                <a:endParaRPr kumimoji="1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endParaRPr>
              </a:p>
            </p:txBody>
          </p:sp>
          <p:pic>
            <p:nvPicPr>
              <p:cNvPr id="82" name="Picture 8" descr="Augmented reality, glasses, goggles, virtual reality icon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rcRect t="26155" b="22542"/>
              <a:stretch>
                <a:fillRect/>
              </a:stretch>
            </p:blipFill>
            <p:spPr bwMode="auto">
              <a:xfrm>
                <a:off x="224794" y="4938838"/>
                <a:ext cx="561022" cy="262394"/>
              </a:xfrm>
              <a:prstGeom prst="rect">
                <a:avLst/>
              </a:prstGeom>
              <a:noFill/>
            </p:spPr>
          </p:pic>
          <p:pic>
            <p:nvPicPr>
              <p:cNvPr id="83" name="Picture 8" descr="Augmented reality, glasses, goggles, virtual reality icon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rcRect t="26155" b="22542"/>
              <a:stretch>
                <a:fillRect/>
              </a:stretch>
            </p:blipFill>
            <p:spPr bwMode="auto">
              <a:xfrm>
                <a:off x="224794" y="4623446"/>
                <a:ext cx="561022" cy="262394"/>
              </a:xfrm>
              <a:prstGeom prst="rect">
                <a:avLst/>
              </a:prstGeom>
              <a:noFill/>
            </p:spPr>
          </p:pic>
        </p:grpSp>
        <p:cxnSp>
          <p:nvCxnSpPr>
            <p:cNvPr id="64" name="直接箭头连接符 63"/>
            <p:cNvCxnSpPr/>
            <p:nvPr/>
          </p:nvCxnSpPr>
          <p:spPr>
            <a:xfrm flipH="1">
              <a:off x="11010988" y="5415586"/>
              <a:ext cx="173916" cy="10269"/>
            </a:xfrm>
            <a:prstGeom prst="straightConnector1">
              <a:avLst/>
            </a:prstGeom>
            <a:ln w="3175">
              <a:solidFill>
                <a:srgbClr val="1D1D1A"/>
              </a:solidFill>
              <a:tailEnd type="triangle"/>
            </a:ln>
          </p:spPr>
          <p:style>
            <a:lnRef idx="1">
              <a:srgbClr val="E9002F"/>
            </a:lnRef>
            <a:fillRef idx="0">
              <a:srgbClr val="E9002F"/>
            </a:fillRef>
            <a:effectRef idx="0">
              <a:srgbClr val="E9002F"/>
            </a:effectRef>
            <a:fontRef idx="minor">
              <a:srgbClr val="1D1D1A"/>
            </a:fontRef>
          </p:style>
        </p:cxn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33848" y="5076966"/>
              <a:ext cx="277840" cy="214860"/>
            </a:xfrm>
            <a:prstGeom prst="rect">
              <a:avLst/>
            </a:prstGeom>
          </p:spPr>
        </p:pic>
        <p:pic>
          <p:nvPicPr>
            <p:cNvPr id="69" name="图形 16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077687" y="5424625"/>
              <a:ext cx="101901" cy="164810"/>
            </a:xfrm>
            <a:prstGeom prst="rect">
              <a:avLst/>
            </a:prstGeom>
          </p:spPr>
        </p:pic>
        <p:pic>
          <p:nvPicPr>
            <p:cNvPr id="70" name="图形 16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086958" y="5422500"/>
              <a:ext cx="101901" cy="164810"/>
            </a:xfrm>
            <a:prstGeom prst="rect">
              <a:avLst/>
            </a:prstGeom>
          </p:spPr>
        </p:pic>
        <p:pic>
          <p:nvPicPr>
            <p:cNvPr id="71" name="图形 16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515265" y="4618124"/>
              <a:ext cx="101901" cy="164810"/>
            </a:xfrm>
            <a:prstGeom prst="rect">
              <a:avLst/>
            </a:prstGeom>
          </p:spPr>
        </p:pic>
        <p:sp>
          <p:nvSpPr>
            <p:cNvPr id="74" name="矩形 73"/>
            <p:cNvSpPr/>
            <p:nvPr/>
          </p:nvSpPr>
          <p:spPr>
            <a:xfrm rot="20376506">
              <a:off x="8713382" y="4557070"/>
              <a:ext cx="1066464" cy="2865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</a:rPr>
                <a:t>Distribution</a:t>
              </a: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9227385" y="4180762"/>
              <a:ext cx="978817" cy="2865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</a:rPr>
                <a:t>Global Index</a:t>
              </a: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endParaRPr>
            </a:p>
          </p:txBody>
        </p:sp>
        <p:cxnSp>
          <p:nvCxnSpPr>
            <p:cNvPr id="76" name="直接箭头连接符 75"/>
            <p:cNvCxnSpPr>
              <a:stCxn id="71" idx="1"/>
            </p:cNvCxnSpPr>
            <p:nvPr/>
          </p:nvCxnSpPr>
          <p:spPr>
            <a:xfrm flipH="1">
              <a:off x="8633475" y="4700529"/>
              <a:ext cx="881790" cy="393094"/>
            </a:xfrm>
            <a:prstGeom prst="straightConnector1">
              <a:avLst/>
            </a:prstGeom>
            <a:ln w="3175">
              <a:solidFill>
                <a:srgbClr val="1D1D1A"/>
              </a:solidFill>
              <a:tailEnd type="triangle"/>
            </a:ln>
          </p:spPr>
          <p:style>
            <a:lnRef idx="1">
              <a:srgbClr val="E9002F"/>
            </a:lnRef>
            <a:fillRef idx="0">
              <a:srgbClr val="E9002F"/>
            </a:fillRef>
            <a:effectRef idx="0">
              <a:srgbClr val="E9002F"/>
            </a:effectRef>
            <a:fontRef idx="minor">
              <a:srgbClr val="1D1D1A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7694295" y="3769360"/>
            <a:ext cx="4511040" cy="1889760"/>
            <a:chOff x="11991" y="6537"/>
            <a:chExt cx="7104" cy="2976"/>
          </a:xfrm>
        </p:grpSpPr>
        <p:grpSp>
          <p:nvGrpSpPr>
            <p:cNvPr id="3" name="组合 2"/>
            <p:cNvGrpSpPr/>
            <p:nvPr/>
          </p:nvGrpSpPr>
          <p:grpSpPr>
            <a:xfrm>
              <a:off x="11991" y="6537"/>
              <a:ext cx="6151" cy="2189"/>
              <a:chOff x="10199" y="1913"/>
              <a:chExt cx="7545" cy="3826"/>
            </a:xfrm>
          </p:grpSpPr>
          <p:cxnSp>
            <p:nvCxnSpPr>
              <p:cNvPr id="49" name="直接箭头连接符 48"/>
              <p:cNvCxnSpPr/>
              <p:nvPr>
                <p:custDataLst>
                  <p:tags r:id="rId8"/>
                </p:custDataLst>
              </p:nvPr>
            </p:nvCxnSpPr>
            <p:spPr>
              <a:xfrm flipH="1" flipV="1">
                <a:off x="12228" y="3122"/>
                <a:ext cx="4446" cy="11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D77C3">
                    <a:alpha val="84000"/>
                  </a:srgbClr>
                </a:solidFill>
                <a:prstDash val="solid"/>
                <a:miter lim="800000"/>
                <a:headEnd type="none"/>
                <a:tailEnd type="none"/>
              </a:ln>
              <a:effectLst/>
            </p:spPr>
          </p:cxnSp>
          <p:sp>
            <p:nvSpPr>
              <p:cNvPr id="50" name="矩形 49"/>
              <p:cNvSpPr/>
              <p:nvPr/>
            </p:nvSpPr>
            <p:spPr>
              <a:xfrm>
                <a:off x="12744" y="3816"/>
                <a:ext cx="1000" cy="538"/>
              </a:xfrm>
              <a:prstGeom prst="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AMF</a:t>
                </a:r>
                <a:endParaRPr lang="en-US" altLang="zh-CN" sz="12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1" name="直接连接符 50"/>
              <p:cNvCxnSpPr>
                <a:endCxn id="50" idx="0"/>
              </p:cNvCxnSpPr>
              <p:nvPr/>
            </p:nvCxnSpPr>
            <p:spPr>
              <a:xfrm>
                <a:off x="13244" y="3121"/>
                <a:ext cx="0" cy="694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2" name="矩形 51"/>
              <p:cNvSpPr/>
              <p:nvPr/>
            </p:nvSpPr>
            <p:spPr>
              <a:xfrm>
                <a:off x="14404" y="3839"/>
                <a:ext cx="1000" cy="538"/>
              </a:xfrm>
              <a:prstGeom prst="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SMF</a:t>
                </a:r>
                <a:endParaRPr lang="en-US" altLang="zh-CN" sz="12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3" name="直接连接符 52"/>
              <p:cNvCxnSpPr>
                <a:endCxn id="52" idx="0"/>
              </p:cNvCxnSpPr>
              <p:nvPr/>
            </p:nvCxnSpPr>
            <p:spPr>
              <a:xfrm>
                <a:off x="14904" y="3144"/>
                <a:ext cx="0" cy="694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8" name="矩形 57"/>
              <p:cNvSpPr/>
              <p:nvPr/>
            </p:nvSpPr>
            <p:spPr>
              <a:xfrm>
                <a:off x="13404" y="1913"/>
                <a:ext cx="1000" cy="538"/>
              </a:xfrm>
              <a:prstGeom prst="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PCF</a:t>
                </a:r>
                <a:endParaRPr lang="en-US" altLang="zh-CN" sz="12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3904" y="2450"/>
                <a:ext cx="0" cy="694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>
                <a:off x="16537" y="5199"/>
                <a:ext cx="1000" cy="538"/>
              </a:xfrm>
              <a:prstGeom prst="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AS</a:t>
                </a:r>
                <a:endParaRPr lang="en-US" altLang="zh-CN" sz="12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61" name="直接箭头连接符 60"/>
              <p:cNvCxnSpPr>
                <a:stCxn id="62" idx="1"/>
                <a:endCxn id="14" idx="3"/>
              </p:cNvCxnSpPr>
              <p:nvPr>
                <p:custDataLst>
                  <p:tags r:id="rId9"/>
                </p:custDataLst>
              </p:nvPr>
            </p:nvCxnSpPr>
            <p:spPr>
              <a:xfrm flipH="1">
                <a:off x="13239" y="5467"/>
                <a:ext cx="951" cy="2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D77C3">
                    <a:alpha val="84000"/>
                  </a:srgbClr>
                </a:solidFill>
                <a:prstDash val="solid"/>
                <a:miter lim="800000"/>
                <a:headEnd type="none"/>
                <a:tailEnd type="none"/>
              </a:ln>
              <a:effectLst/>
            </p:spPr>
          </p:cxnSp>
          <p:sp>
            <p:nvSpPr>
              <p:cNvPr id="62" name="矩形 61"/>
              <p:cNvSpPr/>
              <p:nvPr/>
            </p:nvSpPr>
            <p:spPr>
              <a:xfrm>
                <a:off x="14190" y="5198"/>
                <a:ext cx="1000" cy="538"/>
              </a:xfrm>
              <a:prstGeom prst="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UPF</a:t>
                </a:r>
                <a:endParaRPr lang="en-US" altLang="zh-CN" sz="12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63" name="直接箭头连接符 62"/>
              <p:cNvCxnSpPr>
                <a:stCxn id="60" idx="1"/>
                <a:endCxn id="62" idx="3"/>
              </p:cNvCxnSpPr>
              <p:nvPr>
                <p:custDataLst>
                  <p:tags r:id="rId10"/>
                </p:custDataLst>
              </p:nvPr>
            </p:nvCxnSpPr>
            <p:spPr>
              <a:xfrm flipH="1" flipV="1">
                <a:off x="15190" y="5467"/>
                <a:ext cx="1347" cy="1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D77C3">
                    <a:alpha val="84000"/>
                  </a:srgbClr>
                </a:solidFill>
                <a:prstDash val="solid"/>
                <a:miter lim="800000"/>
                <a:headEnd type="none"/>
                <a:tailEnd type="none"/>
              </a:ln>
              <a:effectLst/>
            </p:spPr>
          </p:cxnSp>
          <p:cxnSp>
            <p:nvCxnSpPr>
              <p:cNvPr id="65" name="直接箭头连接符 64"/>
              <p:cNvCxnSpPr>
                <a:stCxn id="52" idx="2"/>
                <a:endCxn id="62" idx="0"/>
              </p:cNvCxnSpPr>
              <p:nvPr>
                <p:custDataLst>
                  <p:tags r:id="rId11"/>
                </p:custDataLst>
              </p:nvPr>
            </p:nvCxnSpPr>
            <p:spPr>
              <a:xfrm flipH="1">
                <a:off x="14690" y="4377"/>
                <a:ext cx="214" cy="821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D77C3">
                    <a:alpha val="84000"/>
                  </a:srgbClr>
                </a:solidFill>
                <a:prstDash val="solid"/>
                <a:miter lim="800000"/>
                <a:headEnd type="none"/>
                <a:tailEnd type="none"/>
              </a:ln>
              <a:effectLst/>
            </p:spPr>
          </p:cxnSp>
          <p:sp>
            <p:nvSpPr>
              <p:cNvPr id="67" name="矩形 66"/>
              <p:cNvSpPr/>
              <p:nvPr/>
            </p:nvSpPr>
            <p:spPr>
              <a:xfrm>
                <a:off x="14904" y="1913"/>
                <a:ext cx="1000" cy="538"/>
              </a:xfrm>
              <a:prstGeom prst="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AF</a:t>
                </a:r>
                <a:endParaRPr lang="en-US" altLang="zh-CN" sz="12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15404" y="2450"/>
                <a:ext cx="0" cy="694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直接箭头连接符 71"/>
              <p:cNvCxnSpPr>
                <a:stCxn id="50" idx="2"/>
                <a:endCxn id="14" idx="0"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12739" y="4354"/>
                <a:ext cx="505" cy="84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D77C3">
                    <a:alpha val="84000"/>
                  </a:srgbClr>
                </a:solidFill>
                <a:prstDash val="solid"/>
                <a:miter lim="800000"/>
                <a:headEnd type="none"/>
                <a:tailEnd type="none"/>
              </a:ln>
              <a:effectLst/>
            </p:spPr>
          </p:cxnSp>
          <p:cxnSp>
            <p:nvCxnSpPr>
              <p:cNvPr id="73" name="直接箭头连接符 72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14455" y="4344"/>
                <a:ext cx="235" cy="816"/>
              </a:xfrm>
              <a:prstGeom prst="straightConnector1">
                <a:avLst/>
              </a:prstGeom>
              <a:ln w="12700" cmpd="sng">
                <a:solidFill>
                  <a:srgbClr val="FFC000"/>
                </a:solidFill>
                <a:prstDash val="lgDash"/>
                <a:headEnd type="triangl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7" name="直接箭头连接符 76"/>
              <p:cNvCxnSpPr/>
              <p:nvPr>
                <p:custDataLst>
                  <p:tags r:id="rId14"/>
                </p:custDataLst>
              </p:nvPr>
            </p:nvCxnSpPr>
            <p:spPr>
              <a:xfrm flipH="1" flipV="1">
                <a:off x="14190" y="2507"/>
                <a:ext cx="573" cy="1228"/>
              </a:xfrm>
              <a:prstGeom prst="straightConnector1">
                <a:avLst/>
              </a:prstGeom>
              <a:ln w="12700" cmpd="sng">
                <a:solidFill>
                  <a:srgbClr val="FFC000"/>
                </a:solidFill>
                <a:prstDash val="lgDash"/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14" name="矩形 13"/>
              <p:cNvSpPr/>
              <p:nvPr/>
            </p:nvSpPr>
            <p:spPr>
              <a:xfrm>
                <a:off x="12239" y="5200"/>
                <a:ext cx="1000" cy="538"/>
              </a:xfrm>
              <a:prstGeom prst="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RAN</a:t>
                </a:r>
                <a:endParaRPr lang="en-US" altLang="zh-CN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522" y="5201"/>
                <a:ext cx="1000" cy="538"/>
              </a:xfrm>
              <a:prstGeom prst="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UE</a:t>
                </a:r>
                <a:endParaRPr lang="en-US" altLang="zh-CN" sz="12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" name="直接箭头连接符 15"/>
              <p:cNvCxnSpPr>
                <a:stCxn id="14" idx="1"/>
              </p:cNvCxnSpPr>
              <p:nvPr>
                <p:custDataLst>
                  <p:tags r:id="rId15"/>
                </p:custDataLst>
              </p:nvPr>
            </p:nvCxnSpPr>
            <p:spPr>
              <a:xfrm flipH="1">
                <a:off x="11534" y="5469"/>
                <a:ext cx="705" cy="10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D77C3">
                    <a:alpha val="84000"/>
                  </a:srgbClr>
                </a:solidFill>
                <a:prstDash val="solid"/>
                <a:miter lim="800000"/>
                <a:headEnd type="none"/>
                <a:tailEnd type="none"/>
              </a:ln>
              <a:effectLst/>
            </p:spPr>
          </p:cxnSp>
          <p:sp>
            <p:nvSpPr>
              <p:cNvPr id="18" name="任意多边形 17"/>
              <p:cNvSpPr/>
              <p:nvPr/>
            </p:nvSpPr>
            <p:spPr>
              <a:xfrm>
                <a:off x="13082" y="3491"/>
                <a:ext cx="1422" cy="1655"/>
              </a:xfrm>
              <a:custGeom>
                <a:avLst/>
                <a:gdLst>
                  <a:gd name="connisteX0" fmla="*/ 830580 w 830580"/>
                  <a:gd name="connsiteY0" fmla="*/ 87934 h 1028369"/>
                  <a:gd name="connisteX1" fmla="*/ 379095 w 830580"/>
                  <a:gd name="connsiteY1" fmla="*/ 87934 h 1028369"/>
                  <a:gd name="connisteX2" fmla="*/ 0 w 830580"/>
                  <a:gd name="connsiteY2" fmla="*/ 1028369 h 1028369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</a:cxnLst>
                <a:rect l="l" t="t" r="r" b="b"/>
                <a:pathLst>
                  <a:path w="830580" h="1028370">
                    <a:moveTo>
                      <a:pt x="830580" y="87935"/>
                    </a:moveTo>
                    <a:cubicBezTo>
                      <a:pt x="748030" y="68885"/>
                      <a:pt x="545465" y="-100025"/>
                      <a:pt x="379095" y="87935"/>
                    </a:cubicBezTo>
                    <a:cubicBezTo>
                      <a:pt x="212725" y="275895"/>
                      <a:pt x="66675" y="840410"/>
                      <a:pt x="0" y="1028370"/>
                    </a:cubicBezTo>
                  </a:path>
                </a:pathLst>
              </a:custGeom>
              <a:ln w="12700" cmpd="sng">
                <a:solidFill>
                  <a:srgbClr val="FFC000"/>
                </a:solidFill>
                <a:prstDash val="lgDash"/>
                <a:headEnd type="none" w="med" len="med"/>
                <a:tailEnd type="triangl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1681" y="3327"/>
                <a:ext cx="2973" cy="2031"/>
              </a:xfrm>
              <a:custGeom>
                <a:avLst/>
                <a:gdLst>
                  <a:gd name="connisteX0" fmla="*/ 1887855 w 1887855"/>
                  <a:gd name="connsiteY0" fmla="*/ 174949 h 1289374"/>
                  <a:gd name="connisteX1" fmla="*/ 1224280 w 1887855"/>
                  <a:gd name="connsiteY1" fmla="*/ 87319 h 1289374"/>
                  <a:gd name="connisteX2" fmla="*/ 0 w 1887855"/>
                  <a:gd name="connsiteY2" fmla="*/ 1289374 h 1289374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</a:cxnLst>
                <a:rect l="l" t="t" r="r" b="b"/>
                <a:pathLst>
                  <a:path w="1887855" h="1289375">
                    <a:moveTo>
                      <a:pt x="1887855" y="174950"/>
                    </a:moveTo>
                    <a:cubicBezTo>
                      <a:pt x="1779905" y="133675"/>
                      <a:pt x="1602105" y="-135565"/>
                      <a:pt x="1224280" y="87320"/>
                    </a:cubicBezTo>
                    <a:cubicBezTo>
                      <a:pt x="846455" y="310205"/>
                      <a:pt x="231775" y="1047440"/>
                      <a:pt x="0" y="1289375"/>
                    </a:cubicBezTo>
                  </a:path>
                </a:pathLst>
              </a:custGeom>
              <a:ln w="12700" cmpd="sng">
                <a:solidFill>
                  <a:srgbClr val="FFC000"/>
                </a:solidFill>
                <a:prstDash val="lgDash"/>
                <a:headEnd type="none" w="med" len="med"/>
                <a:tailEnd type="triangl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sz="1400">
                  <a:sym typeface="+mn-ea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0199" y="4218"/>
                <a:ext cx="2696" cy="9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800" dirty="0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2. Multi-modal service coordination config</a:t>
                </a:r>
                <a:endParaRPr lang="zh-CN" altLang="en-US" sz="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669" y="2215"/>
                <a:ext cx="2648" cy="9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800" dirty="0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1. Multi-modal service coordination policy</a:t>
                </a:r>
                <a:endParaRPr lang="zh-CN" altLang="en-US" sz="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5581" y="4312"/>
                <a:ext cx="2163" cy="9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800" dirty="0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3. In-band QoS adjustment</a:t>
                </a:r>
                <a:endParaRPr lang="en-US" altLang="zh-CN" sz="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cxnSp>
            <p:nvCxnSpPr>
              <p:cNvPr id="24" name="直接箭头连接符 23"/>
              <p:cNvCxnSpPr/>
              <p:nvPr>
                <p:custDataLst>
                  <p:tags r:id="rId16"/>
                </p:custDataLst>
              </p:nvPr>
            </p:nvCxnSpPr>
            <p:spPr>
              <a:xfrm flipH="1" flipV="1">
                <a:off x="15227" y="5314"/>
                <a:ext cx="1285" cy="2"/>
              </a:xfrm>
              <a:prstGeom prst="straightConnector1">
                <a:avLst/>
              </a:prstGeom>
              <a:ln w="12700" cmpd="sng">
                <a:solidFill>
                  <a:srgbClr val="FFC000"/>
                </a:solidFill>
                <a:prstDash val="lgDash"/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cxnSp>
          <p:nvCxnSpPr>
            <p:cNvPr id="94" name="直接箭头连接符 93"/>
            <p:cNvCxnSpPr/>
            <p:nvPr/>
          </p:nvCxnSpPr>
          <p:spPr>
            <a:xfrm flipH="1">
              <a:off x="13082" y="8977"/>
              <a:ext cx="406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箭头连接符 94"/>
            <p:cNvCxnSpPr/>
            <p:nvPr/>
          </p:nvCxnSpPr>
          <p:spPr>
            <a:xfrm flipH="1">
              <a:off x="13082" y="9157"/>
              <a:ext cx="406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6" name="直接箭头连接符 95"/>
            <p:cNvCxnSpPr/>
            <p:nvPr/>
          </p:nvCxnSpPr>
          <p:spPr>
            <a:xfrm flipH="1">
              <a:off x="13082" y="9345"/>
              <a:ext cx="406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97" name="文本框 96"/>
            <p:cNvSpPr txBox="1"/>
            <p:nvPr/>
          </p:nvSpPr>
          <p:spPr>
            <a:xfrm>
              <a:off x="16778" y="8820"/>
              <a:ext cx="1763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Audio</a:t>
              </a:r>
              <a:endParaRPr lang="en-US" altLang="zh-CN" sz="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6802" y="8989"/>
              <a:ext cx="1763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Video</a:t>
              </a:r>
              <a:endParaRPr lang="en-US" altLang="zh-CN" sz="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7119" y="9177"/>
              <a:ext cx="1976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Tactile, other sensors</a:t>
              </a:r>
              <a:endParaRPr lang="en-US" altLang="zh-CN" sz="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7800" y="560387"/>
            <a:ext cx="10515600" cy="1130301"/>
          </a:xfrm>
        </p:spPr>
        <p:txBody>
          <a:bodyPr/>
          <a:lstStyle/>
          <a:p>
            <a:r>
              <a:rPr lang="en-US" altLang="en-GB">
                <a:sym typeface="+mn-ea"/>
              </a:rPr>
              <a:t>NG RTC enhancements</a:t>
            </a:r>
            <a:endParaRPr lang="en-US" altLang="en-GB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77800" y="1825625"/>
            <a:ext cx="11074400" cy="4277360"/>
          </a:xfrm>
        </p:spPr>
        <p:txBody>
          <a:bodyPr/>
          <a:lstStyle/>
          <a:p>
            <a:r>
              <a:rPr lang="en-US" altLang="en-US" sz="1800" dirty="0"/>
              <a:t>The architecture and the procedures has been defined during two phases of NG_RTC to provide a DC based architecture to support real time services of AR, Avatar and the exposure of IMS capability</a:t>
            </a:r>
            <a:endParaRPr lang="en-US" altLang="en-US" sz="1800" dirty="0"/>
          </a:p>
          <a:p>
            <a:r>
              <a:rPr lang="en-US" altLang="en-US" sz="1800" dirty="0"/>
              <a:t>Some aspects of IMS capability exposure needs further enhancements</a:t>
            </a:r>
            <a:endParaRPr lang="en-US" altLang="en-US" sz="1800" dirty="0"/>
          </a:p>
          <a:p>
            <a:pPr lvl="1"/>
            <a:r>
              <a:rPr lang="en-US" altLang="en-US" sz="1400" dirty="0"/>
              <a:t>In R19 IMS capability for </a:t>
            </a:r>
            <a:r>
              <a:rPr lang="zh-CN" altLang="en-US" sz="1400" dirty="0"/>
              <a:t>IMS session management</a:t>
            </a:r>
            <a:r>
              <a:rPr lang="en-US" altLang="zh-CN" sz="1400" dirty="0"/>
              <a:t> of</a:t>
            </a:r>
            <a:r>
              <a:rPr lang="zh-CN" altLang="en-US" sz="1400" dirty="0"/>
              <a:t> voi</a:t>
            </a:r>
            <a:r>
              <a:rPr lang="en-US" altLang="en-US" sz="1400" dirty="0" err="1"/>
              <a:t>ce</a:t>
            </a:r>
            <a:r>
              <a:rPr lang="en-US" altLang="en-US" sz="1400" dirty="0"/>
              <a:t>/video is assumed based on OMA APIs, which requires two sets of APIs to support an IMS session with audio/video media and DC media. </a:t>
            </a:r>
            <a:endParaRPr lang="en-US" altLang="en-US" sz="1400" dirty="0"/>
          </a:p>
          <a:p>
            <a:pPr lvl="1" algn="l">
              <a:buSzTx/>
            </a:pPr>
            <a:r>
              <a:rPr lang="en-US" altLang="en-US" sz="1400" dirty="0">
                <a:sym typeface="+mn-ea"/>
              </a:rPr>
              <a:t>It is still not clear how DC3 and DC4 supports interactions to manage P2A2P DC, which is not specified in previous releases</a:t>
            </a:r>
            <a:endParaRPr lang="en-US" altLang="en-US" sz="1400" dirty="0">
              <a:sym typeface="+mn-ea"/>
            </a:endParaRPr>
          </a:p>
          <a:p>
            <a:pPr lvl="1" algn="l">
              <a:buSzTx/>
            </a:pPr>
            <a:r>
              <a:rPr lang="en-US" altLang="en-US" sz="1400" dirty="0">
                <a:sym typeface="+mn-ea"/>
              </a:rPr>
              <a:t>It is not yet supported that BDC/ADC is added in a voice call before the alerting phase, which can be useful to provide customized early media</a:t>
            </a:r>
            <a:endParaRPr lang="en-US" altLang="en-US" sz="1400" dirty="0">
              <a:sym typeface="+mn-ea"/>
            </a:endParaRPr>
          </a:p>
          <a:p>
            <a:pPr lvl="1" algn="l">
              <a:buSzTx/>
            </a:pPr>
            <a:r>
              <a:rPr lang="en-US" altLang="en-US" sz="1400" dirty="0">
                <a:sym typeface="+mn-ea"/>
              </a:rPr>
              <a:t>It is not clear how to handle the one-way audio/video service between different PLMNs, e.g. PLMN A wants to send a one-way audio/video to User B, and PLMN B wants to send a one-way audio/video to User A, the </a:t>
            </a:r>
            <a:r>
              <a:rPr lang="en-US" altLang="en-US" sz="1400" dirty="0" err="1">
                <a:sym typeface="+mn-ea"/>
              </a:rPr>
              <a:t>sdp</a:t>
            </a:r>
            <a:r>
              <a:rPr lang="en-US" altLang="en-US" sz="1400" dirty="0">
                <a:sym typeface="+mn-ea"/>
              </a:rPr>
              <a:t> between PLMN A and PLMN B is </a:t>
            </a:r>
            <a:r>
              <a:rPr lang="en-US" altLang="en-US" sz="1400" dirty="0" err="1">
                <a:sym typeface="+mn-ea"/>
              </a:rPr>
              <a:t>sendrecv</a:t>
            </a:r>
            <a:r>
              <a:rPr lang="en-US" altLang="en-US" sz="1400" dirty="0">
                <a:sym typeface="+mn-ea"/>
              </a:rPr>
              <a:t>,  but the SDP sent to User A and User B should be </a:t>
            </a:r>
            <a:r>
              <a:rPr lang="en-US" altLang="en-US" sz="1400" dirty="0" err="1">
                <a:sym typeface="+mn-ea"/>
              </a:rPr>
              <a:t>sendonly</a:t>
            </a:r>
            <a:r>
              <a:rPr lang="en-US" altLang="en-US" sz="1400" dirty="0">
                <a:sym typeface="+mn-ea"/>
              </a:rPr>
              <a:t>.</a:t>
            </a:r>
            <a:endParaRPr lang="en-US" altLang="en-US" sz="1400" dirty="0">
              <a:sym typeface="+mn-ea"/>
            </a:endParaRPr>
          </a:p>
          <a:p>
            <a:r>
              <a:rPr lang="en-US" altLang="en-US" sz="1800" dirty="0">
                <a:sym typeface="+mn-ea"/>
              </a:rPr>
              <a:t>Candidate Work Tasks</a:t>
            </a:r>
            <a:endParaRPr lang="en-US" altLang="en-US" sz="1800" dirty="0">
              <a:sym typeface="+mn-ea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US" sz="1600" dirty="0"/>
              <a:t>support exposure of IMS capability for voice/video/messaging</a:t>
            </a:r>
            <a:endParaRPr lang="en-US" altLang="en-US" sz="1600" dirty="0"/>
          </a:p>
          <a:p>
            <a:pPr marL="800100" lvl="1" indent="-342900">
              <a:buFont typeface="+mj-lt"/>
              <a:buAutoNum type="arabicPeriod"/>
            </a:pPr>
            <a:r>
              <a:rPr lang="en-US" altLang="en-US" sz="1600" dirty="0"/>
              <a:t>completion on DC3/DC4 interfaces to support P2A2P DC</a:t>
            </a:r>
            <a:endParaRPr lang="en-US" altLang="en-US" sz="1600" dirty="0"/>
          </a:p>
          <a:p>
            <a:pPr marL="800100" lvl="1" indent="-342900">
              <a:buFont typeface="+mj-lt"/>
              <a:buAutoNum type="arabicPeriod"/>
            </a:pPr>
            <a:r>
              <a:rPr lang="en-US" altLang="en-US" sz="1600" dirty="0"/>
              <a:t>procedures of adding BDC/ADC to a voice call before alerting phase</a:t>
            </a:r>
            <a:endParaRPr lang="en-US" altLang="en-US" sz="1600" dirty="0"/>
          </a:p>
          <a:p>
            <a:pPr marL="800100" lvl="1" indent="-342900">
              <a:buFont typeface="+mj-lt"/>
              <a:buAutoNum type="arabicPeriod"/>
            </a:pPr>
            <a:r>
              <a:rPr lang="en-US" altLang="en-US" sz="1600" dirty="0"/>
              <a:t>support one-way audio/video between different PLMNs</a:t>
            </a:r>
            <a:endParaRPr lang="en-US" altLang="en-US" sz="1600" dirty="0"/>
          </a:p>
          <a:p>
            <a:pPr lvl="1"/>
            <a:endParaRPr lang="en-US" altLang="en-US" sz="1600" dirty="0"/>
          </a:p>
          <a:p>
            <a:pPr lvl="1"/>
            <a:endParaRPr lang="en-US" altLang="en-US" sz="16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60387"/>
            <a:ext cx="11353800" cy="1130301"/>
          </a:xfrm>
        </p:spPr>
        <p:txBody>
          <a:bodyPr/>
          <a:lstStyle/>
          <a:p>
            <a:r>
              <a:rPr lang="en-US" altLang="en-GB" dirty="0"/>
              <a:t>Ambient IoT</a:t>
            </a:r>
            <a:endParaRPr lang="en-US" altLang="en-GB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97790" y="1736090"/>
            <a:ext cx="11894820" cy="4048760"/>
          </a:xfrm>
        </p:spPr>
        <p:txBody>
          <a:bodyPr/>
          <a:lstStyle/>
          <a:p>
            <a:r>
              <a:rPr lang="en-US" altLang="en-US" sz="1800" b="1" dirty="0"/>
              <a:t>Scenarios and Motivation</a:t>
            </a:r>
            <a:endParaRPr lang="en-US" altLang="en-US" sz="1800" b="1" dirty="0"/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</a:pPr>
            <a:r>
              <a:rPr lang="en-US" altLang="zh-CN" sz="1400" dirty="0">
                <a:sym typeface="+mn-ea"/>
              </a:rPr>
              <a:t>By R19, SA2 has studied network architecture, identifiers, and services to support Ambient </a:t>
            </a:r>
            <a:r>
              <a:rPr lang="en-US" altLang="zh-CN" sz="1400" dirty="0" err="1">
                <a:sym typeface="+mn-ea"/>
              </a:rPr>
              <a:t>IoT</a:t>
            </a:r>
            <a:r>
              <a:rPr lang="en-US" altLang="zh-CN" sz="1400" dirty="0">
                <a:sym typeface="+mn-ea"/>
              </a:rPr>
              <a:t> indoor application scenarios using low-end Ambient </a:t>
            </a:r>
            <a:r>
              <a:rPr lang="en-US" altLang="zh-CN" sz="1400" dirty="0" err="1">
                <a:sym typeface="+mn-ea"/>
              </a:rPr>
              <a:t>IoT</a:t>
            </a:r>
            <a:r>
              <a:rPr lang="en-US" altLang="zh-CN" sz="1400" dirty="0">
                <a:sym typeface="+mn-ea"/>
              </a:rPr>
              <a:t> device types without DO-A capability. </a:t>
            </a:r>
            <a:endParaRPr lang="en-US" altLang="zh-CN" sz="1400" dirty="0">
              <a:sym typeface="+mn-ea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</a:pPr>
            <a:r>
              <a:rPr lang="en-US" altLang="zh-CN" sz="1400" dirty="0">
                <a:sym typeface="+mn-ea"/>
              </a:rPr>
              <a:t>However, SA2 did not study Ambient </a:t>
            </a:r>
            <a:r>
              <a:rPr lang="en-US" altLang="zh-CN" sz="1400" dirty="0" err="1">
                <a:sym typeface="+mn-ea"/>
              </a:rPr>
              <a:t>IoT</a:t>
            </a:r>
            <a:r>
              <a:rPr lang="en-US" altLang="zh-CN" sz="1400" dirty="0">
                <a:sym typeface="+mn-ea"/>
              </a:rPr>
              <a:t> outdoor application scenarios using high-end </a:t>
            </a:r>
            <a:r>
              <a:rPr lang="en-US" altLang="zh-CN" sz="1400" dirty="0" err="1">
                <a:sym typeface="+mn-ea"/>
              </a:rPr>
              <a:t>IoT</a:t>
            </a:r>
            <a:r>
              <a:rPr lang="en-US" altLang="zh-CN" sz="1400" dirty="0">
                <a:sym typeface="+mn-ea"/>
              </a:rPr>
              <a:t> devices (e.g., Type-C devices with Do-A capability). </a:t>
            </a:r>
            <a:endParaRPr lang="en-US" altLang="zh-CN" sz="1400" dirty="0">
              <a:sym typeface="+mn-ea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</a:pPr>
            <a:r>
              <a:rPr lang="en-US" altLang="zh-CN" sz="1400" dirty="0">
                <a:sym typeface="+mn-ea"/>
              </a:rPr>
              <a:t>The study item in Rel-20 is proposed to focus on supporting various outdoor/roaming use cases by using high-end Ambient </a:t>
            </a:r>
            <a:r>
              <a:rPr lang="en-US" altLang="zh-CN" sz="1400" dirty="0" err="1">
                <a:sym typeface="+mn-ea"/>
              </a:rPr>
              <a:t>IoT</a:t>
            </a:r>
            <a:r>
              <a:rPr lang="en-US" altLang="zh-CN" sz="1400" dirty="0">
                <a:sym typeface="+mn-ea"/>
              </a:rPr>
              <a:t> devices (e.g., Type C devices with DO-A capability).</a:t>
            </a:r>
            <a:endParaRPr lang="en-US" altLang="zh-CN" sz="1400" dirty="0">
              <a:sym typeface="+mn-ea"/>
            </a:endParaRPr>
          </a:p>
          <a:p>
            <a:pPr marR="0" lvl="0" algn="l" rtl="0" latinLnBrk="0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r>
              <a:rPr lang="en-US" altLang="en-US" sz="1800" b="1" dirty="0">
                <a:sym typeface="+mn-ea"/>
              </a:rPr>
              <a:t>Candidate Work Tasks</a:t>
            </a:r>
            <a:endParaRPr lang="en-US" altLang="en-US" sz="1800" b="1" dirty="0">
              <a:sym typeface="+mn-ea"/>
            </a:endParaRPr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buClrTx/>
              <a:buFont typeface="+mj-lt"/>
              <a:buAutoNum type="arabicPeriod"/>
            </a:pPr>
            <a:r>
              <a:rPr lang="en-US" altLang="zh-CN" sz="1400" dirty="0">
                <a:sym typeface="+mn-ea"/>
              </a:rPr>
              <a:t>Enhancements in architecture, management, and service support for Type C devices and the traffic type of DO-A.</a:t>
            </a:r>
            <a:endParaRPr lang="en-US" altLang="zh-CN" sz="1400" dirty="0">
              <a:sym typeface="+mn-ea"/>
            </a:endParaRPr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buClrTx/>
              <a:buFont typeface="+mj-lt"/>
              <a:buAutoNum type="arabicPeriod"/>
            </a:pPr>
            <a:r>
              <a:rPr lang="en-US" altLang="zh-CN" sz="1400" dirty="0">
                <a:sym typeface="+mn-ea"/>
              </a:rPr>
              <a:t>Enhancements of device management, e.g. mobility management and location, for all types of Ambient </a:t>
            </a:r>
            <a:r>
              <a:rPr lang="en-US" altLang="zh-CN" sz="1400" dirty="0" err="1">
                <a:sym typeface="+mn-ea"/>
              </a:rPr>
              <a:t>IoT</a:t>
            </a:r>
            <a:r>
              <a:rPr lang="en-US" altLang="zh-CN" sz="1400" dirty="0">
                <a:sym typeface="+mn-ea"/>
              </a:rPr>
              <a:t> devices..</a:t>
            </a:r>
            <a:endParaRPr lang="en-US" altLang="zh-CN" sz="1400" dirty="0">
              <a:sym typeface="+mn-ea"/>
            </a:endParaRPr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buClrTx/>
              <a:buFont typeface="+mj-lt"/>
              <a:buAutoNum type="arabicPeriod"/>
            </a:pPr>
            <a:r>
              <a:rPr lang="en-US" altLang="zh-CN" sz="1400" dirty="0">
                <a:sym typeface="+mn-ea"/>
              </a:rPr>
              <a:t>Study how to manage the devices when the devices move to another PLMN.</a:t>
            </a:r>
            <a:endParaRPr lang="en-US" altLang="zh-CN" sz="1400" dirty="0">
              <a:sym typeface="+mn-ea"/>
            </a:endParaRPr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buClrTx/>
              <a:buFont typeface="+mj-lt"/>
              <a:buAutoNum type="arabicPeriod"/>
            </a:pPr>
            <a:r>
              <a:rPr lang="en-US" altLang="zh-CN" sz="1400" dirty="0">
                <a:sym typeface="+mn-ea"/>
              </a:rPr>
              <a:t>Enhancements to support encryption, authentication, and secure connection of a group of Ambient </a:t>
            </a:r>
            <a:r>
              <a:rPr lang="en-US" altLang="zh-CN" sz="1400" dirty="0" err="1">
                <a:sym typeface="+mn-ea"/>
              </a:rPr>
              <a:t>IoT</a:t>
            </a:r>
            <a:r>
              <a:rPr lang="en-US" altLang="zh-CN" sz="1400" dirty="0">
                <a:sym typeface="+mn-ea"/>
              </a:rPr>
              <a:t> devices moving between different PLMNs.</a:t>
            </a:r>
            <a:endParaRPr lang="en-US" altLang="zh-CN" sz="1400" dirty="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165" y="4902925"/>
            <a:ext cx="6313280" cy="146304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93345" y="560387"/>
            <a:ext cx="11260455" cy="1130301"/>
          </a:xfrm>
        </p:spPr>
        <p:txBody>
          <a:bodyPr/>
          <a:lstStyle/>
          <a:p>
            <a:r>
              <a:rPr lang="en-GB" altLang="en-US" dirty="0"/>
              <a:t>Integrated Sensing and Communication</a:t>
            </a:r>
            <a:endParaRPr lang="en-GB" alt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00660" y="1772920"/>
            <a:ext cx="11132185" cy="1743075"/>
          </a:xfrm>
        </p:spPr>
        <p:txBody>
          <a:bodyPr/>
          <a:lstStyle/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altLang="en-US" sz="1600" b="1" dirty="0">
                <a:sym typeface="+mn-ea"/>
              </a:rPr>
              <a:t>Motivation</a:t>
            </a:r>
            <a:endParaRPr lang="en-US" altLang="en-US" sz="1600" b="1" dirty="0"/>
          </a:p>
          <a:p>
            <a:pPr marR="0" lvl="1" algn="l" rtl="0" latinLnBrk="0">
              <a:lnSpc>
                <a:spcPct val="90000"/>
              </a:lnSpc>
              <a:spcBef>
                <a:spcPts val="1000"/>
              </a:spcBef>
              <a:buClrTx/>
              <a:buSzTx/>
            </a:pPr>
            <a:r>
              <a:rPr lang="en-US" altLang="zh-CN" sz="1600" noProof="0" dirty="0">
                <a:sym typeface="+mn-ea"/>
              </a:rPr>
              <a:t>32 scenarios have been introduced in SA1, involving 6 aspects: Smart transportation, UAV, Smart living, Smart city, Smart factory, data privacy/security.</a:t>
            </a:r>
            <a:endParaRPr lang="en-US" altLang="zh-CN" sz="1600" noProof="0" dirty="0">
              <a:sym typeface="+mn-ea"/>
            </a:endParaRPr>
          </a:p>
          <a:p>
            <a:pPr marR="0" lvl="1" algn="l" rtl="0" latinLnBrk="0">
              <a:lnSpc>
                <a:spcPct val="90000"/>
              </a:lnSpc>
              <a:spcBef>
                <a:spcPts val="1000"/>
              </a:spcBef>
              <a:buClrTx/>
              <a:buSzTx/>
            </a:pPr>
            <a:r>
              <a:rPr lang="en-US" altLang="zh-CN" sz="1600" noProof="0" dirty="0">
                <a:sym typeface="+mn-ea"/>
              </a:rPr>
              <a:t>With the integration of sensing, 5GS is able to setup the connection between the physical and digital world, and enable various new services for public and industry customers</a:t>
            </a:r>
            <a:r>
              <a:rPr lang="en-US" altLang="zh-CN" sz="1600" dirty="0">
                <a:sym typeface="+mn-ea"/>
              </a:rPr>
              <a:t>.</a:t>
            </a:r>
            <a:endParaRPr lang="en-US" altLang="zh-CN" sz="1600" dirty="0">
              <a:sym typeface="+mn-ea"/>
            </a:endParaRPr>
          </a:p>
          <a:p>
            <a:pPr marR="0" lvl="1" algn="l" rtl="0" latinLnBrk="0">
              <a:lnSpc>
                <a:spcPct val="90000"/>
              </a:lnSpc>
              <a:spcBef>
                <a:spcPts val="1000"/>
              </a:spcBef>
              <a:buClrTx/>
              <a:buSzTx/>
            </a:pPr>
            <a:r>
              <a:rPr lang="en-US" altLang="zh-CN" sz="1600" b="1" dirty="0">
                <a:solidFill>
                  <a:srgbClr val="FF0000"/>
                </a:solidFill>
                <a:sym typeface="+mn-ea"/>
              </a:rPr>
              <a:t>Some operators such as CMCC already did some early trail, but without standardized solution</a:t>
            </a:r>
            <a:endParaRPr lang="en-US" altLang="zh-CN" sz="1600" b="1" dirty="0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endParaRPr lang="en-US" altLang="zh-CN" sz="1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Content Placeholder 2"/>
          <p:cNvSpPr txBox="1"/>
          <p:nvPr/>
        </p:nvSpPr>
        <p:spPr bwMode="auto">
          <a:xfrm>
            <a:off x="200660" y="3711575"/>
            <a:ext cx="10746105" cy="191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1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800" b="1" dirty="0">
                <a:sym typeface="+mn-ea"/>
              </a:rPr>
              <a:t>Candidate Work Tasks</a:t>
            </a:r>
            <a:endParaRPr lang="en-US" altLang="en-US" sz="1800" b="1" dirty="0">
              <a:sym typeface="+mn-ea"/>
            </a:endParaRPr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buClrTx/>
              <a:buFont typeface="+mj-lt"/>
              <a:buAutoNum type="arabicPeriod"/>
            </a:pPr>
            <a:r>
              <a:rPr lang="en-US" altLang="zh-CN" sz="1600" b="1" dirty="0">
                <a:sym typeface="+mn-ea"/>
              </a:rPr>
              <a:t>Architecture and function enhancements to support sensing, e.g., data collection and transport.</a:t>
            </a:r>
            <a:endParaRPr lang="en-US" altLang="zh-CN" sz="1600" b="1" dirty="0"/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buClrTx/>
              <a:buFont typeface="+mj-lt"/>
              <a:buAutoNum type="arabicPeriod"/>
            </a:pPr>
            <a:r>
              <a:rPr lang="en-US" altLang="zh-CN" sz="1600" b="1" dirty="0">
                <a:sym typeface="+mn-ea"/>
              </a:rPr>
              <a:t>Service authorization, revocation and exposure. This includes investigating mechanisms for authorization and revocation sensing service requests from the service consumer (e.g. 3rd party application, 5GC NF).</a:t>
            </a:r>
            <a:endParaRPr lang="en-US" altLang="zh-CN" sz="1600" b="1" dirty="0"/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buClrTx/>
              <a:buFont typeface="+mj-lt"/>
              <a:buAutoNum type="arabicPeriod"/>
            </a:pPr>
            <a:r>
              <a:rPr lang="en-US" altLang="zh-CN" sz="1600" dirty="0">
                <a:sym typeface="+mn-ea"/>
              </a:rPr>
              <a:t>Discovery and selection of sensing entities (e.g. </a:t>
            </a:r>
            <a:r>
              <a:rPr lang="en-US" altLang="zh-CN" sz="1600" dirty="0" err="1">
                <a:sym typeface="+mn-ea"/>
              </a:rPr>
              <a:t>gNB</a:t>
            </a:r>
            <a:r>
              <a:rPr lang="en-US" altLang="zh-CN" sz="1600" dirty="0">
                <a:sym typeface="+mn-ea"/>
              </a:rPr>
              <a:t>, 5GC NF) based on service requirements triggered by the service request and capability of the sensing entities.</a:t>
            </a:r>
            <a:endParaRPr lang="en-US" altLang="zh-CN" sz="1600" dirty="0"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498810"/>
            <a:ext cx="10515600" cy="1130301"/>
          </a:xfrm>
        </p:spPr>
        <p:txBody>
          <a:bodyPr/>
          <a:lstStyle/>
          <a:p>
            <a:r>
              <a:rPr lang="en-US" altLang="zh-CN" dirty="0"/>
              <a:t>Enhancement for Service based UPF</a:t>
            </a:r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9454" y="2456289"/>
            <a:ext cx="5196831" cy="23472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8511" y="1840014"/>
            <a:ext cx="6260943" cy="4159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b="1" dirty="0">
                <a:latin typeface="+mn-lt"/>
                <a:cs typeface="+mn-cs"/>
              </a:rPr>
              <a:t>Support E2E QoS adjustment to improve user experience</a:t>
            </a:r>
            <a:endParaRPr lang="en-US" altLang="zh-CN" b="1" dirty="0">
              <a:latin typeface="+mn-lt"/>
              <a:cs typeface="+mn-cs"/>
            </a:endParaRPr>
          </a:p>
          <a:p>
            <a:pPr marL="685800" lvl="1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cs typeface="+mn-cs"/>
              </a:rPr>
              <a:t>UE dynamic aware the requirements and request to UPF to adjust the QoS</a:t>
            </a:r>
            <a:endParaRPr lang="en-US" altLang="zh-CN" sz="1400" dirty="0">
              <a:latin typeface="+mn-lt"/>
              <a:cs typeface="+mn-cs"/>
            </a:endParaRPr>
          </a:p>
          <a:p>
            <a:pPr marL="685800" lvl="1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cs typeface="+mn-cs"/>
              </a:rPr>
              <a:t>Support header identification, for example, in IETF, the in-band signaling, the UPF identifies the message and perform specific data handling</a:t>
            </a:r>
            <a:endParaRPr lang="en-US" altLang="zh-CN" sz="1400" dirty="0">
              <a:latin typeface="+mn-lt"/>
              <a:cs typeface="+mn-cs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b="1" dirty="0">
                <a:latin typeface="+mn-lt"/>
                <a:cs typeface="+mn-cs"/>
              </a:rPr>
              <a:t>Module design and deployment</a:t>
            </a:r>
            <a:endParaRPr lang="en-US" altLang="zh-CN" b="1" dirty="0">
              <a:latin typeface="+mn-lt"/>
              <a:cs typeface="+mn-cs"/>
            </a:endParaRPr>
          </a:p>
          <a:p>
            <a:pPr marL="685800" lvl="1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cs typeface="+mn-cs"/>
              </a:rPr>
              <a:t>UPF support data storage, data collection and processing. </a:t>
            </a:r>
            <a:endParaRPr lang="en-US" altLang="zh-CN" sz="1400" dirty="0">
              <a:latin typeface="+mn-lt"/>
              <a:cs typeface="+mn-cs"/>
            </a:endParaRPr>
          </a:p>
          <a:p>
            <a:pPr marL="685800" lvl="1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cs typeface="+mn-cs"/>
              </a:rPr>
              <a:t>Service based N4 interface.</a:t>
            </a:r>
            <a:endParaRPr lang="en-US" altLang="zh-CN" sz="1400" dirty="0">
              <a:latin typeface="+mn-lt"/>
              <a:cs typeface="+mn-cs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b="1" dirty="0">
                <a:latin typeface="+mn-lt"/>
                <a:cs typeface="+mn-cs"/>
              </a:rPr>
              <a:t>Service level N6 delay measurement and exposure</a:t>
            </a:r>
            <a:endParaRPr lang="en-US" altLang="zh-CN" b="1" dirty="0">
              <a:latin typeface="+mn-lt"/>
              <a:cs typeface="+mn-cs"/>
            </a:endParaRPr>
          </a:p>
          <a:p>
            <a:pPr marL="685800" lvl="1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cs typeface="+mn-cs"/>
              </a:rPr>
              <a:t>N6 delay includes the delay to EAS and to CAS. Support the delay measurement to CAS.</a:t>
            </a:r>
            <a:endParaRPr lang="en-US" altLang="zh-CN" sz="1400" dirty="0">
              <a:latin typeface="+mn-lt"/>
              <a:cs typeface="+mn-cs"/>
            </a:endParaRPr>
          </a:p>
          <a:p>
            <a:pPr marL="685800" lvl="1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cs typeface="+mn-cs"/>
              </a:rPr>
              <a:t>Support the N6 delay measurement exposure.</a:t>
            </a:r>
            <a:endParaRPr lang="en-US" altLang="zh-CN" sz="1400" dirty="0">
              <a:latin typeface="+mn-lt"/>
              <a:cs typeface="+mn-cs"/>
            </a:endParaRPr>
          </a:p>
          <a:p>
            <a:pPr marL="685800" lvl="1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cs typeface="+mn-cs"/>
              </a:rPr>
              <a:t>Under different configuration of DSCP, support the flow level N6 delay measurement.</a:t>
            </a:r>
            <a:endParaRPr lang="en-US" altLang="zh-CN" sz="1400" dirty="0">
              <a:latin typeface="+mn-lt"/>
              <a:cs typeface="+mn-cs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altLang="zh-CN" sz="1200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altLang="zh-CN" sz="1200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7800" y="560387"/>
            <a:ext cx="10515600" cy="1130301"/>
          </a:xfrm>
        </p:spPr>
        <p:txBody>
          <a:bodyPr/>
          <a:lstStyle/>
          <a:p>
            <a:r>
              <a:rPr lang="en-US" altLang="en-GB" dirty="0">
                <a:sym typeface="+mn-ea"/>
              </a:rPr>
              <a:t>Redundant transmission</a:t>
            </a:r>
            <a:endParaRPr lang="en-US" altLang="en-GB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72562" y="1825625"/>
            <a:ext cx="10979638" cy="4277360"/>
          </a:xfrm>
        </p:spPr>
        <p:txBody>
          <a:bodyPr/>
          <a:lstStyle/>
          <a:p>
            <a:r>
              <a:rPr lang="en-US" altLang="en-US" sz="2000" dirty="0"/>
              <a:t>Simultaneous transmission on dual 3GPP access, especially over NR + NR, providing redundant transmission, switching and splitting may provide better user experience.</a:t>
            </a:r>
            <a:endParaRPr lang="en-US" altLang="en-US" sz="2000" dirty="0"/>
          </a:p>
          <a:p>
            <a:r>
              <a:rPr lang="en-US" altLang="en-US" sz="2000" dirty="0"/>
              <a:t>For redundant transmission which only support NR+NR(TN only):</a:t>
            </a:r>
            <a:endParaRPr lang="en-US" altLang="en-US" sz="2000" dirty="0"/>
          </a:p>
          <a:p>
            <a:pPr lvl="1"/>
            <a:r>
              <a:rPr lang="en-US" altLang="en-US" sz="1600" dirty="0">
                <a:sym typeface="+mn-ea"/>
              </a:rPr>
              <a:t>Support single UE to access two </a:t>
            </a:r>
            <a:r>
              <a:rPr lang="en-US" altLang="en-US" sz="1600" dirty="0" err="1">
                <a:sym typeface="+mn-ea"/>
              </a:rPr>
              <a:t>gNBs</a:t>
            </a:r>
            <a:r>
              <a:rPr lang="en-US" altLang="en-US" sz="1600" dirty="0">
                <a:sym typeface="+mn-ea"/>
              </a:rPr>
              <a:t> with establishment of two PDU sessions to support high reliability. </a:t>
            </a:r>
            <a:endParaRPr lang="en-US" altLang="en-US" sz="1600" dirty="0">
              <a:sym typeface="+mn-ea"/>
            </a:endParaRPr>
          </a:p>
          <a:p>
            <a:pPr lvl="1"/>
            <a:r>
              <a:rPr lang="en-US" altLang="en-US" sz="1600" dirty="0">
                <a:sym typeface="+mn-ea"/>
              </a:rPr>
              <a:t>FRER enhancement based on TSN architecture</a:t>
            </a:r>
            <a:endParaRPr lang="en-US" altLang="en-US" sz="1600" dirty="0">
              <a:sym typeface="+mn-ea"/>
            </a:endParaRPr>
          </a:p>
          <a:p>
            <a:pPr marL="228600" lvl="1">
              <a:spcBef>
                <a:spcPts val="1000"/>
              </a:spcBef>
              <a:buBlip>
                <a:blip r:embed="rId1"/>
              </a:buBlip>
            </a:pPr>
            <a:r>
              <a:rPr lang="en-US" altLang="en-US" sz="2000" dirty="0">
                <a:sym typeface="+mn-ea"/>
              </a:rPr>
              <a:t>For 5G LAN management, it is proposed to have dynamic 5G LAN groups establishment</a:t>
            </a:r>
            <a:endParaRPr lang="en-US" altLang="en-US" sz="2000" dirty="0">
              <a:sym typeface="+mn-ea"/>
            </a:endParaRPr>
          </a:p>
          <a:p>
            <a:pPr lvl="1"/>
            <a:r>
              <a:rPr lang="en-US" altLang="zh-CN" sz="1600" dirty="0"/>
              <a:t>Dynamic 5G LAN(decouple the DNN/S-NSSAI with the 5G LAN)</a:t>
            </a:r>
            <a:endParaRPr lang="en-US" altLang="zh-CN" sz="1600" dirty="0"/>
          </a:p>
          <a:p>
            <a:pPr marL="228600" lvl="1">
              <a:spcBef>
                <a:spcPts val="1000"/>
              </a:spcBef>
              <a:buBlip>
                <a:blip r:embed="rId1"/>
              </a:buBlip>
            </a:pPr>
            <a:endParaRPr lang="en-US" altLang="en-US" sz="2000" dirty="0"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65606" y="4595495"/>
            <a:ext cx="5300980" cy="1393190"/>
            <a:chOff x="2236" y="6744"/>
            <a:chExt cx="11445" cy="2881"/>
          </a:xfrm>
        </p:grpSpPr>
        <p:grpSp>
          <p:nvGrpSpPr>
            <p:cNvPr id="3" name="组合 2"/>
            <p:cNvGrpSpPr/>
            <p:nvPr/>
          </p:nvGrpSpPr>
          <p:grpSpPr>
            <a:xfrm>
              <a:off x="2236" y="6744"/>
              <a:ext cx="11445" cy="2881"/>
              <a:chOff x="4935325" y="3576010"/>
              <a:chExt cx="6474610" cy="1526538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935325" y="3576010"/>
                <a:ext cx="6474610" cy="1526538"/>
                <a:chOff x="4935325" y="3576010"/>
                <a:chExt cx="6474610" cy="1526538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4935325" y="3576010"/>
                  <a:ext cx="6437514" cy="1526538"/>
                  <a:chOff x="2388830" y="723883"/>
                  <a:chExt cx="7309882" cy="2029907"/>
                </a:xfrm>
              </p:grpSpPr>
              <p:pic>
                <p:nvPicPr>
                  <p:cNvPr id="20" name="图片 19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2388830" y="865678"/>
                    <a:ext cx="7309882" cy="1628012"/>
                  </a:xfrm>
                  <a:prstGeom prst="rect">
                    <a:avLst/>
                  </a:prstGeom>
                  <a:ln w="15875">
                    <a:solidFill>
                      <a:srgbClr val="FFFFFF">
                        <a:lumMod val="95000"/>
                      </a:srgbClr>
                    </a:solidFill>
                  </a:ln>
                </p:spPr>
              </p:pic>
              <p:sp>
                <p:nvSpPr>
                  <p:cNvPr id="21" name="矩形 20"/>
                  <p:cNvSpPr/>
                  <p:nvPr/>
                </p:nvSpPr>
                <p:spPr>
                  <a:xfrm>
                    <a:off x="6131495" y="1112740"/>
                    <a:ext cx="180000" cy="180000"/>
                  </a:xfrm>
                  <a:prstGeom prst="rect">
                    <a:avLst/>
                  </a:prstGeom>
                  <a:solidFill>
                    <a:srgbClr val="FF0000"/>
                  </a:solidFill>
                  <a:ln w="25400" cap="flat" cmpd="sng" algn="ctr">
                    <a:solidFill>
                      <a:srgbClr val="FFFFFF">
                        <a:lumMod val="9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600" kern="0">
                      <a:solidFill>
                        <a:srgbClr val="FFFFFF"/>
                      </a:solidFill>
                      <a:latin typeface="Arial" panose="020B060402020202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" name="矩形 21"/>
                  <p:cNvSpPr/>
                  <p:nvPr/>
                </p:nvSpPr>
                <p:spPr>
                  <a:xfrm>
                    <a:off x="5085811" y="1772666"/>
                    <a:ext cx="180000" cy="180000"/>
                  </a:xfrm>
                  <a:prstGeom prst="rect">
                    <a:avLst/>
                  </a:prstGeom>
                  <a:solidFill>
                    <a:srgbClr val="00B050"/>
                  </a:solidFill>
                  <a:ln w="25400" cap="flat" cmpd="sng" algn="ctr">
                    <a:solidFill>
                      <a:srgbClr val="FFFFFF">
                        <a:lumMod val="9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600" kern="0">
                      <a:solidFill>
                        <a:srgbClr val="FFFFFF"/>
                      </a:solidFill>
                      <a:latin typeface="Arial" panose="020B060402020202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3" name="任意多边形 47"/>
                  <p:cNvSpPr/>
                  <p:nvPr/>
                </p:nvSpPr>
                <p:spPr>
                  <a:xfrm>
                    <a:off x="4849786" y="723883"/>
                    <a:ext cx="2998813" cy="876317"/>
                  </a:xfrm>
                  <a:custGeom>
                    <a:avLst/>
                    <a:gdLst>
                      <a:gd name="connsiteX0" fmla="*/ 0 w 3048000"/>
                      <a:gd name="connsiteY0" fmla="*/ 876317 h 876317"/>
                      <a:gd name="connsiteX1" fmla="*/ 1409700 w 3048000"/>
                      <a:gd name="connsiteY1" fmla="*/ 17 h 876317"/>
                      <a:gd name="connsiteX2" fmla="*/ 3048000 w 3048000"/>
                      <a:gd name="connsiteY2" fmla="*/ 857267 h 876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048000" h="876317">
                        <a:moveTo>
                          <a:pt x="0" y="876317"/>
                        </a:moveTo>
                        <a:cubicBezTo>
                          <a:pt x="450850" y="439754"/>
                          <a:pt x="901700" y="3192"/>
                          <a:pt x="1409700" y="17"/>
                        </a:cubicBezTo>
                        <a:cubicBezTo>
                          <a:pt x="1917700" y="-3158"/>
                          <a:pt x="2482850" y="427054"/>
                          <a:pt x="3048000" y="857267"/>
                        </a:cubicBezTo>
                      </a:path>
                    </a:pathLst>
                  </a:custGeom>
                  <a:noFill/>
                  <a:ln w="57150" cap="flat" cmpd="sng" algn="ctr">
                    <a:solidFill>
                      <a:srgbClr val="FFFFFF">
                        <a:lumMod val="9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600" kern="0">
                      <a:solidFill>
                        <a:srgbClr val="FFFFFF"/>
                      </a:solidFill>
                      <a:latin typeface="Arial" panose="020B060402020202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4" name="任意多边形 48"/>
                  <p:cNvSpPr/>
                  <p:nvPr/>
                </p:nvSpPr>
                <p:spPr>
                  <a:xfrm rot="10800000">
                    <a:off x="4849787" y="1877473"/>
                    <a:ext cx="3048000" cy="876317"/>
                  </a:xfrm>
                  <a:custGeom>
                    <a:avLst/>
                    <a:gdLst>
                      <a:gd name="connsiteX0" fmla="*/ 0 w 3048000"/>
                      <a:gd name="connsiteY0" fmla="*/ 876317 h 876317"/>
                      <a:gd name="connsiteX1" fmla="*/ 1409700 w 3048000"/>
                      <a:gd name="connsiteY1" fmla="*/ 17 h 876317"/>
                      <a:gd name="connsiteX2" fmla="*/ 3048000 w 3048000"/>
                      <a:gd name="connsiteY2" fmla="*/ 857267 h 876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048000" h="876317">
                        <a:moveTo>
                          <a:pt x="0" y="876317"/>
                        </a:moveTo>
                        <a:cubicBezTo>
                          <a:pt x="450850" y="439754"/>
                          <a:pt x="901700" y="3192"/>
                          <a:pt x="1409700" y="17"/>
                        </a:cubicBezTo>
                        <a:cubicBezTo>
                          <a:pt x="1917700" y="-3158"/>
                          <a:pt x="2482850" y="427054"/>
                          <a:pt x="3048000" y="857267"/>
                        </a:cubicBezTo>
                      </a:path>
                    </a:pathLst>
                  </a:custGeom>
                  <a:noFill/>
                  <a:ln w="57150" cap="flat" cmpd="sng" algn="ctr">
                    <a:solidFill>
                      <a:srgbClr val="FFFFFF">
                        <a:lumMod val="9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600" kern="0">
                      <a:solidFill>
                        <a:srgbClr val="FFFFFF"/>
                      </a:solidFill>
                      <a:latin typeface="Arial" panose="020B060402020202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>
                    <a:off x="5108525" y="1398712"/>
                    <a:ext cx="180000" cy="180000"/>
                  </a:xfrm>
                  <a:prstGeom prst="rect">
                    <a:avLst/>
                  </a:prstGeom>
                  <a:solidFill>
                    <a:srgbClr val="00B050"/>
                  </a:solidFill>
                  <a:ln w="25400" cap="flat" cmpd="sng" algn="ctr">
                    <a:solidFill>
                      <a:srgbClr val="FFFFFF">
                        <a:lumMod val="9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600" kern="0">
                      <a:solidFill>
                        <a:srgbClr val="FFFFFF"/>
                      </a:solidFill>
                      <a:latin typeface="Arial" panose="020B060402020202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6" name="矩形 25"/>
                  <p:cNvSpPr/>
                  <p:nvPr/>
                </p:nvSpPr>
                <p:spPr>
                  <a:xfrm>
                    <a:off x="9004047" y="938053"/>
                    <a:ext cx="180000" cy="180000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rgbClr val="FFFFFF">
                        <a:lumMod val="9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000" kern="0" dirty="0">
                        <a:solidFill>
                          <a:srgbClr val="2D2D8A">
                            <a:lumMod val="75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rPr>
                      <a:t>1</a:t>
                    </a:r>
                    <a:endParaRPr lang="en-US" sz="1000" kern="0" dirty="0">
                      <a:solidFill>
                        <a:srgbClr val="2D2D8A">
                          <a:lumMod val="75000"/>
                        </a:srgb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" name="矩形 26"/>
                  <p:cNvSpPr/>
                  <p:nvPr/>
                </p:nvSpPr>
                <p:spPr>
                  <a:xfrm>
                    <a:off x="8783497" y="938053"/>
                    <a:ext cx="180000" cy="180000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rgbClr val="FFFFFF">
                        <a:lumMod val="9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000" kern="0" dirty="0">
                        <a:solidFill>
                          <a:srgbClr val="2D2D8A">
                            <a:lumMod val="75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rPr>
                      <a:t>2</a:t>
                    </a:r>
                    <a:endParaRPr lang="en-US" sz="1000" kern="0" dirty="0">
                      <a:solidFill>
                        <a:srgbClr val="2D2D8A">
                          <a:lumMod val="75000"/>
                        </a:srgb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8562949" y="938053"/>
                    <a:ext cx="180000" cy="180000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rgbClr val="FFFFFF">
                        <a:lumMod val="9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000" kern="0" dirty="0">
                        <a:solidFill>
                          <a:srgbClr val="2D2D8A">
                            <a:lumMod val="75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rPr>
                      <a:t>4</a:t>
                    </a:r>
                    <a:endParaRPr lang="en-US" sz="1000" kern="0" dirty="0">
                      <a:solidFill>
                        <a:srgbClr val="2D2D8A">
                          <a:lumMod val="75000"/>
                        </a:srgb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9" name="矩形 28"/>
                  <p:cNvSpPr/>
                  <p:nvPr/>
                </p:nvSpPr>
                <p:spPr>
                  <a:xfrm>
                    <a:off x="8342401" y="938053"/>
                    <a:ext cx="180000" cy="180000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rgbClr val="FFFFFF">
                        <a:lumMod val="9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000" kern="0" dirty="0">
                        <a:solidFill>
                          <a:srgbClr val="2D2D8A">
                            <a:lumMod val="75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rPr>
                      <a:t>5</a:t>
                    </a:r>
                    <a:endParaRPr lang="en-US" sz="1000" kern="0" dirty="0">
                      <a:solidFill>
                        <a:srgbClr val="2D2D8A">
                          <a:lumMod val="75000"/>
                        </a:srgb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0" name="矩形 29"/>
                  <p:cNvSpPr/>
                  <p:nvPr/>
                </p:nvSpPr>
                <p:spPr>
                  <a:xfrm>
                    <a:off x="7717787" y="988193"/>
                    <a:ext cx="180000" cy="180000"/>
                  </a:xfrm>
                  <a:prstGeom prst="rect">
                    <a:avLst/>
                  </a:prstGeom>
                  <a:solidFill>
                    <a:srgbClr val="00B050"/>
                  </a:solidFill>
                  <a:ln w="25400" cap="flat" cmpd="sng" algn="ctr">
                    <a:solidFill>
                      <a:srgbClr val="FFFFFF">
                        <a:lumMod val="9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000" kern="0">
                      <a:solidFill>
                        <a:srgbClr val="FFFFFF"/>
                      </a:solidFill>
                      <a:latin typeface="Arial" panose="020B060402020202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" name="下箭头 55"/>
                  <p:cNvSpPr/>
                  <p:nvPr/>
                </p:nvSpPr>
                <p:spPr>
                  <a:xfrm>
                    <a:off x="8562949" y="1147902"/>
                    <a:ext cx="172989" cy="216024"/>
                  </a:xfrm>
                  <a:prstGeom prst="downArrow">
                    <a:avLst/>
                  </a:prstGeom>
                  <a:noFill/>
                  <a:ln w="25400" cap="flat" cmpd="sng" algn="ctr">
                    <a:solidFill>
                      <a:srgbClr val="FFFFFF">
                        <a:lumMod val="9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600" kern="0">
                      <a:solidFill>
                        <a:srgbClr val="FFFFFF"/>
                      </a:solidFill>
                      <a:latin typeface="Arial" panose="020B060402020202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2" name="矩形 31"/>
                  <p:cNvSpPr/>
                  <p:nvPr/>
                </p:nvSpPr>
                <p:spPr>
                  <a:xfrm>
                    <a:off x="3003631" y="960612"/>
                    <a:ext cx="1152000" cy="396000"/>
                  </a:xfrm>
                  <a:prstGeom prst="rect">
                    <a:avLst/>
                  </a:prstGeom>
                  <a:solidFill>
                    <a:srgbClr val="2D2D8A">
                      <a:lumMod val="40000"/>
                      <a:lumOff val="60000"/>
                    </a:srgbClr>
                  </a:solidFill>
                  <a:ln w="15875" cap="flat" cmpd="sng" algn="ctr">
                    <a:solidFill>
                      <a:srgbClr val="FFFFFF">
                        <a:lumMod val="95000"/>
                      </a:srgbClr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000" kern="0" dirty="0">
                        <a:solidFill>
                          <a:srgbClr val="002060"/>
                        </a:solidFill>
                        <a:latin typeface="Arial" panose="020B0604020202020204"/>
                        <a:ea typeface="宋体" panose="02010600030101010101" pitchFamily="2" charset="-122"/>
                      </a:rPr>
                      <a:t>I/O stream</a:t>
                    </a:r>
                    <a:endParaRPr lang="en-US" altLang="zh-CN" sz="1000" kern="0" dirty="0">
                      <a:solidFill>
                        <a:srgbClr val="002060"/>
                      </a:solidFill>
                      <a:latin typeface="Arial" panose="020B0604020202020204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941703" y="4123230"/>
                  <a:ext cx="554907" cy="377006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0855028" y="4176217"/>
                  <a:ext cx="554907" cy="377006"/>
                </a:xfrm>
                <a:prstGeom prst="rect">
                  <a:avLst/>
                </a:prstGeom>
              </p:spPr>
            </p:pic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971707" y="4488712"/>
                  <a:ext cx="586791" cy="235688"/>
                </a:xfrm>
                <a:prstGeom prst="rect">
                  <a:avLst/>
                </a:prstGeom>
              </p:spPr>
            </p:pic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890563" y="4575597"/>
                  <a:ext cx="482276" cy="193709"/>
                </a:xfrm>
                <a:prstGeom prst="rect">
                  <a:avLst/>
                </a:prstGeom>
              </p:spPr>
            </p:pic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649344" y="3837227"/>
                  <a:ext cx="482276" cy="193709"/>
                </a:xfrm>
                <a:prstGeom prst="rect">
                  <a:avLst/>
                </a:prstGeom>
              </p:spPr>
            </p:pic>
            <p:pic>
              <p:nvPicPr>
                <p:cNvPr id="17" name="图片 16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812499" y="3812876"/>
                  <a:ext cx="324000" cy="130136"/>
                </a:xfrm>
                <a:prstGeom prst="rect">
                  <a:avLst/>
                </a:prstGeom>
              </p:spPr>
            </p:pic>
            <p:pic>
              <p:nvPicPr>
                <p:cNvPr id="18" name="图片 17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723424" y="4457139"/>
                  <a:ext cx="1021200" cy="123835"/>
                </a:xfrm>
                <a:prstGeom prst="rect">
                  <a:avLst/>
                </a:prstGeom>
              </p:spPr>
            </p:pic>
            <p:pic>
              <p:nvPicPr>
                <p:cNvPr id="19" name="图片 18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365281" y="4472975"/>
                  <a:ext cx="792000" cy="108000"/>
                </a:xfrm>
                <a:prstGeom prst="rect">
                  <a:avLst/>
                </a:prstGeom>
              </p:spPr>
            </p:pic>
          </p:grpSp>
          <p:sp>
            <p:nvSpPr>
              <p:cNvPr id="8" name="文本框 7"/>
              <p:cNvSpPr txBox="1"/>
              <p:nvPr/>
            </p:nvSpPr>
            <p:spPr>
              <a:xfrm>
                <a:off x="6403336" y="4462409"/>
                <a:ext cx="1030719" cy="4369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>
                    <a:sym typeface="+mn-ea"/>
                  </a:rPr>
                  <a:t>Frame Replication</a:t>
                </a:r>
                <a:endParaRPr lang="en-US" altLang="zh-CN" sz="1000" b="1" kern="0" dirty="0">
                  <a:solidFill>
                    <a:srgbClr val="C00000"/>
                  </a:solidFill>
                  <a:latin typeface="Arial" panose="020B0604020202020204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7121708" y="4591528"/>
                <a:ext cx="778691" cy="2344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defRPr/>
                </a:pPr>
                <a:r>
                  <a:rPr lang="en-US" altLang="zh-CN" sz="800" b="1" kern="0" dirty="0">
                    <a:solidFill>
                      <a:srgbClr val="B2B2B2">
                        <a:lumMod val="5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Arial" panose="020B0604020202020204" pitchFamily="34" charset="0"/>
                    <a:sym typeface="+mn-ea"/>
                  </a:rPr>
                  <a:t>stream2</a:t>
                </a:r>
                <a:endParaRPr lang="en-US" altLang="zh-CN" sz="800" b="1" kern="0" dirty="0">
                  <a:solidFill>
                    <a:srgbClr val="B2B2B2">
                      <a:lumMod val="5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144200" y="3704061"/>
                <a:ext cx="932257" cy="2344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800" b="1" kern="0" dirty="0">
                    <a:solidFill>
                      <a:srgbClr val="B2B2B2">
                        <a:lumMod val="5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Arial" panose="020B0604020202020204" pitchFamily="34" charset="0"/>
                  </a:rPr>
                  <a:t>stream1</a:t>
                </a:r>
                <a:endParaRPr lang="en-US" altLang="zh-CN" sz="800" b="1" kern="0" dirty="0">
                  <a:solidFill>
                    <a:srgbClr val="B2B2B2">
                      <a:lumMod val="5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0295" y="8437"/>
              <a:ext cx="1822" cy="8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>
                  <a:sym typeface="+mn-ea"/>
                </a:rPr>
                <a:t>Frame Elimination</a:t>
              </a:r>
              <a:endParaRPr lang="en-US" altLang="zh-CN" sz="1000" b="1" kern="0" dirty="0">
                <a:solidFill>
                  <a:srgbClr val="C00000"/>
                </a:solidFill>
                <a:latin typeface="Arial" panose="020B0604020202020204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698" y="7877"/>
              <a:ext cx="287" cy="2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/>
            </a:p>
          </p:txBody>
        </p:sp>
        <p:sp>
          <p:nvSpPr>
            <p:cNvPr id="6" name="椭圆 5"/>
            <p:cNvSpPr/>
            <p:nvPr/>
          </p:nvSpPr>
          <p:spPr>
            <a:xfrm>
              <a:off x="10812" y="7877"/>
              <a:ext cx="287" cy="2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/>
            </a:p>
          </p:txBody>
        </p:sp>
      </p:grp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56515" y="560387"/>
            <a:ext cx="11353800" cy="1130301"/>
          </a:xfrm>
        </p:spPr>
        <p:txBody>
          <a:bodyPr/>
          <a:lstStyle/>
          <a:p>
            <a:r>
              <a:rPr lang="en-US" sz="3200" b="1" dirty="0">
                <a:sym typeface="+mn-ea"/>
              </a:rPr>
              <a:t>Network digital twin </a:t>
            </a:r>
            <a:r>
              <a:rPr lang="en-US" altLang="zh-CN" sz="3200" b="1" dirty="0">
                <a:sym typeface="+mn-ea"/>
              </a:rPr>
              <a:t>enhancements</a:t>
            </a:r>
            <a:r>
              <a:rPr lang="en-US" sz="3200" b="1" dirty="0">
                <a:sym typeface="+mn-ea"/>
              </a:rPr>
              <a:t> </a:t>
            </a:r>
            <a:endParaRPr lang="en-GB" alt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72085" y="1969135"/>
            <a:ext cx="7679690" cy="4250690"/>
          </a:xfrm>
        </p:spPr>
        <p:txBody>
          <a:bodyPr/>
          <a:lstStyle/>
          <a:p>
            <a:pPr marL="0" indent="0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600" b="1" dirty="0">
                <a:effectLst/>
                <a:sym typeface="+mn-ea"/>
              </a:rPr>
              <a:t>Candidate Work Tasks:</a:t>
            </a:r>
            <a:endParaRPr lang="en-US" sz="1600" dirty="0"/>
          </a:p>
          <a:p>
            <a:pPr marL="342900" indent="-342900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sym typeface="+mn-ea"/>
              </a:rPr>
              <a:t>1.NDT role in the management loop and relationship with the existing network functions/entities including e.g., NWDAF and MDAS. </a:t>
            </a:r>
            <a:endParaRPr lang="en-US" sz="1600" dirty="0">
              <a:effectLst/>
              <a:sym typeface="+mn-ea"/>
            </a:endParaRPr>
          </a:p>
          <a:p>
            <a:pPr marL="342900" indent="-342900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sym typeface="+mn-ea"/>
              </a:rPr>
              <a:t>2.The data synchronization mechanism with the NFs and NEs.</a:t>
            </a:r>
            <a:endParaRPr lang="en-US" sz="1600" dirty="0">
              <a:effectLst/>
              <a:sym typeface="+mn-ea"/>
            </a:endParaRPr>
          </a:p>
          <a:p>
            <a:pPr marL="342900" indent="-342900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sym typeface="+mn-ea"/>
              </a:rPr>
              <a:t>3.The nested NDT and the NDT Instance collaboration</a:t>
            </a:r>
            <a:endParaRPr lang="en-US" sz="1600" dirty="0">
              <a:effectLst/>
              <a:sym typeface="+mn-ea"/>
            </a:endParaRPr>
          </a:p>
          <a:p>
            <a:pPr marL="457200" lvl="1" algn="l" fontAlgn="auto" latinLnBrk="0">
              <a:lnSpc>
                <a:spcPct val="100000"/>
              </a:lnSpc>
              <a:spcBef>
                <a:spcPts val="600"/>
              </a:spcBef>
              <a:buSzTx/>
              <a:buFont typeface="Arial" panose="020B0604020202020204" pitchFamily="34" charset="0"/>
              <a:buNone/>
            </a:pPr>
            <a:r>
              <a:rPr lang="en-US" altLang="zh-CN" sz="1370" dirty="0">
                <a:solidFill>
                  <a:sysClr val="windowText" lastClr="000000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      An NDT service may use or rely on other NDTs as layered/nested components. The DTs that are components of the NDT are composed in a particular way to provide a specific modelling service.  </a:t>
            </a:r>
            <a:endParaRPr lang="en-US" altLang="zh-CN" sz="137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342900" lvl="1" indent="-342900" algn="l" fontAlgn="auto" latinLnBrk="0">
              <a:lnSpc>
                <a:spcPct val="10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</a:pPr>
            <a:r>
              <a:rPr lang="en-US" sz="1600" dirty="0">
                <a:effectLst/>
                <a:sym typeface="+mn-ea"/>
              </a:rPr>
              <a:t>4.New feature enhancements, e.g.,  NDT for Intent negotiation.</a:t>
            </a:r>
            <a:endParaRPr lang="en-US" sz="1600" dirty="0">
              <a:effectLst/>
              <a:sym typeface="+mn-ea"/>
            </a:endParaRPr>
          </a:p>
          <a:p>
            <a:pPr marL="457200" lvl="1" indent="0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1370" b="0" dirty="0">
                <a:solidFill>
                  <a:sysClr val="windowText" lastClr="000000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Conduct collaborative study on NDT and intent, using NDT to validate network intent strategies, enhance the reliability of strategy execution, and achieve an autonomous closed-loop for business operation and maintenance.</a:t>
            </a:r>
            <a:endParaRPr lang="en-US" altLang="zh-CN" sz="1370" b="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36" name="圆角矩形 112"/>
          <p:cNvSpPr/>
          <p:nvPr>
            <p:custDataLst>
              <p:tags r:id="rId1"/>
            </p:custDataLst>
          </p:nvPr>
        </p:nvSpPr>
        <p:spPr>
          <a:xfrm>
            <a:off x="8729980" y="4229735"/>
            <a:ext cx="2807335" cy="1892935"/>
          </a:xfrm>
          <a:prstGeom prst="roundRect">
            <a:avLst>
              <a:gd name="adj" fmla="val 4706"/>
            </a:avLst>
          </a:prstGeom>
          <a:noFill/>
          <a:ln w="12700" cmpd="sng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35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729345" y="4409440"/>
            <a:ext cx="2753995" cy="1609090"/>
            <a:chOff x="6163" y="2975"/>
            <a:chExt cx="7860" cy="5172"/>
          </a:xfrm>
        </p:grpSpPr>
        <p:sp>
          <p:nvSpPr>
            <p:cNvPr id="6" name="矩形 5"/>
            <p:cNvSpPr/>
            <p:nvPr/>
          </p:nvSpPr>
          <p:spPr>
            <a:xfrm>
              <a:off x="6995" y="2975"/>
              <a:ext cx="2300" cy="1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chemeClr val="tx1"/>
                  </a:solidFill>
                </a:rPr>
                <a:t>Service intent</a:t>
              </a:r>
              <a:endParaRPr lang="en-US" altLang="zh-CN" sz="1000" b="1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95" y="5057"/>
              <a:ext cx="2300" cy="1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chemeClr val="tx1"/>
                  </a:solidFill>
                </a:rPr>
                <a:t>Network intent</a:t>
              </a:r>
              <a:endParaRPr lang="en-US" altLang="zh-CN" sz="1000" b="1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547" y="5057"/>
              <a:ext cx="1292" cy="1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chemeClr val="tx1"/>
                  </a:solidFill>
                </a:rPr>
                <a:t>NDT</a:t>
              </a:r>
              <a:endParaRPr lang="en-US" altLang="zh-CN" sz="1000" b="1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804" y="4762"/>
              <a:ext cx="7219" cy="15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000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995" y="7140"/>
              <a:ext cx="2300" cy="1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chemeClr val="tx1"/>
                  </a:solidFill>
                </a:rPr>
                <a:t>Network</a:t>
              </a:r>
              <a:endParaRPr lang="en-US" altLang="zh-CN" sz="1000" b="1">
                <a:solidFill>
                  <a:schemeClr val="tx1"/>
                </a:solidFill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>
              <a:off x="9381" y="5405"/>
              <a:ext cx="3153" cy="1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H="1">
              <a:off x="9294" y="5708"/>
              <a:ext cx="3284" cy="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左弧形箭头 53"/>
            <p:cNvSpPr/>
            <p:nvPr/>
          </p:nvSpPr>
          <p:spPr>
            <a:xfrm>
              <a:off x="7504" y="4050"/>
              <a:ext cx="399" cy="910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tx1"/>
                </a:solidFill>
              </a:endParaRPr>
            </a:p>
          </p:txBody>
        </p:sp>
        <p:sp>
          <p:nvSpPr>
            <p:cNvPr id="25" name="左弧形箭头 54"/>
            <p:cNvSpPr/>
            <p:nvPr/>
          </p:nvSpPr>
          <p:spPr>
            <a:xfrm rot="10800000">
              <a:off x="8186" y="4008"/>
              <a:ext cx="399" cy="910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tx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163" y="3909"/>
              <a:ext cx="1689" cy="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/>
                <a:t>Intent1</a:t>
              </a:r>
              <a:endParaRPr lang="en-US" altLang="zh-CN" sz="90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552" y="4011"/>
              <a:ext cx="3057" cy="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/>
                <a:t>Report Intent1 </a:t>
              </a:r>
              <a:endParaRPr lang="en-US" altLang="zh-CN" sz="90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295" y="4696"/>
              <a:ext cx="3193" cy="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/>
                <a:t>Simulation:Intent1</a:t>
              </a:r>
              <a:endParaRPr lang="en-US" altLang="zh-CN" sz="90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553" y="5576"/>
              <a:ext cx="3064" cy="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/>
                <a:t>Result:Intent1</a:t>
              </a:r>
              <a:endParaRPr lang="en-US" altLang="zh-CN" sz="900"/>
            </a:p>
          </p:txBody>
        </p:sp>
        <p:cxnSp>
          <p:nvCxnSpPr>
            <p:cNvPr id="34" name="直接箭头连接符 33"/>
            <p:cNvCxnSpPr>
              <a:stCxn id="7" idx="2"/>
              <a:endCxn id="10" idx="0"/>
            </p:cNvCxnSpPr>
            <p:nvPr/>
          </p:nvCxnSpPr>
          <p:spPr>
            <a:xfrm>
              <a:off x="8145" y="6064"/>
              <a:ext cx="0" cy="107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6799" y="6340"/>
              <a:ext cx="1689" cy="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/>
                <a:t>Service</a:t>
              </a:r>
              <a:endParaRPr lang="en-US" altLang="zh-CN" sz="900"/>
            </a:p>
          </p:txBody>
        </p:sp>
      </p:grpSp>
      <p:graphicFrame>
        <p:nvGraphicFramePr>
          <p:cNvPr id="38" name="对象 -2147482617"/>
          <p:cNvGraphicFramePr>
            <a:graphicFrameLocks noChangeAspect="1"/>
          </p:cNvGraphicFramePr>
          <p:nvPr/>
        </p:nvGraphicFramePr>
        <p:xfrm>
          <a:off x="8728710" y="1833245"/>
          <a:ext cx="2754630" cy="1814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2" imgW="2691765" imgH="1867535" progId="Visio.Drawing.11">
                  <p:embed/>
                </p:oleObj>
              </mc:Choice>
              <mc:Fallback>
                <p:oleObj name="" r:id="rId2" imgW="2691765" imgH="1867535" progId="Visio.Drawing.11">
                  <p:embed/>
                  <p:pic>
                    <p:nvPicPr>
                      <p:cNvPr id="0" name="对象 -2147482617"/>
                      <p:cNvPicPr/>
                      <p:nvPr/>
                    </p:nvPicPr>
                    <p:blipFill>
                      <a:blip r:embed="rId3"/>
                      <a:srcRect l="7031" t="9882" r="7191" b="11578"/>
                      <a:stretch>
                        <a:fillRect/>
                      </a:stretch>
                    </p:blipFill>
                    <p:spPr>
                      <a:xfrm>
                        <a:off x="8728710" y="1833245"/>
                        <a:ext cx="2754630" cy="18141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圆角矩形 112"/>
          <p:cNvSpPr/>
          <p:nvPr>
            <p:custDataLst>
              <p:tags r:id="rId4"/>
            </p:custDataLst>
          </p:nvPr>
        </p:nvSpPr>
        <p:spPr>
          <a:xfrm>
            <a:off x="8729345" y="1792605"/>
            <a:ext cx="2808605" cy="1892935"/>
          </a:xfrm>
          <a:prstGeom prst="roundRect">
            <a:avLst>
              <a:gd name="adj" fmla="val 4706"/>
            </a:avLst>
          </a:prstGeom>
          <a:noFill/>
          <a:ln w="12700" cmpd="sng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35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938260" y="3687445"/>
            <a:ext cx="24803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200" b="1"/>
              <a:t>The nested NDT and the </a:t>
            </a:r>
            <a:endParaRPr lang="zh-CN" altLang="en-US" sz="1200" b="1"/>
          </a:p>
          <a:p>
            <a:pPr algn="ctr"/>
            <a:r>
              <a:rPr lang="zh-CN" altLang="en-US" sz="1200" b="1"/>
              <a:t>NDT</a:t>
            </a:r>
            <a:r>
              <a:rPr lang="en-US" altLang="zh-CN" sz="1200" b="1"/>
              <a:t> instance </a:t>
            </a:r>
            <a:r>
              <a:rPr lang="zh-CN" altLang="en-US" sz="1200" b="1"/>
              <a:t>collaboration</a:t>
            </a:r>
            <a:endParaRPr lang="zh-CN" altLang="en-US" sz="1200" b="1"/>
          </a:p>
        </p:txBody>
      </p:sp>
      <p:sp>
        <p:nvSpPr>
          <p:cNvPr id="43" name="文本框 42"/>
          <p:cNvSpPr txBox="1"/>
          <p:nvPr/>
        </p:nvSpPr>
        <p:spPr>
          <a:xfrm>
            <a:off x="8954135" y="6115685"/>
            <a:ext cx="29216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1200" b="1">
                <a:sym typeface="+mn-ea"/>
              </a:rPr>
              <a:t>NDT for Intent negotiation</a:t>
            </a:r>
            <a:endParaRPr lang="zh-CN" altLang="en-US" sz="1200" b="1"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79131" y="560387"/>
            <a:ext cx="11274669" cy="1130301"/>
          </a:xfrm>
        </p:spPr>
        <p:txBody>
          <a:bodyPr/>
          <a:lstStyle/>
          <a:p>
            <a:r>
              <a:rPr lang="en-GB" altLang="en-US" dirty="0"/>
              <a:t>Items proposed for 5G-A R20</a:t>
            </a:r>
            <a:endParaRPr lang="en-GB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34108" y="2065972"/>
            <a:ext cx="5618284" cy="2092881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nergy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saving and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efficiency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Voice over satellite, and related enhancement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AIML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XR and immersive media enhancement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NG-RTC enhancement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000" dirty="0"/>
          </a:p>
        </p:txBody>
      </p:sp>
      <p:sp>
        <p:nvSpPr>
          <p:cNvPr id="2" name="文本框 1"/>
          <p:cNvSpPr txBox="1"/>
          <p:nvPr/>
        </p:nvSpPr>
        <p:spPr>
          <a:xfrm>
            <a:off x="246185" y="4878226"/>
            <a:ext cx="38989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Total TU estimation of 1-9 is</a:t>
            </a:r>
            <a:r>
              <a:rPr lang="en-US" altLang="zh-CN" sz="2000" b="1" dirty="0">
                <a:solidFill>
                  <a:srgbClr val="FF0000"/>
                </a:solidFill>
              </a:rPr>
              <a:t> 66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1524" y="2065971"/>
            <a:ext cx="5322276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6"/>
            </a:pPr>
            <a:r>
              <a:rPr lang="en-US" altLang="en-US" sz="1800" dirty="0"/>
              <a:t>Ambient IoT</a:t>
            </a:r>
            <a:endParaRPr lang="en-US" altLang="en-US" sz="1800" dirty="0"/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6"/>
            </a:pPr>
            <a:r>
              <a:rPr lang="en-US" altLang="zh-CN" sz="1800" dirty="0"/>
              <a:t>ISAC</a:t>
            </a:r>
            <a:endParaRPr lang="en-US" altLang="zh-CN" sz="1800" dirty="0"/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6"/>
            </a:pPr>
            <a:r>
              <a:rPr lang="en-US" altLang="en-US" sz="1800" dirty="0"/>
              <a:t>Service based UPF and Edge Computing</a:t>
            </a:r>
            <a:endParaRPr lang="en-US" altLang="en-US" sz="1800" dirty="0"/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6"/>
            </a:pPr>
            <a:r>
              <a:rPr lang="en-US" altLang="zh-CN" sz="1800" dirty="0"/>
              <a:t>Redundant transmission</a:t>
            </a:r>
            <a:endParaRPr lang="en-US" altLang="zh-CN" sz="1800" dirty="0"/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6"/>
            </a:pPr>
            <a:r>
              <a:rPr lang="en-US" altLang="zh-CN" sz="1800" dirty="0">
                <a:solidFill>
                  <a:srgbClr val="0000FF"/>
                </a:solidFill>
              </a:rPr>
              <a:t>Digital Twin(leading by SA5)</a:t>
            </a:r>
            <a:endParaRPr lang="en-US" altLang="zh-CN" sz="1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551595"/>
            <a:ext cx="10515600" cy="1130301"/>
          </a:xfrm>
        </p:spPr>
        <p:txBody>
          <a:bodyPr/>
          <a:lstStyle/>
          <a:p>
            <a:r>
              <a:rPr lang="en-GB" altLang="en-US" dirty="0"/>
              <a:t>Over view on Rel-20 5G-A Content</a:t>
            </a:r>
            <a:endParaRPr lang="en-GB" altLang="en-US" dirty="0"/>
          </a:p>
        </p:txBody>
      </p:sp>
      <p:graphicFrame>
        <p:nvGraphicFramePr>
          <p:cNvPr id="2" name="Table 2"/>
          <p:cNvGraphicFramePr>
            <a:graphicFrameLocks noGrp="1"/>
          </p:cNvGraphicFramePr>
          <p:nvPr>
            <p:ph idx="1"/>
          </p:nvPr>
        </p:nvGraphicFramePr>
        <p:xfrm>
          <a:off x="1" y="1768621"/>
          <a:ext cx="12009804" cy="400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43"/>
                <a:gridCol w="745180"/>
                <a:gridCol w="6550269"/>
                <a:gridCol w="704761"/>
                <a:gridCol w="1150416"/>
                <a:gridCol w="668216"/>
                <a:gridCol w="720969"/>
                <a:gridCol w="8699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  <a:endParaRPr lang="en-US" sz="1100" dirty="0"/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800" dirty="0"/>
                        <a:t>TU estimation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800" dirty="0"/>
                        <a:t>Related Stage-1 Study/Work Item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Energy saving and efficiency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Candidate Work tasks: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energy information exposure with including renewable energy, carbon footprint;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 enhancement to support per-UE energy consumption information exposure.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enhancement to satisfy UE energy status requirement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Interaction between PCF and EIF to help policy adjustment or reducing the service performance with user consent/regulatory</a:t>
                      </a: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(Depending on R19 progress).</a:t>
                      </a:r>
                      <a:endParaRPr lang="en-US" altLang="zh-CN" sz="11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4+4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TR22.883 SA1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Maybe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SA5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GB" sz="1100" b="1" dirty="0">
                          <a:sym typeface="+mn-ea"/>
                        </a:rPr>
                        <a:t>Enhancements on NTN</a:t>
                      </a:r>
                      <a:endParaRPr lang="en-US" altLang="zh-CN" sz="1100" b="1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tasks:</a:t>
                      </a:r>
                      <a:endParaRPr lang="en-US" altLang="zh-CN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efficient IMS voice over GEO with NB-IoT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5GC onboard and onboard traffic processing (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LEO)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UE-sat-UE communication without IMS-AGW onboard(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LEO NR-NTN)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for emergency communications and mission critical services using satellite access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altLang="zh-CN" sz="1100" kern="1200" noProof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Define an ultra low rate codec with considering IMS over GEO performance requirements(leading by SA4).</a:t>
                      </a:r>
                      <a:endParaRPr lang="en-US" altLang="zh-CN" sz="1100" kern="1200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altLang="zh-CN" sz="1100" kern="1200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4+4</a:t>
                      </a:r>
                      <a:endParaRPr lang="en-US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TR22.887 SA1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SA2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SA4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dirty="0"/>
                        <a:t>3.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>
                          <a:sym typeface="+mn-ea"/>
                        </a:rPr>
                        <a:t>AI/ML enhancements for 5GS Service</a:t>
                      </a:r>
                      <a:endParaRPr lang="en-US" sz="1050" b="1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sz="1050" b="1" dirty="0">
                          <a:effectLst/>
                          <a:sym typeface="+mn-ea"/>
                        </a:rPr>
                        <a:t>Work Tasks:</a:t>
                      </a:r>
                      <a:endParaRPr lang="en-US" sz="105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050" b="1" dirty="0">
                          <a:effectLst/>
                          <a:sym typeface="+mn-ea"/>
                        </a:rPr>
                        <a:t>New Use Case: </a:t>
                      </a:r>
                      <a:r>
                        <a:rPr lang="en-US" sz="1050" dirty="0">
                          <a:effectLst/>
                          <a:sym typeface="+mn-ea"/>
                        </a:rPr>
                        <a:t>AI Exposure for Optimizing OTT application, Study the mechanisms of NWDAF interacting with AF to implement a closed-loop capability. 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050" b="1" dirty="0">
                          <a:effectLst/>
                          <a:sym typeface="+mn-ea"/>
                        </a:rPr>
                        <a:t>Leveraging AI Technologies: </a:t>
                      </a:r>
                      <a:r>
                        <a:rPr lang="en-US" sz="1050" dirty="0">
                          <a:effectLst/>
                          <a:sym typeface="+mn-ea"/>
                        </a:rPr>
                        <a:t>Study whether and how to enhance architecture to support AI/ML Model Evaluation and Transmission, Online Learning and Reinforcement Learning. 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050" b="1" dirty="0">
                          <a:effectLst/>
                          <a:sym typeface="+mn-ea"/>
                        </a:rPr>
                        <a:t>Feature enhancement: </a:t>
                      </a:r>
                      <a:r>
                        <a:rPr lang="en-US" sz="1050" dirty="0">
                          <a:effectLst/>
                          <a:sym typeface="+mn-ea"/>
                        </a:rPr>
                        <a:t>VFL with UE involvement</a:t>
                      </a:r>
                      <a:endParaRPr lang="en-US" sz="1050" dirty="0">
                        <a:effectLst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3+3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No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SA2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/>
                        <a:t>No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ym typeface="+mn-ea"/>
                        </a:rPr>
                        <a:t>SA3 for security</a:t>
                      </a:r>
                      <a:endParaRPr lang="en-US" sz="1050" dirty="0"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ph idx="1"/>
          </p:nvPr>
        </p:nvGraphicFramePr>
        <p:xfrm>
          <a:off x="0" y="1799468"/>
          <a:ext cx="1201293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684"/>
                <a:gridCol w="1175004"/>
                <a:gridCol w="5463002"/>
                <a:gridCol w="525330"/>
                <a:gridCol w="1250519"/>
                <a:gridCol w="974660"/>
                <a:gridCol w="1155453"/>
                <a:gridCol w="8972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  <a:endParaRPr lang="en-US" sz="1100" dirty="0"/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dirty="0"/>
                        <a:t>TU estimation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Extended Reality and media service (XRM) 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sz="1100" b="1" dirty="0">
                          <a:effectLst/>
                          <a:sym typeface="+mn-ea"/>
                        </a:rPr>
                        <a:t>Work Tasks:</a:t>
                      </a:r>
                      <a:endParaRPr lang="en-US" sz="1100" dirty="0"/>
                    </a:p>
                    <a:p>
                      <a:r>
                        <a:rPr lang="en-US" sz="1100" dirty="0"/>
                        <a:t>1. Further enhancement for </a:t>
                      </a:r>
                      <a:r>
                        <a:rPr lang="en-US" altLang="zh-CN" sz="1100" dirty="0" err="1"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MoQ</a:t>
                      </a:r>
                      <a:r>
                        <a:rPr lang="en-US" altLang="zh-CN" sz="1100" dirty="0"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 (Media Over QUIC),e.g. introduction of content delivery based on </a:t>
                      </a:r>
                      <a:r>
                        <a:rPr lang="en-US" altLang="zh-CN" sz="1100" dirty="0" err="1"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MoQ</a:t>
                      </a:r>
                      <a:r>
                        <a:rPr lang="en-US" altLang="zh-CN" sz="1100" dirty="0"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;</a:t>
                      </a:r>
                      <a:endParaRPr lang="en-US" altLang="zh-CN" sz="1100" dirty="0"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r>
                        <a:rPr lang="en-US" sz="1100" dirty="0"/>
                        <a:t>2. </a:t>
                      </a:r>
                      <a:r>
                        <a:rPr lang="en-US" altLang="zh-CN" sz="1100" dirty="0"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Coordination enhancement of XRM services and network, including multi-modal services for multiple users and QoS handling enhancement;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(Depending on R19 progress).</a:t>
                      </a:r>
                      <a:endParaRPr lang="en-US" altLang="zh-CN" sz="11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r>
                        <a:rPr lang="en-US" sz="1100" dirty="0"/>
                        <a:t>3.</a:t>
                      </a:r>
                      <a:r>
                        <a:rPr lang="en-US" altLang="zh-CN" sz="110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Service continuity assurance to support wide-area mobility scenario;</a:t>
                      </a:r>
                      <a:endParaRPr lang="en-US" altLang="zh-CN" sz="1100" b="0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</a:endParaRPr>
                    </a:p>
                    <a:p>
                      <a:r>
                        <a:rPr lang="en-US" sz="1100" dirty="0"/>
                        <a:t>4.</a:t>
                      </a:r>
                      <a:r>
                        <a:rPr lang="en-US" altLang="zh-CN" sz="110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Potential architecture enhancements to support new service scenarios e.g., holographic video, volumetric video, and mixed reality.</a:t>
                      </a:r>
                      <a:endParaRPr lang="en-US" altLang="zh-CN" sz="1100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r>
                        <a:rPr lang="en-US" altLang="zh-CN" sz="11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5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.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and define relevant immersive media formats and codec to support XR and immersive media enhancement. (leading by SA4)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4+4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SA1 Multi-modality requirement </a:t>
                      </a:r>
                      <a:r>
                        <a:rPr lang="en-US" altLang="zh-CN" sz="1100" dirty="0"/>
                        <a:t>TS22.261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Maybe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SA4</a:t>
                      </a:r>
                      <a:endParaRPr lang="en-US" sz="1100" dirty="0"/>
                    </a:p>
                  </a:txBody>
                  <a:tcPr/>
                </a:tc>
              </a:tr>
              <a:tr h="526781">
                <a:tc>
                  <a:txBody>
                    <a:bodyPr/>
                    <a:lstStyle/>
                    <a:p>
                      <a:r>
                        <a:rPr lang="en-US" sz="1100" dirty="0"/>
                        <a:t>5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GB" sz="1100" b="1" dirty="0">
                          <a:sym typeface="+mn-ea"/>
                        </a:rPr>
                        <a:t>NG RTC enhancements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altLang="zh-CN" sz="1100" b="1" dirty="0">
                          <a:effectLst/>
                          <a:sym typeface="+mn-ea"/>
                        </a:rPr>
                        <a:t>Work Tasks:</a:t>
                      </a:r>
                      <a:endParaRPr lang="en-US" altLang="zh-CN" sz="1100" dirty="0"/>
                    </a:p>
                    <a:p>
                      <a:pPr marL="228600" lvl="1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alt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support exposure of IMS capability for voice/video/messaging</a:t>
                      </a:r>
                      <a:endParaRPr lang="en-US" alt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  <a:p>
                      <a:pPr marL="228600" lvl="1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alt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completion on DC3/DC4 interfaces to support P2A2P DC</a:t>
                      </a:r>
                      <a:endParaRPr lang="en-US" alt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  <a:p>
                      <a:pPr marL="228600" lvl="1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alt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procedures of adding BDC/ADC to a voice call before alerting phase</a:t>
                      </a:r>
                      <a:endParaRPr lang="en-US" alt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  <a:p>
                      <a:pPr marL="228600" marR="0" lvl="1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alt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one-way audio/video between different PLMNs</a:t>
                      </a:r>
                      <a:endParaRPr lang="en-US" alt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3+3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eMMTel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Ambient IoT</a:t>
                      </a:r>
                      <a:endParaRPr 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sz="105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Work Tasks includes: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sz="1050" dirty="0">
                          <a:solidFill>
                            <a:schemeClr val="tx1"/>
                          </a:solidFill>
                        </a:rPr>
                        <a:t>1. Overall architecture and function enhancement to </a:t>
                      </a:r>
                      <a:r>
                        <a:rPr lang="en-US" altLang="zh-CN" sz="105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support for Type C devices and the traffic type of DO-A.</a:t>
                      </a:r>
                      <a:endParaRPr lang="en-US" altLang="zh-CN" sz="105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r>
                        <a:rPr lang="en-US" altLang="zh-CN" sz="105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2. Network enhancements for device management, e.g. mobility management and location, for all types of Ambient IoT devices.</a:t>
                      </a:r>
                      <a:endParaRPr lang="zh-CN" altLang="en-US" sz="105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sz="1050" dirty="0">
                          <a:solidFill>
                            <a:schemeClr val="tx1"/>
                          </a:solidFill>
                        </a:rPr>
                        <a:t>3. Enhancements for roaming.</a:t>
                      </a:r>
                      <a:endParaRPr lang="en-US" altLang="zh-CN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3+3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SA2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Yes, Major</a:t>
                      </a:r>
                      <a:endParaRPr lang="en-US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  <a:sym typeface="+mn-ea"/>
                        </a:rPr>
                        <a:t>SA3 for security, SA5 for charging</a:t>
                      </a:r>
                      <a:endParaRPr lang="en-US" sz="105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1"/>
          <p:cNvSpPr txBox="1"/>
          <p:nvPr/>
        </p:nvSpPr>
        <p:spPr bwMode="auto">
          <a:xfrm>
            <a:off x="0" y="551595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/>
              <a:t>Over view on Rel-20 5G-A Content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ph idx="1"/>
          </p:nvPr>
        </p:nvGraphicFramePr>
        <p:xfrm>
          <a:off x="-8792" y="1630680"/>
          <a:ext cx="12070282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684"/>
                <a:gridCol w="1175004"/>
                <a:gridCol w="5463004"/>
                <a:gridCol w="525328"/>
                <a:gridCol w="1250519"/>
                <a:gridCol w="974660"/>
                <a:gridCol w="1155453"/>
                <a:gridCol w="9546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  <a:endParaRPr lang="en-US" sz="1100" dirty="0"/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dirty="0"/>
                        <a:t>TU estimation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  <a:endParaRPr lang="en-US" sz="1100" dirty="0"/>
                    </a:p>
                  </a:txBody>
                  <a:tcPr/>
                </a:tc>
              </a:tr>
              <a:tr h="455612">
                <a:tc>
                  <a:txBody>
                    <a:bodyPr/>
                    <a:lstStyle/>
                    <a:p>
                      <a:r>
                        <a:rPr lang="en-US" sz="1050" dirty="0"/>
                        <a:t>7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ISAC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sz="105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Tasks</a:t>
                      </a:r>
                      <a:r>
                        <a:rPr lang="zh-CN" altLang="en-US" sz="105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sz="105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5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eaLnBrk="1" latinLnBrk="0" hangingPunct="1">
                        <a:lnSpc>
                          <a:spcPct val="100000"/>
                        </a:lnSpc>
                        <a:buClrTx/>
                        <a:buSzTx/>
                        <a:buFont typeface="+mj-lt"/>
                        <a:buAutoNum type="arabicPeriod"/>
                      </a:pPr>
                      <a:r>
                        <a:rPr lang="en-US" sz="1050" b="1" dirty="0">
                          <a:effectLst/>
                          <a:sym typeface="+mn-ea"/>
                        </a:rPr>
                        <a:t>Architecture and function enhancements to support sensing, e.g., data collection and transport.</a:t>
                      </a:r>
                      <a:endParaRPr lang="en-US" sz="1050" b="1" dirty="0">
                        <a:effectLst/>
                        <a:sym typeface="+mn-ea"/>
                      </a:endParaRPr>
                    </a:p>
                    <a:p>
                      <a:pPr marL="228600" indent="-228600" algn="l" eaLnBrk="1" latinLnBrk="0" hangingPunct="1">
                        <a:lnSpc>
                          <a:spcPct val="100000"/>
                        </a:lnSpc>
                        <a:buClrTx/>
                        <a:buSzTx/>
                        <a:buFont typeface="+mj-lt"/>
                        <a:buAutoNum type="arabicPeriod"/>
                      </a:pPr>
                      <a:r>
                        <a:rPr lang="en-US" sz="1050" b="1" dirty="0">
                          <a:effectLst/>
                          <a:sym typeface="+mn-ea"/>
                        </a:rPr>
                        <a:t>Service authorization and revocation. This includes investigating mechanisms for authorization and revocation sensing service requests from the service consumer (e.g. 3rd party application, 5GC NF).</a:t>
                      </a:r>
                      <a:endParaRPr lang="en-US" sz="1050" b="1" dirty="0">
                        <a:effectLst/>
                        <a:sym typeface="+mn-ea"/>
                      </a:endParaRPr>
                    </a:p>
                    <a:p>
                      <a:pPr marL="228600" indent="-228600" algn="l" eaLnBrk="1" latinLnBrk="0" hangingPunct="1">
                        <a:lnSpc>
                          <a:spcPct val="100000"/>
                        </a:lnSpc>
                        <a:buClrTx/>
                        <a:buSzTx/>
                        <a:buFont typeface="+mj-lt"/>
                        <a:buAutoNum type="arabicPeriod"/>
                      </a:pPr>
                      <a:r>
                        <a:rPr lang="en-US" sz="1050" b="0" dirty="0">
                          <a:effectLst/>
                          <a:sym typeface="+mn-ea"/>
                        </a:rPr>
                        <a:t>Discovery and selection of sensing entities (e.g. </a:t>
                      </a:r>
                      <a:r>
                        <a:rPr lang="en-US" sz="1050" b="0" dirty="0" err="1">
                          <a:effectLst/>
                          <a:sym typeface="+mn-ea"/>
                        </a:rPr>
                        <a:t>gNB</a:t>
                      </a:r>
                      <a:r>
                        <a:rPr lang="en-US" sz="1050" b="0" dirty="0">
                          <a:effectLst/>
                          <a:sym typeface="+mn-ea"/>
                        </a:rPr>
                        <a:t>, 5GC NF) based on service requirements triggered by the service request and capability of the sensing entities.</a:t>
                      </a:r>
                      <a:endParaRPr lang="en-US" sz="1050" b="0" dirty="0">
                        <a:effectLst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/>
                        <a:t>5+5</a:t>
                      </a:r>
                      <a:endParaRPr lang="en-US" altLang="zh-CN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Yes, TR 22.837</a:t>
                      </a:r>
                      <a:r>
                        <a:rPr lang="zh-CN" altLang="en-US" sz="1050" dirty="0"/>
                        <a:t>，</a:t>
                      </a:r>
                      <a:r>
                        <a:rPr lang="en-US" altLang="zh-CN" sz="1050" dirty="0"/>
                        <a:t>TS 22.137</a:t>
                      </a:r>
                      <a:endParaRPr lang="en-US" altLang="zh-CN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SA2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sym typeface="+mn-ea"/>
                        </a:rPr>
                        <a:t>RAN dependencies for </a:t>
                      </a:r>
                      <a:r>
                        <a:rPr lang="en-US" sz="1050" dirty="0"/>
                        <a:t>WT-1/4 are minor, while </a:t>
                      </a:r>
                      <a:r>
                        <a:rPr lang="en-US" sz="1050" dirty="0">
                          <a:sym typeface="+mn-ea"/>
                        </a:rPr>
                        <a:t>RAN dependencies for WT-2/3/5 are major.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SA3 for security, SA5 for charging</a:t>
                      </a:r>
                      <a:endParaRPr lang="en-US" sz="1050" dirty="0"/>
                    </a:p>
                  </a:txBody>
                  <a:tcPr/>
                </a:tc>
              </a:tr>
              <a:tr h="455612">
                <a:tc>
                  <a:txBody>
                    <a:bodyPr/>
                    <a:lstStyle/>
                    <a:p>
                      <a:r>
                        <a:rPr lang="en-US" sz="1100" dirty="0"/>
                        <a:t>8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/>
                        <a:t>Service based UPF and Edge Computing</a:t>
                      </a:r>
                      <a:endParaRPr lang="en-US" altLang="zh-CN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Tasks: </a:t>
                      </a:r>
                      <a:endParaRPr lang="en-US" sz="11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multiple types of protocol message identification, reporting and handling. 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 plane service awareness. Support UE to dynamically aware the service requirement and support dynamically adjustment in UPF. Enhance the interaction between UE-&gt;UPF to support this adjustment.  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E2E time delay measurement and exposure to enable flexible EAS discovery(flow level).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 service based UPF to support module design and deployment, e.g., supporting data storage and data processing. Support service based N4 interface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4+4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 for security, SA5 for charging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1"/>
          <p:cNvSpPr txBox="1"/>
          <p:nvPr/>
        </p:nvSpPr>
        <p:spPr bwMode="auto">
          <a:xfrm>
            <a:off x="0" y="551595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/>
              <a:t>Over view on Rel-20 5G-A Content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ph idx="1"/>
          </p:nvPr>
        </p:nvGraphicFramePr>
        <p:xfrm>
          <a:off x="0" y="1872664"/>
          <a:ext cx="12070282" cy="278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684"/>
                <a:gridCol w="1406585"/>
                <a:gridCol w="5134708"/>
                <a:gridCol w="622043"/>
                <a:gridCol w="1250519"/>
                <a:gridCol w="974660"/>
                <a:gridCol w="1155453"/>
                <a:gridCol w="9546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  <a:endParaRPr lang="en-US" sz="1100" dirty="0"/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dirty="0"/>
                        <a:t>TU estimation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9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zh-CN" sz="1100" b="1" dirty="0"/>
                        <a:t>Redundant transmission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Tasks:</a:t>
                      </a:r>
                      <a:endParaRPr lang="en-US" sz="11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Only support NR(TN)+NR(TN) case.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single UE to access two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gNBs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establishment of two PDU sessions to support high reliability. 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FRER enhancement based on TSN architecture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Dynamic 5G LAN(decouple the DNN/S-NSSAI with the 5G LAN)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3+3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No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Network digital-twins </a:t>
                      </a:r>
                      <a:r>
                        <a:rPr lang="en-US" altLang="zh-CN" sz="1100" b="1" dirty="0">
                          <a:sym typeface="+mn-ea"/>
                        </a:rPr>
                        <a:t>enhancement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sz="1100" b="1" dirty="0">
                          <a:effectLst/>
                          <a:sym typeface="+mn-ea"/>
                        </a:rPr>
                        <a:t>Work Tasks:</a:t>
                      </a:r>
                      <a:endParaRPr lang="en-US" sz="1100" dirty="0"/>
                    </a:p>
                    <a:p>
                      <a:r>
                        <a:rPr lang="en-US" sz="1100" dirty="0">
                          <a:effectLst/>
                          <a:sym typeface="+mn-ea"/>
                        </a:rPr>
                        <a:t>1.NDT role in the management loop and relationship with the existing network functions/entities including e.g., NWDAF and MDAS. </a:t>
                      </a:r>
                      <a:endParaRPr lang="en-US" sz="1100" dirty="0">
                        <a:effectLst/>
                        <a:sym typeface="+mn-ea"/>
                      </a:endParaRPr>
                    </a:p>
                    <a:p>
                      <a:r>
                        <a:rPr lang="en-US" sz="1100" dirty="0">
                          <a:effectLst/>
                          <a:sym typeface="+mn-ea"/>
                        </a:rPr>
                        <a:t>2.The data synchronization mechanism with the NFs and NEs.</a:t>
                      </a:r>
                      <a:endParaRPr lang="en-US" sz="1100" dirty="0">
                        <a:effectLst/>
                        <a:sym typeface="+mn-ea"/>
                      </a:endParaRPr>
                    </a:p>
                    <a:p>
                      <a:r>
                        <a:rPr lang="en-US" sz="1100" dirty="0">
                          <a:effectLst/>
                          <a:sym typeface="+mn-ea"/>
                        </a:rPr>
                        <a:t>3.The nested NDT and NDT Instance collaboration mechanism</a:t>
                      </a:r>
                      <a:endParaRPr lang="en-US" sz="1100" dirty="0">
                        <a:effectLst/>
                        <a:sym typeface="+mn-ea"/>
                      </a:endParaRPr>
                    </a:p>
                    <a:p>
                      <a:r>
                        <a:rPr lang="en-US" altLang="zh-CN" sz="1100" dirty="0">
                          <a:effectLst/>
                          <a:sym typeface="+mn-ea"/>
                        </a:rPr>
                        <a:t>4. New feature enhancements, e.g.,  NDT for Intent negotiation</a:t>
                      </a:r>
                      <a:endParaRPr lang="en-US" sz="1100" dirty="0">
                        <a:effectLst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ym typeface="+mn-ea"/>
                        </a:rPr>
                        <a:t>No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rgbClr val="FF0000"/>
                          </a:solidFill>
                        </a:rPr>
                        <a:t>SA5</a:t>
                      </a:r>
                      <a:endParaRPr lang="en-US" sz="11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 for data synchronization</a:t>
                      </a:r>
                      <a:endParaRPr lang="zh-CN" alt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1"/>
          <p:cNvSpPr txBox="1"/>
          <p:nvPr/>
        </p:nvSpPr>
        <p:spPr bwMode="auto">
          <a:xfrm>
            <a:off x="0" y="551595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 dirty="0"/>
              <a:t>Over view on Rel-20 5G-A Content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A diagram of energy usage&#10;&#10;Description automatically generated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00714" y="1852256"/>
            <a:ext cx="2867470" cy="174228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0" y="1726797"/>
            <a:ext cx="8101584" cy="24160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+mn-lt"/>
                <a:ea typeface="微软雅黑" panose="020B0503020204020204" charset="-122"/>
                <a:cs typeface="微软雅黑" panose="020B0503020204020204" charset="-122"/>
                <a:sym typeface="+mn-ea"/>
              </a:rPr>
              <a:t>New service requirement in SA1</a:t>
            </a:r>
            <a:endParaRPr lang="zh-CN" altLang="en-US" sz="1600" b="1" dirty="0">
              <a:latin typeface="+mn-lt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ea typeface="微软雅黑" panose="020B0503020204020204" charset="-122"/>
                <a:cs typeface="+mn-cs"/>
                <a:sym typeface="+mn-ea"/>
              </a:rPr>
              <a:t>Services provided on different energy consumption levels can be selected based on UE power status.</a:t>
            </a:r>
            <a:endParaRPr lang="en-US" altLang="zh-CN" sz="1400" dirty="0">
              <a:latin typeface="+mn-lt"/>
              <a:ea typeface="微软雅黑" panose="020B0503020204020204" charset="-122"/>
              <a:cs typeface="+mn-cs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ea typeface="微软雅黑" panose="020B0503020204020204" charset="-122"/>
                <a:cs typeface="+mn-cs"/>
                <a:sym typeface="+mn-ea"/>
              </a:rPr>
              <a:t>Energy consumption and CO2 equivalent calculation and exposure.</a:t>
            </a:r>
            <a:endParaRPr lang="en-US" altLang="zh-CN" sz="1400" dirty="0">
              <a:latin typeface="+mn-lt"/>
              <a:ea typeface="微软雅黑" panose="020B0503020204020204" charset="-122"/>
              <a:cs typeface="+mn-cs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ea typeface="微软雅黑" panose="020B0503020204020204" charset="-122"/>
                <a:cs typeface="+mn-cs"/>
                <a:sym typeface="+mn-ea"/>
              </a:rPr>
              <a:t>Users’ carbon footprint information exposure.</a:t>
            </a:r>
            <a:endParaRPr lang="en-US" altLang="zh-CN" sz="1400" dirty="0">
              <a:latin typeface="+mn-lt"/>
              <a:ea typeface="微软雅黑" panose="020B0503020204020204" charset="-122"/>
              <a:cs typeface="+mn-cs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ea typeface="微软雅黑" panose="020B0503020204020204" charset="-122"/>
                <a:cs typeface="+mn-cs"/>
                <a:sym typeface="+mn-ea"/>
              </a:rPr>
              <a:t>Tolerance for QoS degradation caused by network energy saving</a:t>
            </a:r>
            <a:endParaRPr lang="en-US" altLang="zh-CN" sz="1400" dirty="0">
              <a:latin typeface="+mn-lt"/>
              <a:ea typeface="微软雅黑" panose="020B0503020204020204" charset="-122"/>
              <a:cs typeface="+mn-cs"/>
              <a:sym typeface="+mn-ea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</a:pPr>
            <a:r>
              <a:rPr lang="en-US" altLang="zh-CN" sz="1600" b="1" dirty="0">
                <a:latin typeface="+mn-lt"/>
                <a:ea typeface="微软雅黑" panose="020B0503020204020204" charset="-122"/>
                <a:sym typeface="+mn-ea"/>
              </a:rPr>
              <a:t>Further requirement based on R19 work</a:t>
            </a:r>
            <a:endParaRPr lang="en-US" altLang="zh-CN" sz="1600" b="1" dirty="0">
              <a:latin typeface="+mn-lt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ea typeface="微软雅黑" panose="020B0503020204020204" charset="-122"/>
                <a:cs typeface="+mn-cs"/>
                <a:sym typeface="+mn-ea"/>
              </a:rPr>
              <a:t>RAN is configured to provide per-UE level energy consumption information to 5GC.</a:t>
            </a:r>
            <a:endParaRPr lang="en-US" altLang="zh-CN" sz="1400" dirty="0">
              <a:latin typeface="+mn-lt"/>
              <a:ea typeface="微软雅黑" panose="020B0503020204020204" charset="-122"/>
              <a:cs typeface="+mn-cs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ea typeface="微软雅黑" panose="020B0503020204020204" charset="-122"/>
                <a:cs typeface="+mn-cs"/>
                <a:sym typeface="+mn-ea"/>
              </a:rPr>
              <a:t>UE/PDU session/flow level energy consumption information estimation.</a:t>
            </a:r>
            <a:endParaRPr lang="zh-CN" altLang="en-US" sz="1400" dirty="0">
              <a:latin typeface="+mn-lt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84" name="Title 1"/>
          <p:cNvSpPr>
            <a:spLocks noGrp="1"/>
          </p:cNvSpPr>
          <p:nvPr>
            <p:ph type="ctrTitle"/>
          </p:nvPr>
        </p:nvSpPr>
        <p:spPr>
          <a:xfrm>
            <a:off x="40005" y="721416"/>
            <a:ext cx="9144000" cy="643573"/>
          </a:xfrm>
        </p:spPr>
        <p:txBody>
          <a:bodyPr/>
          <a:lstStyle/>
          <a:p>
            <a:pPr algn="l"/>
            <a:r>
              <a:rPr lang="en-GB" altLang="en-US" sz="4400" dirty="0"/>
              <a:t>Energy saving and efficiency Ph2</a:t>
            </a:r>
            <a:endParaRPr lang="en-GB" altLang="en-US" sz="4400" dirty="0"/>
          </a:p>
        </p:txBody>
      </p:sp>
      <p:sp>
        <p:nvSpPr>
          <p:cNvPr id="89" name="文本框 88"/>
          <p:cNvSpPr txBox="1"/>
          <p:nvPr/>
        </p:nvSpPr>
        <p:spPr>
          <a:xfrm>
            <a:off x="6612155" y="5998084"/>
            <a:ext cx="56651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</a:rPr>
              <a:t>Enhancement based on Architecture of energy saving and efficiency in R19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-14458" y="4590498"/>
            <a:ext cx="620736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charset="-122"/>
                <a:cs typeface="+mn-cs"/>
              </a:rPr>
              <a:t>Enhancement of energy information exposure with including renewable energy, carbon footprint;</a:t>
            </a:r>
            <a:endParaRPr lang="en-US" altLang="zh-CN" sz="1400" kern="1200" dirty="0">
              <a:solidFill>
                <a:schemeClr val="tx1"/>
              </a:solidFill>
              <a:effectLst/>
              <a:latin typeface="+mn-lt"/>
              <a:ea typeface="微软雅黑" panose="020B0503020204020204" charset="-122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charset="-122"/>
                <a:cs typeface="+mn-cs"/>
              </a:rPr>
              <a:t>RAN enhancement to support per-UE energy consumption information exposure.</a:t>
            </a:r>
            <a:endParaRPr lang="en-US" altLang="zh-CN" sz="1400" kern="1200" dirty="0">
              <a:solidFill>
                <a:schemeClr val="tx1"/>
              </a:solidFill>
              <a:effectLst/>
              <a:latin typeface="+mn-lt"/>
              <a:ea typeface="微软雅黑" panose="020B0503020204020204" charset="-122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charset="-122"/>
                <a:cs typeface="+mn-cs"/>
              </a:rPr>
              <a:t>Network enhancement to satisfy UE energy status requirement</a:t>
            </a:r>
            <a:endParaRPr lang="en-US" altLang="zh-CN" sz="1400" kern="1200" dirty="0">
              <a:solidFill>
                <a:schemeClr val="tx1"/>
              </a:solidFill>
              <a:effectLst/>
              <a:latin typeface="+mn-lt"/>
              <a:ea typeface="微软雅黑" panose="020B050302020402020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charset="-122"/>
                <a:cs typeface="+mn-cs"/>
              </a:rPr>
              <a:t>Interaction between PCF and EIF to help policy adjustment or reducing the service performance with user consent/regulatory</a:t>
            </a:r>
            <a:r>
              <a:rPr lang="en-US" altLang="zh-CN" sz="1400" kern="1200" dirty="0">
                <a:solidFill>
                  <a:srgbClr val="FF0000"/>
                </a:solidFill>
                <a:effectLst/>
                <a:latin typeface="+mn-lt"/>
                <a:ea typeface="微软雅黑" panose="020B0503020204020204" charset="-122"/>
                <a:cs typeface="+mn-cs"/>
              </a:rPr>
              <a:t>(Depending on R19 progress).</a:t>
            </a:r>
            <a:endParaRPr lang="en-US" altLang="zh-CN" sz="1400" kern="1200" dirty="0">
              <a:solidFill>
                <a:srgbClr val="FF0000"/>
              </a:solidFill>
              <a:effectLst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2956" y="4167317"/>
            <a:ext cx="6207368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 b="1" dirty="0">
                <a:latin typeface="+mn-lt"/>
                <a:ea typeface="微软雅黑" panose="020B0503020204020204" charset="-122"/>
                <a:sym typeface="+mn-ea"/>
              </a:rPr>
              <a:t>Candidate Work Tasks</a:t>
            </a:r>
            <a:endParaRPr lang="en-US" altLang="zh-CN" sz="1800" b="1" dirty="0">
              <a:latin typeface="+mn-lt"/>
              <a:ea typeface="微软雅黑" panose="020B0503020204020204" charset="-122"/>
              <a:sym typeface="+mn-ea"/>
            </a:endParaRPr>
          </a:p>
        </p:txBody>
      </p:sp>
      <p:pic>
        <p:nvPicPr>
          <p:cNvPr id="97" name="图片 96" descr="一些文字和图片的手机截图&#10;&#10;中度可信度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565" y="3830608"/>
            <a:ext cx="3716561" cy="174475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60387"/>
            <a:ext cx="10693400" cy="1130301"/>
          </a:xfrm>
        </p:spPr>
        <p:txBody>
          <a:bodyPr/>
          <a:lstStyle/>
          <a:p>
            <a:r>
              <a:rPr lang="en-US" altLang="en-GB" dirty="0">
                <a:sym typeface="+mn-ea"/>
              </a:rPr>
              <a:t>Enhancements </a:t>
            </a:r>
            <a:r>
              <a:rPr lang="en-US" altLang="en-GB" dirty="0"/>
              <a:t>NTN</a:t>
            </a:r>
            <a:endParaRPr lang="en-US" altLang="en-GB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0" y="2020253"/>
            <a:ext cx="7816362" cy="4277360"/>
          </a:xfrm>
        </p:spPr>
        <p:txBody>
          <a:bodyPr/>
          <a:lstStyle/>
          <a:p>
            <a:r>
              <a:rPr lang="en-US" altLang="en-US" sz="1800" dirty="0">
                <a:ea typeface="微软雅黑" panose="020B0503020204020204" charset="-122"/>
              </a:rPr>
              <a:t>Further enhancement of TN/NTN convergence to better support some TN fundamental services, e.g., voice and mission critical services in 5G-A era</a:t>
            </a:r>
            <a:endParaRPr lang="en-US" altLang="en-US" sz="1800" dirty="0">
              <a:ea typeface="微软雅黑" panose="020B0503020204020204" charset="-122"/>
            </a:endParaRPr>
          </a:p>
          <a:p>
            <a:r>
              <a:rPr lang="en-US" altLang="en-US" sz="1800" dirty="0">
                <a:ea typeface="微软雅黑" panose="020B0503020204020204" charset="-122"/>
              </a:rPr>
              <a:t>Features left from R19 because of the TU limitation e.g. S&amp;F for 5GC </a:t>
            </a:r>
            <a:endParaRPr lang="en-US" altLang="en-US" sz="1800" dirty="0">
              <a:ea typeface="微软雅黑" panose="020B0503020204020204" charset="-122"/>
            </a:endParaRPr>
          </a:p>
          <a:p>
            <a:r>
              <a:rPr lang="en-US" altLang="en-US" sz="1800" dirty="0">
                <a:ea typeface="微软雅黑" panose="020B0503020204020204" charset="-122"/>
              </a:rPr>
              <a:t>Candidate Work Tasks</a:t>
            </a:r>
            <a:endParaRPr lang="en-US" altLang="en-US" sz="1800" dirty="0">
              <a:ea typeface="微软雅黑" panose="020B0503020204020204" charset="-122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US" sz="1600" dirty="0">
                <a:ea typeface="微软雅黑" panose="020B0503020204020204" charset="-122"/>
              </a:rPr>
              <a:t>support of efficient IMS voice over GEO based on NB-IoT</a:t>
            </a:r>
            <a:endParaRPr lang="en-US" altLang="en-US" sz="1600" dirty="0">
              <a:ea typeface="微软雅黑" panose="020B0503020204020204" charset="-122"/>
            </a:endParaRPr>
          </a:p>
          <a:p>
            <a:pPr marL="800100" lvl="1" indent="-342900" algn="l">
              <a:buSzTx/>
              <a:buFont typeface="+mj-lt"/>
              <a:buAutoNum type="arabicPeriod"/>
            </a:pPr>
            <a:r>
              <a:rPr lang="en-US" altLang="en-US" sz="1600" dirty="0">
                <a:ea typeface="微软雅黑" panose="020B0503020204020204" charset="-122"/>
                <a:sym typeface="+mn-ea"/>
              </a:rPr>
              <a:t>5GC onboard and onboard traffic processing (LEO)</a:t>
            </a:r>
            <a:endParaRPr lang="en-US" altLang="en-US" sz="1600" dirty="0">
              <a:ea typeface="微软雅黑" panose="020B0503020204020204" charset="-122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US" sz="1600" dirty="0">
                <a:ea typeface="微软雅黑" panose="020B0503020204020204" charset="-122"/>
              </a:rPr>
              <a:t>support of UE-sat-UE communication without IMS-AGW onboard(LEO NR-NTN)</a:t>
            </a:r>
            <a:endParaRPr lang="en-US" altLang="en-US" sz="1600" dirty="0">
              <a:ea typeface="微软雅黑" panose="020B0503020204020204" charset="-122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US" sz="1600" dirty="0">
                <a:ea typeface="微软雅黑" panose="020B0503020204020204" charset="-122"/>
              </a:rPr>
              <a:t>Enhanced support for emergency communications and mission critical services using satellite access</a:t>
            </a:r>
            <a:endParaRPr lang="en-US" altLang="en-US" sz="1600" dirty="0">
              <a:ea typeface="微软雅黑" panose="020B0503020204020204" charset="-122"/>
            </a:endParaRPr>
          </a:p>
        </p:txBody>
      </p:sp>
      <p:pic>
        <p:nvPicPr>
          <p:cNvPr id="2" name="Picture 1" descr="A screen shot of a computer&#10;&#10;Description automatically generated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95293" y="3712919"/>
            <a:ext cx="4624705" cy="1179195"/>
          </a:xfrm>
          <a:prstGeom prst="rect">
            <a:avLst/>
          </a:prstGeom>
          <a:noFill/>
        </p:spPr>
      </p:pic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140403" y="5257874"/>
          <a:ext cx="4379595" cy="5359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7890"/>
                <a:gridCol w="1096645"/>
                <a:gridCol w="614680"/>
                <a:gridCol w="609600"/>
                <a:gridCol w="1160780"/>
              </a:tblGrid>
              <a:tr h="13398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</a:t>
                      </a:r>
                      <a:endParaRPr lang="en-US" altLang="en-US" sz="8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UE type</a:t>
                      </a:r>
                      <a:endParaRPr lang="en-US" altLang="en-US" sz="800" b="1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Transmission</a:t>
                      </a:r>
                      <a:r>
                        <a:rPr lang="en-US" sz="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rate</a:t>
                      </a:r>
                      <a:endParaRPr lang="en-US" altLang="en-US" sz="800" b="1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Call setup </a:t>
                      </a:r>
                      <a:r>
                        <a:rPr lang="en-US" sz="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</a:t>
                      </a:r>
                      <a:endParaRPr lang="en-US" altLang="en-US" sz="800" b="1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98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</a:t>
                      </a:r>
                      <a:endParaRPr lang="en-US" altLang="en-US" sz="8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DL</a:t>
                      </a:r>
                      <a:endParaRPr lang="en-US" altLang="en-US" sz="8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679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call using GEO</a:t>
                      </a:r>
                      <a:endParaRPr lang="en-US" altLang="en-US" sz="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Handheld</a:t>
                      </a:r>
                      <a:endParaRPr lang="en-US" altLang="en-US" sz="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[1-3] kbit/s</a:t>
                      </a:r>
                      <a:endParaRPr lang="en-US" altLang="en-US" sz="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[1-3] kbit/s</a:t>
                      </a:r>
                      <a:endParaRPr lang="en-US" altLang="en-US" sz="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[4-30] s</a:t>
                      </a:r>
                      <a:endParaRPr lang="en-US" sz="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 2</a:t>
                      </a:r>
                      <a:endParaRPr lang="en-US" altLang="en-US" sz="800" b="0" dirty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077470" y="5921721"/>
            <a:ext cx="4721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Potential KPI Requirements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</a:rPr>
              <a:t> for  IMS Voice Call Using GEO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8442" y="560387"/>
            <a:ext cx="11345358" cy="1130301"/>
          </a:xfrm>
        </p:spPr>
        <p:txBody>
          <a:bodyPr/>
          <a:lstStyle/>
          <a:p>
            <a:r>
              <a:rPr lang="en-GB" altLang="en-US" dirty="0"/>
              <a:t>AI/ML enhancements for 5GS Service</a:t>
            </a:r>
            <a:endParaRPr lang="en-GB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6365" y="2024305"/>
            <a:ext cx="11345358" cy="1762034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600" b="1" dirty="0">
                <a:cs typeface="Arial" panose="020B0604020202020204" pitchFamily="34" charset="0"/>
                <a:sym typeface="+mn-ea"/>
              </a:rPr>
              <a:t>Motivation</a:t>
            </a:r>
            <a:r>
              <a:rPr lang="en-US" altLang="en-US" sz="1600" b="1" dirty="0">
                <a:cs typeface="Arial" panose="020B0604020202020204" pitchFamily="34" charset="0"/>
              </a:rPr>
              <a:t>: </a:t>
            </a:r>
            <a:r>
              <a:rPr lang="en-US" altLang="zh-CN" sz="1600" dirty="0"/>
              <a:t>The work of AI/ML for 5GS in Rel-20 is proposed to expand the scope of network AI capabilities and services by introducing new Use Case, enhancing the existing AI/ML feature and leveraging new AI technologies.</a:t>
            </a:r>
            <a:endParaRPr lang="en-US" altLang="zh-CN" sz="1600" dirty="0"/>
          </a:p>
          <a:p>
            <a:pPr lvl="0"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Blip>
                <a:blip r:embed="rId1"/>
              </a:buBlip>
            </a:pPr>
            <a:r>
              <a:rPr lang="en-US" altLang="en-US" sz="1600" b="1" dirty="0">
                <a:cs typeface="Arial" panose="020B0604020202020204" pitchFamily="34" charset="0"/>
                <a:sym typeface="+mn-ea"/>
              </a:rPr>
              <a:t>Usage scenario: </a:t>
            </a:r>
            <a:r>
              <a:rPr lang="en-US" altLang="zh-CN" sz="1600" dirty="0">
                <a:sym typeface="+mn-ea"/>
              </a:rPr>
              <a:t>Up to Rel-19, the SA2 has studied and specified the AI-enabled network architecture and leveraged Artificial Intelligence (AI)/Machine Learning (ML)  to enable 5GC in terms of data collection, ML model training, analytics inference, and closed-loop procedures by consuming data analytics, etc. </a:t>
            </a:r>
            <a:endParaRPr lang="en-US" altLang="zh-CN" sz="1600" dirty="0"/>
          </a:p>
        </p:txBody>
      </p:sp>
      <p:sp>
        <p:nvSpPr>
          <p:cNvPr id="6" name="文本框 5"/>
          <p:cNvSpPr txBox="1"/>
          <p:nvPr/>
        </p:nvSpPr>
        <p:spPr>
          <a:xfrm>
            <a:off x="353044" y="3937537"/>
            <a:ext cx="5702765" cy="181011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-228600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r>
              <a:rPr lang="en-US" altLang="en-US" sz="1400" b="1" dirty="0">
                <a:latin typeface="+mn-lt"/>
                <a:sym typeface="+mn-ea"/>
              </a:rPr>
              <a:t>WT#1 </a:t>
            </a:r>
            <a:r>
              <a:rPr lang="en-US" altLang="en-US" sz="1400" b="1" dirty="0">
                <a:latin typeface="+mn-lt"/>
                <a:cs typeface="+mn-cs"/>
                <a:sym typeface="+mn-ea"/>
              </a:rPr>
              <a:t>AI Exposure for Optimizing OTT application</a:t>
            </a:r>
            <a:endParaRPr lang="en-US" altLang="en-US" sz="1400" b="1" dirty="0">
              <a:latin typeface="+mn-lt"/>
              <a:cs typeface="+mn-cs"/>
              <a:sym typeface="+mn-ea"/>
            </a:endParaRPr>
          </a:p>
          <a:p>
            <a:pPr lvl="1" indent="-228600" algn="l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+mn-lt"/>
                <a:cs typeface="+mn-cs"/>
                <a:sym typeface="+mn-ea"/>
              </a:rPr>
              <a:t>Study whether and how to further expose analytics data via NWDAF.</a:t>
            </a:r>
            <a:endParaRPr lang="en-US" altLang="en-US" sz="1400" dirty="0">
              <a:latin typeface="+mn-lt"/>
              <a:cs typeface="+mn-cs"/>
              <a:sym typeface="+mn-ea"/>
            </a:endParaRPr>
          </a:p>
          <a:p>
            <a:pPr lvl="1" indent="-228600" algn="l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+mn-lt"/>
                <a:cs typeface="+mn-cs"/>
                <a:sym typeface="+mn-ea"/>
              </a:rPr>
              <a:t>Study the mechanisms of NWDAF interacting with AF to implement a closed-loop capability. </a:t>
            </a:r>
            <a:endParaRPr lang="en-US" altLang="en-US" sz="1400" dirty="0">
              <a:latin typeface="+mn-lt"/>
              <a:cs typeface="+mn-cs"/>
              <a:sym typeface="+mn-ea"/>
            </a:endParaRPr>
          </a:p>
          <a:p>
            <a:pPr lvl="0" indent="-228600" algn="l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r>
              <a:rPr lang="en-US" altLang="en-US" sz="1400" b="1" dirty="0">
                <a:latin typeface="+mn-lt"/>
                <a:sym typeface="+mn-ea"/>
              </a:rPr>
              <a:t>WT#2 Feature enhancement</a:t>
            </a:r>
            <a:endParaRPr lang="en-US" altLang="en-US" sz="1400" b="1" dirty="0">
              <a:latin typeface="+mn-lt"/>
              <a:sym typeface="+mn-ea"/>
            </a:endParaRPr>
          </a:p>
          <a:p>
            <a:pPr lvl="1" indent="-228600" algn="l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+mn-lt"/>
                <a:cs typeface="+mn-cs"/>
                <a:sym typeface="+mn-ea"/>
              </a:rPr>
              <a:t>Study n</a:t>
            </a:r>
            <a:r>
              <a:rPr lang="en-US" altLang="en-US" sz="1400" dirty="0">
                <a:latin typeface="+mn-lt"/>
                <a:cs typeface="+mn-cs"/>
                <a:sym typeface="+mn-ea"/>
              </a:rPr>
              <a:t>etwork architecture enhancement to support vertical federated learning, allowing UE domain to exchange necessary intermediate information to assist E2E data analysis without exposing RAW data.</a:t>
            </a:r>
            <a:endParaRPr lang="en-US" altLang="en-US" sz="1400" dirty="0">
              <a:latin typeface="+mn-lt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35342" y="3881567"/>
            <a:ext cx="6060293" cy="24160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-228600" algn="l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r>
              <a:rPr lang="en-US" altLang="en-US" sz="1400" b="1" dirty="0">
                <a:latin typeface="+mn-lt"/>
                <a:sym typeface="+mn-ea"/>
              </a:rPr>
              <a:t>WT#3  Leveraging AI Technologies</a:t>
            </a:r>
            <a:endParaRPr lang="en-US" altLang="en-US" sz="1400" b="1" dirty="0">
              <a:latin typeface="+mn-lt"/>
              <a:sym typeface="+mn-ea"/>
            </a:endParaRPr>
          </a:p>
          <a:p>
            <a:pPr marL="342900" indent="-228600" latinLnBrk="0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ja-JP" sz="1400" b="1" dirty="0">
                <a:latin typeface="+mn-lt"/>
                <a:cs typeface="+mn-cs"/>
                <a:sym typeface="+mn-ea"/>
              </a:rPr>
              <a:t>AI/ML Model Evaluation and Transmission: </a:t>
            </a:r>
            <a:r>
              <a:rPr lang="en-US" altLang="en-US" sz="1400" dirty="0">
                <a:latin typeface="+mn-lt"/>
                <a:cs typeface="+mn-cs"/>
                <a:sym typeface="+mn-ea"/>
              </a:rPr>
              <a:t>Study the model evaluation and transmission mechanism for guaranteeing model perfomance and efficiency before the AI/ML model provisioning.</a:t>
            </a:r>
            <a:endParaRPr lang="en-US" altLang="en-US" sz="1400" dirty="0">
              <a:latin typeface="+mn-lt"/>
              <a:cs typeface="+mn-cs"/>
            </a:endParaRPr>
          </a:p>
          <a:p>
            <a:pPr marL="342900" indent="-228600" latinLnBrk="0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ja-JP" sz="1400" b="1" dirty="0">
                <a:latin typeface="+mn-lt"/>
                <a:cs typeface="+mn-cs"/>
                <a:sym typeface="+mn-ea"/>
              </a:rPr>
              <a:t>Online Learning: </a:t>
            </a:r>
            <a:r>
              <a:rPr lang="en-US" altLang="zh-CN" sz="1400" dirty="0">
                <a:latin typeface="+mn-lt"/>
                <a:cs typeface="+mn-cs"/>
                <a:sym typeface="+mn-ea"/>
              </a:rPr>
              <a:t>Study n</a:t>
            </a:r>
            <a:r>
              <a:rPr lang="en-US" altLang="en-US" sz="1400" dirty="0">
                <a:latin typeface="+mn-lt"/>
                <a:cs typeface="+mn-cs"/>
                <a:sym typeface="+mn-ea"/>
              </a:rPr>
              <a:t>etwork architecture enhancement to support online learning, able to quickly adjust the model in real-time based on online feedback data, enabling the model to reflect changes in a timely manner and improve the accuracy of prediction.</a:t>
            </a:r>
            <a:endParaRPr lang="en-US" altLang="en-US" sz="1400" dirty="0">
              <a:latin typeface="+mn-lt"/>
              <a:cs typeface="+mn-cs"/>
            </a:endParaRPr>
          </a:p>
          <a:p>
            <a:pPr marL="342900" indent="-228600" latinLnBrk="0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ja-JP" sz="1400" b="1" dirty="0">
                <a:latin typeface="+mn-lt"/>
                <a:cs typeface="+mn-cs"/>
                <a:sym typeface="+mn-ea"/>
              </a:rPr>
              <a:t>Reinforcement Learning: </a:t>
            </a:r>
            <a:r>
              <a:rPr lang="en-US" altLang="zh-CN" sz="1400" dirty="0">
                <a:latin typeface="+mn-lt"/>
                <a:cs typeface="+mn-cs"/>
                <a:sym typeface="+mn-ea"/>
              </a:rPr>
              <a:t>Study n</a:t>
            </a:r>
            <a:r>
              <a:rPr lang="en-US" altLang="en-US" sz="1400" dirty="0">
                <a:latin typeface="+mn-lt"/>
                <a:cs typeface="+mn-cs"/>
                <a:sym typeface="+mn-ea"/>
              </a:rPr>
              <a:t>etwork architecture enhancement to support the mechanism of reinforcement learning.</a:t>
            </a:r>
            <a:endParaRPr lang="en-US" altLang="en-US" sz="1400" dirty="0">
              <a:latin typeface="+mn-lt"/>
              <a:cs typeface="+mn-cs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689" y="3539935"/>
            <a:ext cx="27495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indent="-228600" algn="l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en-US" sz="2000" b="1" dirty="0">
                <a:latin typeface="+mn-lt"/>
                <a:sym typeface="+mn-ea"/>
              </a:rPr>
              <a:t>Candidate Work Tasks</a:t>
            </a:r>
            <a:endParaRPr lang="en-US" altLang="en-US" sz="2000" b="1" dirty="0">
              <a:latin typeface="+mn-lt"/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p="http://schemas.openxmlformats.org/presentationml/2006/main">
  <p:tag name="TABLE_ENDDRAG_ORIGIN_RECT" val="344*63"/>
  <p:tag name="TABLE_ENDDRAG_RECT" val="588*446*344*63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5.xml><?xml version="1.0" encoding="utf-8"?>
<ds:datastoreItem xmlns:ds="http://schemas.openxmlformats.org/officeDocument/2006/customXml" ds:itemID="{BD6692E6-AFB4-4AE6-8E62-2D7692F0CE70}">
  <ds:schemaRefs/>
</ds:datastoreItem>
</file>

<file path=customXml/itemProps16.xml><?xml version="1.0" encoding="utf-8"?>
<ds:datastoreItem xmlns:ds="http://schemas.openxmlformats.org/officeDocument/2006/customXml" ds:itemID="{35CA3727-A4EB-4398-9783-D0148B061093}">
  <ds:schemaRefs/>
</ds:datastoreItem>
</file>

<file path=customXml/itemProps17.xml><?xml version="1.0" encoding="utf-8"?>
<ds:datastoreItem xmlns:ds="http://schemas.openxmlformats.org/officeDocument/2006/customXml" ds:itemID="{7D3A830A-0AC8-45A7-9E99-DF047C23D0D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15778</Words>
  <Application>WPS 演示</Application>
  <PresentationFormat>宽屏</PresentationFormat>
  <Paragraphs>554</Paragraphs>
  <Slides>16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微软雅黑</vt:lpstr>
      <vt:lpstr>等线</vt:lpstr>
      <vt:lpstr>Arial Unicode MS</vt:lpstr>
      <vt:lpstr>Office Theme</vt:lpstr>
      <vt:lpstr>Visio.Drawing.11</vt:lpstr>
      <vt:lpstr>PowerPoint 演示文稿</vt:lpstr>
      <vt:lpstr>Items proposed for 5G-A R20</vt:lpstr>
      <vt:lpstr>Over view on Rel-20 5G-A Content</vt:lpstr>
      <vt:lpstr>PowerPoint 演示文稿</vt:lpstr>
      <vt:lpstr>PowerPoint 演示文稿</vt:lpstr>
      <vt:lpstr>PowerPoint 演示文稿</vt:lpstr>
      <vt:lpstr>Energy saving and efficiency Ph2</vt:lpstr>
      <vt:lpstr>Enhancements NTN</vt:lpstr>
      <vt:lpstr>AI/ML enhancements for 5GS Service</vt:lpstr>
      <vt:lpstr>Extended Reality and media service (XRM) Phase 3 </vt:lpstr>
      <vt:lpstr>NG RTC enhancements</vt:lpstr>
      <vt:lpstr>Ambient IoT Ph2</vt:lpstr>
      <vt:lpstr>Integrated Sensing and Communication</vt:lpstr>
      <vt:lpstr>Enhancement for Service based UPF</vt:lpstr>
      <vt:lpstr>Redundant transmission</vt:lpstr>
      <vt:lpstr>Network digital twin enhancements 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Tao Sun-9337r2</cp:lastModifiedBy>
  <cp:revision>748</cp:revision>
  <dcterms:created xsi:type="dcterms:W3CDTF">2010-02-05T13:52:00Z</dcterms:created>
  <dcterms:modified xsi:type="dcterms:W3CDTF">2024-11-29T16:06:34Z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1A2B72E7628B40A291A51B901DA038FE_13</vt:lpwstr>
  </property>
  <property fmtid="{D5CDD505-2E9C-101B-9397-08002B2CF9AE}" pid="4" name="KSOProductBuildVer">
    <vt:lpwstr>2052-12.8.2.18205</vt:lpwstr>
  </property>
</Properties>
</file>