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80"/>
  </p:notesMasterIdLst>
  <p:handoutMasterIdLst>
    <p:handoutMasterId r:id="rId81"/>
  </p:handoutMasterIdLst>
  <p:sldIdLst>
    <p:sldId id="303" r:id="rId5"/>
    <p:sldId id="621" r:id="rId6"/>
    <p:sldId id="708" r:id="rId7"/>
    <p:sldId id="1255" r:id="rId8"/>
    <p:sldId id="1375" r:id="rId9"/>
    <p:sldId id="1300" r:id="rId10"/>
    <p:sldId id="1302" r:id="rId11"/>
    <p:sldId id="1340" r:id="rId12"/>
    <p:sldId id="1228" r:id="rId13"/>
    <p:sldId id="1381" r:id="rId14"/>
    <p:sldId id="1361" r:id="rId15"/>
    <p:sldId id="1373" r:id="rId16"/>
    <p:sldId id="1359" r:id="rId17"/>
    <p:sldId id="972" r:id="rId18"/>
    <p:sldId id="970" r:id="rId19"/>
    <p:sldId id="967" r:id="rId20"/>
    <p:sldId id="971" r:id="rId21"/>
    <p:sldId id="987" r:id="rId22"/>
    <p:sldId id="985" r:id="rId23"/>
    <p:sldId id="990" r:id="rId24"/>
    <p:sldId id="984" r:id="rId25"/>
    <p:sldId id="986" r:id="rId26"/>
    <p:sldId id="1357" r:id="rId27"/>
    <p:sldId id="1243" r:id="rId28"/>
    <p:sldId id="1307" r:id="rId29"/>
    <p:sldId id="1256" r:id="rId30"/>
    <p:sldId id="1321" r:id="rId31"/>
    <p:sldId id="1341" r:id="rId32"/>
    <p:sldId id="1342" r:id="rId33"/>
    <p:sldId id="1322" r:id="rId34"/>
    <p:sldId id="1324" r:id="rId35"/>
    <p:sldId id="1323" r:id="rId36"/>
    <p:sldId id="1356" r:id="rId37"/>
    <p:sldId id="1343" r:id="rId38"/>
    <p:sldId id="1344" r:id="rId39"/>
    <p:sldId id="1345" r:id="rId40"/>
    <p:sldId id="1346" r:id="rId41"/>
    <p:sldId id="1347" r:id="rId42"/>
    <p:sldId id="1348" r:id="rId43"/>
    <p:sldId id="1349" r:id="rId44"/>
    <p:sldId id="1350" r:id="rId45"/>
    <p:sldId id="1351" r:id="rId46"/>
    <p:sldId id="1352" r:id="rId47"/>
    <p:sldId id="1353" r:id="rId48"/>
    <p:sldId id="1354" r:id="rId49"/>
    <p:sldId id="1326" r:id="rId50"/>
    <p:sldId id="1325" r:id="rId51"/>
    <p:sldId id="1384" r:id="rId52"/>
    <p:sldId id="1257" r:id="rId53"/>
    <p:sldId id="1372" r:id="rId54"/>
    <p:sldId id="930" r:id="rId55"/>
    <p:sldId id="1364" r:id="rId56"/>
    <p:sldId id="1365" r:id="rId57"/>
    <p:sldId id="1366" r:id="rId58"/>
    <p:sldId id="1367" r:id="rId59"/>
    <p:sldId id="988" r:id="rId60"/>
    <p:sldId id="1368" r:id="rId61"/>
    <p:sldId id="1369" r:id="rId62"/>
    <p:sldId id="1370" r:id="rId63"/>
    <p:sldId id="1371" r:id="rId64"/>
    <p:sldId id="963" r:id="rId65"/>
    <p:sldId id="1387" r:id="rId66"/>
    <p:sldId id="1380" r:id="rId67"/>
    <p:sldId id="1316" r:id="rId68"/>
    <p:sldId id="1311" r:id="rId69"/>
    <p:sldId id="1312" r:id="rId70"/>
    <p:sldId id="1386" r:id="rId71"/>
    <p:sldId id="1338" r:id="rId72"/>
    <p:sldId id="1360" r:id="rId73"/>
    <p:sldId id="907" r:id="rId74"/>
    <p:sldId id="908" r:id="rId75"/>
    <p:sldId id="1329" r:id="rId76"/>
    <p:sldId id="949" r:id="rId77"/>
    <p:sldId id="950" r:id="rId78"/>
    <p:sldId id="952" r:id="rId79"/>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72AF2F"/>
    <a:srgbClr val="5C88D0"/>
    <a:srgbClr val="C1E442"/>
    <a:srgbClr val="B2B2B2"/>
    <a:srgbClr val="808080"/>
    <a:srgbClr val="FFFFCC"/>
    <a:srgbClr val="FFFF99"/>
    <a:srgbClr val="C6D254"/>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340" autoAdjust="0"/>
    <p:restoredTop sz="92197" autoAdjust="0"/>
  </p:normalViewPr>
  <p:slideViewPr>
    <p:cSldViewPr snapToGrid="0">
      <p:cViewPr varScale="1">
        <p:scale>
          <a:sx n="106" d="100"/>
          <a:sy n="106" d="100"/>
        </p:scale>
        <p:origin x="96" y="12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278" y="-1891"/>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theme" Target="theme/theme1.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notesMaster" Target="notesMasters/notesMaster1.xml"/><Relationship Id="rId85"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61" Type="http://schemas.openxmlformats.org/officeDocument/2006/relationships/slide" Target="slides/slide57.xml"/><Relationship Id="rId8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file:///D:\Zou%20Lan\2024&#24037;&#20316;\&#26631;&#20934;&#24037;&#20316;\3GPP\SA%23106\report\tdoc%20stats\SA5%20tdoc%20statistics-20241130-2023_d1.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D:\Zou%20Lan\2024&#24037;&#20316;\&#26631;&#20934;&#24037;&#20316;\3GPP\SA%23106\report\tdoc%20stats\SA5%20tdoc%20statistics-20241130-2023_d1.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D:\Zou%20Lan\2024&#24037;&#20316;\&#26631;&#20934;&#24037;&#20316;\3GPP\SA%23106\report\tdoc%20stats\SA5%20tdoc%20statistics-20241130-2023_d1.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D:\Zou%20Lan\2024&#24037;&#20316;\&#26631;&#20934;&#24037;&#20316;\3GPP\SA%23106\report\tdoc%20stats\SA5%20tdoc%20statistics-20241130-2023_d1.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D:\Zou%20Lan\2024&#24037;&#20316;\&#26631;&#20934;&#24037;&#20316;\3GPP\SA%23106\report\tdoc%20stats\SA5%20tdoc%20statistics-20241130-2023_d2.xlsx" TargetMode="External"/><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a:t>LS exchange</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1"/>
          <c:order val="1"/>
          <c:tx>
            <c:strRef>
              <c:f>Sheet1!$N$2</c:f>
              <c:strCache>
                <c:ptCount val="1"/>
                <c:pt idx="0">
                  <c:v>incoming LS</c:v>
                </c:pt>
              </c:strCache>
            </c:strRef>
          </c:tx>
          <c:spPr>
            <a:ln w="28575" cap="rnd">
              <a:solidFill>
                <a:schemeClr val="accent2"/>
              </a:solidFill>
              <a:round/>
            </a:ln>
            <a:effectLst/>
          </c:spPr>
          <c:marker>
            <c:symbol val="none"/>
          </c:marker>
          <c:cat>
            <c:strRef>
              <c:f>Sheet1!$A$3:$A$15</c:f>
              <c:strCache>
                <c:ptCount val="13"/>
                <c:pt idx="0">
                  <c:v>SA5#146Bis-e</c:v>
                </c:pt>
                <c:pt idx="1">
                  <c:v>SA5#147</c:v>
                </c:pt>
                <c:pt idx="2">
                  <c:v>SA5#148-e</c:v>
                </c:pt>
                <c:pt idx="3">
                  <c:v>SA5#149</c:v>
                </c:pt>
                <c:pt idx="4">
                  <c:v>SA5#150</c:v>
                </c:pt>
                <c:pt idx="5">
                  <c:v>SA5#151</c:v>
                </c:pt>
                <c:pt idx="6">
                  <c:v>SA5#152</c:v>
                </c:pt>
                <c:pt idx="7">
                  <c:v>SA5#153</c:v>
                </c:pt>
                <c:pt idx="8">
                  <c:v>SA5#154</c:v>
                </c:pt>
                <c:pt idx="9">
                  <c:v>SA5#155</c:v>
                </c:pt>
                <c:pt idx="10">
                  <c:v>SA5#156</c:v>
                </c:pt>
                <c:pt idx="11">
                  <c:v>SA5#157</c:v>
                </c:pt>
                <c:pt idx="12">
                  <c:v>SA5#158</c:v>
                </c:pt>
              </c:strCache>
            </c:strRef>
          </c:cat>
          <c:val>
            <c:numRef>
              <c:f>Sheet1!$N$3:$N$15</c:f>
              <c:numCache>
                <c:formatCode>General</c:formatCode>
                <c:ptCount val="13"/>
                <c:pt idx="0">
                  <c:v>0</c:v>
                </c:pt>
                <c:pt idx="1">
                  <c:v>38</c:v>
                </c:pt>
                <c:pt idx="2">
                  <c:v>33</c:v>
                </c:pt>
                <c:pt idx="3">
                  <c:v>33</c:v>
                </c:pt>
                <c:pt idx="4">
                  <c:v>29</c:v>
                </c:pt>
                <c:pt idx="5">
                  <c:v>19</c:v>
                </c:pt>
                <c:pt idx="6">
                  <c:v>29</c:v>
                </c:pt>
                <c:pt idx="7">
                  <c:v>45</c:v>
                </c:pt>
                <c:pt idx="8">
                  <c:v>32</c:v>
                </c:pt>
                <c:pt idx="9">
                  <c:v>14</c:v>
                </c:pt>
                <c:pt idx="10">
                  <c:v>27</c:v>
                </c:pt>
                <c:pt idx="11">
                  <c:v>19</c:v>
                </c:pt>
                <c:pt idx="12">
                  <c:v>17</c:v>
                </c:pt>
              </c:numCache>
            </c:numRef>
          </c:val>
          <c:smooth val="0"/>
          <c:extLst>
            <c:ext xmlns:c16="http://schemas.microsoft.com/office/drawing/2014/chart" uri="{C3380CC4-5D6E-409C-BE32-E72D297353CC}">
              <c16:uniqueId val="{00000000-8A57-4A47-84D4-08897B722A4F}"/>
            </c:ext>
          </c:extLst>
        </c:ser>
        <c:ser>
          <c:idx val="2"/>
          <c:order val="2"/>
          <c:tx>
            <c:strRef>
              <c:f>Sheet1!$O$2</c:f>
              <c:strCache>
                <c:ptCount val="1"/>
                <c:pt idx="0">
                  <c:v>Outgoing LS</c:v>
                </c:pt>
              </c:strCache>
            </c:strRef>
          </c:tx>
          <c:spPr>
            <a:ln w="28575" cap="rnd">
              <a:solidFill>
                <a:schemeClr val="accent3"/>
              </a:solidFill>
              <a:round/>
            </a:ln>
            <a:effectLst/>
          </c:spPr>
          <c:marker>
            <c:symbol val="none"/>
          </c:marker>
          <c:cat>
            <c:strRef>
              <c:f>Sheet1!$A$3:$A$15</c:f>
              <c:strCache>
                <c:ptCount val="13"/>
                <c:pt idx="0">
                  <c:v>SA5#146Bis-e</c:v>
                </c:pt>
                <c:pt idx="1">
                  <c:v>SA5#147</c:v>
                </c:pt>
                <c:pt idx="2">
                  <c:v>SA5#148-e</c:v>
                </c:pt>
                <c:pt idx="3">
                  <c:v>SA5#149</c:v>
                </c:pt>
                <c:pt idx="4">
                  <c:v>SA5#150</c:v>
                </c:pt>
                <c:pt idx="5">
                  <c:v>SA5#151</c:v>
                </c:pt>
                <c:pt idx="6">
                  <c:v>SA5#152</c:v>
                </c:pt>
                <c:pt idx="7">
                  <c:v>SA5#153</c:v>
                </c:pt>
                <c:pt idx="8">
                  <c:v>SA5#154</c:v>
                </c:pt>
                <c:pt idx="9">
                  <c:v>SA5#155</c:v>
                </c:pt>
                <c:pt idx="10">
                  <c:v>SA5#156</c:v>
                </c:pt>
                <c:pt idx="11">
                  <c:v>SA5#157</c:v>
                </c:pt>
                <c:pt idx="12">
                  <c:v>SA5#158</c:v>
                </c:pt>
              </c:strCache>
            </c:strRef>
          </c:cat>
          <c:val>
            <c:numRef>
              <c:f>Sheet1!$O$3:$O$15</c:f>
              <c:numCache>
                <c:formatCode>General</c:formatCode>
                <c:ptCount val="13"/>
                <c:pt idx="0">
                  <c:v>0</c:v>
                </c:pt>
                <c:pt idx="1">
                  <c:v>18</c:v>
                </c:pt>
                <c:pt idx="2">
                  <c:v>13</c:v>
                </c:pt>
                <c:pt idx="3">
                  <c:v>13</c:v>
                </c:pt>
                <c:pt idx="4">
                  <c:v>9</c:v>
                </c:pt>
                <c:pt idx="5">
                  <c:v>6</c:v>
                </c:pt>
                <c:pt idx="6">
                  <c:v>13</c:v>
                </c:pt>
                <c:pt idx="7">
                  <c:v>21</c:v>
                </c:pt>
                <c:pt idx="8">
                  <c:v>21</c:v>
                </c:pt>
                <c:pt idx="9">
                  <c:v>7</c:v>
                </c:pt>
                <c:pt idx="10">
                  <c:v>14</c:v>
                </c:pt>
                <c:pt idx="11">
                  <c:v>7</c:v>
                </c:pt>
                <c:pt idx="12">
                  <c:v>11</c:v>
                </c:pt>
              </c:numCache>
            </c:numRef>
          </c:val>
          <c:smooth val="0"/>
          <c:extLst>
            <c:ext xmlns:c16="http://schemas.microsoft.com/office/drawing/2014/chart" uri="{C3380CC4-5D6E-409C-BE32-E72D297353CC}">
              <c16:uniqueId val="{00000001-8A57-4A47-84D4-08897B722A4F}"/>
            </c:ext>
          </c:extLst>
        </c:ser>
        <c:dLbls>
          <c:showLegendKey val="0"/>
          <c:showVal val="0"/>
          <c:showCatName val="0"/>
          <c:showSerName val="0"/>
          <c:showPercent val="0"/>
          <c:showBubbleSize val="0"/>
        </c:dLbls>
        <c:smooth val="0"/>
        <c:axId val="942185823"/>
        <c:axId val="925101791"/>
        <c:extLst>
          <c:ext xmlns:c15="http://schemas.microsoft.com/office/drawing/2012/chart" uri="{02D57815-91ED-43cb-92C2-25804820EDAC}">
            <c15:filteredLineSeries>
              <c15:ser>
                <c:idx val="0"/>
                <c:order val="0"/>
                <c:tx>
                  <c:strRef>
                    <c:extLst>
                      <c:ext uri="{02D57815-91ED-43cb-92C2-25804820EDAC}">
                        <c15:formulaRef>
                          <c15:sqref>Sheet1!$M$2</c15:sqref>
                        </c15:formulaRef>
                      </c:ext>
                    </c:extLst>
                    <c:strCache>
                      <c:ptCount val="1"/>
                      <c:pt idx="0">
                        <c:v>Online delegates</c:v>
                      </c:pt>
                    </c:strCache>
                  </c:strRef>
                </c:tx>
                <c:spPr>
                  <a:ln w="28575" cap="rnd">
                    <a:solidFill>
                      <a:schemeClr val="accent1"/>
                    </a:solidFill>
                    <a:round/>
                  </a:ln>
                  <a:effectLst/>
                </c:spPr>
                <c:marker>
                  <c:symbol val="none"/>
                </c:marker>
                <c:cat>
                  <c:strRef>
                    <c:extLst>
                      <c:ext uri="{02D57815-91ED-43cb-92C2-25804820EDAC}">
                        <c15:formulaRef>
                          <c15:sqref>Sheet1!$A$3:$A$15</c15:sqref>
                        </c15:formulaRef>
                      </c:ext>
                    </c:extLst>
                    <c:strCache>
                      <c:ptCount val="13"/>
                      <c:pt idx="0">
                        <c:v>SA5#146Bis-e</c:v>
                      </c:pt>
                      <c:pt idx="1">
                        <c:v>SA5#147</c:v>
                      </c:pt>
                      <c:pt idx="2">
                        <c:v>SA5#148-e</c:v>
                      </c:pt>
                      <c:pt idx="3">
                        <c:v>SA5#149</c:v>
                      </c:pt>
                      <c:pt idx="4">
                        <c:v>SA5#150</c:v>
                      </c:pt>
                      <c:pt idx="5">
                        <c:v>SA5#151</c:v>
                      </c:pt>
                      <c:pt idx="6">
                        <c:v>SA5#152</c:v>
                      </c:pt>
                      <c:pt idx="7">
                        <c:v>SA5#153</c:v>
                      </c:pt>
                      <c:pt idx="8">
                        <c:v>SA5#154</c:v>
                      </c:pt>
                      <c:pt idx="9">
                        <c:v>SA5#155</c:v>
                      </c:pt>
                      <c:pt idx="10">
                        <c:v>SA5#156</c:v>
                      </c:pt>
                      <c:pt idx="11">
                        <c:v>SA5#157</c:v>
                      </c:pt>
                      <c:pt idx="12">
                        <c:v>SA5#158</c:v>
                      </c:pt>
                    </c:strCache>
                  </c:strRef>
                </c:cat>
                <c:val>
                  <c:numRef>
                    <c:extLst>
                      <c:ext uri="{02D57815-91ED-43cb-92C2-25804820EDAC}">
                        <c15:formulaRef>
                          <c15:sqref>Sheet1!$M$3:$M$10</c15:sqref>
                        </c15:formulaRef>
                      </c:ext>
                    </c:extLst>
                    <c:numCache>
                      <c:formatCode>General</c:formatCode>
                      <c:ptCount val="8"/>
                      <c:pt idx="0">
                        <c:v>139</c:v>
                      </c:pt>
                      <c:pt idx="1">
                        <c:v>51</c:v>
                      </c:pt>
                      <c:pt idx="2">
                        <c:v>149</c:v>
                      </c:pt>
                      <c:pt idx="3">
                        <c:v>42</c:v>
                      </c:pt>
                      <c:pt idx="4">
                        <c:v>41</c:v>
                      </c:pt>
                      <c:pt idx="5">
                        <c:v>37</c:v>
                      </c:pt>
                      <c:pt idx="6">
                        <c:v>44</c:v>
                      </c:pt>
                      <c:pt idx="7">
                        <c:v>28</c:v>
                      </c:pt>
                    </c:numCache>
                  </c:numRef>
                </c:val>
                <c:smooth val="0"/>
                <c:extLst>
                  <c:ext xmlns:c16="http://schemas.microsoft.com/office/drawing/2014/chart" uri="{C3380CC4-5D6E-409C-BE32-E72D297353CC}">
                    <c16:uniqueId val="{00000002-8A57-4A47-84D4-08897B722A4F}"/>
                  </c:ext>
                </c:extLst>
              </c15:ser>
            </c15:filteredLineSeries>
          </c:ext>
        </c:extLst>
      </c:lineChart>
      <c:catAx>
        <c:axId val="9421858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25101791"/>
        <c:crosses val="autoZero"/>
        <c:auto val="1"/>
        <c:lblAlgn val="ctr"/>
        <c:lblOffset val="100"/>
        <c:noMultiLvlLbl val="0"/>
      </c:catAx>
      <c:valAx>
        <c:axId val="92510179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4218582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solidFill>
        <a:srgbClr val="00B0F0"/>
      </a:solid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a:t>Number of delegates in SA5</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1"/>
          <c:order val="1"/>
          <c:tx>
            <c:strRef>
              <c:f>Sheet1!$L$2</c:f>
              <c:strCache>
                <c:ptCount val="1"/>
                <c:pt idx="0">
                  <c:v>F2F delegates</c:v>
                </c:pt>
              </c:strCache>
            </c:strRef>
          </c:tx>
          <c:spPr>
            <a:ln w="28575" cap="rnd">
              <a:solidFill>
                <a:schemeClr val="accent2"/>
              </a:solidFill>
              <a:round/>
            </a:ln>
            <a:effectLst/>
          </c:spPr>
          <c:marker>
            <c:symbol val="none"/>
          </c:marker>
          <c:cat>
            <c:strRef>
              <c:f>Sheet1!$A$3:$A$15</c:f>
              <c:strCache>
                <c:ptCount val="13"/>
                <c:pt idx="0">
                  <c:v>SA5#146Bis-e</c:v>
                </c:pt>
                <c:pt idx="1">
                  <c:v>SA5#147</c:v>
                </c:pt>
                <c:pt idx="2">
                  <c:v>SA5#148-e</c:v>
                </c:pt>
                <c:pt idx="3">
                  <c:v>SA5#149</c:v>
                </c:pt>
                <c:pt idx="4">
                  <c:v>SA5#150</c:v>
                </c:pt>
                <c:pt idx="5">
                  <c:v>SA5#151</c:v>
                </c:pt>
                <c:pt idx="6">
                  <c:v>SA5#152</c:v>
                </c:pt>
                <c:pt idx="7">
                  <c:v>SA5#153</c:v>
                </c:pt>
                <c:pt idx="8">
                  <c:v>SA5#154</c:v>
                </c:pt>
                <c:pt idx="9">
                  <c:v>SA5#155</c:v>
                </c:pt>
                <c:pt idx="10">
                  <c:v>SA5#156</c:v>
                </c:pt>
                <c:pt idx="11">
                  <c:v>SA5#157</c:v>
                </c:pt>
                <c:pt idx="12">
                  <c:v>SA5#158</c:v>
                </c:pt>
              </c:strCache>
            </c:strRef>
          </c:cat>
          <c:val>
            <c:numRef>
              <c:f>Sheet1!$L$3:$L$15</c:f>
              <c:numCache>
                <c:formatCode>General</c:formatCode>
                <c:ptCount val="13"/>
                <c:pt idx="0">
                  <c:v>0</c:v>
                </c:pt>
                <c:pt idx="1">
                  <c:v>151</c:v>
                </c:pt>
                <c:pt idx="2">
                  <c:v>0</c:v>
                </c:pt>
                <c:pt idx="3">
                  <c:v>153</c:v>
                </c:pt>
                <c:pt idx="4">
                  <c:v>176</c:v>
                </c:pt>
                <c:pt idx="5">
                  <c:v>142</c:v>
                </c:pt>
                <c:pt idx="6">
                  <c:v>150</c:v>
                </c:pt>
                <c:pt idx="7">
                  <c:v>76</c:v>
                </c:pt>
                <c:pt idx="8">
                  <c:v>170</c:v>
                </c:pt>
                <c:pt idx="9">
                  <c:v>140</c:v>
                </c:pt>
                <c:pt idx="10">
                  <c:v>188</c:v>
                </c:pt>
                <c:pt idx="11">
                  <c:v>129</c:v>
                </c:pt>
                <c:pt idx="12">
                  <c:v>172</c:v>
                </c:pt>
              </c:numCache>
            </c:numRef>
          </c:val>
          <c:smooth val="0"/>
          <c:extLst>
            <c:ext xmlns:c16="http://schemas.microsoft.com/office/drawing/2014/chart" uri="{C3380CC4-5D6E-409C-BE32-E72D297353CC}">
              <c16:uniqueId val="{00000000-8B1E-42CA-BE74-8DF713A6DD07}"/>
            </c:ext>
          </c:extLst>
        </c:ser>
        <c:ser>
          <c:idx val="2"/>
          <c:order val="2"/>
          <c:tx>
            <c:strRef>
              <c:f>Sheet1!$M$2</c:f>
              <c:strCache>
                <c:ptCount val="1"/>
                <c:pt idx="0">
                  <c:v>Online delegates</c:v>
                </c:pt>
              </c:strCache>
            </c:strRef>
          </c:tx>
          <c:spPr>
            <a:ln w="28575" cap="rnd">
              <a:solidFill>
                <a:schemeClr val="accent3"/>
              </a:solidFill>
              <a:round/>
            </a:ln>
            <a:effectLst/>
          </c:spPr>
          <c:marker>
            <c:symbol val="none"/>
          </c:marker>
          <c:cat>
            <c:strRef>
              <c:f>Sheet1!$A$3:$A$15</c:f>
              <c:strCache>
                <c:ptCount val="13"/>
                <c:pt idx="0">
                  <c:v>SA5#146Bis-e</c:v>
                </c:pt>
                <c:pt idx="1">
                  <c:v>SA5#147</c:v>
                </c:pt>
                <c:pt idx="2">
                  <c:v>SA5#148-e</c:v>
                </c:pt>
                <c:pt idx="3">
                  <c:v>SA5#149</c:v>
                </c:pt>
                <c:pt idx="4">
                  <c:v>SA5#150</c:v>
                </c:pt>
                <c:pt idx="5">
                  <c:v>SA5#151</c:v>
                </c:pt>
                <c:pt idx="6">
                  <c:v>SA5#152</c:v>
                </c:pt>
                <c:pt idx="7">
                  <c:v>SA5#153</c:v>
                </c:pt>
                <c:pt idx="8">
                  <c:v>SA5#154</c:v>
                </c:pt>
                <c:pt idx="9">
                  <c:v>SA5#155</c:v>
                </c:pt>
                <c:pt idx="10">
                  <c:v>SA5#156</c:v>
                </c:pt>
                <c:pt idx="11">
                  <c:v>SA5#157</c:v>
                </c:pt>
                <c:pt idx="12">
                  <c:v>SA5#158</c:v>
                </c:pt>
              </c:strCache>
            </c:strRef>
          </c:cat>
          <c:val>
            <c:numRef>
              <c:f>Sheet1!$M$3:$M$15</c:f>
              <c:numCache>
                <c:formatCode>General</c:formatCode>
                <c:ptCount val="13"/>
                <c:pt idx="0">
                  <c:v>139</c:v>
                </c:pt>
                <c:pt idx="1">
                  <c:v>51</c:v>
                </c:pt>
                <c:pt idx="2">
                  <c:v>149</c:v>
                </c:pt>
                <c:pt idx="3">
                  <c:v>42</c:v>
                </c:pt>
                <c:pt idx="4">
                  <c:v>41</c:v>
                </c:pt>
                <c:pt idx="5">
                  <c:v>37</c:v>
                </c:pt>
                <c:pt idx="6">
                  <c:v>44</c:v>
                </c:pt>
                <c:pt idx="7">
                  <c:v>28</c:v>
                </c:pt>
                <c:pt idx="8">
                  <c:v>21</c:v>
                </c:pt>
                <c:pt idx="9">
                  <c:v>20</c:v>
                </c:pt>
                <c:pt idx="10">
                  <c:v>29</c:v>
                </c:pt>
                <c:pt idx="11">
                  <c:v>53</c:v>
                </c:pt>
                <c:pt idx="12">
                  <c:v>28</c:v>
                </c:pt>
              </c:numCache>
            </c:numRef>
          </c:val>
          <c:smooth val="0"/>
          <c:extLst>
            <c:ext xmlns:c16="http://schemas.microsoft.com/office/drawing/2014/chart" uri="{C3380CC4-5D6E-409C-BE32-E72D297353CC}">
              <c16:uniqueId val="{00000001-8B1E-42CA-BE74-8DF713A6DD07}"/>
            </c:ext>
          </c:extLst>
        </c:ser>
        <c:dLbls>
          <c:showLegendKey val="0"/>
          <c:showVal val="0"/>
          <c:showCatName val="0"/>
          <c:showSerName val="0"/>
          <c:showPercent val="0"/>
          <c:showBubbleSize val="0"/>
        </c:dLbls>
        <c:smooth val="0"/>
        <c:axId val="942185823"/>
        <c:axId val="925101791"/>
        <c:extLst>
          <c:ext xmlns:c15="http://schemas.microsoft.com/office/drawing/2012/chart" uri="{02D57815-91ED-43cb-92C2-25804820EDAC}">
            <c15:filteredLineSeries>
              <c15:ser>
                <c:idx val="0"/>
                <c:order val="0"/>
                <c:tx>
                  <c:strRef>
                    <c:extLst>
                      <c:ext uri="{02D57815-91ED-43cb-92C2-25804820EDAC}">
                        <c15:formulaRef>
                          <c15:sqref>Sheet1!$K$2</c15:sqref>
                        </c15:formulaRef>
                      </c:ext>
                    </c:extLst>
                    <c:strCache>
                      <c:ptCount val="1"/>
                      <c:pt idx="0">
                        <c:v>Total delegates</c:v>
                      </c:pt>
                    </c:strCache>
                  </c:strRef>
                </c:tx>
                <c:spPr>
                  <a:ln w="28575" cap="rnd">
                    <a:solidFill>
                      <a:schemeClr val="accent1"/>
                    </a:solidFill>
                    <a:round/>
                  </a:ln>
                  <a:effectLst/>
                </c:spPr>
                <c:marker>
                  <c:symbol val="none"/>
                </c:marker>
                <c:cat>
                  <c:strRef>
                    <c:extLst>
                      <c:ext uri="{02D57815-91ED-43cb-92C2-25804820EDAC}">
                        <c15:formulaRef>
                          <c15:sqref>Sheet1!$A$3:$A$15</c15:sqref>
                        </c15:formulaRef>
                      </c:ext>
                    </c:extLst>
                    <c:strCache>
                      <c:ptCount val="13"/>
                      <c:pt idx="0">
                        <c:v>SA5#146Bis-e</c:v>
                      </c:pt>
                      <c:pt idx="1">
                        <c:v>SA5#147</c:v>
                      </c:pt>
                      <c:pt idx="2">
                        <c:v>SA5#148-e</c:v>
                      </c:pt>
                      <c:pt idx="3">
                        <c:v>SA5#149</c:v>
                      </c:pt>
                      <c:pt idx="4">
                        <c:v>SA5#150</c:v>
                      </c:pt>
                      <c:pt idx="5">
                        <c:v>SA5#151</c:v>
                      </c:pt>
                      <c:pt idx="6">
                        <c:v>SA5#152</c:v>
                      </c:pt>
                      <c:pt idx="7">
                        <c:v>SA5#153</c:v>
                      </c:pt>
                      <c:pt idx="8">
                        <c:v>SA5#154</c:v>
                      </c:pt>
                      <c:pt idx="9">
                        <c:v>SA5#155</c:v>
                      </c:pt>
                      <c:pt idx="10">
                        <c:v>SA5#156</c:v>
                      </c:pt>
                      <c:pt idx="11">
                        <c:v>SA5#157</c:v>
                      </c:pt>
                      <c:pt idx="12">
                        <c:v>SA5#158</c:v>
                      </c:pt>
                    </c:strCache>
                  </c:strRef>
                </c:cat>
                <c:val>
                  <c:numRef>
                    <c:extLst>
                      <c:ext uri="{02D57815-91ED-43cb-92C2-25804820EDAC}">
                        <c15:formulaRef>
                          <c15:sqref>Sheet1!$K$3:$K$10</c15:sqref>
                        </c15:formulaRef>
                      </c:ext>
                    </c:extLst>
                    <c:numCache>
                      <c:formatCode>General</c:formatCode>
                      <c:ptCount val="8"/>
                      <c:pt idx="0">
                        <c:v>139</c:v>
                      </c:pt>
                      <c:pt idx="1">
                        <c:v>202</c:v>
                      </c:pt>
                      <c:pt idx="2">
                        <c:v>149</c:v>
                      </c:pt>
                      <c:pt idx="3">
                        <c:v>195</c:v>
                      </c:pt>
                      <c:pt idx="4">
                        <c:v>217</c:v>
                      </c:pt>
                      <c:pt idx="5">
                        <c:v>179</c:v>
                      </c:pt>
                      <c:pt idx="6">
                        <c:v>194</c:v>
                      </c:pt>
                      <c:pt idx="7">
                        <c:v>104</c:v>
                      </c:pt>
                    </c:numCache>
                  </c:numRef>
                </c:val>
                <c:smooth val="0"/>
                <c:extLst>
                  <c:ext xmlns:c16="http://schemas.microsoft.com/office/drawing/2014/chart" uri="{C3380CC4-5D6E-409C-BE32-E72D297353CC}">
                    <c16:uniqueId val="{00000002-8B1E-42CA-BE74-8DF713A6DD07}"/>
                  </c:ext>
                </c:extLst>
              </c15:ser>
            </c15:filteredLineSeries>
          </c:ext>
        </c:extLst>
      </c:lineChart>
      <c:catAx>
        <c:axId val="9421858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25101791"/>
        <c:crosses val="autoZero"/>
        <c:auto val="1"/>
        <c:lblAlgn val="ctr"/>
        <c:lblOffset val="100"/>
        <c:noMultiLvlLbl val="0"/>
      </c:catAx>
      <c:valAx>
        <c:axId val="92510179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4218582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solidFill>
        <a:srgbClr val="00B0F0"/>
      </a:solid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ltLang="zh-CN"/>
              <a:t>Total</a:t>
            </a:r>
            <a:r>
              <a:rPr lang="en-US" altLang="zh-CN" baseline="0"/>
              <a:t> number and agreed tdoc numbers</a:t>
            </a:r>
            <a:endParaRPr lang="en-US" altLang="zh-CN"/>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Sheet1!$B$2</c:f>
              <c:strCache>
                <c:ptCount val="1"/>
                <c:pt idx="0">
                  <c:v>Total number of tdocs</c:v>
                </c:pt>
              </c:strCache>
            </c:strRef>
          </c:tx>
          <c:spPr>
            <a:solidFill>
              <a:schemeClr val="accent1"/>
            </a:solidFill>
            <a:ln>
              <a:noFill/>
            </a:ln>
            <a:effectLst/>
          </c:spPr>
          <c:invertIfNegative val="0"/>
          <c:cat>
            <c:strRef>
              <c:f>Sheet1!$A$3:$A$15</c:f>
              <c:strCache>
                <c:ptCount val="13"/>
                <c:pt idx="0">
                  <c:v>SA5#146Bis-e</c:v>
                </c:pt>
                <c:pt idx="1">
                  <c:v>SA5#147</c:v>
                </c:pt>
                <c:pt idx="2">
                  <c:v>SA5#148-e</c:v>
                </c:pt>
                <c:pt idx="3">
                  <c:v>SA5#149</c:v>
                </c:pt>
                <c:pt idx="4">
                  <c:v>SA5#150</c:v>
                </c:pt>
                <c:pt idx="5">
                  <c:v>SA5#151</c:v>
                </c:pt>
                <c:pt idx="6">
                  <c:v>SA5#152</c:v>
                </c:pt>
                <c:pt idx="7">
                  <c:v>SA5#153</c:v>
                </c:pt>
                <c:pt idx="8">
                  <c:v>SA5#154</c:v>
                </c:pt>
                <c:pt idx="9">
                  <c:v>SA5#155</c:v>
                </c:pt>
                <c:pt idx="10">
                  <c:v>SA5#156</c:v>
                </c:pt>
                <c:pt idx="11">
                  <c:v>SA5#157</c:v>
                </c:pt>
                <c:pt idx="12">
                  <c:v>SA5#158</c:v>
                </c:pt>
              </c:strCache>
            </c:strRef>
          </c:cat>
          <c:val>
            <c:numRef>
              <c:f>Sheet1!$B$3:$B$15</c:f>
              <c:numCache>
                <c:formatCode>General</c:formatCode>
                <c:ptCount val="13"/>
                <c:pt idx="0">
                  <c:v>183</c:v>
                </c:pt>
                <c:pt idx="1">
                  <c:v>1131</c:v>
                </c:pt>
                <c:pt idx="2">
                  <c:v>524</c:v>
                </c:pt>
                <c:pt idx="3">
                  <c:v>1005</c:v>
                </c:pt>
                <c:pt idx="4">
                  <c:v>1085</c:v>
                </c:pt>
                <c:pt idx="5">
                  <c:v>989</c:v>
                </c:pt>
                <c:pt idx="6">
                  <c:v>1021</c:v>
                </c:pt>
                <c:pt idx="7">
                  <c:v>1092</c:v>
                </c:pt>
                <c:pt idx="8">
                  <c:v>1122</c:v>
                </c:pt>
                <c:pt idx="9">
                  <c:v>1137</c:v>
                </c:pt>
                <c:pt idx="10">
                  <c:v>1515</c:v>
                </c:pt>
                <c:pt idx="11">
                  <c:v>1078</c:v>
                </c:pt>
                <c:pt idx="12">
                  <c:v>1062</c:v>
                </c:pt>
              </c:numCache>
            </c:numRef>
          </c:val>
          <c:extLst>
            <c:ext xmlns:c16="http://schemas.microsoft.com/office/drawing/2014/chart" uri="{C3380CC4-5D6E-409C-BE32-E72D297353CC}">
              <c16:uniqueId val="{00000000-6D73-413D-96A1-308C43BFAAAD}"/>
            </c:ext>
          </c:extLst>
        </c:ser>
        <c:ser>
          <c:idx val="1"/>
          <c:order val="1"/>
          <c:tx>
            <c:strRef>
              <c:f>Sheet1!$C$2</c:f>
              <c:strCache>
                <c:ptCount val="1"/>
                <c:pt idx="0">
                  <c:v>Number of agreed tdocs</c:v>
                </c:pt>
              </c:strCache>
            </c:strRef>
          </c:tx>
          <c:spPr>
            <a:solidFill>
              <a:schemeClr val="accent2"/>
            </a:solidFill>
            <a:ln>
              <a:noFill/>
            </a:ln>
            <a:effectLst/>
          </c:spPr>
          <c:invertIfNegative val="0"/>
          <c:cat>
            <c:strRef>
              <c:f>Sheet1!$A$3:$A$15</c:f>
              <c:strCache>
                <c:ptCount val="13"/>
                <c:pt idx="0">
                  <c:v>SA5#146Bis-e</c:v>
                </c:pt>
                <c:pt idx="1">
                  <c:v>SA5#147</c:v>
                </c:pt>
                <c:pt idx="2">
                  <c:v>SA5#148-e</c:v>
                </c:pt>
                <c:pt idx="3">
                  <c:v>SA5#149</c:v>
                </c:pt>
                <c:pt idx="4">
                  <c:v>SA5#150</c:v>
                </c:pt>
                <c:pt idx="5">
                  <c:v>SA5#151</c:v>
                </c:pt>
                <c:pt idx="6">
                  <c:v>SA5#152</c:v>
                </c:pt>
                <c:pt idx="7">
                  <c:v>SA5#153</c:v>
                </c:pt>
                <c:pt idx="8">
                  <c:v>SA5#154</c:v>
                </c:pt>
                <c:pt idx="9">
                  <c:v>SA5#155</c:v>
                </c:pt>
                <c:pt idx="10">
                  <c:v>SA5#156</c:v>
                </c:pt>
                <c:pt idx="11">
                  <c:v>SA5#157</c:v>
                </c:pt>
                <c:pt idx="12">
                  <c:v>SA5#158</c:v>
                </c:pt>
              </c:strCache>
            </c:strRef>
          </c:cat>
          <c:val>
            <c:numRef>
              <c:f>Sheet1!$C$3:$C$15</c:f>
              <c:numCache>
                <c:formatCode>General</c:formatCode>
                <c:ptCount val="13"/>
                <c:pt idx="0">
                  <c:v>45</c:v>
                </c:pt>
                <c:pt idx="1">
                  <c:v>496</c:v>
                </c:pt>
                <c:pt idx="2">
                  <c:v>203</c:v>
                </c:pt>
                <c:pt idx="3">
                  <c:v>405</c:v>
                </c:pt>
                <c:pt idx="4">
                  <c:v>467</c:v>
                </c:pt>
                <c:pt idx="5">
                  <c:v>378</c:v>
                </c:pt>
                <c:pt idx="6">
                  <c:v>453</c:v>
                </c:pt>
                <c:pt idx="7">
                  <c:v>447</c:v>
                </c:pt>
                <c:pt idx="8">
                  <c:v>379</c:v>
                </c:pt>
                <c:pt idx="9">
                  <c:v>460</c:v>
                </c:pt>
                <c:pt idx="10">
                  <c:v>698</c:v>
                </c:pt>
                <c:pt idx="11">
                  <c:v>447</c:v>
                </c:pt>
                <c:pt idx="12">
                  <c:v>408</c:v>
                </c:pt>
              </c:numCache>
            </c:numRef>
          </c:val>
          <c:extLst>
            <c:ext xmlns:c16="http://schemas.microsoft.com/office/drawing/2014/chart" uri="{C3380CC4-5D6E-409C-BE32-E72D297353CC}">
              <c16:uniqueId val="{00000001-6D73-413D-96A1-308C43BFAAAD}"/>
            </c:ext>
          </c:extLst>
        </c:ser>
        <c:dLbls>
          <c:showLegendKey val="0"/>
          <c:showVal val="0"/>
          <c:showCatName val="0"/>
          <c:showSerName val="0"/>
          <c:showPercent val="0"/>
          <c:showBubbleSize val="0"/>
        </c:dLbls>
        <c:gapWidth val="150"/>
        <c:axId val="942185823"/>
        <c:axId val="925101791"/>
      </c:barChart>
      <c:catAx>
        <c:axId val="94218582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25101791"/>
        <c:crosses val="autoZero"/>
        <c:auto val="1"/>
        <c:lblAlgn val="ctr"/>
        <c:lblOffset val="100"/>
        <c:noMultiLvlLbl val="0"/>
      </c:catAx>
      <c:valAx>
        <c:axId val="92510179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4218582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sz="1400" b="0" i="0" baseline="0">
                <a:effectLst/>
              </a:rPr>
              <a:t>Allocation of agreed tdocs </a:t>
            </a:r>
            <a:endParaRPr lang="en-US" sz="1400">
              <a:effectLst/>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stacked"/>
        <c:varyColors val="0"/>
        <c:ser>
          <c:idx val="0"/>
          <c:order val="0"/>
          <c:tx>
            <c:strRef>
              <c:f>Sheet1!$E$2</c:f>
              <c:strCache>
                <c:ptCount val="1"/>
                <c:pt idx="0">
                  <c:v>R15 CR</c:v>
                </c:pt>
              </c:strCache>
            </c:strRef>
          </c:tx>
          <c:spPr>
            <a:solidFill>
              <a:schemeClr val="accent1"/>
            </a:solidFill>
            <a:ln>
              <a:noFill/>
            </a:ln>
            <a:effectLst/>
          </c:spPr>
          <c:invertIfNegative val="0"/>
          <c:cat>
            <c:strRef>
              <c:f>Sheet1!$A$3:$A$15</c:f>
              <c:strCache>
                <c:ptCount val="13"/>
                <c:pt idx="0">
                  <c:v>SA5#146Bis-e</c:v>
                </c:pt>
                <c:pt idx="1">
                  <c:v>SA5#147</c:v>
                </c:pt>
                <c:pt idx="2">
                  <c:v>SA5#148-e</c:v>
                </c:pt>
                <c:pt idx="3">
                  <c:v>SA5#149</c:v>
                </c:pt>
                <c:pt idx="4">
                  <c:v>SA5#150</c:v>
                </c:pt>
                <c:pt idx="5">
                  <c:v>SA5#151</c:v>
                </c:pt>
                <c:pt idx="6">
                  <c:v>SA5#152</c:v>
                </c:pt>
                <c:pt idx="7">
                  <c:v>SA5#153</c:v>
                </c:pt>
                <c:pt idx="8">
                  <c:v>SA5#154</c:v>
                </c:pt>
                <c:pt idx="9">
                  <c:v>SA5#155</c:v>
                </c:pt>
                <c:pt idx="10">
                  <c:v>SA5#156</c:v>
                </c:pt>
                <c:pt idx="11">
                  <c:v>SA5#157</c:v>
                </c:pt>
                <c:pt idx="12">
                  <c:v>SA5#158</c:v>
                </c:pt>
              </c:strCache>
            </c:strRef>
          </c:cat>
          <c:val>
            <c:numRef>
              <c:f>Sheet1!$E$3:$E$15</c:f>
              <c:numCache>
                <c:formatCode>General</c:formatCode>
                <c:ptCount val="13"/>
                <c:pt idx="0">
                  <c:v>0</c:v>
                </c:pt>
                <c:pt idx="1">
                  <c:v>10</c:v>
                </c:pt>
                <c:pt idx="2">
                  <c:v>0</c:v>
                </c:pt>
                <c:pt idx="3">
                  <c:v>4</c:v>
                </c:pt>
                <c:pt idx="4">
                  <c:v>4</c:v>
                </c:pt>
                <c:pt idx="5">
                  <c:v>3</c:v>
                </c:pt>
                <c:pt idx="6">
                  <c:v>2</c:v>
                </c:pt>
                <c:pt idx="7">
                  <c:v>1</c:v>
                </c:pt>
                <c:pt idx="8">
                  <c:v>4</c:v>
                </c:pt>
                <c:pt idx="9">
                  <c:v>1</c:v>
                </c:pt>
                <c:pt idx="10">
                  <c:v>9</c:v>
                </c:pt>
                <c:pt idx="11">
                  <c:v>3</c:v>
                </c:pt>
                <c:pt idx="12">
                  <c:v>1</c:v>
                </c:pt>
              </c:numCache>
            </c:numRef>
          </c:val>
          <c:extLst>
            <c:ext xmlns:c16="http://schemas.microsoft.com/office/drawing/2014/chart" uri="{C3380CC4-5D6E-409C-BE32-E72D297353CC}">
              <c16:uniqueId val="{00000000-771D-43F8-913F-287320C1A52D}"/>
            </c:ext>
          </c:extLst>
        </c:ser>
        <c:ser>
          <c:idx val="1"/>
          <c:order val="1"/>
          <c:tx>
            <c:strRef>
              <c:f>Sheet1!$F$2</c:f>
              <c:strCache>
                <c:ptCount val="1"/>
                <c:pt idx="0">
                  <c:v>R16 CR</c:v>
                </c:pt>
              </c:strCache>
            </c:strRef>
          </c:tx>
          <c:spPr>
            <a:solidFill>
              <a:schemeClr val="accent2"/>
            </a:solidFill>
            <a:ln>
              <a:noFill/>
            </a:ln>
            <a:effectLst/>
          </c:spPr>
          <c:invertIfNegative val="0"/>
          <c:cat>
            <c:strRef>
              <c:f>Sheet1!$A$3:$A$15</c:f>
              <c:strCache>
                <c:ptCount val="13"/>
                <c:pt idx="0">
                  <c:v>SA5#146Bis-e</c:v>
                </c:pt>
                <c:pt idx="1">
                  <c:v>SA5#147</c:v>
                </c:pt>
                <c:pt idx="2">
                  <c:v>SA5#148-e</c:v>
                </c:pt>
                <c:pt idx="3">
                  <c:v>SA5#149</c:v>
                </c:pt>
                <c:pt idx="4">
                  <c:v>SA5#150</c:v>
                </c:pt>
                <c:pt idx="5">
                  <c:v>SA5#151</c:v>
                </c:pt>
                <c:pt idx="6">
                  <c:v>SA5#152</c:v>
                </c:pt>
                <c:pt idx="7">
                  <c:v>SA5#153</c:v>
                </c:pt>
                <c:pt idx="8">
                  <c:v>SA5#154</c:v>
                </c:pt>
                <c:pt idx="9">
                  <c:v>SA5#155</c:v>
                </c:pt>
                <c:pt idx="10">
                  <c:v>SA5#156</c:v>
                </c:pt>
                <c:pt idx="11">
                  <c:v>SA5#157</c:v>
                </c:pt>
                <c:pt idx="12">
                  <c:v>SA5#158</c:v>
                </c:pt>
              </c:strCache>
            </c:strRef>
          </c:cat>
          <c:val>
            <c:numRef>
              <c:f>Sheet1!$F$3:$F$15</c:f>
              <c:numCache>
                <c:formatCode>General</c:formatCode>
                <c:ptCount val="13"/>
                <c:pt idx="0">
                  <c:v>0</c:v>
                </c:pt>
                <c:pt idx="1">
                  <c:v>30</c:v>
                </c:pt>
                <c:pt idx="2">
                  <c:v>0</c:v>
                </c:pt>
                <c:pt idx="3">
                  <c:v>20</c:v>
                </c:pt>
                <c:pt idx="4">
                  <c:v>37</c:v>
                </c:pt>
                <c:pt idx="5">
                  <c:v>9</c:v>
                </c:pt>
                <c:pt idx="6">
                  <c:v>18</c:v>
                </c:pt>
                <c:pt idx="7">
                  <c:v>13</c:v>
                </c:pt>
                <c:pt idx="8">
                  <c:v>12</c:v>
                </c:pt>
                <c:pt idx="9">
                  <c:v>15</c:v>
                </c:pt>
                <c:pt idx="10">
                  <c:v>32</c:v>
                </c:pt>
                <c:pt idx="11">
                  <c:v>12</c:v>
                </c:pt>
                <c:pt idx="12">
                  <c:v>7</c:v>
                </c:pt>
              </c:numCache>
            </c:numRef>
          </c:val>
          <c:extLst>
            <c:ext xmlns:c16="http://schemas.microsoft.com/office/drawing/2014/chart" uri="{C3380CC4-5D6E-409C-BE32-E72D297353CC}">
              <c16:uniqueId val="{00000001-771D-43F8-913F-287320C1A52D}"/>
            </c:ext>
          </c:extLst>
        </c:ser>
        <c:ser>
          <c:idx val="2"/>
          <c:order val="2"/>
          <c:tx>
            <c:strRef>
              <c:f>Sheet1!$G$2</c:f>
              <c:strCache>
                <c:ptCount val="1"/>
                <c:pt idx="0">
                  <c:v>R17 CR</c:v>
                </c:pt>
              </c:strCache>
            </c:strRef>
          </c:tx>
          <c:spPr>
            <a:solidFill>
              <a:schemeClr val="accent3"/>
            </a:solidFill>
            <a:ln>
              <a:noFill/>
            </a:ln>
            <a:effectLst/>
          </c:spPr>
          <c:invertIfNegative val="0"/>
          <c:cat>
            <c:strRef>
              <c:f>Sheet1!$A$3:$A$15</c:f>
              <c:strCache>
                <c:ptCount val="13"/>
                <c:pt idx="0">
                  <c:v>SA5#146Bis-e</c:v>
                </c:pt>
                <c:pt idx="1">
                  <c:v>SA5#147</c:v>
                </c:pt>
                <c:pt idx="2">
                  <c:v>SA5#148-e</c:v>
                </c:pt>
                <c:pt idx="3">
                  <c:v>SA5#149</c:v>
                </c:pt>
                <c:pt idx="4">
                  <c:v>SA5#150</c:v>
                </c:pt>
                <c:pt idx="5">
                  <c:v>SA5#151</c:v>
                </c:pt>
                <c:pt idx="6">
                  <c:v>SA5#152</c:v>
                </c:pt>
                <c:pt idx="7">
                  <c:v>SA5#153</c:v>
                </c:pt>
                <c:pt idx="8">
                  <c:v>SA5#154</c:v>
                </c:pt>
                <c:pt idx="9">
                  <c:v>SA5#155</c:v>
                </c:pt>
                <c:pt idx="10">
                  <c:v>SA5#156</c:v>
                </c:pt>
                <c:pt idx="11">
                  <c:v>SA5#157</c:v>
                </c:pt>
                <c:pt idx="12">
                  <c:v>SA5#158</c:v>
                </c:pt>
              </c:strCache>
            </c:strRef>
          </c:cat>
          <c:val>
            <c:numRef>
              <c:f>Sheet1!$G$3:$G$15</c:f>
              <c:numCache>
                <c:formatCode>General</c:formatCode>
                <c:ptCount val="13"/>
                <c:pt idx="0">
                  <c:v>0</c:v>
                </c:pt>
                <c:pt idx="1">
                  <c:v>89</c:v>
                </c:pt>
                <c:pt idx="2">
                  <c:v>5</c:v>
                </c:pt>
                <c:pt idx="3">
                  <c:v>67</c:v>
                </c:pt>
                <c:pt idx="4">
                  <c:v>85</c:v>
                </c:pt>
                <c:pt idx="5">
                  <c:v>43</c:v>
                </c:pt>
                <c:pt idx="6">
                  <c:v>66</c:v>
                </c:pt>
                <c:pt idx="7">
                  <c:v>37</c:v>
                </c:pt>
                <c:pt idx="8">
                  <c:v>37</c:v>
                </c:pt>
                <c:pt idx="9">
                  <c:v>43</c:v>
                </c:pt>
                <c:pt idx="10">
                  <c:v>76</c:v>
                </c:pt>
                <c:pt idx="11">
                  <c:v>29</c:v>
                </c:pt>
                <c:pt idx="12">
                  <c:v>24</c:v>
                </c:pt>
              </c:numCache>
            </c:numRef>
          </c:val>
          <c:extLst>
            <c:ext xmlns:c16="http://schemas.microsoft.com/office/drawing/2014/chart" uri="{C3380CC4-5D6E-409C-BE32-E72D297353CC}">
              <c16:uniqueId val="{00000002-771D-43F8-913F-287320C1A52D}"/>
            </c:ext>
          </c:extLst>
        </c:ser>
        <c:ser>
          <c:idx val="3"/>
          <c:order val="3"/>
          <c:tx>
            <c:strRef>
              <c:f>Sheet1!$H$2</c:f>
              <c:strCache>
                <c:ptCount val="1"/>
                <c:pt idx="0">
                  <c:v>R18 CR</c:v>
                </c:pt>
              </c:strCache>
            </c:strRef>
          </c:tx>
          <c:spPr>
            <a:solidFill>
              <a:schemeClr val="accent4"/>
            </a:solidFill>
            <a:ln>
              <a:noFill/>
            </a:ln>
            <a:effectLst/>
          </c:spPr>
          <c:invertIfNegative val="0"/>
          <c:cat>
            <c:strRef>
              <c:f>Sheet1!$A$3:$A$15</c:f>
              <c:strCache>
                <c:ptCount val="13"/>
                <c:pt idx="0">
                  <c:v>SA5#146Bis-e</c:v>
                </c:pt>
                <c:pt idx="1">
                  <c:v>SA5#147</c:v>
                </c:pt>
                <c:pt idx="2">
                  <c:v>SA5#148-e</c:v>
                </c:pt>
                <c:pt idx="3">
                  <c:v>SA5#149</c:v>
                </c:pt>
                <c:pt idx="4">
                  <c:v>SA5#150</c:v>
                </c:pt>
                <c:pt idx="5">
                  <c:v>SA5#151</c:v>
                </c:pt>
                <c:pt idx="6">
                  <c:v>SA5#152</c:v>
                </c:pt>
                <c:pt idx="7">
                  <c:v>SA5#153</c:v>
                </c:pt>
                <c:pt idx="8">
                  <c:v>SA5#154</c:v>
                </c:pt>
                <c:pt idx="9">
                  <c:v>SA5#155</c:v>
                </c:pt>
                <c:pt idx="10">
                  <c:v>SA5#156</c:v>
                </c:pt>
                <c:pt idx="11">
                  <c:v>SA5#157</c:v>
                </c:pt>
                <c:pt idx="12">
                  <c:v>SA5#158</c:v>
                </c:pt>
              </c:strCache>
            </c:strRef>
          </c:cat>
          <c:val>
            <c:numRef>
              <c:f>Sheet1!$H$3:$H$15</c:f>
              <c:numCache>
                <c:formatCode>General</c:formatCode>
                <c:ptCount val="13"/>
                <c:pt idx="0">
                  <c:v>0</c:v>
                </c:pt>
                <c:pt idx="1">
                  <c:v>76</c:v>
                </c:pt>
                <c:pt idx="2">
                  <c:v>6</c:v>
                </c:pt>
                <c:pt idx="3">
                  <c:v>114</c:v>
                </c:pt>
                <c:pt idx="4">
                  <c:v>167</c:v>
                </c:pt>
                <c:pt idx="5">
                  <c:v>148</c:v>
                </c:pt>
                <c:pt idx="6">
                  <c:v>182</c:v>
                </c:pt>
                <c:pt idx="7">
                  <c:v>215</c:v>
                </c:pt>
                <c:pt idx="8">
                  <c:v>133</c:v>
                </c:pt>
                <c:pt idx="9">
                  <c:v>163</c:v>
                </c:pt>
                <c:pt idx="10">
                  <c:v>154</c:v>
                </c:pt>
                <c:pt idx="11">
                  <c:v>62</c:v>
                </c:pt>
                <c:pt idx="12">
                  <c:v>70</c:v>
                </c:pt>
              </c:numCache>
            </c:numRef>
          </c:val>
          <c:extLst>
            <c:ext xmlns:c16="http://schemas.microsoft.com/office/drawing/2014/chart" uri="{C3380CC4-5D6E-409C-BE32-E72D297353CC}">
              <c16:uniqueId val="{00000003-771D-43F8-913F-287320C1A52D}"/>
            </c:ext>
          </c:extLst>
        </c:ser>
        <c:ser>
          <c:idx val="4"/>
          <c:order val="4"/>
          <c:tx>
            <c:strRef>
              <c:f>Sheet1!$I$2</c:f>
              <c:strCache>
                <c:ptCount val="1"/>
                <c:pt idx="0">
                  <c:v>R19 CR</c:v>
                </c:pt>
              </c:strCache>
            </c:strRef>
          </c:tx>
          <c:spPr>
            <a:solidFill>
              <a:schemeClr val="accent5"/>
            </a:solidFill>
            <a:ln>
              <a:noFill/>
            </a:ln>
            <a:effectLst/>
          </c:spPr>
          <c:invertIfNegative val="0"/>
          <c:cat>
            <c:strRef>
              <c:f>Sheet1!$A$3:$A$15</c:f>
              <c:strCache>
                <c:ptCount val="13"/>
                <c:pt idx="0">
                  <c:v>SA5#146Bis-e</c:v>
                </c:pt>
                <c:pt idx="1">
                  <c:v>SA5#147</c:v>
                </c:pt>
                <c:pt idx="2">
                  <c:v>SA5#148-e</c:v>
                </c:pt>
                <c:pt idx="3">
                  <c:v>SA5#149</c:v>
                </c:pt>
                <c:pt idx="4">
                  <c:v>SA5#150</c:v>
                </c:pt>
                <c:pt idx="5">
                  <c:v>SA5#151</c:v>
                </c:pt>
                <c:pt idx="6">
                  <c:v>SA5#152</c:v>
                </c:pt>
                <c:pt idx="7">
                  <c:v>SA5#153</c:v>
                </c:pt>
                <c:pt idx="8">
                  <c:v>SA5#154</c:v>
                </c:pt>
                <c:pt idx="9">
                  <c:v>SA5#155</c:v>
                </c:pt>
                <c:pt idx="10">
                  <c:v>SA5#156</c:v>
                </c:pt>
                <c:pt idx="11">
                  <c:v>SA5#157</c:v>
                </c:pt>
                <c:pt idx="12">
                  <c:v>SA5#158</c:v>
                </c:pt>
              </c:strCache>
            </c:strRef>
          </c:cat>
          <c:val>
            <c:numRef>
              <c:f>Sheet1!$I$3:$I$15</c:f>
              <c:numCache>
                <c:formatCode>General</c:formatCode>
                <c:ptCount val="13"/>
                <c:pt idx="8">
                  <c:v>22</c:v>
                </c:pt>
                <c:pt idx="9">
                  <c:v>32</c:v>
                </c:pt>
                <c:pt idx="10">
                  <c:v>108</c:v>
                </c:pt>
                <c:pt idx="11">
                  <c:v>100</c:v>
                </c:pt>
                <c:pt idx="12">
                  <c:v>118</c:v>
                </c:pt>
              </c:numCache>
            </c:numRef>
          </c:val>
          <c:extLst>
            <c:ext xmlns:c16="http://schemas.microsoft.com/office/drawing/2014/chart" uri="{C3380CC4-5D6E-409C-BE32-E72D297353CC}">
              <c16:uniqueId val="{00000004-771D-43F8-913F-287320C1A52D}"/>
            </c:ext>
          </c:extLst>
        </c:ser>
        <c:ser>
          <c:idx val="5"/>
          <c:order val="5"/>
          <c:tx>
            <c:strRef>
              <c:f>Sheet1!$J$2</c:f>
              <c:strCache>
                <c:ptCount val="1"/>
                <c:pt idx="0">
                  <c:v>others</c:v>
                </c:pt>
              </c:strCache>
            </c:strRef>
          </c:tx>
          <c:spPr>
            <a:solidFill>
              <a:schemeClr val="accent6"/>
            </a:solidFill>
            <a:ln>
              <a:noFill/>
            </a:ln>
            <a:effectLst/>
          </c:spPr>
          <c:invertIfNegative val="0"/>
          <c:cat>
            <c:strRef>
              <c:f>Sheet1!$A$3:$A$15</c:f>
              <c:strCache>
                <c:ptCount val="13"/>
                <c:pt idx="0">
                  <c:v>SA5#146Bis-e</c:v>
                </c:pt>
                <c:pt idx="1">
                  <c:v>SA5#147</c:v>
                </c:pt>
                <c:pt idx="2">
                  <c:v>SA5#148-e</c:v>
                </c:pt>
                <c:pt idx="3">
                  <c:v>SA5#149</c:v>
                </c:pt>
                <c:pt idx="4">
                  <c:v>SA5#150</c:v>
                </c:pt>
                <c:pt idx="5">
                  <c:v>SA5#151</c:v>
                </c:pt>
                <c:pt idx="6">
                  <c:v>SA5#152</c:v>
                </c:pt>
                <c:pt idx="7">
                  <c:v>SA5#153</c:v>
                </c:pt>
                <c:pt idx="8">
                  <c:v>SA5#154</c:v>
                </c:pt>
                <c:pt idx="9">
                  <c:v>SA5#155</c:v>
                </c:pt>
                <c:pt idx="10">
                  <c:v>SA5#156</c:v>
                </c:pt>
                <c:pt idx="11">
                  <c:v>SA5#157</c:v>
                </c:pt>
                <c:pt idx="12">
                  <c:v>SA5#158</c:v>
                </c:pt>
              </c:strCache>
            </c:strRef>
          </c:cat>
          <c:val>
            <c:numRef>
              <c:f>Sheet1!$J$3:$J$15</c:f>
              <c:numCache>
                <c:formatCode>General</c:formatCode>
                <c:ptCount val="13"/>
                <c:pt idx="0">
                  <c:v>45</c:v>
                </c:pt>
                <c:pt idx="1">
                  <c:v>291</c:v>
                </c:pt>
                <c:pt idx="2">
                  <c:v>192</c:v>
                </c:pt>
                <c:pt idx="3">
                  <c:v>200</c:v>
                </c:pt>
                <c:pt idx="4">
                  <c:v>174</c:v>
                </c:pt>
                <c:pt idx="5">
                  <c:v>175</c:v>
                </c:pt>
                <c:pt idx="6">
                  <c:v>185</c:v>
                </c:pt>
                <c:pt idx="7">
                  <c:v>181</c:v>
                </c:pt>
                <c:pt idx="8">
                  <c:v>164</c:v>
                </c:pt>
                <c:pt idx="9">
                  <c:v>205</c:v>
                </c:pt>
                <c:pt idx="10">
                  <c:v>311</c:v>
                </c:pt>
                <c:pt idx="11">
                  <c:v>241</c:v>
                </c:pt>
                <c:pt idx="12">
                  <c:v>188</c:v>
                </c:pt>
              </c:numCache>
            </c:numRef>
          </c:val>
          <c:extLst>
            <c:ext xmlns:c16="http://schemas.microsoft.com/office/drawing/2014/chart" uri="{C3380CC4-5D6E-409C-BE32-E72D297353CC}">
              <c16:uniqueId val="{00000005-771D-43F8-913F-287320C1A52D}"/>
            </c:ext>
          </c:extLst>
        </c:ser>
        <c:dLbls>
          <c:showLegendKey val="0"/>
          <c:showVal val="0"/>
          <c:showCatName val="0"/>
          <c:showSerName val="0"/>
          <c:showPercent val="0"/>
          <c:showBubbleSize val="0"/>
        </c:dLbls>
        <c:gapWidth val="150"/>
        <c:overlap val="100"/>
        <c:axId val="151978784"/>
        <c:axId val="268400368"/>
      </c:barChart>
      <c:catAx>
        <c:axId val="1519787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268400368"/>
        <c:crosses val="autoZero"/>
        <c:auto val="1"/>
        <c:lblAlgn val="ctr"/>
        <c:lblOffset val="100"/>
        <c:noMultiLvlLbl val="0"/>
      </c:catAx>
      <c:valAx>
        <c:axId val="26840036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5197878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solidFill>
                <a:latin typeface="+mn-lt"/>
                <a:ea typeface="+mn-ea"/>
                <a:cs typeface="+mn-cs"/>
              </a:defRPr>
            </a:pPr>
            <a:r>
              <a:rPr lang="en-US" altLang="zh-CN">
                <a:solidFill>
                  <a:schemeClr val="tx1"/>
                </a:solidFill>
              </a:rPr>
              <a:t>Rel-19 OAM submited</a:t>
            </a:r>
            <a:r>
              <a:rPr lang="en-US" altLang="zh-CN" baseline="0">
                <a:solidFill>
                  <a:schemeClr val="tx1"/>
                </a:solidFill>
              </a:rPr>
              <a:t> tdocs</a:t>
            </a:r>
            <a:endParaRPr lang="en-US" altLang="zh-CN">
              <a:solidFill>
                <a:schemeClr val="tx1"/>
              </a:solidFill>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solidFill>
              <a:latin typeface="+mn-lt"/>
              <a:ea typeface="+mn-ea"/>
              <a:cs typeface="+mn-cs"/>
            </a:defRPr>
          </a:pPr>
          <a:endParaRPr lang="zh-CN"/>
        </a:p>
      </c:txPr>
    </c:title>
    <c:autoTitleDeleted val="0"/>
    <c:plotArea>
      <c:layout/>
      <c:barChart>
        <c:barDir val="col"/>
        <c:grouping val="clustered"/>
        <c:varyColors val="0"/>
        <c:ser>
          <c:idx val="0"/>
          <c:order val="0"/>
          <c:tx>
            <c:strRef>
              <c:f>Sheet3!$C$1</c:f>
              <c:strCache>
                <c:ptCount val="1"/>
                <c:pt idx="0">
                  <c:v>#153</c:v>
                </c:pt>
              </c:strCache>
            </c:strRef>
          </c:tx>
          <c:spPr>
            <a:solidFill>
              <a:schemeClr val="accent1"/>
            </a:solidFill>
            <a:ln>
              <a:noFill/>
            </a:ln>
            <a:effectLst/>
          </c:spPr>
          <c:invertIfNegative val="0"/>
          <c:cat>
            <c:strRef>
              <c:f>Sheet3!$A$2:$B$23</c:f>
              <c:strCache>
                <c:ptCount val="22"/>
                <c:pt idx="0">
                  <c:v>AIML</c:v>
                </c:pt>
                <c:pt idx="1">
                  <c:v>MADCOL</c:v>
                </c:pt>
                <c:pt idx="2">
                  <c:v>SEPM</c:v>
                </c:pt>
                <c:pt idx="3">
                  <c:v>PM</c:v>
                </c:pt>
                <c:pt idx="4">
                  <c:v>AdNRM</c:v>
                </c:pt>
                <c:pt idx="5">
                  <c:v>TMQ</c:v>
                </c:pt>
                <c:pt idx="6">
                  <c:v>NTNM</c:v>
                </c:pt>
                <c:pt idx="7">
                  <c:v>IABM</c:v>
                </c:pt>
                <c:pt idx="8">
                  <c:v>RedcapM</c:v>
                </c:pt>
                <c:pt idx="9">
                  <c:v>NWDAFM</c:v>
                </c:pt>
                <c:pt idx="10">
                  <c:v>NSM</c:v>
                </c:pt>
                <c:pt idx="11">
                  <c:v>MDA</c:v>
                </c:pt>
                <c:pt idx="12">
                  <c:v>EE</c:v>
                </c:pt>
                <c:pt idx="13">
                  <c:v>Mexpo</c:v>
                </c:pt>
                <c:pt idx="14">
                  <c:v>MonstraM</c:v>
                </c:pt>
                <c:pt idx="15">
                  <c:v>IDM</c:v>
                </c:pt>
                <c:pt idx="16">
                  <c:v>CCL</c:v>
                </c:pt>
                <c:pt idx="17">
                  <c:v>NDT</c:v>
                </c:pt>
                <c:pt idx="18">
                  <c:v>CMO</c:v>
                </c:pt>
                <c:pt idx="19">
                  <c:v>MSEC</c:v>
                </c:pt>
                <c:pt idx="20">
                  <c:v>SBMA</c:v>
                </c:pt>
                <c:pt idx="21">
                  <c:v>PTM</c:v>
                </c:pt>
              </c:strCache>
            </c:strRef>
          </c:cat>
          <c:val>
            <c:numRef>
              <c:f>Sheet3!$C$2:$C$23</c:f>
              <c:numCache>
                <c:formatCode>General</c:formatCode>
                <c:ptCount val="22"/>
                <c:pt idx="12">
                  <c:v>7</c:v>
                </c:pt>
                <c:pt idx="13">
                  <c:v>3</c:v>
                </c:pt>
                <c:pt idx="15">
                  <c:v>12</c:v>
                </c:pt>
                <c:pt idx="16">
                  <c:v>6</c:v>
                </c:pt>
                <c:pt idx="17">
                  <c:v>13</c:v>
                </c:pt>
                <c:pt idx="18">
                  <c:v>5</c:v>
                </c:pt>
              </c:numCache>
            </c:numRef>
          </c:val>
          <c:extLst>
            <c:ext xmlns:c16="http://schemas.microsoft.com/office/drawing/2014/chart" uri="{C3380CC4-5D6E-409C-BE32-E72D297353CC}">
              <c16:uniqueId val="{00000000-BF21-43E5-8B7E-AE1D37BBBA2F}"/>
            </c:ext>
          </c:extLst>
        </c:ser>
        <c:ser>
          <c:idx val="1"/>
          <c:order val="1"/>
          <c:tx>
            <c:strRef>
              <c:f>Sheet3!$D$1</c:f>
              <c:strCache>
                <c:ptCount val="1"/>
                <c:pt idx="0">
                  <c:v>#154</c:v>
                </c:pt>
              </c:strCache>
            </c:strRef>
          </c:tx>
          <c:spPr>
            <a:solidFill>
              <a:schemeClr val="accent2"/>
            </a:solidFill>
            <a:ln>
              <a:noFill/>
            </a:ln>
            <a:effectLst/>
          </c:spPr>
          <c:invertIfNegative val="0"/>
          <c:cat>
            <c:strRef>
              <c:f>Sheet3!$A$2:$B$23</c:f>
              <c:strCache>
                <c:ptCount val="22"/>
                <c:pt idx="0">
                  <c:v>AIML</c:v>
                </c:pt>
                <c:pt idx="1">
                  <c:v>MADCOL</c:v>
                </c:pt>
                <c:pt idx="2">
                  <c:v>SEPM</c:v>
                </c:pt>
                <c:pt idx="3">
                  <c:v>PM</c:v>
                </c:pt>
                <c:pt idx="4">
                  <c:v>AdNRM</c:v>
                </c:pt>
                <c:pt idx="5">
                  <c:v>TMQ</c:v>
                </c:pt>
                <c:pt idx="6">
                  <c:v>NTNM</c:v>
                </c:pt>
                <c:pt idx="7">
                  <c:v>IABM</c:v>
                </c:pt>
                <c:pt idx="8">
                  <c:v>RedcapM</c:v>
                </c:pt>
                <c:pt idx="9">
                  <c:v>NWDAFM</c:v>
                </c:pt>
                <c:pt idx="10">
                  <c:v>NSM</c:v>
                </c:pt>
                <c:pt idx="11">
                  <c:v>MDA</c:v>
                </c:pt>
                <c:pt idx="12">
                  <c:v>EE</c:v>
                </c:pt>
                <c:pt idx="13">
                  <c:v>Mexpo</c:v>
                </c:pt>
                <c:pt idx="14">
                  <c:v>MonstraM</c:v>
                </c:pt>
                <c:pt idx="15">
                  <c:v>IDM</c:v>
                </c:pt>
                <c:pt idx="16">
                  <c:v>CCL</c:v>
                </c:pt>
                <c:pt idx="17">
                  <c:v>NDT</c:v>
                </c:pt>
                <c:pt idx="18">
                  <c:v>CMO</c:v>
                </c:pt>
                <c:pt idx="19">
                  <c:v>MSEC</c:v>
                </c:pt>
                <c:pt idx="20">
                  <c:v>SBMA</c:v>
                </c:pt>
                <c:pt idx="21">
                  <c:v>PTM</c:v>
                </c:pt>
              </c:strCache>
            </c:strRef>
          </c:cat>
          <c:val>
            <c:numRef>
              <c:f>Sheet3!$D$2:$D$23</c:f>
              <c:numCache>
                <c:formatCode>General</c:formatCode>
                <c:ptCount val="22"/>
                <c:pt idx="0">
                  <c:v>29</c:v>
                </c:pt>
                <c:pt idx="1">
                  <c:v>9</c:v>
                </c:pt>
                <c:pt idx="2">
                  <c:v>5</c:v>
                </c:pt>
                <c:pt idx="3">
                  <c:v>18</c:v>
                </c:pt>
                <c:pt idx="4">
                  <c:v>8</c:v>
                </c:pt>
                <c:pt idx="5">
                  <c:v>6</c:v>
                </c:pt>
                <c:pt idx="6">
                  <c:v>13</c:v>
                </c:pt>
                <c:pt idx="7">
                  <c:v>7</c:v>
                </c:pt>
                <c:pt idx="8">
                  <c:v>6</c:v>
                </c:pt>
                <c:pt idx="9">
                  <c:v>8</c:v>
                </c:pt>
                <c:pt idx="10">
                  <c:v>5</c:v>
                </c:pt>
                <c:pt idx="11">
                  <c:v>14</c:v>
                </c:pt>
                <c:pt idx="12">
                  <c:v>16</c:v>
                </c:pt>
                <c:pt idx="13">
                  <c:v>13</c:v>
                </c:pt>
                <c:pt idx="15">
                  <c:v>19</c:v>
                </c:pt>
                <c:pt idx="16">
                  <c:v>19</c:v>
                </c:pt>
                <c:pt idx="17">
                  <c:v>14</c:v>
                </c:pt>
                <c:pt idx="18">
                  <c:v>25</c:v>
                </c:pt>
                <c:pt idx="20">
                  <c:v>6</c:v>
                </c:pt>
                <c:pt idx="21">
                  <c:v>5</c:v>
                </c:pt>
              </c:numCache>
            </c:numRef>
          </c:val>
          <c:extLst>
            <c:ext xmlns:c16="http://schemas.microsoft.com/office/drawing/2014/chart" uri="{C3380CC4-5D6E-409C-BE32-E72D297353CC}">
              <c16:uniqueId val="{00000001-BF21-43E5-8B7E-AE1D37BBBA2F}"/>
            </c:ext>
          </c:extLst>
        </c:ser>
        <c:ser>
          <c:idx val="2"/>
          <c:order val="2"/>
          <c:tx>
            <c:strRef>
              <c:f>Sheet3!$E$1</c:f>
              <c:strCache>
                <c:ptCount val="1"/>
                <c:pt idx="0">
                  <c:v>#155</c:v>
                </c:pt>
              </c:strCache>
            </c:strRef>
          </c:tx>
          <c:spPr>
            <a:solidFill>
              <a:schemeClr val="accent3"/>
            </a:solidFill>
            <a:ln>
              <a:noFill/>
            </a:ln>
            <a:effectLst/>
          </c:spPr>
          <c:invertIfNegative val="0"/>
          <c:cat>
            <c:strRef>
              <c:f>Sheet3!$A$2:$B$23</c:f>
              <c:strCache>
                <c:ptCount val="22"/>
                <c:pt idx="0">
                  <c:v>AIML</c:v>
                </c:pt>
                <c:pt idx="1">
                  <c:v>MADCOL</c:v>
                </c:pt>
                <c:pt idx="2">
                  <c:v>SEPM</c:v>
                </c:pt>
                <c:pt idx="3">
                  <c:v>PM</c:v>
                </c:pt>
                <c:pt idx="4">
                  <c:v>AdNRM</c:v>
                </c:pt>
                <c:pt idx="5">
                  <c:v>TMQ</c:v>
                </c:pt>
                <c:pt idx="6">
                  <c:v>NTNM</c:v>
                </c:pt>
                <c:pt idx="7">
                  <c:v>IABM</c:v>
                </c:pt>
                <c:pt idx="8">
                  <c:v>RedcapM</c:v>
                </c:pt>
                <c:pt idx="9">
                  <c:v>NWDAFM</c:v>
                </c:pt>
                <c:pt idx="10">
                  <c:v>NSM</c:v>
                </c:pt>
                <c:pt idx="11">
                  <c:v>MDA</c:v>
                </c:pt>
                <c:pt idx="12">
                  <c:v>EE</c:v>
                </c:pt>
                <c:pt idx="13">
                  <c:v>Mexpo</c:v>
                </c:pt>
                <c:pt idx="14">
                  <c:v>MonstraM</c:v>
                </c:pt>
                <c:pt idx="15">
                  <c:v>IDM</c:v>
                </c:pt>
                <c:pt idx="16">
                  <c:v>CCL</c:v>
                </c:pt>
                <c:pt idx="17">
                  <c:v>NDT</c:v>
                </c:pt>
                <c:pt idx="18">
                  <c:v>CMO</c:v>
                </c:pt>
                <c:pt idx="19">
                  <c:v>MSEC</c:v>
                </c:pt>
                <c:pt idx="20">
                  <c:v>SBMA</c:v>
                </c:pt>
                <c:pt idx="21">
                  <c:v>PTM</c:v>
                </c:pt>
              </c:strCache>
            </c:strRef>
          </c:cat>
          <c:val>
            <c:numRef>
              <c:f>Sheet3!$E$2:$E$23</c:f>
              <c:numCache>
                <c:formatCode>General</c:formatCode>
                <c:ptCount val="22"/>
                <c:pt idx="0">
                  <c:v>28</c:v>
                </c:pt>
                <c:pt idx="1">
                  <c:v>5</c:v>
                </c:pt>
                <c:pt idx="2">
                  <c:v>6</c:v>
                </c:pt>
                <c:pt idx="3">
                  <c:v>13</c:v>
                </c:pt>
                <c:pt idx="4">
                  <c:v>12</c:v>
                </c:pt>
                <c:pt idx="5">
                  <c:v>3</c:v>
                </c:pt>
                <c:pt idx="6">
                  <c:v>10</c:v>
                </c:pt>
                <c:pt idx="7">
                  <c:v>2</c:v>
                </c:pt>
                <c:pt idx="8">
                  <c:v>9</c:v>
                </c:pt>
                <c:pt idx="9">
                  <c:v>7</c:v>
                </c:pt>
                <c:pt idx="10">
                  <c:v>3</c:v>
                </c:pt>
                <c:pt idx="11">
                  <c:v>23</c:v>
                </c:pt>
                <c:pt idx="12">
                  <c:v>17</c:v>
                </c:pt>
                <c:pt idx="13">
                  <c:v>15</c:v>
                </c:pt>
                <c:pt idx="15">
                  <c:v>19</c:v>
                </c:pt>
                <c:pt idx="16">
                  <c:v>15</c:v>
                </c:pt>
                <c:pt idx="17">
                  <c:v>19</c:v>
                </c:pt>
                <c:pt idx="18">
                  <c:v>26</c:v>
                </c:pt>
                <c:pt idx="20">
                  <c:v>13</c:v>
                </c:pt>
                <c:pt idx="21">
                  <c:v>8</c:v>
                </c:pt>
              </c:numCache>
            </c:numRef>
          </c:val>
          <c:extLst>
            <c:ext xmlns:c16="http://schemas.microsoft.com/office/drawing/2014/chart" uri="{C3380CC4-5D6E-409C-BE32-E72D297353CC}">
              <c16:uniqueId val="{00000002-BF21-43E5-8B7E-AE1D37BBBA2F}"/>
            </c:ext>
          </c:extLst>
        </c:ser>
        <c:ser>
          <c:idx val="3"/>
          <c:order val="3"/>
          <c:tx>
            <c:strRef>
              <c:f>Sheet3!$F$1</c:f>
              <c:strCache>
                <c:ptCount val="1"/>
                <c:pt idx="0">
                  <c:v>#156</c:v>
                </c:pt>
              </c:strCache>
            </c:strRef>
          </c:tx>
          <c:spPr>
            <a:solidFill>
              <a:schemeClr val="accent4"/>
            </a:solidFill>
            <a:ln>
              <a:noFill/>
            </a:ln>
            <a:effectLst/>
          </c:spPr>
          <c:invertIfNegative val="0"/>
          <c:cat>
            <c:strRef>
              <c:f>Sheet3!$A$2:$B$23</c:f>
              <c:strCache>
                <c:ptCount val="22"/>
                <c:pt idx="0">
                  <c:v>AIML</c:v>
                </c:pt>
                <c:pt idx="1">
                  <c:v>MADCOL</c:v>
                </c:pt>
                <c:pt idx="2">
                  <c:v>SEPM</c:v>
                </c:pt>
                <c:pt idx="3">
                  <c:v>PM</c:v>
                </c:pt>
                <c:pt idx="4">
                  <c:v>AdNRM</c:v>
                </c:pt>
                <c:pt idx="5">
                  <c:v>TMQ</c:v>
                </c:pt>
                <c:pt idx="6">
                  <c:v>NTNM</c:v>
                </c:pt>
                <c:pt idx="7">
                  <c:v>IABM</c:v>
                </c:pt>
                <c:pt idx="8">
                  <c:v>RedcapM</c:v>
                </c:pt>
                <c:pt idx="9">
                  <c:v>NWDAFM</c:v>
                </c:pt>
                <c:pt idx="10">
                  <c:v>NSM</c:v>
                </c:pt>
                <c:pt idx="11">
                  <c:v>MDA</c:v>
                </c:pt>
                <c:pt idx="12">
                  <c:v>EE</c:v>
                </c:pt>
                <c:pt idx="13">
                  <c:v>Mexpo</c:v>
                </c:pt>
                <c:pt idx="14">
                  <c:v>MonstraM</c:v>
                </c:pt>
                <c:pt idx="15">
                  <c:v>IDM</c:v>
                </c:pt>
                <c:pt idx="16">
                  <c:v>CCL</c:v>
                </c:pt>
                <c:pt idx="17">
                  <c:v>NDT</c:v>
                </c:pt>
                <c:pt idx="18">
                  <c:v>CMO</c:v>
                </c:pt>
                <c:pt idx="19">
                  <c:v>MSEC</c:v>
                </c:pt>
                <c:pt idx="20">
                  <c:v>SBMA</c:v>
                </c:pt>
                <c:pt idx="21">
                  <c:v>PTM</c:v>
                </c:pt>
              </c:strCache>
            </c:strRef>
          </c:cat>
          <c:val>
            <c:numRef>
              <c:f>Sheet3!$F$2:$F$23</c:f>
              <c:numCache>
                <c:formatCode>General</c:formatCode>
                <c:ptCount val="22"/>
                <c:pt idx="0">
                  <c:v>50</c:v>
                </c:pt>
                <c:pt idx="1">
                  <c:v>2</c:v>
                </c:pt>
                <c:pt idx="2">
                  <c:v>4</c:v>
                </c:pt>
                <c:pt idx="3">
                  <c:v>27</c:v>
                </c:pt>
                <c:pt idx="4">
                  <c:v>15</c:v>
                </c:pt>
                <c:pt idx="5">
                  <c:v>6</c:v>
                </c:pt>
                <c:pt idx="6">
                  <c:v>16</c:v>
                </c:pt>
                <c:pt idx="7">
                  <c:v>5</c:v>
                </c:pt>
                <c:pt idx="8">
                  <c:v>14</c:v>
                </c:pt>
                <c:pt idx="9">
                  <c:v>9</c:v>
                </c:pt>
                <c:pt idx="10">
                  <c:v>8</c:v>
                </c:pt>
                <c:pt idx="11">
                  <c:v>21</c:v>
                </c:pt>
                <c:pt idx="12">
                  <c:v>22</c:v>
                </c:pt>
                <c:pt idx="13">
                  <c:v>15</c:v>
                </c:pt>
                <c:pt idx="15">
                  <c:v>25</c:v>
                </c:pt>
                <c:pt idx="16">
                  <c:v>24</c:v>
                </c:pt>
                <c:pt idx="17">
                  <c:v>29</c:v>
                </c:pt>
                <c:pt idx="18">
                  <c:v>25</c:v>
                </c:pt>
                <c:pt idx="19">
                  <c:v>4</c:v>
                </c:pt>
                <c:pt idx="20">
                  <c:v>23</c:v>
                </c:pt>
                <c:pt idx="21">
                  <c:v>11</c:v>
                </c:pt>
              </c:numCache>
            </c:numRef>
          </c:val>
          <c:extLst>
            <c:ext xmlns:c16="http://schemas.microsoft.com/office/drawing/2014/chart" uri="{C3380CC4-5D6E-409C-BE32-E72D297353CC}">
              <c16:uniqueId val="{00000003-BF21-43E5-8B7E-AE1D37BBBA2F}"/>
            </c:ext>
          </c:extLst>
        </c:ser>
        <c:ser>
          <c:idx val="4"/>
          <c:order val="4"/>
          <c:tx>
            <c:strRef>
              <c:f>Sheet3!$G$1</c:f>
              <c:strCache>
                <c:ptCount val="1"/>
                <c:pt idx="0">
                  <c:v>#157</c:v>
                </c:pt>
              </c:strCache>
            </c:strRef>
          </c:tx>
          <c:spPr>
            <a:solidFill>
              <a:schemeClr val="accent5"/>
            </a:solidFill>
            <a:ln>
              <a:noFill/>
            </a:ln>
            <a:effectLst/>
          </c:spPr>
          <c:invertIfNegative val="0"/>
          <c:cat>
            <c:strRef>
              <c:f>Sheet3!$A$2:$B$23</c:f>
              <c:strCache>
                <c:ptCount val="22"/>
                <c:pt idx="0">
                  <c:v>AIML</c:v>
                </c:pt>
                <c:pt idx="1">
                  <c:v>MADCOL</c:v>
                </c:pt>
                <c:pt idx="2">
                  <c:v>SEPM</c:v>
                </c:pt>
                <c:pt idx="3">
                  <c:v>PM</c:v>
                </c:pt>
                <c:pt idx="4">
                  <c:v>AdNRM</c:v>
                </c:pt>
                <c:pt idx="5">
                  <c:v>TMQ</c:v>
                </c:pt>
                <c:pt idx="6">
                  <c:v>NTNM</c:v>
                </c:pt>
                <c:pt idx="7">
                  <c:v>IABM</c:v>
                </c:pt>
                <c:pt idx="8">
                  <c:v>RedcapM</c:v>
                </c:pt>
                <c:pt idx="9">
                  <c:v>NWDAFM</c:v>
                </c:pt>
                <c:pt idx="10">
                  <c:v>NSM</c:v>
                </c:pt>
                <c:pt idx="11">
                  <c:v>MDA</c:v>
                </c:pt>
                <c:pt idx="12">
                  <c:v>EE</c:v>
                </c:pt>
                <c:pt idx="13">
                  <c:v>Mexpo</c:v>
                </c:pt>
                <c:pt idx="14">
                  <c:v>MonstraM</c:v>
                </c:pt>
                <c:pt idx="15">
                  <c:v>IDM</c:v>
                </c:pt>
                <c:pt idx="16">
                  <c:v>CCL</c:v>
                </c:pt>
                <c:pt idx="17">
                  <c:v>NDT</c:v>
                </c:pt>
                <c:pt idx="18">
                  <c:v>CMO</c:v>
                </c:pt>
                <c:pt idx="19">
                  <c:v>MSEC</c:v>
                </c:pt>
                <c:pt idx="20">
                  <c:v>SBMA</c:v>
                </c:pt>
                <c:pt idx="21">
                  <c:v>PTM</c:v>
                </c:pt>
              </c:strCache>
            </c:strRef>
          </c:cat>
          <c:val>
            <c:numRef>
              <c:f>Sheet3!$G$2:$G$23</c:f>
              <c:numCache>
                <c:formatCode>General</c:formatCode>
                <c:ptCount val="22"/>
                <c:pt idx="0">
                  <c:v>54</c:v>
                </c:pt>
                <c:pt idx="1">
                  <c:v>8</c:v>
                </c:pt>
                <c:pt idx="2">
                  <c:v>1</c:v>
                </c:pt>
                <c:pt idx="3">
                  <c:v>11</c:v>
                </c:pt>
                <c:pt idx="4">
                  <c:v>11</c:v>
                </c:pt>
                <c:pt idx="5">
                  <c:v>6</c:v>
                </c:pt>
                <c:pt idx="6">
                  <c:v>10</c:v>
                </c:pt>
                <c:pt idx="7">
                  <c:v>4</c:v>
                </c:pt>
                <c:pt idx="8">
                  <c:v>9</c:v>
                </c:pt>
                <c:pt idx="9">
                  <c:v>2</c:v>
                </c:pt>
                <c:pt idx="10">
                  <c:v>8</c:v>
                </c:pt>
                <c:pt idx="11">
                  <c:v>9</c:v>
                </c:pt>
                <c:pt idx="12">
                  <c:v>23</c:v>
                </c:pt>
                <c:pt idx="13">
                  <c:v>12</c:v>
                </c:pt>
                <c:pt idx="15">
                  <c:v>13</c:v>
                </c:pt>
                <c:pt idx="16">
                  <c:v>25</c:v>
                </c:pt>
                <c:pt idx="17">
                  <c:v>21</c:v>
                </c:pt>
                <c:pt idx="18">
                  <c:v>35</c:v>
                </c:pt>
                <c:pt idx="20">
                  <c:v>12</c:v>
                </c:pt>
                <c:pt idx="21">
                  <c:v>13</c:v>
                </c:pt>
              </c:numCache>
            </c:numRef>
          </c:val>
          <c:extLst>
            <c:ext xmlns:c16="http://schemas.microsoft.com/office/drawing/2014/chart" uri="{C3380CC4-5D6E-409C-BE32-E72D297353CC}">
              <c16:uniqueId val="{00000004-BF21-43E5-8B7E-AE1D37BBBA2F}"/>
            </c:ext>
          </c:extLst>
        </c:ser>
        <c:ser>
          <c:idx val="5"/>
          <c:order val="5"/>
          <c:tx>
            <c:strRef>
              <c:f>Sheet3!$H$1</c:f>
              <c:strCache>
                <c:ptCount val="1"/>
                <c:pt idx="0">
                  <c:v>#158</c:v>
                </c:pt>
              </c:strCache>
            </c:strRef>
          </c:tx>
          <c:spPr>
            <a:solidFill>
              <a:schemeClr val="accent6"/>
            </a:solidFill>
            <a:ln>
              <a:noFill/>
            </a:ln>
            <a:effectLst/>
          </c:spPr>
          <c:invertIfNegative val="0"/>
          <c:cat>
            <c:strRef>
              <c:f>Sheet3!$A$2:$B$23</c:f>
              <c:strCache>
                <c:ptCount val="22"/>
                <c:pt idx="0">
                  <c:v>AIML</c:v>
                </c:pt>
                <c:pt idx="1">
                  <c:v>MADCOL</c:v>
                </c:pt>
                <c:pt idx="2">
                  <c:v>SEPM</c:v>
                </c:pt>
                <c:pt idx="3">
                  <c:v>PM</c:v>
                </c:pt>
                <c:pt idx="4">
                  <c:v>AdNRM</c:v>
                </c:pt>
                <c:pt idx="5">
                  <c:v>TMQ</c:v>
                </c:pt>
                <c:pt idx="6">
                  <c:v>NTNM</c:v>
                </c:pt>
                <c:pt idx="7">
                  <c:v>IABM</c:v>
                </c:pt>
                <c:pt idx="8">
                  <c:v>RedcapM</c:v>
                </c:pt>
                <c:pt idx="9">
                  <c:v>NWDAFM</c:v>
                </c:pt>
                <c:pt idx="10">
                  <c:v>NSM</c:v>
                </c:pt>
                <c:pt idx="11">
                  <c:v>MDA</c:v>
                </c:pt>
                <c:pt idx="12">
                  <c:v>EE</c:v>
                </c:pt>
                <c:pt idx="13">
                  <c:v>Mexpo</c:v>
                </c:pt>
                <c:pt idx="14">
                  <c:v>MonstraM</c:v>
                </c:pt>
                <c:pt idx="15">
                  <c:v>IDM</c:v>
                </c:pt>
                <c:pt idx="16">
                  <c:v>CCL</c:v>
                </c:pt>
                <c:pt idx="17">
                  <c:v>NDT</c:v>
                </c:pt>
                <c:pt idx="18">
                  <c:v>CMO</c:v>
                </c:pt>
                <c:pt idx="19">
                  <c:v>MSEC</c:v>
                </c:pt>
                <c:pt idx="20">
                  <c:v>SBMA</c:v>
                </c:pt>
                <c:pt idx="21">
                  <c:v>PTM</c:v>
                </c:pt>
              </c:strCache>
            </c:strRef>
          </c:cat>
          <c:val>
            <c:numRef>
              <c:f>Sheet3!$H$2:$H$23</c:f>
              <c:numCache>
                <c:formatCode>General</c:formatCode>
                <c:ptCount val="22"/>
                <c:pt idx="0">
                  <c:v>43</c:v>
                </c:pt>
                <c:pt idx="1">
                  <c:v>4</c:v>
                </c:pt>
                <c:pt idx="2">
                  <c:v>0</c:v>
                </c:pt>
                <c:pt idx="3">
                  <c:v>9</c:v>
                </c:pt>
                <c:pt idx="4">
                  <c:v>9</c:v>
                </c:pt>
                <c:pt idx="5">
                  <c:v>7</c:v>
                </c:pt>
                <c:pt idx="6">
                  <c:v>13</c:v>
                </c:pt>
                <c:pt idx="7">
                  <c:v>0</c:v>
                </c:pt>
                <c:pt idx="8">
                  <c:v>4</c:v>
                </c:pt>
                <c:pt idx="9">
                  <c:v>4</c:v>
                </c:pt>
                <c:pt idx="10">
                  <c:v>6</c:v>
                </c:pt>
                <c:pt idx="11">
                  <c:v>13</c:v>
                </c:pt>
                <c:pt idx="12">
                  <c:v>24</c:v>
                </c:pt>
                <c:pt idx="13">
                  <c:v>14</c:v>
                </c:pt>
                <c:pt idx="14">
                  <c:v>15</c:v>
                </c:pt>
                <c:pt idx="15">
                  <c:v>14</c:v>
                </c:pt>
                <c:pt idx="16">
                  <c:v>7</c:v>
                </c:pt>
                <c:pt idx="17">
                  <c:v>14</c:v>
                </c:pt>
                <c:pt idx="18">
                  <c:v>28</c:v>
                </c:pt>
                <c:pt idx="19">
                  <c:v>3</c:v>
                </c:pt>
                <c:pt idx="20">
                  <c:v>7</c:v>
                </c:pt>
                <c:pt idx="21">
                  <c:v>8</c:v>
                </c:pt>
              </c:numCache>
            </c:numRef>
          </c:val>
          <c:extLst>
            <c:ext xmlns:c16="http://schemas.microsoft.com/office/drawing/2014/chart" uri="{C3380CC4-5D6E-409C-BE32-E72D297353CC}">
              <c16:uniqueId val="{00000005-BF21-43E5-8B7E-AE1D37BBBA2F}"/>
            </c:ext>
          </c:extLst>
        </c:ser>
        <c:dLbls>
          <c:showLegendKey val="0"/>
          <c:showVal val="0"/>
          <c:showCatName val="0"/>
          <c:showSerName val="0"/>
          <c:showPercent val="0"/>
          <c:showBubbleSize val="0"/>
        </c:dLbls>
        <c:gapWidth val="219"/>
        <c:overlap val="-27"/>
        <c:axId val="538793600"/>
        <c:axId val="2084926608"/>
      </c:barChart>
      <c:lineChart>
        <c:grouping val="standard"/>
        <c:varyColors val="0"/>
        <c:ser>
          <c:idx val="6"/>
          <c:order val="6"/>
          <c:tx>
            <c:strRef>
              <c:f>Sheet3!$I$1</c:f>
              <c:strCache>
                <c:ptCount val="1"/>
                <c:pt idx="0">
                  <c:v>total</c:v>
                </c:pt>
              </c:strCache>
            </c:strRef>
          </c:tx>
          <c:spPr>
            <a:ln w="28575" cap="rnd">
              <a:solidFill>
                <a:schemeClr val="accent1">
                  <a:lumMod val="60000"/>
                </a:schemeClr>
              </a:solidFill>
              <a:round/>
            </a:ln>
            <a:effectLst/>
          </c:spPr>
          <c:marker>
            <c:symbol val="none"/>
          </c:marker>
          <c:cat>
            <c:strRef>
              <c:f>Sheet3!$A$2:$B$23</c:f>
              <c:strCache>
                <c:ptCount val="22"/>
                <c:pt idx="0">
                  <c:v>AIML</c:v>
                </c:pt>
                <c:pt idx="1">
                  <c:v>MADCOL</c:v>
                </c:pt>
                <c:pt idx="2">
                  <c:v>SEPM</c:v>
                </c:pt>
                <c:pt idx="3">
                  <c:v>PM</c:v>
                </c:pt>
                <c:pt idx="4">
                  <c:v>AdNRM</c:v>
                </c:pt>
                <c:pt idx="5">
                  <c:v>TMQ</c:v>
                </c:pt>
                <c:pt idx="6">
                  <c:v>NTNM</c:v>
                </c:pt>
                <c:pt idx="7">
                  <c:v>IABM</c:v>
                </c:pt>
                <c:pt idx="8">
                  <c:v>RedcapM</c:v>
                </c:pt>
                <c:pt idx="9">
                  <c:v>NWDAFM</c:v>
                </c:pt>
                <c:pt idx="10">
                  <c:v>NSM</c:v>
                </c:pt>
                <c:pt idx="11">
                  <c:v>MDA</c:v>
                </c:pt>
                <c:pt idx="12">
                  <c:v>EE</c:v>
                </c:pt>
                <c:pt idx="13">
                  <c:v>Mexpo</c:v>
                </c:pt>
                <c:pt idx="14">
                  <c:v>MonstraM</c:v>
                </c:pt>
                <c:pt idx="15">
                  <c:v>IDM</c:v>
                </c:pt>
                <c:pt idx="16">
                  <c:v>CCL</c:v>
                </c:pt>
                <c:pt idx="17">
                  <c:v>NDT</c:v>
                </c:pt>
                <c:pt idx="18">
                  <c:v>CMO</c:v>
                </c:pt>
                <c:pt idx="19">
                  <c:v>MSEC</c:v>
                </c:pt>
                <c:pt idx="20">
                  <c:v>SBMA</c:v>
                </c:pt>
                <c:pt idx="21">
                  <c:v>PTM</c:v>
                </c:pt>
              </c:strCache>
            </c:strRef>
          </c:cat>
          <c:val>
            <c:numRef>
              <c:f>Sheet3!$I$2:$I$23</c:f>
              <c:numCache>
                <c:formatCode>General</c:formatCode>
                <c:ptCount val="22"/>
                <c:pt idx="0">
                  <c:v>204</c:v>
                </c:pt>
                <c:pt idx="1">
                  <c:v>28</c:v>
                </c:pt>
                <c:pt idx="2">
                  <c:v>16</c:v>
                </c:pt>
                <c:pt idx="3">
                  <c:v>78</c:v>
                </c:pt>
                <c:pt idx="4">
                  <c:v>55</c:v>
                </c:pt>
                <c:pt idx="5">
                  <c:v>28</c:v>
                </c:pt>
                <c:pt idx="6">
                  <c:v>62</c:v>
                </c:pt>
                <c:pt idx="7">
                  <c:v>18</c:v>
                </c:pt>
                <c:pt idx="8">
                  <c:v>42</c:v>
                </c:pt>
                <c:pt idx="9">
                  <c:v>30</c:v>
                </c:pt>
                <c:pt idx="10">
                  <c:v>30</c:v>
                </c:pt>
                <c:pt idx="11">
                  <c:v>80</c:v>
                </c:pt>
                <c:pt idx="12">
                  <c:v>109</c:v>
                </c:pt>
                <c:pt idx="13">
                  <c:v>72</c:v>
                </c:pt>
                <c:pt idx="14">
                  <c:v>15</c:v>
                </c:pt>
                <c:pt idx="15">
                  <c:v>102</c:v>
                </c:pt>
                <c:pt idx="16">
                  <c:v>96</c:v>
                </c:pt>
                <c:pt idx="17">
                  <c:v>110</c:v>
                </c:pt>
                <c:pt idx="18">
                  <c:v>144</c:v>
                </c:pt>
                <c:pt idx="19">
                  <c:v>7</c:v>
                </c:pt>
                <c:pt idx="20">
                  <c:v>61</c:v>
                </c:pt>
                <c:pt idx="21">
                  <c:v>45</c:v>
                </c:pt>
              </c:numCache>
            </c:numRef>
          </c:val>
          <c:smooth val="0"/>
          <c:extLst>
            <c:ext xmlns:c16="http://schemas.microsoft.com/office/drawing/2014/chart" uri="{C3380CC4-5D6E-409C-BE32-E72D297353CC}">
              <c16:uniqueId val="{00000006-BF21-43E5-8B7E-AE1D37BBBA2F}"/>
            </c:ext>
          </c:extLst>
        </c:ser>
        <c:dLbls>
          <c:showLegendKey val="0"/>
          <c:showVal val="0"/>
          <c:showCatName val="0"/>
          <c:showSerName val="0"/>
          <c:showPercent val="0"/>
          <c:showBubbleSize val="0"/>
        </c:dLbls>
        <c:marker val="1"/>
        <c:smooth val="0"/>
        <c:axId val="538793600"/>
        <c:axId val="2084926608"/>
      </c:lineChart>
      <c:catAx>
        <c:axId val="5387936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2084926608"/>
        <c:crosses val="autoZero"/>
        <c:auto val="1"/>
        <c:lblAlgn val="ctr"/>
        <c:lblOffset val="100"/>
        <c:noMultiLvlLbl val="0"/>
      </c:catAx>
      <c:valAx>
        <c:axId val="208492660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5387936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12/3/2024</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12/3/2024</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461312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2134704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35458846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1134308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5468489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
        <p:nvSpPr>
          <p:cNvPr id="5" name="Text Box 14">
            <a:extLst>
              <a:ext uri="{FF2B5EF4-FFF2-40B4-BE49-F238E27FC236}">
                <a16:creationId xmlns:a16="http://schemas.microsoft.com/office/drawing/2014/main" id="{84869265-D860-41CA-AFA8-4209B0619A99}"/>
              </a:ext>
            </a:extLst>
          </p:cNvPr>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sz="1200" b="1" kern="1200" dirty="0">
                <a:solidFill>
                  <a:schemeClr val="tx1"/>
                </a:solidFill>
                <a:latin typeface="Arial "/>
                <a:ea typeface="+mn-ea"/>
                <a:cs typeface="Arial" panose="020B0604020202020204" pitchFamily="34" charset="0"/>
              </a:rPr>
              <a:t>3GPP TSG SA Meeting #106</a:t>
            </a:r>
          </a:p>
          <a:p>
            <a:r>
              <a:rPr lang="nn-NO" altLang="zh-CN" sz="1200" b="1" kern="1200" dirty="0">
                <a:solidFill>
                  <a:schemeClr val="tx1"/>
                </a:solidFill>
                <a:latin typeface="Arial "/>
                <a:ea typeface="+mn-ea"/>
                <a:cs typeface="Arial" panose="020B0604020202020204" pitchFamily="34" charset="0"/>
              </a:rPr>
              <a:t>Madrid, Spain, December 10 – 13, 2024</a:t>
            </a:r>
            <a:endParaRPr lang="sv-SE" altLang="en-US" sz="1200" b="1" kern="1200" dirty="0">
              <a:solidFill>
                <a:schemeClr val="tx1"/>
              </a:solidFill>
              <a:latin typeface="Arial "/>
              <a:ea typeface="+mn-ea"/>
              <a:cs typeface="Arial" panose="020B0604020202020204" pitchFamily="34" charset="0"/>
            </a:endParaRPr>
          </a:p>
        </p:txBody>
      </p:sp>
      <p:sp>
        <p:nvSpPr>
          <p:cNvPr id="6" name="Text Box 13">
            <a:extLst>
              <a:ext uri="{FF2B5EF4-FFF2-40B4-BE49-F238E27FC236}">
                <a16:creationId xmlns:a16="http://schemas.microsoft.com/office/drawing/2014/main" id="{BA8561C5-21F5-40B5-B842-0EAB593BAC94}"/>
              </a:ext>
            </a:extLst>
          </p:cNvPr>
          <p:cNvSpPr txBox="1">
            <a:spLocks noChangeArrowheads="1"/>
          </p:cNvSpPr>
          <p:nvPr userDrawn="1"/>
        </p:nvSpPr>
        <p:spPr bwMode="auto">
          <a:xfrm>
            <a:off x="8262018" y="254593"/>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SP-241572</a:t>
            </a:r>
            <a:endParaRPr lang="en-GB" altLang="en-US" sz="1400" b="1" dirty="0">
              <a:solidFill>
                <a:schemeClr val="bg2"/>
              </a:solidFill>
            </a:endParaRPr>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51398613"/>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10" Type="http://schemas.openxmlformats.org/officeDocument/2006/relationships/image" Target="../media/image5.jpeg"/><Relationship Id="rId4" Type="http://schemas.openxmlformats.org/officeDocument/2006/relationships/slideLayout" Target="../slideLayouts/slideLayout4.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630172"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767489" y="6423704"/>
            <a:ext cx="7950201" cy="323171"/>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de-DE" sz="1100" b="1" kern="1200" spc="300" dirty="0">
                <a:solidFill>
                  <a:schemeClr val="tx1"/>
                </a:solidFill>
                <a:latin typeface="Arial" panose="020B0604020202020204" pitchFamily="34" charset="0"/>
                <a:ea typeface="+mn-ea"/>
                <a:cs typeface="Arial" panose="020B0604020202020204" pitchFamily="34" charset="0"/>
              </a:rPr>
              <a:t>SP-241572: </a:t>
            </a:r>
            <a:r>
              <a:rPr lang="en-GB" sz="1100" b="1" kern="1200" spc="300" dirty="0">
                <a:solidFill>
                  <a:schemeClr val="tx1"/>
                </a:solidFill>
                <a:latin typeface="Arial" panose="020B0604020202020204" pitchFamily="34" charset="0"/>
                <a:ea typeface="+mn-ea"/>
                <a:cs typeface="Arial" panose="020B0604020202020204" pitchFamily="34" charset="0"/>
              </a:rPr>
              <a:t>TSG </a:t>
            </a:r>
            <a:r>
              <a:rPr lang="en-GB" sz="1100" b="1" spc="300" dirty="0">
                <a:ea typeface="+mn-ea"/>
                <a:cs typeface="Arial" panose="020B0604020202020204" pitchFamily="34" charset="0"/>
              </a:rPr>
              <a:t>SA#</a:t>
            </a:r>
            <a:r>
              <a:rPr lang="en-GB" sz="1100" b="1" kern="1200" spc="300" dirty="0">
                <a:solidFill>
                  <a:schemeClr val="tx1"/>
                </a:solidFill>
                <a:latin typeface="Arial" panose="020B0604020202020204" pitchFamily="34" charset="0"/>
                <a:ea typeface="+mn-ea"/>
                <a:cs typeface="Arial" panose="020B0604020202020204" pitchFamily="34" charset="0"/>
              </a:rPr>
              <a:t>106, </a:t>
            </a:r>
            <a:r>
              <a:rPr lang="nn-NO" sz="1100" b="1" kern="1200" spc="300" dirty="0">
                <a:solidFill>
                  <a:schemeClr val="tx1"/>
                </a:solidFill>
                <a:latin typeface="Arial" panose="020B0604020202020204" pitchFamily="34" charset="0"/>
                <a:ea typeface="+mn-ea"/>
                <a:cs typeface="Arial" panose="020B0604020202020204" pitchFamily="34" charset="0"/>
              </a:rPr>
              <a:t>Madrid, Spain, December 10 – 13, 2024</a:t>
            </a:r>
            <a:endParaRPr lang="en-GB" sz="1100" b="1" kern="1200" spc="300" dirty="0">
              <a:solidFill>
                <a:schemeClr val="tx1"/>
              </a:solidFill>
              <a:latin typeface="Arial" panose="020B0604020202020204" pitchFamily="34" charset="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2024</a:t>
            </a:r>
          </a:p>
        </p:txBody>
      </p:sp>
      <p:pic>
        <p:nvPicPr>
          <p:cNvPr id="11" name="Picture 13" descr="green2.jpg"/>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 id="2147483940" r:id="rId4"/>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8"/>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9"/>
        </a:buBlip>
        <a:defRPr sz="3200">
          <a:solidFill>
            <a:schemeClr val="tx1"/>
          </a:solidFill>
          <a:latin typeface="+mn-lt"/>
        </a:defRPr>
      </a:lvl2pPr>
      <a:lvl3pPr marL="1522413" indent="-303213" algn="l" rtl="0" eaLnBrk="0" fontAlgn="base" hangingPunct="0">
        <a:spcBef>
          <a:spcPct val="20000"/>
        </a:spcBef>
        <a:spcAft>
          <a:spcPct val="0"/>
        </a:spcAft>
        <a:buBlip>
          <a:blip r:embed="rId10"/>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8" Type="http://schemas.openxmlformats.org/officeDocument/2006/relationships/hyperlink" Target="https://www.3gpp.org/ftp/Information/WI_Sheet/SP-231727.zip" TargetMode="External"/><Relationship Id="rId13" Type="http://schemas.openxmlformats.org/officeDocument/2006/relationships/hyperlink" Target="https://www.3gpp.org/ftp/Information/WI_Sheet/SP-241379.zip" TargetMode="External"/><Relationship Id="rId18" Type="http://schemas.openxmlformats.org/officeDocument/2006/relationships/hyperlink" Target="https://www.3gpp.org/ftp/Information/WI_Sheet/SP-231748.zip" TargetMode="External"/><Relationship Id="rId3" Type="http://schemas.openxmlformats.org/officeDocument/2006/relationships/hyperlink" Target="https://www.3gpp.org/ftp/Information/WI_Sheet/SP-240965.zip" TargetMode="External"/><Relationship Id="rId21" Type="http://schemas.openxmlformats.org/officeDocument/2006/relationships/hyperlink" Target="https://www.3gpp.org/ftp/Information/WI_Sheet/SP-231734.zip" TargetMode="External"/><Relationship Id="rId7" Type="http://schemas.openxmlformats.org/officeDocument/2006/relationships/hyperlink" Target="https://www.3gpp.org/ftp/Information/WI_Sheet/SP-231735.zip" TargetMode="External"/><Relationship Id="rId12" Type="http://schemas.openxmlformats.org/officeDocument/2006/relationships/hyperlink" Target="https://www.3gpp.org/ftp/Information/WI_Sheet/SP-231721.zip" TargetMode="External"/><Relationship Id="rId17" Type="http://schemas.openxmlformats.org/officeDocument/2006/relationships/hyperlink" Target="https://www.3gpp.org/ftp/Information/WI_Sheet/SP-240875.zip" TargetMode="External"/><Relationship Id="rId25" Type="http://schemas.openxmlformats.org/officeDocument/2006/relationships/hyperlink" Target="https://www.3gpp.org/ftp/Information/WI_Sheet/SP-240967.zip" TargetMode="External"/><Relationship Id="rId2" Type="http://schemas.openxmlformats.org/officeDocument/2006/relationships/hyperlink" Target="https://www.3gpp.org/ftp/Information/WI_Sheet/SP-231723.zip" TargetMode="External"/><Relationship Id="rId16" Type="http://schemas.openxmlformats.org/officeDocument/2006/relationships/hyperlink" Target="https://www.3gpp.org/ftp/Information/WI_Sheet/SP-241155.zip" TargetMode="External"/><Relationship Id="rId20" Type="http://schemas.openxmlformats.org/officeDocument/2006/relationships/hyperlink" Target="https://www.3gpp.org/ftp/Information/WI_Sheet/SP-231729.zip" TargetMode="External"/><Relationship Id="rId1" Type="http://schemas.openxmlformats.org/officeDocument/2006/relationships/slideLayout" Target="../slideLayouts/slideLayout2.xml"/><Relationship Id="rId6" Type="http://schemas.openxmlformats.org/officeDocument/2006/relationships/hyperlink" Target="https://www.3gpp.org/ftp/Information/WI_Sheet/SP-231737.zip" TargetMode="External"/><Relationship Id="rId11" Type="http://schemas.openxmlformats.org/officeDocument/2006/relationships/hyperlink" Target="https://www.3gpp.org/ftp/Information/WI_Sheet/SP-231725.zip" TargetMode="External"/><Relationship Id="rId24" Type="http://schemas.openxmlformats.org/officeDocument/2006/relationships/hyperlink" Target="https://www.3gpp.org/ftp/Information/WI_Sheet/SP-240966.zip" TargetMode="External"/><Relationship Id="rId5" Type="http://schemas.openxmlformats.org/officeDocument/2006/relationships/hyperlink" Target="https://www.3gpp.org/ftp/Information/WI_Sheet/SP-241157.zip" TargetMode="External"/><Relationship Id="rId15" Type="http://schemas.openxmlformats.org/officeDocument/2006/relationships/hyperlink" Target="https://www.3gpp.org/ftp/Information/WI_Sheet/SP-231732.zip" TargetMode="External"/><Relationship Id="rId23" Type="http://schemas.openxmlformats.org/officeDocument/2006/relationships/hyperlink" Target="https://www.3gpp.org/ftp/Information/WI_Sheet/SP-241378.zip" TargetMode="External"/><Relationship Id="rId10" Type="http://schemas.openxmlformats.org/officeDocument/2006/relationships/hyperlink" Target="https://www.3gpp.org/ftp/Information/WI_Sheet/SP-231736.zip" TargetMode="External"/><Relationship Id="rId19" Type="http://schemas.openxmlformats.org/officeDocument/2006/relationships/hyperlink" Target="https://www.3gpp.org/ftp/Information/WI_Sheet/SP-231733.zip" TargetMode="External"/><Relationship Id="rId4" Type="http://schemas.openxmlformats.org/officeDocument/2006/relationships/hyperlink" Target="https://www.3gpp.org/ftp/Information/WI_Sheet/SP-241380.zip" TargetMode="External"/><Relationship Id="rId9" Type="http://schemas.openxmlformats.org/officeDocument/2006/relationships/hyperlink" Target="https://www.3gpp.org/ftp/Information/WI_Sheet/SP-231781.zip" TargetMode="External"/><Relationship Id="rId14" Type="http://schemas.openxmlformats.org/officeDocument/2006/relationships/hyperlink" Target="https://www.3gpp.org/ftp/Information/WI_Sheet/SP-240877.zip" TargetMode="External"/><Relationship Id="rId22" Type="http://schemas.openxmlformats.org/officeDocument/2006/relationships/hyperlink" Target="https://www.3gpp.org/ftp/Information/WI_Sheet/SP-231724.zip"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3.xml"/><Relationship Id="rId4" Type="http://schemas.openxmlformats.org/officeDocument/2006/relationships/image" Target="../media/image5.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3.xml"/><Relationship Id="rId4" Type="http://schemas.openxmlformats.org/officeDocument/2006/relationships/image" Target="../media/image5.jpeg"/></Relationships>
</file>

<file path=ppt/slides/_rels/slide23.xml.rels><?xml version="1.0" encoding="UTF-8" standalone="yes"?>
<Relationships xmlns="http://schemas.openxmlformats.org/package/2006/relationships"><Relationship Id="rId8" Type="http://schemas.openxmlformats.org/officeDocument/2006/relationships/hyperlink" Target="https://www.3gpp.org/ftp/tsg_sa/TSG_SA/TSGS_106_Madrid_2024-12/Docs/SP-241813.zip" TargetMode="External"/><Relationship Id="rId3" Type="http://schemas.openxmlformats.org/officeDocument/2006/relationships/hyperlink" Target="https://www.3gpp.org/ftp/tsg_sa/TSG_SA/TSGS_106_Madrid_2024-12/Docs/SP-241444.zip" TargetMode="External"/><Relationship Id="rId7" Type="http://schemas.openxmlformats.org/officeDocument/2006/relationships/hyperlink" Target="https://www.3gpp.org/ftp/tsg_sa/TSG_SA/TSGS_106_Madrid_2024-12/Docs/SP-241815.zip" TargetMode="External"/><Relationship Id="rId2" Type="http://schemas.openxmlformats.org/officeDocument/2006/relationships/hyperlink" Target="https://www.3gpp.org/ftp/tsg_sa/TSG_SA/TSGS_106_Madrid_2024-12/Docs/SP-241443.zip"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06_Madrid_2024-12/Docs/SP-241814.zip" TargetMode="External"/><Relationship Id="rId5" Type="http://schemas.openxmlformats.org/officeDocument/2006/relationships/hyperlink" Target="https://www.3gpp.org/ftp/tsg_sa/TSG_SA/TSGS_106_Madrid_2024-12/Docs/SP-241446.zip" TargetMode="External"/><Relationship Id="rId4" Type="http://schemas.openxmlformats.org/officeDocument/2006/relationships/hyperlink" Target="https://www.3gpp.org/ftp/tsg_sa/TSG_SA/TSGS_106_Madrid_2024-12/Docs/SP-241445.zip" TargetMode="External"/><Relationship Id="rId9" Type="http://schemas.openxmlformats.org/officeDocument/2006/relationships/hyperlink" Target="https://www.3gpp.org/ftp/tsg_sa/TSG_SA/TSGS_106_Madrid_2024-12/Docs/SP-241816.zip"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s://www.3gpp.org/ftp/Information/WI_Sheet/SP-240965.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hyperlink" Target="https://www.3gpp.org/ftp/Information/WI_Sheet/SP-241157.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hyperlink" Target="https://www.3gpp.org/ftp/Information/WI_Sheet/SP-231737.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www.3gpp.org/ftp/Information/WI_Sheet/SP-231735.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hyperlink" Target="https://www.3gpp.org/ftp/Information/WI_Sheet/SP-231727.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hyperlink" Target="https://www.3gpp.org/ftp/Information/WI_Sheet/SP-231781.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hyperlink" Target="https://www.3gpp.org/ftp/Information/WI_Sheet/SP-231736.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hyperlink" Target="https://www.3gpp.org/ftp/Information/WI_Sheet/SP-231725.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hyperlink" Target="https://www.3gpp.org/ftp/Information/WI_Sheet/SP-231721.zip" TargetMode="External"/><Relationship Id="rId2" Type="http://schemas.openxmlformats.org/officeDocument/2006/relationships/image" Target="../media/image7.jpeg"/><Relationship Id="rId1" Type="http://schemas.openxmlformats.org/officeDocument/2006/relationships/slideLayout" Target="../slideLayouts/slideLayout4.xml"/><Relationship Id="rId4" Type="http://schemas.openxmlformats.org/officeDocument/2006/relationships/hyperlink" Target="https://www.3gpp.org/ftp/Information/WI_Sheet/SP-241379.zip" TargetMode="External"/></Relationships>
</file>

<file path=ppt/slides/_rels/slide36.xml.rels><?xml version="1.0" encoding="UTF-8" standalone="yes"?>
<Relationships xmlns="http://schemas.openxmlformats.org/package/2006/relationships"><Relationship Id="rId3" Type="http://schemas.openxmlformats.org/officeDocument/2006/relationships/hyperlink" Target="https://www.3gpp.org/ftp/Information/WI_Sheet/SP-240877.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hyperlink" Target="https://www.3gpp.org/ftp/Information/WI_Sheet/SP-231732.zip" TargetMode="External"/><Relationship Id="rId2" Type="http://schemas.openxmlformats.org/officeDocument/2006/relationships/image" Target="../media/image7.jpeg"/><Relationship Id="rId1" Type="http://schemas.openxmlformats.org/officeDocument/2006/relationships/slideLayout" Target="../slideLayouts/slideLayout4.xml"/><Relationship Id="rId4" Type="http://schemas.openxmlformats.org/officeDocument/2006/relationships/hyperlink" Target="https://www.3gpp.org/ftp/Information/WI_Sheet/SP-241380.zip" TargetMode="External"/></Relationships>
</file>

<file path=ppt/slides/_rels/slide38.xml.rels><?xml version="1.0" encoding="UTF-8" standalone="yes"?>
<Relationships xmlns="http://schemas.openxmlformats.org/package/2006/relationships"><Relationship Id="rId3" Type="http://schemas.openxmlformats.org/officeDocument/2006/relationships/hyperlink" Target="https://www.3gpp.org/ftp/Information/WI_Sheet/SP-241155.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hyperlink" Target="https://www.3gpp.org/ftp/Information/WI_Sheet/SP-240875.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hyperlink" Target="https://www.3gpp.org/ftp/Information/WI_Sheet/SP-231748.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hyperlink" Target="https://www.3gpp.org/ftp/Information/WI_Sheet/SP-231733.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hyperlink" Target="https://www.3gpp.org/ftp/Information/WI_Sheet/SP-231729.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hyperlink" Target="https://www.3gpp.org/ftp/Information/WI_Sheet/SP-231734.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hyperlink" Target="https://www.3gpp.org/ftp/Information/WI_Sheet/SP-231724.zip" TargetMode="External"/><Relationship Id="rId2" Type="http://schemas.openxmlformats.org/officeDocument/2006/relationships/image" Target="../media/image7.jpeg"/><Relationship Id="rId1" Type="http://schemas.openxmlformats.org/officeDocument/2006/relationships/slideLayout" Target="../slideLayouts/slideLayout4.xml"/><Relationship Id="rId4" Type="http://schemas.openxmlformats.org/officeDocument/2006/relationships/hyperlink" Target="https://www.3gpp.org/ftp/Information/WI_Sheet/SP-241378.zip" TargetMode="External"/></Relationships>
</file>

<file path=ppt/slides/_rels/slide45.xml.rels><?xml version="1.0" encoding="UTF-8" standalone="yes"?>
<Relationships xmlns="http://schemas.openxmlformats.org/package/2006/relationships"><Relationship Id="rId3" Type="http://schemas.openxmlformats.org/officeDocument/2006/relationships/hyperlink" Target="https://www.3gpp.org/ftp/Information/WI_Sheet/SP-240966.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hyperlink" Target="https://www.3gpp.org/ftp/Information/WI_Sheet/SP-231723.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hyperlink" Target="https://www.3gpp.org/ftp/Information/WI_Sheet/SP-240967.zip" TargetMode="External"/><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5.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5" Type="http://schemas.openxmlformats.org/officeDocument/2006/relationships/chart" Target="../charts/chart4.xml"/><Relationship Id="rId4" Type="http://schemas.openxmlformats.org/officeDocument/2006/relationships/chart" Target="../charts/chart3.xml"/></Relationships>
</file>

<file path=ppt/slides/_rels/slide6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8" Type="http://schemas.openxmlformats.org/officeDocument/2006/relationships/hyperlink" Target="https://forge.3gpp.org/rep/sa5/CH/-/tree/Rel-19/OpenAPI" TargetMode="External"/><Relationship Id="rId3" Type="http://schemas.openxmlformats.org/officeDocument/2006/relationships/hyperlink" Target="https://forge.3gpp.org/rep/sa5/MnS/-/wikis/SA5/Rel-19-Moderated-Topics" TargetMode="External"/><Relationship Id="rId7" Type="http://schemas.openxmlformats.org/officeDocument/2006/relationships/hyperlink" Target="https://forge.3gpp.org/rep/sa5/MnS/-/tree/Rel-19/yang-models" TargetMode="External"/><Relationship Id="rId2" Type="http://schemas.openxmlformats.org/officeDocument/2006/relationships/image" Target="../media/image7.jpeg"/><Relationship Id="rId1" Type="http://schemas.openxmlformats.org/officeDocument/2006/relationships/slideLayout" Target="../slideLayouts/slideLayout3.xml"/><Relationship Id="rId6" Type="http://schemas.openxmlformats.org/officeDocument/2006/relationships/hyperlink" Target="https://forge.3gpp.org/rep/sa5/MnS/-/tree/Rel-19/OpenAPI" TargetMode="External"/><Relationship Id="rId5" Type="http://schemas.openxmlformats.org/officeDocument/2006/relationships/hyperlink" Target="https://forge.3gpp.org/rep/all/5G_APIs" TargetMode="External"/><Relationship Id="rId4" Type="http://schemas.openxmlformats.org/officeDocument/2006/relationships/hyperlink" Target="https://forge.3gpp.org/rep/sa5/MnS" TargetMode="External"/><Relationship Id="rId9" Type="http://schemas.openxmlformats.org/officeDocument/2006/relationships/hyperlink" Target="https://forge.3gpp.org/rep/sa5/CH/-/tree/Rel-19/" TargetMode="External"/></Relationships>
</file>

<file path=ppt/slides/_rels/slide69.xml.rels><?xml version="1.0" encoding="UTF-8" standalone="yes"?>
<Relationships xmlns="http://schemas.openxmlformats.org/package/2006/relationships"><Relationship Id="rId2" Type="http://schemas.openxmlformats.org/officeDocument/2006/relationships/hyperlink" Target="https://www.3gpp.org/ftp/Email_Discussions/SA5/SA5-level%20discussions/SA5%23157"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73685" y="3429000"/>
            <a:ext cx="8697009" cy="1192695"/>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GB" sz="4800" dirty="0"/>
              <a:t> </a:t>
            </a:r>
            <a:r>
              <a:rPr lang="en-GB" altLang="zh-CN" sz="4800" b="1" dirty="0"/>
              <a:t>SA5 Status Report to SA#106</a:t>
            </a:r>
            <a:br>
              <a:rPr lang="en-GB" altLang="zh-CN" sz="4800" b="1" dirty="0"/>
            </a:br>
            <a:br>
              <a:rPr lang="en-GB" altLang="zh-CN" sz="3200" b="1" dirty="0"/>
            </a:br>
            <a:br>
              <a:rPr lang="en-US" sz="4800" dirty="0">
                <a:effectLst>
                  <a:outerShdw blurRad="38100" dist="38100" dir="2700000" algn="tl">
                    <a:srgbClr val="C0C0C0"/>
                  </a:outerShdw>
                </a:effectLst>
                <a:latin typeface="Arial" pitchFamily="34" charset="0"/>
              </a:rPr>
            </a:b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1798027" y="4092113"/>
            <a:ext cx="8872667" cy="1712694"/>
          </a:xfrm>
        </p:spPr>
        <p:txBody>
          <a:bodyPr/>
          <a:lstStyle/>
          <a:p>
            <a:pPr>
              <a:lnSpc>
                <a:spcPct val="80000"/>
              </a:lnSpc>
            </a:pPr>
            <a:r>
              <a:rPr lang="de-DE" altLang="de-DE" sz="2400" dirty="0">
                <a:latin typeface="Arial" charset="0"/>
              </a:rPr>
              <a:t>Zou Lan, SA5 Chair, Huawei</a:t>
            </a:r>
          </a:p>
          <a:p>
            <a:pPr>
              <a:lnSpc>
                <a:spcPct val="80000"/>
              </a:lnSpc>
            </a:pPr>
            <a:r>
              <a:rPr lang="en-GB" altLang="zh-CN" sz="2400" dirty="0">
                <a:latin typeface="Arial" charset="0"/>
              </a:rPr>
              <a:t>Thomas Tovinger, SA5 </a:t>
            </a:r>
            <a:r>
              <a:rPr lang="en-US" altLang="zh-CN" sz="2400" dirty="0">
                <a:latin typeface="Arial" charset="0"/>
              </a:rPr>
              <a:t>Vice </a:t>
            </a:r>
            <a:r>
              <a:rPr lang="en-GB" altLang="zh-CN" sz="2400" dirty="0">
                <a:latin typeface="Arial" charset="0"/>
              </a:rPr>
              <a:t>Chair, Ericsson</a:t>
            </a:r>
            <a:endParaRPr lang="de-DE" altLang="de-DE" sz="2400" dirty="0">
              <a:latin typeface="Arial" charset="0"/>
            </a:endParaRPr>
          </a:p>
          <a:p>
            <a:pPr>
              <a:lnSpc>
                <a:spcPct val="80000"/>
              </a:lnSpc>
            </a:pPr>
            <a:r>
              <a:rPr lang="de-DE" altLang="de-DE" sz="2400" dirty="0">
                <a:latin typeface="Arial" charset="0"/>
              </a:rPr>
              <a:t>Anatoly Andrianov, SA5 Vice Chair, Nokia</a:t>
            </a:r>
          </a:p>
          <a:p>
            <a:pPr>
              <a:lnSpc>
                <a:spcPct val="80000"/>
              </a:lnSpc>
            </a:pPr>
            <a:r>
              <a:rPr lang="en-GB" altLang="zh-CN" sz="2400" dirty="0">
                <a:latin typeface="Arial" charset="0"/>
              </a:rPr>
              <a:t>Gerald Görmer,</a:t>
            </a:r>
            <a:r>
              <a:rPr lang="de-DE" altLang="de-DE" sz="2400" dirty="0">
                <a:latin typeface="Arial" charset="0"/>
              </a:rPr>
              <a:t> SA5 Charging SWG Chair, </a:t>
            </a:r>
            <a:r>
              <a:rPr lang="en-GB" sz="2400" dirty="0">
                <a:latin typeface="Arial" charset="0"/>
              </a:rPr>
              <a:t>MATRIXX Software</a:t>
            </a:r>
          </a:p>
          <a:p>
            <a:pPr>
              <a:lnSpc>
                <a:spcPct val="80000"/>
              </a:lnSpc>
            </a:pPr>
            <a:r>
              <a:rPr lang="fi-FI" altLang="zh-CN" sz="2800" dirty="0"/>
              <a:t>Antoine Mouquet, MCC, ETSI</a:t>
            </a:r>
            <a:endParaRPr lang="en-GB" altLang="en-US" sz="2667"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a:extLst>
              <a:ext uri="{FF2B5EF4-FFF2-40B4-BE49-F238E27FC236}">
                <a16:creationId xmlns:a16="http://schemas.microsoft.com/office/drawing/2014/main" id="{4046C8AC-BB1C-44EC-B4FF-F69D71B27CAD}"/>
              </a:ext>
            </a:extLst>
          </p:cNvPr>
          <p:cNvSpPr>
            <a:spLocks noGrp="1"/>
          </p:cNvSpPr>
          <p:nvPr>
            <p:ph type="title"/>
          </p:nvPr>
        </p:nvSpPr>
        <p:spPr>
          <a:xfrm>
            <a:off x="120650" y="0"/>
            <a:ext cx="9841353" cy="881743"/>
          </a:xfrm>
        </p:spPr>
        <p:txBody>
          <a:bodyPr/>
          <a:lstStyle/>
          <a:p>
            <a:r>
              <a:rPr lang="en-US" sz="3600" dirty="0"/>
              <a:t>Overview of </a:t>
            </a:r>
            <a:r>
              <a:rPr lang="en-US" altLang="zh-CN" sz="3600" dirty="0"/>
              <a:t>Rel-19 </a:t>
            </a:r>
            <a:r>
              <a:rPr lang="en-US" sz="3600" dirty="0"/>
              <a:t>SA5 </a:t>
            </a:r>
            <a:r>
              <a:rPr lang="en-US" altLang="zh-CN" sz="3600" dirty="0"/>
              <a:t>OAM </a:t>
            </a:r>
            <a:r>
              <a:rPr lang="en-US" sz="3600" dirty="0"/>
              <a:t>topics</a:t>
            </a:r>
          </a:p>
        </p:txBody>
      </p:sp>
      <p:graphicFrame>
        <p:nvGraphicFramePr>
          <p:cNvPr id="6" name="表格 2">
            <a:extLst>
              <a:ext uri="{FF2B5EF4-FFF2-40B4-BE49-F238E27FC236}">
                <a16:creationId xmlns:a16="http://schemas.microsoft.com/office/drawing/2014/main" id="{EBFB2460-8A64-4AA0-AFD0-F1E8225E91ED}"/>
              </a:ext>
            </a:extLst>
          </p:cNvPr>
          <p:cNvGraphicFramePr>
            <a:graphicFrameLocks noGrp="1"/>
          </p:cNvGraphicFramePr>
          <p:nvPr>
            <p:extLst>
              <p:ext uri="{D42A27DB-BD31-4B8C-83A1-F6EECF244321}">
                <p14:modId xmlns:p14="http://schemas.microsoft.com/office/powerpoint/2010/main" val="2942088282"/>
              </p:ext>
            </p:extLst>
          </p:nvPr>
        </p:nvGraphicFramePr>
        <p:xfrm>
          <a:off x="120651" y="820783"/>
          <a:ext cx="11810692" cy="5831332"/>
        </p:xfrm>
        <a:graphic>
          <a:graphicData uri="http://schemas.openxmlformats.org/drawingml/2006/table">
            <a:tbl>
              <a:tblPr/>
              <a:tblGrid>
                <a:gridCol w="496501">
                  <a:extLst>
                    <a:ext uri="{9D8B030D-6E8A-4147-A177-3AD203B41FA5}">
                      <a16:colId xmlns:a16="http://schemas.microsoft.com/office/drawing/2014/main" val="1965733584"/>
                    </a:ext>
                  </a:extLst>
                </a:gridCol>
                <a:gridCol w="275988">
                  <a:extLst>
                    <a:ext uri="{9D8B030D-6E8A-4147-A177-3AD203B41FA5}">
                      <a16:colId xmlns:a16="http://schemas.microsoft.com/office/drawing/2014/main" val="331722294"/>
                    </a:ext>
                  </a:extLst>
                </a:gridCol>
                <a:gridCol w="624110">
                  <a:extLst>
                    <a:ext uri="{9D8B030D-6E8A-4147-A177-3AD203B41FA5}">
                      <a16:colId xmlns:a16="http://schemas.microsoft.com/office/drawing/2014/main" val="907466837"/>
                    </a:ext>
                  </a:extLst>
                </a:gridCol>
                <a:gridCol w="1626870">
                  <a:extLst>
                    <a:ext uri="{9D8B030D-6E8A-4147-A177-3AD203B41FA5}">
                      <a16:colId xmlns:a16="http://schemas.microsoft.com/office/drawing/2014/main" val="2690706286"/>
                    </a:ext>
                  </a:extLst>
                </a:gridCol>
                <a:gridCol w="4716175">
                  <a:extLst>
                    <a:ext uri="{9D8B030D-6E8A-4147-A177-3AD203B41FA5}">
                      <a16:colId xmlns:a16="http://schemas.microsoft.com/office/drawing/2014/main" val="2178307027"/>
                    </a:ext>
                  </a:extLst>
                </a:gridCol>
                <a:gridCol w="775252">
                  <a:extLst>
                    <a:ext uri="{9D8B030D-6E8A-4147-A177-3AD203B41FA5}">
                      <a16:colId xmlns:a16="http://schemas.microsoft.com/office/drawing/2014/main" val="410137253"/>
                    </a:ext>
                  </a:extLst>
                </a:gridCol>
                <a:gridCol w="1120943">
                  <a:extLst>
                    <a:ext uri="{9D8B030D-6E8A-4147-A177-3AD203B41FA5}">
                      <a16:colId xmlns:a16="http://schemas.microsoft.com/office/drawing/2014/main" val="3966773156"/>
                    </a:ext>
                  </a:extLst>
                </a:gridCol>
                <a:gridCol w="870667">
                  <a:extLst>
                    <a:ext uri="{9D8B030D-6E8A-4147-A177-3AD203B41FA5}">
                      <a16:colId xmlns:a16="http://schemas.microsoft.com/office/drawing/2014/main" val="4058451737"/>
                    </a:ext>
                  </a:extLst>
                </a:gridCol>
                <a:gridCol w="889455">
                  <a:extLst>
                    <a:ext uri="{9D8B030D-6E8A-4147-A177-3AD203B41FA5}">
                      <a16:colId xmlns:a16="http://schemas.microsoft.com/office/drawing/2014/main" val="2608971487"/>
                    </a:ext>
                  </a:extLst>
                </a:gridCol>
                <a:gridCol w="414731">
                  <a:extLst>
                    <a:ext uri="{9D8B030D-6E8A-4147-A177-3AD203B41FA5}">
                      <a16:colId xmlns:a16="http://schemas.microsoft.com/office/drawing/2014/main" val="2276198587"/>
                    </a:ext>
                  </a:extLst>
                </a:gridCol>
              </a:tblGrid>
              <a:tr h="155013">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Abbr.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Acronym</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rPr>
                        <a:t>UID</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1" i="0" u="none" strike="noStrike" cap="none" normalizeH="0" baseline="0" dirty="0" err="1">
                          <a:ln>
                            <a:noFill/>
                          </a:ln>
                          <a:solidFill>
                            <a:schemeClr val="tx1"/>
                          </a:solidFill>
                          <a:effectLst/>
                          <a:latin typeface="+mn-lt"/>
                          <a:ea typeface="宋体" pitchFamily="2" charset="-122"/>
                          <a:cs typeface="Arial" panose="020B0604020202020204" pitchFamily="34" charset="0"/>
                        </a:rPr>
                        <a:t>rapp</a:t>
                      </a:r>
                      <a:endParaRPr kumimoji="0" lang="en-GB" altLang="zh-CN" sz="900" b="1" i="0" u="none" strike="noStrike" cap="none" normalizeH="0" baseline="0" dirty="0">
                        <a:ln>
                          <a:noFill/>
                        </a:ln>
                        <a:solidFill>
                          <a:schemeClr val="tx1"/>
                        </a:solidFill>
                        <a:effectLst/>
                        <a:latin typeface="+mn-lt"/>
                        <a:ea typeface="宋体" pitchFamily="2" charset="-122"/>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900" b="1" i="0" u="none" strike="noStrike" kern="1200" dirty="0" err="1">
                          <a:solidFill>
                            <a:srgbClr val="000000"/>
                          </a:solidFill>
                          <a:effectLst/>
                          <a:latin typeface="+mn-lt"/>
                          <a:ea typeface="+mn-ea"/>
                          <a:cs typeface="Arial" panose="020B0604020202020204" pitchFamily="34" charset="0"/>
                        </a:rPr>
                        <a:t>Tdoc</a:t>
                      </a:r>
                      <a:endParaRPr lang="en-GB" altLang="zh-CN" sz="9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900" b="1" i="0" u="none" strike="noStrike" kern="1200" dirty="0">
                          <a:solidFill>
                            <a:srgbClr val="000000"/>
                          </a:solidFill>
                          <a:effectLst/>
                          <a:latin typeface="+mn-lt"/>
                          <a:ea typeface="+mn-ea"/>
                          <a:cs typeface="Arial" panose="020B0604020202020204" pitchFamily="34" charset="0"/>
                        </a:rPr>
                        <a:t>TS/TR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50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91393">
                <a:tc rowSpan="10">
                  <a:txBody>
                    <a:bodyPr/>
                    <a:lstStyle/>
                    <a:p>
                      <a:pPr marL="53975" marR="0" lvl="0" indent="0" algn="l" defTabSz="1219170" rtl="0" eaLnBrk="1" fontAlgn="b" latinLnBrk="0" hangingPunct="1">
                        <a:lnSpc>
                          <a:spcPct val="100000"/>
                        </a:lnSpc>
                        <a:spcBef>
                          <a:spcPts val="0"/>
                        </a:spcBef>
                        <a:spcAft>
                          <a:spcPts val="0"/>
                        </a:spcAft>
                        <a:buClrTx/>
                        <a:buSzTx/>
                        <a:buFontTx/>
                        <a:buNone/>
                        <a:tabLst/>
                        <a:defRPr/>
                      </a:pPr>
                      <a:r>
                        <a:rPr lang="en-US" altLang="zh-CN" sz="600" b="1" i="0" u="none" strike="noStrike" dirty="0">
                          <a:solidFill>
                            <a:srgbClr val="000000"/>
                          </a:solidFill>
                          <a:effectLst/>
                          <a:latin typeface="+mn-lt"/>
                          <a:ea typeface="+mn-ea"/>
                        </a:rPr>
                        <a:t>Intelligence and Automation</a:t>
                      </a:r>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AIML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FS_AIML_MGT_Ph2</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0000"/>
                          </a:solidFill>
                          <a:effectLst/>
                          <a:latin typeface="+mn-lt"/>
                          <a:ea typeface="宋体" panose="02010600030101010101" pitchFamily="2" charset="-122"/>
                        </a:rPr>
                        <a:t>Study on AI and ML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mn-ea"/>
                          <a:cs typeface="Arial" panose="020B0604020202020204" pitchFamily="34" charset="0"/>
                        </a:rPr>
                        <a:t>1020007</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Intel, NEC</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SP-231780</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28.908</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9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00FF"/>
                          </a:solidFill>
                          <a:effectLst/>
                          <a:uLnTx/>
                          <a:uFillTx/>
                          <a:latin typeface="+mn-lt"/>
                          <a:ea typeface="+mn-ea"/>
                          <a:cs typeface="Arial" panose="020B0604020202020204" pitchFamily="34" charset="0"/>
                        </a:rPr>
                        <a:t>-&gt; AIML_MGT_Ph2</a:t>
                      </a:r>
                      <a:endParaRPr kumimoji="0" lang="zh-CN" altLang="en-US" sz="9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00FF"/>
                          </a:solidFill>
                          <a:effectLst/>
                          <a:latin typeface="+mn-lt"/>
                          <a:ea typeface="宋体" panose="02010600030101010101" pitchFamily="2" charset="-122"/>
                        </a:rPr>
                        <a:t>AI/ML management phase 2 (for SA approval)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17119197"/>
                  </a:ext>
                </a:extLst>
              </a:tr>
              <a:tr h="9139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MDA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FS_eMDAS_Ph3</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0000"/>
                          </a:solidFill>
                          <a:effectLst/>
                          <a:latin typeface="+mn-lt"/>
                          <a:ea typeface="宋体" panose="02010600030101010101" pitchFamily="2" charset="-122"/>
                        </a:rPr>
                        <a:t>Study on Management Data Analytics (MDA) –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mn-ea"/>
                          <a:cs typeface="Arial" panose="020B0604020202020204" pitchFamily="34" charset="0"/>
                        </a:rPr>
                        <a:t>1020019</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Huawei</a:t>
                      </a:r>
                      <a:endParaRPr kumimoji="0" lang="zh-CN" alt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28.866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12593508"/>
                  </a:ext>
                </a:extLst>
              </a:tr>
              <a:tr h="9139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00FF"/>
                          </a:solidFill>
                          <a:effectLst/>
                          <a:uLnTx/>
                          <a:uFillTx/>
                          <a:latin typeface="+mn-lt"/>
                          <a:ea typeface="+mn-ea"/>
                          <a:cs typeface="Arial" panose="020B0604020202020204" pitchFamily="34" charset="0"/>
                        </a:rPr>
                        <a:t>-&gt; eMDAS_Ph3</a:t>
                      </a:r>
                      <a:endParaRPr kumimoji="0" lang="zh-CN" altLang="en-US" sz="9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00FF"/>
                          </a:solidFill>
                          <a:effectLst/>
                          <a:latin typeface="+mn-lt"/>
                          <a:ea typeface="宋体" panose="02010600030101010101" pitchFamily="2" charset="-122"/>
                        </a:rPr>
                        <a:t>Management Data Analytics phase 3 (for</a:t>
                      </a:r>
                      <a:r>
                        <a:rPr lang="zh-CN" altLang="en-US" sz="900" b="0" i="0" u="none" strike="noStrike" dirty="0">
                          <a:solidFill>
                            <a:srgbClr val="0000FF"/>
                          </a:solidFill>
                          <a:effectLst/>
                          <a:latin typeface="+mn-lt"/>
                          <a:ea typeface="宋体" panose="02010600030101010101" pitchFamily="2" charset="-122"/>
                        </a:rPr>
                        <a:t> </a:t>
                      </a:r>
                      <a:r>
                        <a:rPr lang="en-US" altLang="zh-CN" sz="900" b="0" i="0" u="none" strike="noStrike" dirty="0">
                          <a:solidFill>
                            <a:srgbClr val="0000FF"/>
                          </a:solidFill>
                          <a:effectLst/>
                          <a:latin typeface="+mn-lt"/>
                          <a:ea typeface="宋体" panose="02010600030101010101" pitchFamily="2" charset="-122"/>
                        </a:rPr>
                        <a:t>SA</a:t>
                      </a:r>
                      <a:r>
                        <a:rPr lang="zh-CN" altLang="en-US" sz="900" b="0" i="0" u="none" strike="noStrike" dirty="0">
                          <a:solidFill>
                            <a:srgbClr val="0000FF"/>
                          </a:solidFill>
                          <a:effectLst/>
                          <a:latin typeface="+mn-lt"/>
                          <a:ea typeface="宋体" panose="02010600030101010101" pitchFamily="2" charset="-122"/>
                        </a:rPr>
                        <a:t> </a:t>
                      </a:r>
                      <a:r>
                        <a:rPr lang="en-US" altLang="zh-CN" sz="900" b="0" i="0" u="none" strike="noStrike" dirty="0">
                          <a:solidFill>
                            <a:srgbClr val="0000FF"/>
                          </a:solidFill>
                          <a:effectLst/>
                          <a:latin typeface="+mn-lt"/>
                          <a:ea typeface="宋体" panose="02010600030101010101" pitchFamily="2" charset="-122"/>
                        </a:rPr>
                        <a:t>approval)</a:t>
                      </a:r>
                      <a:endParaRPr lang="en-US" sz="900" b="0" i="0" u="none" strike="noStrike" dirty="0">
                        <a:solidFill>
                          <a:srgbClr val="0000FF"/>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800" kern="100" dirty="0">
                          <a:solidFill>
                            <a:srgbClr val="0000FF"/>
                          </a:solidFill>
                          <a:effectLst/>
                          <a:latin typeface="+mn-lt"/>
                          <a:ea typeface="等线" panose="02010600030101010101" pitchFamily="2" charset="-122"/>
                          <a:cs typeface="Kartika"/>
                        </a:rPr>
                        <a:t>S5-246126</a:t>
                      </a:r>
                      <a:endParaRPr lang="zh-CN" altLang="zh-CN" sz="80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00FF"/>
                          </a:solidFill>
                          <a:effectLst/>
                          <a:latin typeface="+mn-lt"/>
                          <a:ea typeface="等线" panose="02010600030101010101" pitchFamily="2" charset="-122"/>
                          <a:cs typeface="Kartika"/>
                        </a:rPr>
                        <a:t>TS 28.104</a:t>
                      </a:r>
                      <a:endParaRPr lang="zh-CN" sz="80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00FF"/>
                          </a:solidFill>
                          <a:latin typeface="+mn-lt"/>
                        </a:rPr>
                        <a:t>WID</a:t>
                      </a:r>
                      <a:endParaRPr lang="zh-CN" altLang="en-US" sz="900" dirty="0">
                        <a:solidFill>
                          <a:srgbClr val="0000FF"/>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31409747"/>
                  </a:ext>
                </a:extLst>
              </a:tr>
              <a:tr h="9139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IDM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FS_IDMS</a:t>
                      </a:r>
                      <a:r>
                        <a:rPr kumimoji="0" 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_MN</a:t>
                      </a: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intent driven management services for mobile networks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1020008</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SP-231737</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28.914</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38684027"/>
                  </a:ext>
                </a:extLst>
              </a:tr>
              <a:tr h="9139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11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00FF"/>
                          </a:solidFill>
                          <a:effectLst/>
                          <a:uLnTx/>
                          <a:uFillTx/>
                          <a:latin typeface="+mn-lt"/>
                          <a:ea typeface="+mn-ea"/>
                          <a:cs typeface="Arial" panose="020B0604020202020204" pitchFamily="34" charset="0"/>
                        </a:rPr>
                        <a:t>-&gt; IDMS_MN_Ph3</a:t>
                      </a:r>
                      <a:endParaRPr kumimoji="0" lang="zh-CN" altLang="en-US" sz="9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00FF"/>
                          </a:solidFill>
                          <a:effectLst/>
                          <a:latin typeface="+mn-lt"/>
                          <a:ea typeface="宋体" panose="02010600030101010101" pitchFamily="2" charset="-122"/>
                        </a:rPr>
                        <a:t>Intent driven management services for mobile network phase 3 </a:t>
                      </a:r>
                      <a:r>
                        <a:rPr lang="en-US" altLang="zh-CN" sz="900" b="0" i="0" u="none" strike="noStrike" dirty="0">
                          <a:solidFill>
                            <a:srgbClr val="0000FF"/>
                          </a:solidFill>
                          <a:effectLst/>
                          <a:latin typeface="+mn-lt"/>
                          <a:ea typeface="+mn-ea"/>
                        </a:rPr>
                        <a:t>(for</a:t>
                      </a:r>
                      <a:r>
                        <a:rPr lang="zh-CN" altLang="en-US" sz="900" b="0" i="0" u="none" strike="noStrike" dirty="0">
                          <a:solidFill>
                            <a:srgbClr val="0000FF"/>
                          </a:solidFill>
                          <a:effectLst/>
                          <a:latin typeface="+mn-lt"/>
                          <a:ea typeface="+mn-ea"/>
                        </a:rPr>
                        <a:t> </a:t>
                      </a:r>
                      <a:r>
                        <a:rPr lang="en-US" altLang="zh-CN" sz="900" b="0" i="0" u="none" strike="noStrike" dirty="0">
                          <a:solidFill>
                            <a:srgbClr val="0000FF"/>
                          </a:solidFill>
                          <a:effectLst/>
                          <a:latin typeface="+mn-lt"/>
                          <a:ea typeface="+mn-ea"/>
                        </a:rPr>
                        <a:t>SA</a:t>
                      </a:r>
                      <a:r>
                        <a:rPr lang="zh-CN" altLang="en-US" sz="900" b="0" i="0" u="none" strike="noStrike" dirty="0">
                          <a:solidFill>
                            <a:srgbClr val="0000FF"/>
                          </a:solidFill>
                          <a:effectLst/>
                          <a:latin typeface="+mn-lt"/>
                          <a:ea typeface="+mn-ea"/>
                        </a:rPr>
                        <a:t> </a:t>
                      </a:r>
                      <a:r>
                        <a:rPr lang="en-US" altLang="zh-CN" sz="900" b="0" i="0" u="none" strike="noStrike" dirty="0">
                          <a:solidFill>
                            <a:srgbClr val="0000FF"/>
                          </a:solidFill>
                          <a:effectLst/>
                          <a:latin typeface="+mn-lt"/>
                          <a:ea typeface="+mn-ea"/>
                        </a:rPr>
                        <a:t>approval)</a:t>
                      </a:r>
                      <a:endParaRPr lang="en-US" sz="900" b="0" i="0" u="none" strike="noStrike" dirty="0">
                        <a:solidFill>
                          <a:srgbClr val="0000FF"/>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00FF"/>
                          </a:solidFill>
                          <a:effectLst/>
                          <a:latin typeface="+mn-lt"/>
                          <a:ea typeface="等线" panose="02010600030101010101" pitchFamily="2" charset="-122"/>
                          <a:cs typeface="Kartika"/>
                        </a:rPr>
                        <a:t>S5-246125</a:t>
                      </a:r>
                      <a:endParaRPr lang="zh-CN" sz="80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00FF"/>
                          </a:solidFill>
                          <a:effectLst/>
                          <a:latin typeface="+mn-lt"/>
                          <a:ea typeface="等线" panose="02010600030101010101" pitchFamily="2" charset="-122"/>
                          <a:cs typeface="Kartika"/>
                        </a:rPr>
                        <a:t>TS 28.312</a:t>
                      </a:r>
                      <a:endParaRPr lang="zh-CN" sz="80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00FF"/>
                          </a:solidFill>
                          <a:latin typeface="+mn-lt"/>
                        </a:rPr>
                        <a:t>WID</a:t>
                      </a:r>
                      <a:endParaRPr lang="zh-CN" altLang="en-US" sz="900" dirty="0">
                        <a:solidFill>
                          <a:srgbClr val="0000FF"/>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52402825"/>
                  </a:ext>
                </a:extLst>
              </a:tr>
              <a:tr h="9139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CCL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 FS_CCLM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Closed Control loop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1020009</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Samsung, 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SP-231735</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28.867</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97875355"/>
                  </a:ext>
                </a:extLst>
              </a:tr>
              <a:tr h="9139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rPr>
                        <a:t>-&gt; CCLM</a:t>
                      </a:r>
                      <a:endParaRPr kumimoji="0" lang="zh-CN" altLang="en-US" sz="9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00FF"/>
                          </a:solidFill>
                          <a:effectLst/>
                          <a:latin typeface="+mn-lt"/>
                          <a:ea typeface="宋体" panose="02010600030101010101" pitchFamily="2" charset="-122"/>
                        </a:rPr>
                        <a:t>Closed Control Loop Management(for SA approval)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35173647"/>
                  </a:ext>
                </a:extLst>
              </a:tr>
              <a:tr h="9139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NDT</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FS_NDT</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Management aspect of Network Digital Twin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1020018</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CMCC</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SP-231727</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28.915</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74720032"/>
                  </a:ext>
                </a:extLst>
              </a:tr>
              <a:tr h="91393">
                <a:tc vMerge="1">
                  <a:txBody>
                    <a:bodyPr/>
                    <a:lstStyle/>
                    <a:p>
                      <a:pPr marL="53975" marR="0" lvl="0" indent="0" algn="l" defTabSz="1219170" rtl="0" eaLnBrk="1" fontAlgn="b" latinLnBrk="0" hangingPunct="1">
                        <a:lnSpc>
                          <a:spcPct val="100000"/>
                        </a:lnSpc>
                        <a:spcBef>
                          <a:spcPts val="0"/>
                        </a:spcBef>
                        <a:spcAft>
                          <a:spcPts val="0"/>
                        </a:spcAft>
                        <a:buClrTx/>
                        <a:buSzTx/>
                        <a:buFontTx/>
                        <a:buNone/>
                        <a:tabLst/>
                        <a:defRPr/>
                      </a:pPr>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rPr>
                        <a:t>-&gt; NDT</a:t>
                      </a:r>
                      <a:endParaRPr kumimoji="0" lang="zh-CN" altLang="en-US" sz="9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00FF"/>
                          </a:solidFill>
                          <a:effectLst/>
                          <a:latin typeface="+mn-lt"/>
                          <a:ea typeface="宋体" panose="02010600030101010101" pitchFamily="2" charset="-122"/>
                        </a:rPr>
                        <a:t>Management aspects of Network Digital Twins (for SA approval)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79114398"/>
                  </a:ext>
                </a:extLst>
              </a:tr>
              <a:tr h="92039">
                <a:tc rowSpan="22">
                  <a:txBody>
                    <a:bodyPr/>
                    <a:lstStyle/>
                    <a:p>
                      <a:pPr marL="53975" indent="0" algn="l" fontAlgn="b"/>
                      <a:r>
                        <a:rPr lang="en-US" altLang="zh-CN" sz="600" b="1" i="0" u="none" strike="noStrike" dirty="0">
                          <a:solidFill>
                            <a:srgbClr val="000000"/>
                          </a:solidFill>
                          <a:effectLst/>
                          <a:latin typeface="+mn-lt"/>
                          <a:ea typeface="+mn-ea"/>
                        </a:rPr>
                        <a:t>Management Architecture and Mechanisms</a:t>
                      </a:r>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CMO</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FS_Cloud_OAM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cloud aspects of management and orchestration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1020010</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Microsoft,CMCC</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SP-231781</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28.869</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9319402"/>
                  </a:ext>
                </a:extLst>
              </a:tr>
              <a:tr h="92039">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MSEC</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FS_SECM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Enablers for Security Monitoring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1020016</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SP-231736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28.870</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41185577"/>
                  </a:ext>
                </a:extLst>
              </a:tr>
              <a:tr h="9139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SBMA</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FS_SBMA_Ph3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SBMA enhancement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1020011</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SP-231725</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28.871</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18473418"/>
                  </a:ext>
                </a:extLst>
              </a:tr>
              <a:tr h="9139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00FF"/>
                          </a:solidFill>
                          <a:effectLst/>
                          <a:uLnTx/>
                          <a:uFillTx/>
                          <a:latin typeface="+mn-lt"/>
                          <a:ea typeface="+mn-ea"/>
                          <a:cs typeface="Arial" panose="020B0604020202020204" pitchFamily="34" charset="0"/>
                        </a:rPr>
                        <a:t>-&gt;SBMA_Ph3</a:t>
                      </a:r>
                      <a:endParaRPr kumimoji="0" lang="zh-CN" altLang="en-US" sz="9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rgbClr val="0000FF"/>
                          </a:solidFill>
                          <a:effectLst/>
                          <a:latin typeface="+mn-lt"/>
                          <a:ea typeface="宋体" panose="02010600030101010101" pitchFamily="2" charset="-122"/>
                        </a:rPr>
                        <a:t>Service Based Management Architecture enhancement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2683377"/>
                  </a:ext>
                </a:extLst>
              </a:tr>
              <a:tr h="9139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a:ln>
                            <a:noFill/>
                          </a:ln>
                          <a:solidFill>
                            <a:prstClr val="black"/>
                          </a:solidFill>
                          <a:effectLst/>
                          <a:uLnTx/>
                          <a:uFillTx/>
                          <a:latin typeface="+mn-lt"/>
                          <a:ea typeface="宋体" panose="02010600030101010101" pitchFamily="2" charset="-122"/>
                          <a:cs typeface="Arial" panose="020B0604020202020204" pitchFamily="34" charset="0"/>
                        </a:rPr>
                        <a:t>PTM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FS_PlanM</a:t>
                      </a:r>
                      <a:endParaRPr kumimoji="0" lang="zh-CN" altLang="en-US" sz="9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Plan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1020033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 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SP-231721</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28.872</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789623980"/>
                  </a:ext>
                </a:extLst>
              </a:tr>
              <a:tr h="91393">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a:t>
                      </a:r>
                      <a:r>
                        <a:rPr kumimoji="0" lang="en-US"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PlanM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altLang="zh-CN" sz="900" b="0" i="0" u="none" strike="noStrike" dirty="0">
                          <a:solidFill>
                            <a:srgbClr val="00B050"/>
                          </a:solidFill>
                          <a:effectLst/>
                          <a:latin typeface="+mn-lt"/>
                          <a:ea typeface="+mn-ea"/>
                        </a:rPr>
                        <a:t>Management of planned configurations</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1050032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SP-241379</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TS 28.572</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199486882"/>
                  </a:ext>
                </a:extLst>
              </a:tr>
              <a:tr h="92039">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a:ln>
                            <a:noFill/>
                          </a:ln>
                          <a:solidFill>
                            <a:schemeClr val="tx1"/>
                          </a:solidFill>
                          <a:effectLst/>
                          <a:uLnTx/>
                          <a:uFillTx/>
                          <a:latin typeface="+mn-lt"/>
                          <a:ea typeface="宋体" panose="02010600030101010101" pitchFamily="2" charset="-122"/>
                          <a:cs typeface="Arial" panose="020B0604020202020204" pitchFamily="34" charset="0"/>
                        </a:rPr>
                        <a:t>MADCOL</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MADCOL_Ph2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Data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1020025</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SP-231746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TS 28.622</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25068423"/>
                  </a:ext>
                </a:extLst>
              </a:tr>
              <a:tr h="9139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chemeClr val="tx1"/>
                          </a:solidFill>
                          <a:effectLst/>
                          <a:latin typeface="+mn-lt"/>
                          <a:cs typeface="Arial" panose="020B0604020202020204" pitchFamily="34" charset="0"/>
                        </a:rPr>
                        <a:t>11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SEPM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FS_Data_SREP</a:t>
                      </a:r>
                      <a:endParaRPr kumimoji="0" lang="zh-CN" altLang="en-US" sz="9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data management, regarding subscriptions and reporting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SP-231732</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28.873</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67907847"/>
                  </a:ext>
                </a:extLst>
              </a:tr>
              <a:tr h="91393">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a:t>
                      </a:r>
                      <a:r>
                        <a:rPr kumimoji="0" lang="en-GB" altLang="zh-CN" sz="900" b="0" i="0" u="none" strike="noStrike" kern="1200" cap="none" spc="0" normalizeH="0" baseline="0" dirty="0" err="1">
                          <a:ln>
                            <a:noFill/>
                          </a:ln>
                          <a:solidFill>
                            <a:srgbClr val="00B050"/>
                          </a:solidFill>
                          <a:effectLst/>
                          <a:uLnTx/>
                          <a:uFillTx/>
                          <a:latin typeface="+mn-lt"/>
                          <a:ea typeface="+mn-ea"/>
                          <a:cs typeface="Arial" panose="020B0604020202020204" pitchFamily="34" charset="0"/>
                        </a:rPr>
                        <a:t>Data_SREP</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altLang="zh-CN" sz="900" b="0" i="0" u="none" strike="noStrike" dirty="0">
                          <a:solidFill>
                            <a:srgbClr val="00B050"/>
                          </a:solidFill>
                          <a:effectLst/>
                          <a:latin typeface="+mn-lt"/>
                          <a:ea typeface="+mn-ea"/>
                        </a:rPr>
                        <a:t>Data management, regarding subscriptions and reporting</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1050033</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Ericsson</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SP-241380</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nSpc>
                          <a:spcPct val="107000"/>
                        </a:lnSpc>
                        <a:spcAft>
                          <a:spcPts val="0"/>
                        </a:spcAft>
                      </a:pPr>
                      <a:r>
                        <a:rPr lang="en-US" altLang="zh-CN" sz="300" kern="100" dirty="0">
                          <a:solidFill>
                            <a:srgbClr val="00B050"/>
                          </a:solidFill>
                          <a:effectLst/>
                          <a:latin typeface="+mn-lt"/>
                          <a:ea typeface="等线" panose="02010600030101010101" pitchFamily="2" charset="-122"/>
                          <a:cs typeface="Kartika"/>
                        </a:rPr>
                        <a:t>28.537/28.550/28.532/32.421/32.422/32.423/28.404/28.405/28.622/28.623</a:t>
                      </a:r>
                      <a:endParaRPr lang="zh-CN" sz="2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6813340"/>
                  </a:ext>
                </a:extLst>
              </a:tr>
              <a:tr h="92039">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a:solidFill>
                            <a:schemeClr val="tx1"/>
                          </a:solidFill>
                          <a:effectLst/>
                          <a:latin typeface="+mn-lt"/>
                          <a:ea typeface="等线" panose="02010600030101010101" pitchFamily="2" charset="-122"/>
                        </a:rPr>
                        <a:t>PM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PM_KPI_5G_Ph4</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5G performance measurements and KPIs phase 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1020026</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Telecom, ZTE</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SP-231747</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TS 28.552/554</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96070295"/>
                  </a:ext>
                </a:extLst>
              </a:tr>
              <a:tr h="92039">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fontAlgn="b"/>
                      <a:r>
                        <a:rPr lang="en-US" sz="900" b="0" i="0" u="none" strike="noStrike" dirty="0">
                          <a:solidFill>
                            <a:schemeClr val="tx1"/>
                          </a:solidFill>
                          <a:effectLst/>
                          <a:latin typeface="+mn-lt"/>
                          <a:cs typeface="Arial" panose="020B0604020202020204" pitchFamily="34" charset="0"/>
                        </a:rPr>
                        <a:t>13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a:solidFill>
                            <a:schemeClr val="tx1"/>
                          </a:solidFill>
                          <a:effectLst/>
                          <a:latin typeface="+mn-lt"/>
                          <a:ea typeface="等线" panose="02010600030101010101" pitchFamily="2" charset="-122"/>
                        </a:rPr>
                        <a:t>AdNRM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AdNRM_Ph3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5G Advanced NRM features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1020027</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 Huawei</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SP-231745</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TS 28.541/622</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026497506"/>
                  </a:ext>
                </a:extLst>
              </a:tr>
              <a:tr h="92039">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53975" indent="0" algn="l" defTabSz="1219170" rtl="0" eaLnBrk="1" fontAlgn="b" latinLnBrk="0" hangingPunct="1"/>
                      <a:r>
                        <a:rPr lang="en-US" sz="900" b="0" i="0" u="none" strike="noStrike" kern="1200" dirty="0">
                          <a:solidFill>
                            <a:schemeClr val="tx1"/>
                          </a:solidFill>
                          <a:effectLst/>
                          <a:latin typeface="+mn-lt"/>
                          <a:ea typeface="宋体" panose="02010600030101010101" pitchFamily="2" charset="-122"/>
                          <a:cs typeface="+mn-cs"/>
                        </a:rPr>
                        <a:t>14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fontAlgn="ctr"/>
                      <a:r>
                        <a:rPr lang="en-US" sz="900" b="0" i="0" u="none" strike="noStrike">
                          <a:solidFill>
                            <a:schemeClr val="tx1"/>
                          </a:solidFill>
                          <a:effectLst/>
                          <a:latin typeface="+mn-lt"/>
                          <a:ea typeface="等线" panose="02010600030101010101" pitchFamily="2" charset="-122"/>
                        </a:rPr>
                        <a:t>TMQ</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TraceQoE_OAM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Subscriber and Equipment Trace and </a:t>
                      </a:r>
                      <a:r>
                        <a:rPr lang="en-US" sz="900" b="0" i="0" u="none" strike="noStrike" dirty="0" err="1">
                          <a:solidFill>
                            <a:schemeClr val="tx1"/>
                          </a:solidFill>
                          <a:effectLst/>
                          <a:latin typeface="+mn-lt"/>
                          <a:ea typeface="宋体" panose="02010600030101010101" pitchFamily="2" charset="-122"/>
                        </a:rPr>
                        <a:t>QoE</a:t>
                      </a:r>
                      <a:r>
                        <a:rPr lang="en-US" sz="900" b="0" i="0" u="none" strike="noStrike" dirty="0">
                          <a:solidFill>
                            <a:schemeClr val="tx1"/>
                          </a:solidFill>
                          <a:effectLst/>
                          <a:latin typeface="+mn-lt"/>
                          <a:ea typeface="宋体" panose="02010600030101010101" pitchFamily="2" charset="-122"/>
                        </a:rPr>
                        <a:t> collection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1020028</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SP-231748</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TS 32.422/405</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238325124"/>
                  </a:ext>
                </a:extLst>
              </a:tr>
              <a:tr h="9139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900" b="0" i="0" u="none" strike="noStrike" dirty="0">
                          <a:solidFill>
                            <a:srgbClr val="000000"/>
                          </a:solidFill>
                          <a:effectLst/>
                          <a:latin typeface="+mn-lt"/>
                          <a:ea typeface="等线" panose="02010600030101010101" pitchFamily="2" charset="-122"/>
                        </a:rPr>
                        <a:t>NTNM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 NTN_OAM_Ph2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Management Aspects of NTN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 CATT</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SP-231733</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28.874</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408613853"/>
                  </a:ext>
                </a:extLst>
              </a:tr>
              <a:tr h="9139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pPr algn="ctr" fontAlgn="ctr"/>
                      <a:endParaRPr lang="en-US" sz="11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00FF"/>
                          </a:solidFill>
                          <a:effectLst/>
                          <a:uLnTx/>
                          <a:uFillTx/>
                          <a:latin typeface="+mn-lt"/>
                          <a:ea typeface="+mn-ea"/>
                          <a:cs typeface="Arial" panose="020B0604020202020204" pitchFamily="34" charset="0"/>
                        </a:rPr>
                        <a:t>-&gt;NTN_OAM_Ph2</a:t>
                      </a:r>
                      <a:endParaRPr kumimoji="0" lang="zh-CN" altLang="en-US" sz="9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00FF"/>
                          </a:solidFill>
                          <a:effectLst/>
                          <a:latin typeface="+mn-lt"/>
                          <a:ea typeface="宋体" panose="02010600030101010101" pitchFamily="2" charset="-122"/>
                        </a:rPr>
                        <a:t>Management Aspects of NTN Phase 2 </a:t>
                      </a:r>
                      <a:r>
                        <a:rPr lang="en-US" altLang="zh-CN" sz="900" b="0" i="0" u="none" strike="noStrike" dirty="0">
                          <a:solidFill>
                            <a:srgbClr val="0000FF"/>
                          </a:solidFill>
                          <a:effectLst/>
                          <a:latin typeface="+mn-lt"/>
                          <a:ea typeface="+mn-ea"/>
                        </a:rPr>
                        <a:t>(for</a:t>
                      </a:r>
                      <a:r>
                        <a:rPr lang="zh-CN" altLang="en-US" sz="900" b="0" i="0" u="none" strike="noStrike" dirty="0">
                          <a:solidFill>
                            <a:srgbClr val="0000FF"/>
                          </a:solidFill>
                          <a:effectLst/>
                          <a:latin typeface="+mn-lt"/>
                          <a:ea typeface="+mn-ea"/>
                        </a:rPr>
                        <a:t> </a:t>
                      </a:r>
                      <a:r>
                        <a:rPr lang="en-US" altLang="zh-CN" sz="900" b="0" i="0" u="none" strike="noStrike" dirty="0">
                          <a:solidFill>
                            <a:srgbClr val="0000FF"/>
                          </a:solidFill>
                          <a:effectLst/>
                          <a:latin typeface="+mn-lt"/>
                          <a:ea typeface="+mn-ea"/>
                        </a:rPr>
                        <a:t>SA</a:t>
                      </a:r>
                      <a:r>
                        <a:rPr lang="zh-CN" altLang="en-US" sz="900" b="0" i="0" u="none" strike="noStrike" dirty="0">
                          <a:solidFill>
                            <a:srgbClr val="0000FF"/>
                          </a:solidFill>
                          <a:effectLst/>
                          <a:latin typeface="+mn-lt"/>
                          <a:ea typeface="+mn-ea"/>
                        </a:rPr>
                        <a:t> </a:t>
                      </a:r>
                      <a:r>
                        <a:rPr lang="en-US" altLang="zh-CN" sz="900" b="0" i="0" u="none" strike="noStrike" dirty="0">
                          <a:solidFill>
                            <a:srgbClr val="0000FF"/>
                          </a:solidFill>
                          <a:effectLst/>
                          <a:latin typeface="+mn-lt"/>
                          <a:ea typeface="+mn-ea"/>
                        </a:rPr>
                        <a:t>approval)</a:t>
                      </a:r>
                      <a:endParaRPr lang="en-US" sz="900" b="0" i="0" u="none" strike="noStrike" dirty="0">
                        <a:solidFill>
                          <a:srgbClr val="0000FF"/>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800" kern="100" dirty="0">
                          <a:solidFill>
                            <a:srgbClr val="0000FF"/>
                          </a:solidFill>
                          <a:effectLst/>
                          <a:latin typeface="+mn-lt"/>
                          <a:ea typeface="等线" panose="02010600030101010101" pitchFamily="2" charset="-122"/>
                          <a:cs typeface="Kartika"/>
                        </a:rPr>
                        <a:t>S5-246131</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l" defTabSz="1219170" rtl="0" eaLnBrk="1" latinLnBrk="0" hangingPunct="1">
                        <a:lnSpc>
                          <a:spcPct val="107000"/>
                        </a:lnSpc>
                        <a:spcAft>
                          <a:spcPts val="0"/>
                        </a:spcAft>
                      </a:pPr>
                      <a:r>
                        <a:rPr lang="en-US" altLang="zh-CN" sz="300" kern="100" dirty="0">
                          <a:solidFill>
                            <a:srgbClr val="0000FF"/>
                          </a:solidFill>
                          <a:effectLst/>
                          <a:latin typeface="+mn-lt"/>
                          <a:ea typeface="等线" panose="02010600030101010101" pitchFamily="2" charset="-122"/>
                          <a:cs typeface="Kartika"/>
                        </a:rPr>
                        <a:t>TS 28.541/552/554/658/662/540/530</a:t>
                      </a:r>
                      <a:endParaRPr lang="zh-CN" altLang="en-US" sz="30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00FF"/>
                          </a:solidFill>
                          <a:latin typeface="+mn-lt"/>
                        </a:rPr>
                        <a:t>WID</a:t>
                      </a:r>
                      <a:endParaRPr lang="zh-CN" altLang="en-US" sz="900" dirty="0">
                        <a:solidFill>
                          <a:srgbClr val="0000FF"/>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192754408"/>
                  </a:ext>
                </a:extLst>
              </a:tr>
              <a:tr h="9139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900" b="0" i="0" u="none" strike="noStrike" dirty="0">
                          <a:solidFill>
                            <a:srgbClr val="000000"/>
                          </a:solidFill>
                          <a:effectLst/>
                          <a:latin typeface="+mn-lt"/>
                          <a:ea typeface="等线" panose="02010600030101010101" pitchFamily="2" charset="-122"/>
                        </a:rPr>
                        <a:t>IABM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nn-NO"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FS_NR_mobile_IAB_OAM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Management of IAB Nodes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1020014</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Ericsson</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SP-231729</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28.875</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734734954"/>
                  </a:ext>
                </a:extLst>
              </a:tr>
              <a:tr h="9139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pPr algn="ctr" fontAlgn="ctr"/>
                      <a:endParaRPr lang="en-US" sz="11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00FF"/>
                          </a:solidFill>
                          <a:effectLst/>
                          <a:uLnTx/>
                          <a:uFillTx/>
                          <a:latin typeface="+mn-lt"/>
                          <a:ea typeface="+mn-ea"/>
                          <a:cs typeface="Arial" panose="020B0604020202020204" pitchFamily="34" charset="0"/>
                        </a:rPr>
                        <a:t>-&gt; </a:t>
                      </a:r>
                      <a:r>
                        <a:rPr kumimoji="0" lang="en-US" altLang="zh-CN" sz="900" b="0" i="0" u="none" strike="noStrike" kern="1200" cap="none" spc="0" normalizeH="0" baseline="0" dirty="0" err="1">
                          <a:ln>
                            <a:noFill/>
                          </a:ln>
                          <a:solidFill>
                            <a:srgbClr val="0000FF"/>
                          </a:solidFill>
                          <a:effectLst/>
                          <a:uLnTx/>
                          <a:uFillTx/>
                          <a:latin typeface="+mn-lt"/>
                          <a:ea typeface="+mn-ea"/>
                          <a:cs typeface="Arial" panose="020B0604020202020204" pitchFamily="34" charset="0"/>
                        </a:rPr>
                        <a:t>NR_mobile_IAB_OAM</a:t>
                      </a:r>
                      <a:endParaRPr kumimoji="0" lang="zh-CN" altLang="en-US" sz="9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00FF"/>
                          </a:solidFill>
                          <a:effectLst/>
                          <a:latin typeface="+mn-lt"/>
                          <a:ea typeface="宋体" panose="02010600030101010101" pitchFamily="2" charset="-122"/>
                        </a:rPr>
                        <a:t>Management of IAB nodes </a:t>
                      </a:r>
                      <a:r>
                        <a:rPr lang="en-US" altLang="zh-CN" sz="900" b="0" i="0" u="none" strike="noStrike" dirty="0">
                          <a:solidFill>
                            <a:srgbClr val="0000FF"/>
                          </a:solidFill>
                          <a:effectLst/>
                          <a:latin typeface="+mn-lt"/>
                          <a:ea typeface="+mn-ea"/>
                        </a:rPr>
                        <a:t>(for</a:t>
                      </a:r>
                      <a:r>
                        <a:rPr lang="zh-CN" altLang="en-US" sz="900" b="0" i="0" u="none" strike="noStrike" dirty="0">
                          <a:solidFill>
                            <a:srgbClr val="0000FF"/>
                          </a:solidFill>
                          <a:effectLst/>
                          <a:latin typeface="+mn-lt"/>
                          <a:ea typeface="+mn-ea"/>
                        </a:rPr>
                        <a:t> </a:t>
                      </a:r>
                      <a:r>
                        <a:rPr lang="en-US" altLang="zh-CN" sz="900" b="0" i="0" u="none" strike="noStrike" dirty="0">
                          <a:solidFill>
                            <a:srgbClr val="0000FF"/>
                          </a:solidFill>
                          <a:effectLst/>
                          <a:latin typeface="+mn-lt"/>
                          <a:ea typeface="+mn-ea"/>
                        </a:rPr>
                        <a:t>SA</a:t>
                      </a:r>
                      <a:r>
                        <a:rPr lang="zh-CN" altLang="en-US" sz="900" b="0" i="0" u="none" strike="noStrike" dirty="0">
                          <a:solidFill>
                            <a:srgbClr val="0000FF"/>
                          </a:solidFill>
                          <a:effectLst/>
                          <a:latin typeface="+mn-lt"/>
                          <a:ea typeface="+mn-ea"/>
                        </a:rPr>
                        <a:t> </a:t>
                      </a:r>
                      <a:r>
                        <a:rPr lang="en-US" altLang="zh-CN" sz="900" b="0" i="0" u="none" strike="noStrike" dirty="0">
                          <a:solidFill>
                            <a:srgbClr val="0000FF"/>
                          </a:solidFill>
                          <a:effectLst/>
                          <a:latin typeface="+mn-lt"/>
                          <a:ea typeface="+mn-ea"/>
                        </a:rPr>
                        <a:t>approval)</a:t>
                      </a:r>
                      <a:endParaRPr lang="en-US" sz="900" b="0" i="0" u="none" strike="noStrike" dirty="0">
                        <a:solidFill>
                          <a:srgbClr val="0000FF"/>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0"/>
                        </a:spcAft>
                        <a:buClrTx/>
                        <a:buSzTx/>
                        <a:buFontTx/>
                        <a:buNone/>
                        <a:tabLst/>
                        <a:defRPr/>
                      </a:pPr>
                      <a:r>
                        <a:rPr lang="en-US" altLang="zh-CN" sz="800" kern="100" dirty="0">
                          <a:solidFill>
                            <a:srgbClr val="0000FF"/>
                          </a:solidFill>
                          <a:effectLst/>
                          <a:latin typeface="+mn-lt"/>
                          <a:ea typeface="等线" panose="02010600030101010101" pitchFamily="2" charset="-122"/>
                          <a:cs typeface="Kartika"/>
                        </a:rPr>
                        <a:t>S5-246130</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l" defTabSz="1219170" rtl="0" eaLnBrk="1" latinLnBrk="0" hangingPunct="1">
                        <a:lnSpc>
                          <a:spcPct val="107000"/>
                        </a:lnSpc>
                        <a:spcAft>
                          <a:spcPts val="0"/>
                        </a:spcAft>
                      </a:pPr>
                      <a:r>
                        <a:rPr lang="en-US" altLang="zh-CN" sz="300" kern="100" dirty="0">
                          <a:solidFill>
                            <a:srgbClr val="0000FF"/>
                          </a:solidFill>
                          <a:effectLst/>
                          <a:latin typeface="+mn-lt"/>
                          <a:ea typeface="等线" panose="02010600030101010101" pitchFamily="2" charset="-122"/>
                          <a:cs typeface="Kartika"/>
                        </a:rPr>
                        <a:t>TS 28.541/540/531/314/315</a:t>
                      </a:r>
                      <a:endParaRPr lang="zh-CN" altLang="en-US" sz="30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00FF"/>
                          </a:solidFill>
                          <a:latin typeface="+mn-lt"/>
                        </a:rPr>
                        <a:t>WID</a:t>
                      </a:r>
                      <a:endParaRPr lang="zh-CN" altLang="en-US" sz="900" dirty="0">
                        <a:solidFill>
                          <a:srgbClr val="0000FF"/>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484606906"/>
                  </a:ext>
                </a:extLst>
              </a:tr>
              <a:tr h="174390">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900" b="0" i="0" u="none" strike="noStrike" dirty="0" err="1">
                          <a:solidFill>
                            <a:srgbClr val="000000"/>
                          </a:solidFill>
                          <a:effectLst/>
                          <a:latin typeface="+mn-lt"/>
                          <a:ea typeface="等线" panose="02010600030101010101" pitchFamily="2" charset="-122"/>
                        </a:rPr>
                        <a:t>RedcapM</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FS_NR_RedCap_OAM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management aspects of </a:t>
                      </a:r>
                      <a:r>
                        <a:rPr lang="en-US" sz="900" b="0" i="0" u="none" strike="noStrike" dirty="0" err="1">
                          <a:solidFill>
                            <a:schemeClr val="tx1"/>
                          </a:solidFill>
                          <a:effectLst/>
                          <a:latin typeface="+mn-lt"/>
                          <a:ea typeface="宋体" panose="02010600030101010101" pitchFamily="2" charset="-122"/>
                        </a:rPr>
                        <a:t>RedCap</a:t>
                      </a:r>
                      <a:r>
                        <a:rPr lang="en-US" sz="900" b="0" i="0" u="none" strike="noStrike" dirty="0">
                          <a:solidFill>
                            <a:schemeClr val="tx1"/>
                          </a:solidFill>
                          <a:effectLst/>
                          <a:latin typeface="+mn-lt"/>
                          <a:ea typeface="宋体" panose="02010600030101010101" pitchFamily="2" charset="-122"/>
                        </a:rPr>
                        <a:t> feature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1020017</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 </a:t>
                      </a:r>
                      <a:r>
                        <a:rPr kumimoji="0" lang="en-US" altLang="zh-CN"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Asiainfo</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SP-231734</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28.876</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4139004491"/>
                  </a:ext>
                </a:extLst>
              </a:tr>
              <a:tr h="9139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pPr algn="ctr" fontAlgn="ct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00FF"/>
                          </a:solidFill>
                          <a:effectLst/>
                          <a:uLnTx/>
                          <a:uFillTx/>
                          <a:latin typeface="+mn-lt"/>
                          <a:ea typeface="+mn-ea"/>
                          <a:cs typeface="Arial" panose="020B0604020202020204" pitchFamily="34" charset="0"/>
                        </a:rPr>
                        <a:t>-&gt;</a:t>
                      </a:r>
                      <a:r>
                        <a:rPr kumimoji="0" lang="en-US" altLang="zh-CN" sz="900" b="0" i="0" u="none" strike="noStrike" kern="1200" cap="none" spc="0" normalizeH="0" baseline="0" dirty="0" err="1">
                          <a:ln>
                            <a:noFill/>
                          </a:ln>
                          <a:solidFill>
                            <a:srgbClr val="0000FF"/>
                          </a:solidFill>
                          <a:effectLst/>
                          <a:uLnTx/>
                          <a:uFillTx/>
                          <a:latin typeface="+mn-lt"/>
                          <a:ea typeface="+mn-ea"/>
                          <a:cs typeface="Arial" panose="020B0604020202020204" pitchFamily="34" charset="0"/>
                        </a:rPr>
                        <a:t>NR_RedCap_OAM</a:t>
                      </a:r>
                      <a:endParaRPr kumimoji="0" lang="zh-CN" altLang="en-US" sz="9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00FF"/>
                          </a:solidFill>
                          <a:effectLst/>
                          <a:latin typeface="+mn-lt"/>
                          <a:ea typeface="宋体" panose="02010600030101010101" pitchFamily="2" charset="-122"/>
                        </a:rPr>
                        <a:t>Management Aspects of </a:t>
                      </a:r>
                      <a:r>
                        <a:rPr lang="en-US" sz="900" b="0" i="0" u="none" strike="noStrike" dirty="0" err="1">
                          <a:solidFill>
                            <a:srgbClr val="0000FF"/>
                          </a:solidFill>
                          <a:effectLst/>
                          <a:latin typeface="+mn-lt"/>
                          <a:ea typeface="宋体" panose="02010600030101010101" pitchFamily="2" charset="-122"/>
                        </a:rPr>
                        <a:t>RedCap</a:t>
                      </a:r>
                      <a:r>
                        <a:rPr lang="en-US" sz="900" b="0" i="0" u="none" strike="noStrike" dirty="0">
                          <a:solidFill>
                            <a:srgbClr val="0000FF"/>
                          </a:solidFill>
                          <a:effectLst/>
                          <a:latin typeface="+mn-lt"/>
                          <a:ea typeface="宋体" panose="02010600030101010101" pitchFamily="2" charset="-122"/>
                        </a:rPr>
                        <a:t> features (for SA approval)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758272338"/>
                  </a:ext>
                </a:extLst>
              </a:tr>
              <a:tr h="9139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900" b="0" i="0" u="none" strike="noStrike">
                          <a:solidFill>
                            <a:srgbClr val="000000"/>
                          </a:solidFill>
                          <a:effectLst/>
                          <a:latin typeface="+mn-lt"/>
                          <a:ea typeface="等线" panose="02010600030101010101" pitchFamily="2" charset="-122"/>
                        </a:rPr>
                        <a:t>NWDAFM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FS_NWDAF_OAM_Ph2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Enhancement of Management Aspects related to NWDAF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1020020</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Telecom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SP-231724</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28.877</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663280225"/>
                  </a:ext>
                </a:extLst>
              </a:tr>
              <a:tr h="91393">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-&gt; NWDAF_OAM_Ph2</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altLang="zh-CN" sz="900" b="0" i="0" u="none" strike="noStrike" dirty="0">
                          <a:solidFill>
                            <a:srgbClr val="00B050"/>
                          </a:solidFill>
                          <a:effectLst/>
                          <a:latin typeface="+mn-lt"/>
                          <a:ea typeface="+mn-ea"/>
                        </a:rPr>
                        <a:t>Enhancement of Management Aspects related to NWDAF Phase 2</a:t>
                      </a:r>
                      <a:endParaRPr lang="en-US" sz="900" b="0" i="0" u="none" strike="noStrike" dirty="0">
                        <a:solidFill>
                          <a:srgbClr val="00B050"/>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900" kern="1200" dirty="0">
                          <a:solidFill>
                            <a:srgbClr val="00B050"/>
                          </a:solidFill>
                          <a:effectLst/>
                          <a:latin typeface="+mn-lt"/>
                          <a:ea typeface="PMingLiU"/>
                          <a:cs typeface="+mn-cs"/>
                        </a:rPr>
                        <a:t>1050031</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B050"/>
                          </a:solidFill>
                          <a:effectLst/>
                          <a:uLnTx/>
                          <a:uFillTx/>
                          <a:latin typeface="+mn-lt"/>
                          <a:ea typeface="+mn-ea"/>
                          <a:cs typeface="Arial" panose="020B0604020202020204" pitchFamily="34" charset="0"/>
                        </a:rPr>
                        <a:t>China Telecom</a:t>
                      </a:r>
                      <a:endParaRPr kumimoji="0" lang="zh-CN" altLang="en-US" sz="9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SP-241378</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solidFill>
                            <a:srgbClr val="00B050"/>
                          </a:solidFill>
                          <a:effectLst/>
                          <a:latin typeface="+mn-lt"/>
                          <a:ea typeface="等线" panose="02010600030101010101" pitchFamily="2" charset="-122"/>
                          <a:cs typeface="Kartika"/>
                        </a:rPr>
                        <a:t>28.552/28.541</a:t>
                      </a:r>
                      <a:endParaRPr lang="zh-CN" sz="800" kern="100" dirty="0">
                        <a:solidFill>
                          <a:srgbClr val="00B050"/>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B050"/>
                          </a:solidFill>
                          <a:latin typeface="+mn-lt"/>
                        </a:rPr>
                        <a:t>WID</a:t>
                      </a:r>
                      <a:endParaRPr lang="zh-CN" altLang="en-US" sz="900" dirty="0">
                        <a:solidFill>
                          <a:srgbClr val="00B050"/>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621424685"/>
                  </a:ext>
                </a:extLst>
              </a:tr>
              <a:tr h="9139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19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rowSpan="2">
                  <a:txBody>
                    <a:bodyPr/>
                    <a:lstStyle/>
                    <a:p>
                      <a:pPr algn="ctr" fontAlgn="ctr"/>
                      <a:r>
                        <a:rPr lang="en-US" sz="900" b="0" i="0" u="none" strike="noStrike" dirty="0">
                          <a:solidFill>
                            <a:srgbClr val="000000"/>
                          </a:solidFill>
                          <a:effectLst/>
                          <a:latin typeface="+mn-lt"/>
                          <a:ea typeface="等线" panose="02010600030101010101" pitchFamily="2" charset="-122"/>
                        </a:rPr>
                        <a:t>NSM</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FS_NetShare_OAM_Ph3</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Management of Network Sharing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1020015</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China Unicom</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SP-231731</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28.878</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71964827"/>
                  </a:ext>
                </a:extLst>
              </a:tr>
              <a:tr h="91393">
                <a:tc vMerge="1">
                  <a:txBody>
                    <a:bodyPr/>
                    <a:lstStyle/>
                    <a:p>
                      <a:pPr marL="53975" indent="0" algn="l" fontAlgn="b"/>
                      <a:endParaRPr lang="en-US" sz="6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vMerge="1">
                  <a:txBody>
                    <a:bodyPr/>
                    <a:lstStyle/>
                    <a:p>
                      <a:pPr algn="ctr" fontAlgn="ctr"/>
                      <a:endParaRPr lang="en-US" sz="11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00FF"/>
                          </a:solidFill>
                          <a:effectLst/>
                          <a:uLnTx/>
                          <a:uFillTx/>
                          <a:latin typeface="+mn-lt"/>
                          <a:ea typeface="+mn-ea"/>
                          <a:cs typeface="Arial" panose="020B0604020202020204" pitchFamily="34" charset="0"/>
                        </a:rPr>
                        <a:t>-&gt;NetShare_OAM_Ph3</a:t>
                      </a:r>
                      <a:endParaRPr kumimoji="0" lang="zh-CN" altLang="en-US" sz="9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l" fontAlgn="t"/>
                      <a:r>
                        <a:rPr lang="en-US" sz="900" b="0" i="0" u="none" strike="noStrike" dirty="0">
                          <a:solidFill>
                            <a:srgbClr val="0000FF"/>
                          </a:solidFill>
                          <a:effectLst/>
                          <a:latin typeface="+mn-lt"/>
                          <a:ea typeface="宋体" panose="02010600030101010101" pitchFamily="2" charset="-122"/>
                        </a:rPr>
                        <a:t>Management of Network Sharing Phase 3 </a:t>
                      </a:r>
                      <a:r>
                        <a:rPr lang="en-US" altLang="zh-CN" sz="900" b="0" i="0" u="none" strike="noStrike" dirty="0">
                          <a:solidFill>
                            <a:srgbClr val="0000FF"/>
                          </a:solidFill>
                          <a:effectLst/>
                          <a:latin typeface="+mn-lt"/>
                          <a:ea typeface="+mn-ea"/>
                        </a:rPr>
                        <a:t>(for</a:t>
                      </a:r>
                      <a:r>
                        <a:rPr lang="zh-CN" altLang="en-US" sz="900" b="0" i="0" u="none" strike="noStrike" dirty="0">
                          <a:solidFill>
                            <a:srgbClr val="0000FF"/>
                          </a:solidFill>
                          <a:effectLst/>
                          <a:latin typeface="+mn-lt"/>
                          <a:ea typeface="+mn-ea"/>
                        </a:rPr>
                        <a:t> </a:t>
                      </a:r>
                      <a:r>
                        <a:rPr lang="en-US" altLang="zh-CN" sz="900" b="0" i="0" u="none" strike="noStrike" dirty="0">
                          <a:solidFill>
                            <a:srgbClr val="0000FF"/>
                          </a:solidFill>
                          <a:effectLst/>
                          <a:latin typeface="+mn-lt"/>
                          <a:ea typeface="+mn-ea"/>
                        </a:rPr>
                        <a:t>SA</a:t>
                      </a:r>
                      <a:r>
                        <a:rPr lang="zh-CN" altLang="en-US" sz="900" b="0" i="0" u="none" strike="noStrike" dirty="0">
                          <a:solidFill>
                            <a:srgbClr val="0000FF"/>
                          </a:solidFill>
                          <a:effectLst/>
                          <a:latin typeface="+mn-lt"/>
                          <a:ea typeface="+mn-ea"/>
                        </a:rPr>
                        <a:t> </a:t>
                      </a:r>
                      <a:r>
                        <a:rPr lang="en-US" altLang="zh-CN" sz="900" b="0" i="0" u="none" strike="noStrike" dirty="0">
                          <a:solidFill>
                            <a:srgbClr val="0000FF"/>
                          </a:solidFill>
                          <a:effectLst/>
                          <a:latin typeface="+mn-lt"/>
                          <a:ea typeface="+mn-ea"/>
                        </a:rPr>
                        <a:t>approval)</a:t>
                      </a:r>
                      <a:endParaRPr lang="en-US" sz="900" b="0" i="0" u="none" strike="noStrike" dirty="0">
                        <a:solidFill>
                          <a:srgbClr val="0000FF"/>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800" kern="100" dirty="0">
                          <a:solidFill>
                            <a:srgbClr val="0000FF"/>
                          </a:solidFill>
                          <a:effectLst/>
                          <a:latin typeface="+mn-lt"/>
                          <a:ea typeface="等线" panose="02010600030101010101" pitchFamily="2" charset="-122"/>
                          <a:cs typeface="Kartika"/>
                        </a:rPr>
                        <a:t>S5-246289</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nSpc>
                          <a:spcPct val="107000"/>
                        </a:lnSpc>
                        <a:spcAft>
                          <a:spcPts val="0"/>
                        </a:spcAft>
                      </a:pPr>
                      <a:r>
                        <a:rPr lang="en-US" altLang="zh-CN" sz="300" kern="100" dirty="0">
                          <a:solidFill>
                            <a:srgbClr val="0000FF"/>
                          </a:solidFill>
                          <a:effectLst/>
                          <a:latin typeface="+mn-lt"/>
                          <a:ea typeface="等线" panose="02010600030101010101" pitchFamily="2" charset="-122"/>
                          <a:cs typeface="Kartika"/>
                        </a:rPr>
                        <a:t>TS 28.552/32.130/28.541</a:t>
                      </a:r>
                      <a:endParaRPr lang="zh-CN" altLang="en-US" sz="30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900" dirty="0">
                          <a:solidFill>
                            <a:srgbClr val="0000FF"/>
                          </a:solidFill>
                          <a:latin typeface="+mn-lt"/>
                        </a:rPr>
                        <a:t>WID</a:t>
                      </a:r>
                      <a:endParaRPr lang="zh-CN" altLang="en-US" sz="900" dirty="0">
                        <a:solidFill>
                          <a:srgbClr val="0000FF"/>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295920295"/>
                  </a:ext>
                </a:extLst>
              </a:tr>
              <a:tr h="91393">
                <a:tc rowSpan="5">
                  <a:txBody>
                    <a:bodyPr/>
                    <a:lstStyle/>
                    <a:p>
                      <a:pPr marL="53975" indent="0" algn="l" defTabSz="1219170" rtl="0" eaLnBrk="1" fontAlgn="b" latinLnBrk="0" hangingPunct="1"/>
                      <a:r>
                        <a:rPr lang="en-US" sz="600" b="1" i="0" u="none" strike="noStrike" kern="1200" dirty="0">
                          <a:solidFill>
                            <a:srgbClr val="000000"/>
                          </a:solidFill>
                          <a:effectLst/>
                          <a:latin typeface="+mn-lt"/>
                          <a:ea typeface="+mn-ea"/>
                          <a:cs typeface="+mn-cs"/>
                        </a:rPr>
                        <a:t>Support of New Services</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20</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algn="ctr" fontAlgn="ctr"/>
                      <a:r>
                        <a:rPr lang="en-US" sz="900" b="0" i="0" u="none" strike="noStrike" dirty="0">
                          <a:solidFill>
                            <a:srgbClr val="000000"/>
                          </a:solidFill>
                          <a:effectLst/>
                          <a:latin typeface="+mn-lt"/>
                          <a:ea typeface="等线" panose="02010600030101010101" pitchFamily="2" charset="-122"/>
                        </a:rPr>
                        <a:t>EE</a:t>
                      </a: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FS_Energy_OAM_Ph3 </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energy efficiency and energy saving aspects of 5G networks and services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1020021</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Huawei, Samsung</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sz="800" kern="1200">
                          <a:solidFill>
                            <a:srgbClr val="000000"/>
                          </a:solidFill>
                          <a:effectLst/>
                          <a:latin typeface="+mn-lt"/>
                          <a:ea typeface="等线" panose="02010600030101010101" pitchFamily="2" charset="-122"/>
                          <a:cs typeface="Calibri" panose="020F0502020204030204" pitchFamily="34" charset="0"/>
                        </a:rPr>
                        <a:t>SP-231723</a:t>
                      </a: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28.880</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3051997468"/>
                  </a:ext>
                </a:extLst>
              </a:tr>
              <a:tr h="91393">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pPr algn="ctr" fontAlgn="ct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00FF"/>
                          </a:solidFill>
                          <a:effectLst/>
                          <a:uLnTx/>
                          <a:uFillTx/>
                          <a:latin typeface="+mn-lt"/>
                          <a:ea typeface="+mn-ea"/>
                          <a:cs typeface="Arial" panose="020B0604020202020204" pitchFamily="34" charset="0"/>
                        </a:rPr>
                        <a:t>-&gt;Energy_OAM_Ph3</a:t>
                      </a:r>
                      <a:endParaRPr kumimoji="0" lang="zh-CN" altLang="en-US" sz="9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rgbClr val="0000FF"/>
                          </a:solidFill>
                          <a:effectLst/>
                          <a:latin typeface="+mn-lt"/>
                          <a:ea typeface="宋体" panose="02010600030101010101" pitchFamily="2" charset="-122"/>
                        </a:rPr>
                        <a:t>Energy efficiency and energy saving aspects of 5G networks and services </a:t>
                      </a:r>
                      <a:r>
                        <a:rPr lang="en-US" altLang="zh-CN" sz="900" b="0" i="0" u="none" strike="noStrike" dirty="0">
                          <a:solidFill>
                            <a:srgbClr val="0000FF"/>
                          </a:solidFill>
                          <a:effectLst/>
                          <a:latin typeface="+mn-lt"/>
                          <a:ea typeface="+mn-ea"/>
                        </a:rPr>
                        <a:t> (for</a:t>
                      </a:r>
                      <a:r>
                        <a:rPr lang="zh-CN" altLang="en-US" sz="900" b="0" i="0" u="none" strike="noStrike" dirty="0">
                          <a:solidFill>
                            <a:srgbClr val="0000FF"/>
                          </a:solidFill>
                          <a:effectLst/>
                          <a:latin typeface="+mn-lt"/>
                          <a:ea typeface="+mn-ea"/>
                        </a:rPr>
                        <a:t> </a:t>
                      </a:r>
                      <a:r>
                        <a:rPr lang="en-US" altLang="zh-CN" sz="900" b="0" i="0" u="none" strike="noStrike" dirty="0">
                          <a:solidFill>
                            <a:srgbClr val="0000FF"/>
                          </a:solidFill>
                          <a:effectLst/>
                          <a:latin typeface="+mn-lt"/>
                          <a:ea typeface="+mn-ea"/>
                        </a:rPr>
                        <a:t>SA</a:t>
                      </a:r>
                      <a:r>
                        <a:rPr lang="zh-CN" altLang="en-US" sz="900" b="0" i="0" u="none" strike="noStrike" dirty="0">
                          <a:solidFill>
                            <a:srgbClr val="0000FF"/>
                          </a:solidFill>
                          <a:effectLst/>
                          <a:latin typeface="+mn-lt"/>
                          <a:ea typeface="+mn-ea"/>
                        </a:rPr>
                        <a:t> </a:t>
                      </a:r>
                      <a:r>
                        <a:rPr lang="en-US" altLang="zh-CN" sz="900" b="0" i="0" u="none" strike="noStrike" dirty="0">
                          <a:solidFill>
                            <a:srgbClr val="0000FF"/>
                          </a:solidFill>
                          <a:effectLst/>
                          <a:latin typeface="+mn-lt"/>
                          <a:ea typeface="+mn-ea"/>
                        </a:rPr>
                        <a:t>approval)</a:t>
                      </a:r>
                      <a:endParaRPr lang="en-US" sz="900" b="0" i="0" u="none" strike="noStrike" dirty="0">
                        <a:solidFill>
                          <a:srgbClr val="0000FF"/>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endParaRPr lang="zh-CN" sz="800" kern="10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304891513"/>
                  </a:ext>
                </a:extLst>
              </a:tr>
              <a:tr h="91393">
                <a:tc vMerge="1">
                  <a:txBody>
                    <a:bodyPr/>
                    <a:lstStyle/>
                    <a:p>
                      <a:pPr marL="53975" indent="0" algn="l" fontAlgn="b"/>
                      <a:endParaRPr lang="en-US" sz="12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53975" indent="0" algn="l" fontAlgn="b"/>
                      <a:r>
                        <a:rPr lang="en-US" sz="900" b="0" i="0" u="none" strike="noStrike" dirty="0">
                          <a:solidFill>
                            <a:srgbClr val="000000"/>
                          </a:solidFill>
                          <a:effectLst/>
                          <a:latin typeface="+mn-lt"/>
                          <a:cs typeface="Arial" panose="020B0604020202020204" pitchFamily="34" charset="0"/>
                        </a:rPr>
                        <a:t>21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algn="ctr" fontAlgn="ctr"/>
                      <a:r>
                        <a:rPr lang="en-US" sz="900" b="0" i="0" u="none" strike="noStrike" dirty="0" err="1">
                          <a:solidFill>
                            <a:srgbClr val="000000"/>
                          </a:solidFill>
                          <a:effectLst/>
                          <a:latin typeface="+mn-lt"/>
                          <a:ea typeface="等线" panose="02010600030101010101" pitchFamily="2" charset="-122"/>
                        </a:rPr>
                        <a:t>Mexpo</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dirty="0" err="1">
                          <a:ln>
                            <a:noFill/>
                          </a:ln>
                          <a:solidFill>
                            <a:schemeClr val="tx1"/>
                          </a:solidFill>
                          <a:effectLst/>
                          <a:uLnTx/>
                          <a:uFillTx/>
                          <a:latin typeface="+mn-lt"/>
                          <a:ea typeface="宋体" panose="02010600030101010101" pitchFamily="2" charset="-122"/>
                          <a:cs typeface="Arial" panose="020B0604020202020204" pitchFamily="34" charset="0"/>
                        </a:rPr>
                        <a:t>FS_MExpo</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chemeClr val="tx1"/>
                          </a:solidFill>
                          <a:effectLst/>
                          <a:latin typeface="+mn-lt"/>
                          <a:ea typeface="宋体" panose="02010600030101010101" pitchFamily="2" charset="-122"/>
                        </a:rPr>
                        <a:t>Study on Enhanced OAM for management  exposure to external consumers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mn-ea"/>
                          <a:cs typeface="Arial" panose="020B0604020202020204" pitchFamily="34" charset="0"/>
                        </a:rPr>
                        <a:t>1020022</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Nokia</a:t>
                      </a: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sz="800" kern="1200" dirty="0">
                          <a:solidFill>
                            <a:srgbClr val="000000"/>
                          </a:solidFill>
                          <a:effectLst/>
                          <a:latin typeface="+mn-lt"/>
                          <a:ea typeface="等线" panose="02010600030101010101" pitchFamily="2" charset="-122"/>
                          <a:cs typeface="Calibri" panose="020F0502020204030204" pitchFamily="34" charset="0"/>
                        </a:rPr>
                        <a:t>SP-231728</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effectLst/>
                          <a:latin typeface="+mn-lt"/>
                          <a:ea typeface="等线" panose="02010600030101010101" pitchFamily="2" charset="-122"/>
                          <a:cs typeface="Kartika"/>
                        </a:rPr>
                        <a:t>TR 28.879</a:t>
                      </a: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latin typeface="+mn-lt"/>
                        </a:rPr>
                        <a:t>SID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4086280864"/>
                  </a:ext>
                </a:extLst>
              </a:tr>
              <a:tr h="174390">
                <a:tc vMerge="1">
                  <a:txBody>
                    <a:bodyPr/>
                    <a:lstStyle/>
                    <a:p>
                      <a:endParaRPr lang="zh-CN" altLang="en-US"/>
                    </a:p>
                  </a:txBody>
                  <a:tcPr/>
                </a:tc>
                <a:tc vMerge="1">
                  <a:txBody>
                    <a:bodyPr/>
                    <a:lstStyle/>
                    <a:p>
                      <a:pPr marL="53975" indent="0" algn="l" fontAlgn="b"/>
                      <a:endParaRPr lang="en-US" sz="900" b="0" i="0" u="none" strike="noStrike" dirty="0">
                        <a:solidFill>
                          <a:srgbClr val="000000"/>
                        </a:solidFill>
                        <a:effectLst/>
                        <a:latin typeface="+mn-lt"/>
                        <a:cs typeface="Arial" panose="020B0604020202020204" pitchFamily="34" charset="0"/>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pPr algn="ctr" fontAlgn="ct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a:ln>
                            <a:noFill/>
                          </a:ln>
                          <a:solidFill>
                            <a:srgbClr val="0000FF"/>
                          </a:solidFill>
                          <a:effectLst/>
                          <a:uLnTx/>
                          <a:uFillTx/>
                          <a:latin typeface="+mn-lt"/>
                          <a:ea typeface="+mn-ea"/>
                          <a:cs typeface="Arial" panose="020B0604020202020204" pitchFamily="34" charset="0"/>
                        </a:rPr>
                        <a:t>-&gt;</a:t>
                      </a:r>
                      <a:r>
                        <a:rPr kumimoji="0" lang="en-US" altLang="zh-CN" sz="900" b="0" i="0" u="none" strike="noStrike" kern="1200" cap="none" spc="0" normalizeH="0" baseline="0" dirty="0" err="1">
                          <a:ln>
                            <a:noFill/>
                          </a:ln>
                          <a:solidFill>
                            <a:srgbClr val="0000FF"/>
                          </a:solidFill>
                          <a:effectLst/>
                          <a:uLnTx/>
                          <a:uFillTx/>
                          <a:latin typeface="+mn-lt"/>
                          <a:ea typeface="+mn-ea"/>
                          <a:cs typeface="Arial" panose="020B0604020202020204" pitchFamily="34" charset="0"/>
                        </a:rPr>
                        <a:t>MExpo</a:t>
                      </a:r>
                      <a:endParaRPr kumimoji="0" lang="zh-CN" altLang="en-US" sz="9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rgbClr val="0000FF"/>
                          </a:solidFill>
                          <a:effectLst/>
                          <a:latin typeface="+mn-lt"/>
                          <a:ea typeface="宋体" panose="02010600030101010101" pitchFamily="2" charset="-122"/>
                        </a:rPr>
                        <a:t>Enhanced OAM for management service exposure to external consumers through CAPIF </a:t>
                      </a:r>
                      <a:r>
                        <a:rPr lang="en-US" altLang="zh-CN" sz="900" b="0" i="0" u="none" strike="noStrike" dirty="0">
                          <a:solidFill>
                            <a:srgbClr val="0000FF"/>
                          </a:solidFill>
                          <a:effectLst/>
                          <a:latin typeface="+mn-lt"/>
                          <a:ea typeface="+mn-ea"/>
                        </a:rPr>
                        <a:t> (for</a:t>
                      </a:r>
                      <a:r>
                        <a:rPr lang="zh-CN" altLang="en-US" sz="900" b="0" i="0" u="none" strike="noStrike" dirty="0">
                          <a:solidFill>
                            <a:srgbClr val="0000FF"/>
                          </a:solidFill>
                          <a:effectLst/>
                          <a:latin typeface="+mn-lt"/>
                          <a:ea typeface="+mn-ea"/>
                        </a:rPr>
                        <a:t> </a:t>
                      </a:r>
                      <a:r>
                        <a:rPr lang="en-US" altLang="zh-CN" sz="900" b="0" i="0" u="none" strike="noStrike" dirty="0">
                          <a:solidFill>
                            <a:srgbClr val="0000FF"/>
                          </a:solidFill>
                          <a:effectLst/>
                          <a:latin typeface="+mn-lt"/>
                          <a:ea typeface="+mn-ea"/>
                        </a:rPr>
                        <a:t>SA</a:t>
                      </a:r>
                      <a:r>
                        <a:rPr lang="zh-CN" altLang="en-US" sz="900" b="0" i="0" u="none" strike="noStrike" dirty="0">
                          <a:solidFill>
                            <a:srgbClr val="0000FF"/>
                          </a:solidFill>
                          <a:effectLst/>
                          <a:latin typeface="+mn-lt"/>
                          <a:ea typeface="+mn-ea"/>
                        </a:rPr>
                        <a:t> </a:t>
                      </a:r>
                      <a:r>
                        <a:rPr lang="en-US" altLang="zh-CN" sz="900" b="0" i="0" u="none" strike="noStrike" dirty="0">
                          <a:solidFill>
                            <a:srgbClr val="0000FF"/>
                          </a:solidFill>
                          <a:effectLst/>
                          <a:latin typeface="+mn-lt"/>
                          <a:ea typeface="+mn-ea"/>
                        </a:rPr>
                        <a:t>approval)</a:t>
                      </a:r>
                      <a:endParaRPr lang="en-US" sz="900" b="0" i="0" u="none" strike="noStrike" dirty="0">
                        <a:solidFill>
                          <a:srgbClr val="0000FF"/>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endParaRPr lang="zh-CN" sz="800" kern="100" dirty="0">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latin typeface="+mn-lt"/>
                        </a:rPr>
                        <a:t>WID</a:t>
                      </a:r>
                      <a:endParaRPr lang="zh-CN" altLang="en-US" sz="9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274916200"/>
                  </a:ext>
                </a:extLst>
              </a:tr>
              <a:tr h="92039">
                <a:tc vMerge="1">
                  <a:txBody>
                    <a:bodyPr/>
                    <a:lstStyle/>
                    <a:p>
                      <a:pPr marL="53975" indent="0" algn="l" defTabSz="1219170" rtl="0" eaLnBrk="1" fontAlgn="b" latinLnBrk="0" hangingPunct="1"/>
                      <a:endParaRPr lang="en-US" sz="1100" b="1" i="0" u="none" strike="noStrike" kern="1200" dirty="0">
                        <a:solidFill>
                          <a:srgbClr val="000000"/>
                        </a:solidFill>
                        <a:effectLst/>
                        <a:latin typeface="+mn-lt"/>
                        <a:ea typeface="+mn-ea"/>
                        <a:cs typeface="+mn-cs"/>
                      </a:endParaRP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53975" indent="0" algn="l" fontAlgn="b"/>
                      <a:r>
                        <a:rPr lang="en-US" sz="900" b="0" i="0" u="none" strike="noStrike" dirty="0">
                          <a:solidFill>
                            <a:srgbClr val="000000"/>
                          </a:solidFill>
                          <a:effectLst/>
                          <a:latin typeface="+mn-lt"/>
                          <a:cs typeface="Arial" panose="020B0604020202020204" pitchFamily="34" charset="0"/>
                        </a:rPr>
                        <a:t>22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fontAlgn="ctr"/>
                      <a:r>
                        <a:rPr lang="en-US" altLang="zh-CN" sz="900" b="0" i="0" u="none" strike="noStrike">
                          <a:solidFill>
                            <a:srgbClr val="000000"/>
                          </a:solidFill>
                          <a:effectLst/>
                          <a:latin typeface="+mn-lt"/>
                          <a:ea typeface="等线" panose="02010600030101010101" pitchFamily="2" charset="-122"/>
                        </a:rPr>
                        <a:t>MonStra</a:t>
                      </a:r>
                      <a:endParaRPr lang="en-US" sz="900" b="0" i="0" u="none" strike="noStrike" dirty="0">
                        <a:solidFill>
                          <a:srgbClr val="000000"/>
                        </a:solidFill>
                        <a:effectLst/>
                        <a:latin typeface="+mn-lt"/>
                        <a:ea typeface="等线" panose="02010600030101010101" pitchFamily="2" charset="-122"/>
                      </a:endParaRPr>
                    </a:p>
                  </a:txBody>
                  <a:tcPr marL="7620" marR="7620" marT="762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dirty="0" err="1">
                          <a:ln>
                            <a:noFill/>
                          </a:ln>
                          <a:solidFill>
                            <a:srgbClr val="0000FF"/>
                          </a:solidFill>
                          <a:effectLst/>
                          <a:uLnTx/>
                          <a:uFillTx/>
                          <a:latin typeface="+mn-lt"/>
                          <a:ea typeface="+mn-ea"/>
                          <a:cs typeface="Arial" panose="020B0604020202020204" pitchFamily="34" charset="0"/>
                        </a:rPr>
                        <a:t>Monstra</a:t>
                      </a:r>
                      <a:r>
                        <a:rPr kumimoji="0" lang="en-US" altLang="zh-CN" sz="900" b="0" i="0" u="none" strike="noStrike" kern="1200" cap="none" spc="0" normalizeH="0" baseline="0" dirty="0">
                          <a:ln>
                            <a:noFill/>
                          </a:ln>
                          <a:solidFill>
                            <a:srgbClr val="0000FF"/>
                          </a:solidFill>
                          <a:effectLst/>
                          <a:uLnTx/>
                          <a:uFillTx/>
                          <a:latin typeface="+mn-lt"/>
                          <a:ea typeface="+mn-ea"/>
                          <a:cs typeface="Arial" panose="020B0604020202020204" pitchFamily="34" charset="0"/>
                        </a:rPr>
                        <a:t>-OAM</a:t>
                      </a:r>
                      <a:endParaRPr kumimoji="0" lang="zh-CN" altLang="en-US" sz="9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l" fontAlgn="t"/>
                      <a:r>
                        <a:rPr lang="en-US" sz="900" b="0" i="0" u="none" strike="noStrike" dirty="0">
                          <a:solidFill>
                            <a:srgbClr val="0000FF"/>
                          </a:solidFill>
                          <a:effectLst/>
                          <a:latin typeface="+mn-lt"/>
                          <a:ea typeface="宋体" panose="02010600030101010101" pitchFamily="2" charset="-122"/>
                        </a:rPr>
                        <a:t>Management for </a:t>
                      </a:r>
                      <a:r>
                        <a:rPr lang="en-US" sz="900" b="0" i="0" u="none" strike="noStrike" dirty="0" err="1">
                          <a:solidFill>
                            <a:srgbClr val="0000FF"/>
                          </a:solidFill>
                          <a:effectLst/>
                          <a:latin typeface="+mn-lt"/>
                          <a:ea typeface="宋体" panose="02010600030101010101" pitchFamily="2" charset="-122"/>
                        </a:rPr>
                        <a:t>MonStra</a:t>
                      </a:r>
                      <a:r>
                        <a:rPr lang="en-US" sz="900" b="0" i="0" u="none" strike="noStrike" dirty="0">
                          <a:solidFill>
                            <a:srgbClr val="0000FF"/>
                          </a:solidFill>
                          <a:effectLst/>
                          <a:latin typeface="+mn-lt"/>
                          <a:ea typeface="宋体" panose="02010600030101010101" pitchFamily="2" charset="-122"/>
                        </a:rPr>
                        <a:t> </a:t>
                      </a:r>
                      <a:r>
                        <a:rPr lang="en-US" altLang="zh-CN" sz="900" b="0" i="0" u="none" strike="noStrike" dirty="0">
                          <a:solidFill>
                            <a:srgbClr val="0000FF"/>
                          </a:solidFill>
                          <a:effectLst/>
                          <a:latin typeface="+mn-lt"/>
                          <a:ea typeface="+mn-ea"/>
                        </a:rPr>
                        <a:t>(for</a:t>
                      </a:r>
                      <a:r>
                        <a:rPr lang="zh-CN" altLang="en-US" sz="900" b="0" i="0" u="none" strike="noStrike" dirty="0">
                          <a:solidFill>
                            <a:srgbClr val="0000FF"/>
                          </a:solidFill>
                          <a:effectLst/>
                          <a:latin typeface="+mn-lt"/>
                          <a:ea typeface="+mn-ea"/>
                        </a:rPr>
                        <a:t> </a:t>
                      </a:r>
                      <a:r>
                        <a:rPr lang="en-US" altLang="zh-CN" sz="900" b="0" i="0" u="none" strike="noStrike" dirty="0">
                          <a:solidFill>
                            <a:srgbClr val="0000FF"/>
                          </a:solidFill>
                          <a:effectLst/>
                          <a:latin typeface="+mn-lt"/>
                          <a:ea typeface="+mn-ea"/>
                        </a:rPr>
                        <a:t>SA</a:t>
                      </a:r>
                      <a:r>
                        <a:rPr lang="zh-CN" altLang="en-US" sz="900" b="0" i="0" u="none" strike="noStrike" dirty="0">
                          <a:solidFill>
                            <a:srgbClr val="0000FF"/>
                          </a:solidFill>
                          <a:effectLst/>
                          <a:latin typeface="+mn-lt"/>
                          <a:ea typeface="+mn-ea"/>
                        </a:rPr>
                        <a:t> </a:t>
                      </a:r>
                      <a:r>
                        <a:rPr lang="en-US" altLang="zh-CN" sz="900" b="0" i="0" u="none" strike="noStrike" dirty="0">
                          <a:solidFill>
                            <a:srgbClr val="0000FF"/>
                          </a:solidFill>
                          <a:effectLst/>
                          <a:latin typeface="+mn-lt"/>
                          <a:ea typeface="+mn-ea"/>
                        </a:rPr>
                        <a:t>approval)</a:t>
                      </a:r>
                      <a:endParaRPr lang="en-US" sz="900" b="0" i="0" u="none" strike="noStrike" dirty="0">
                        <a:solidFill>
                          <a:srgbClr val="0000FF"/>
                        </a:solidFill>
                        <a:effectLst/>
                        <a:latin typeface="+mn-lt"/>
                        <a:ea typeface="宋体" panose="02010600030101010101" pitchFamily="2" charset="-122"/>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dirty="0">
                        <a:ln>
                          <a:noFill/>
                        </a:ln>
                        <a:solidFill>
                          <a:srgbClr val="0000FF"/>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solidFill>
                            <a:srgbClr val="0000FF"/>
                          </a:solidFill>
                          <a:effectLst/>
                          <a:latin typeface="+mn-lt"/>
                          <a:ea typeface="等线" panose="02010600030101010101" pitchFamily="2" charset="-122"/>
                          <a:cs typeface="Kartika"/>
                        </a:rPr>
                        <a:t>S5-245981 </a:t>
                      </a:r>
                      <a:endParaRPr lang="zh-CN" sz="80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nSpc>
                          <a:spcPct val="107000"/>
                        </a:lnSpc>
                        <a:spcAft>
                          <a:spcPts val="0"/>
                        </a:spcAft>
                      </a:pPr>
                      <a:r>
                        <a:rPr lang="en-US" altLang="zh-CN" sz="800" kern="100" dirty="0">
                          <a:solidFill>
                            <a:srgbClr val="0000FF"/>
                          </a:solidFill>
                          <a:effectLst/>
                          <a:latin typeface="+mn-lt"/>
                          <a:ea typeface="等线" panose="02010600030101010101" pitchFamily="2" charset="-122"/>
                          <a:cs typeface="Kartika"/>
                        </a:rPr>
                        <a:t>TS 28.abc</a:t>
                      </a:r>
                      <a:endParaRPr lang="zh-CN" sz="800" kern="100" dirty="0">
                        <a:solidFill>
                          <a:srgbClr val="0000FF"/>
                        </a:solidFill>
                        <a:effectLst/>
                        <a:latin typeface="+mn-lt"/>
                        <a:ea typeface="等线" panose="02010600030101010101" pitchFamily="2" charset="-122"/>
                        <a:cs typeface="Kartika"/>
                      </a:endParaRPr>
                    </a:p>
                  </a:txBody>
                  <a:tcPr marL="9525" marR="9525" marT="9525" marB="9525">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algn="ctr"/>
                      <a:r>
                        <a:rPr lang="en-US" altLang="zh-CN" sz="900" dirty="0">
                          <a:solidFill>
                            <a:srgbClr val="0000FF"/>
                          </a:solidFill>
                          <a:latin typeface="+mn-lt"/>
                        </a:rPr>
                        <a:t>WID</a:t>
                      </a:r>
                      <a:endParaRPr lang="zh-CN" altLang="en-US" sz="900" dirty="0">
                        <a:solidFill>
                          <a:srgbClr val="0000FF"/>
                        </a:solidFill>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940313180"/>
                  </a:ext>
                </a:extLst>
              </a:tr>
            </a:tbl>
          </a:graphicData>
        </a:graphic>
      </p:graphicFrame>
      <p:sp>
        <p:nvSpPr>
          <p:cNvPr id="7" name="TextBox 6">
            <a:extLst>
              <a:ext uri="{FF2B5EF4-FFF2-40B4-BE49-F238E27FC236}">
                <a16:creationId xmlns:a16="http://schemas.microsoft.com/office/drawing/2014/main" id="{3ABCE52E-8F6E-490B-BF39-618C0038F9BD}"/>
              </a:ext>
            </a:extLst>
          </p:cNvPr>
          <p:cNvSpPr txBox="1"/>
          <p:nvPr/>
        </p:nvSpPr>
        <p:spPr>
          <a:xfrm>
            <a:off x="10694" y="559173"/>
            <a:ext cx="10350106" cy="261610"/>
          </a:xfrm>
          <a:prstGeom prst="rect">
            <a:avLst/>
          </a:prstGeom>
          <a:noFill/>
        </p:spPr>
        <p:txBody>
          <a:bodyPr wrap="square" rtlCol="0">
            <a:spAutoFit/>
          </a:bodyPr>
          <a:lstStyle/>
          <a:p>
            <a:pPr marL="341313" indent="-341313">
              <a:spcBef>
                <a:spcPts val="0"/>
              </a:spcBef>
              <a:spcAft>
                <a:spcPts val="0"/>
              </a:spcAft>
              <a:buBlip>
                <a:blip r:embed="rId2"/>
              </a:buBlip>
              <a:defRPr/>
            </a:pPr>
            <a:r>
              <a:rPr lang="en-US" altLang="zh-CN" sz="1100" b="1" kern="0" dirty="0">
                <a:solidFill>
                  <a:srgbClr val="FF0000"/>
                </a:solidFill>
                <a:latin typeface="+mn-lt"/>
                <a:ea typeface="MS PGothic" panose="020B0600070205080204" pitchFamily="34" charset="-128"/>
              </a:rPr>
              <a:t>22 </a:t>
            </a:r>
            <a:r>
              <a:rPr lang="en-US" altLang="zh-CN" sz="1100" kern="0" dirty="0">
                <a:latin typeface="+mn-lt"/>
                <a:ea typeface="MS PGothic" panose="020B0600070205080204" pitchFamily="34" charset="-128"/>
              </a:rPr>
              <a:t>topics including:  </a:t>
            </a:r>
            <a:r>
              <a:rPr lang="en-US" altLang="zh-CN" sz="1100" b="1" kern="0" dirty="0">
                <a:solidFill>
                  <a:srgbClr val="FF0000"/>
                </a:solidFill>
                <a:latin typeface="+mn-lt"/>
                <a:ea typeface="MS PGothic" panose="020B0600070205080204" pitchFamily="34" charset="-128"/>
              </a:rPr>
              <a:t>14</a:t>
            </a:r>
            <a:r>
              <a:rPr lang="en-US" altLang="zh-CN" sz="1100" kern="0" dirty="0">
                <a:latin typeface="+mn-lt"/>
                <a:ea typeface="MS PGothic" panose="020B0600070205080204" pitchFamily="34" charset="-128"/>
              </a:rPr>
              <a:t> OAM prime features and </a:t>
            </a:r>
            <a:r>
              <a:rPr lang="en-US" altLang="zh-CN" sz="1100" b="1" kern="0" dirty="0">
                <a:solidFill>
                  <a:srgbClr val="FF0000"/>
                </a:solidFill>
                <a:latin typeface="+mn-lt"/>
                <a:ea typeface="MS PGothic" panose="020B0600070205080204" pitchFamily="34" charset="-128"/>
              </a:rPr>
              <a:t>8</a:t>
            </a:r>
            <a:r>
              <a:rPr lang="en-US" altLang="zh-CN" sz="1100" kern="0" dirty="0">
                <a:latin typeface="+mn-lt"/>
                <a:ea typeface="MS PGothic" panose="020B0600070205080204" pitchFamily="34" charset="-128"/>
              </a:rPr>
              <a:t> OAM support to network features (in red background). 16 topics completed the study. </a:t>
            </a:r>
            <a:r>
              <a:rPr lang="en-US" altLang="zh-CN" sz="1100" b="1" kern="0" dirty="0">
                <a:solidFill>
                  <a:srgbClr val="FF0000"/>
                </a:solidFill>
                <a:latin typeface="+mn-lt"/>
                <a:ea typeface="MS PGothic" panose="020B0600070205080204" pitchFamily="34" charset="-128"/>
              </a:rPr>
              <a:t>13</a:t>
            </a:r>
            <a:r>
              <a:rPr lang="en-US" altLang="zh-CN" sz="1100" kern="0" dirty="0">
                <a:latin typeface="+mn-lt"/>
                <a:ea typeface="MS PGothic" panose="020B0600070205080204" pitchFamily="34" charset="-128"/>
              </a:rPr>
              <a:t> new WIDs wait for SA approval.  </a:t>
            </a:r>
          </a:p>
        </p:txBody>
      </p:sp>
    </p:spTree>
    <p:extLst>
      <p:ext uri="{BB962C8B-B14F-4D97-AF65-F5344CB8AC3E}">
        <p14:creationId xmlns:p14="http://schemas.microsoft.com/office/powerpoint/2010/main" val="36137870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a:extLst>
              <a:ext uri="{FF2B5EF4-FFF2-40B4-BE49-F238E27FC236}">
                <a16:creationId xmlns:a16="http://schemas.microsoft.com/office/drawing/2014/main" id="{98C5D7DF-EF86-45EC-98EF-3CFFA718E69A}"/>
              </a:ext>
            </a:extLst>
          </p:cNvPr>
          <p:cNvSpPr>
            <a:spLocks noChangeArrowheads="1"/>
          </p:cNvSpPr>
          <p:nvPr/>
        </p:nvSpPr>
        <p:spPr bwMode="auto">
          <a:xfrm>
            <a:off x="606157" y="91214"/>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mn-lt"/>
                <a:cs typeface="+mj-cs"/>
              </a:rPr>
              <a:t>Overview of Rel-19 CH topics</a:t>
            </a:r>
          </a:p>
        </p:txBody>
      </p:sp>
      <p:graphicFrame>
        <p:nvGraphicFramePr>
          <p:cNvPr id="9" name="表格 2">
            <a:extLst>
              <a:ext uri="{FF2B5EF4-FFF2-40B4-BE49-F238E27FC236}">
                <a16:creationId xmlns:a16="http://schemas.microsoft.com/office/drawing/2014/main" id="{73075042-5ED2-4022-850A-FCF4C157E73C}"/>
              </a:ext>
            </a:extLst>
          </p:cNvPr>
          <p:cNvGraphicFramePr>
            <a:graphicFrameLocks noGrp="1"/>
          </p:cNvGraphicFramePr>
          <p:nvPr>
            <p:extLst>
              <p:ext uri="{D42A27DB-BD31-4B8C-83A1-F6EECF244321}">
                <p14:modId xmlns:p14="http://schemas.microsoft.com/office/powerpoint/2010/main" val="230520523"/>
              </p:ext>
            </p:extLst>
          </p:nvPr>
        </p:nvGraphicFramePr>
        <p:xfrm>
          <a:off x="207894" y="1385083"/>
          <a:ext cx="11776211" cy="4223233"/>
        </p:xfrm>
        <a:graphic>
          <a:graphicData uri="http://schemas.openxmlformats.org/drawingml/2006/table">
            <a:tbl>
              <a:tblPr/>
              <a:tblGrid>
                <a:gridCol w="267417">
                  <a:extLst>
                    <a:ext uri="{9D8B030D-6E8A-4147-A177-3AD203B41FA5}">
                      <a16:colId xmlns:a16="http://schemas.microsoft.com/office/drawing/2014/main" val="331722294"/>
                    </a:ext>
                  </a:extLst>
                </a:gridCol>
                <a:gridCol w="650717">
                  <a:extLst>
                    <a:ext uri="{9D8B030D-6E8A-4147-A177-3AD203B41FA5}">
                      <a16:colId xmlns:a16="http://schemas.microsoft.com/office/drawing/2014/main" val="907466837"/>
                    </a:ext>
                  </a:extLst>
                </a:gridCol>
                <a:gridCol w="1696228">
                  <a:extLst>
                    <a:ext uri="{9D8B030D-6E8A-4147-A177-3AD203B41FA5}">
                      <a16:colId xmlns:a16="http://schemas.microsoft.com/office/drawing/2014/main" val="2690706286"/>
                    </a:ext>
                  </a:extLst>
                </a:gridCol>
                <a:gridCol w="4249959">
                  <a:extLst>
                    <a:ext uri="{9D8B030D-6E8A-4147-A177-3AD203B41FA5}">
                      <a16:colId xmlns:a16="http://schemas.microsoft.com/office/drawing/2014/main" val="2178307027"/>
                    </a:ext>
                  </a:extLst>
                </a:gridCol>
                <a:gridCol w="956345">
                  <a:extLst>
                    <a:ext uri="{9D8B030D-6E8A-4147-A177-3AD203B41FA5}">
                      <a16:colId xmlns:a16="http://schemas.microsoft.com/office/drawing/2014/main" val="410137253"/>
                    </a:ext>
                  </a:extLst>
                </a:gridCol>
                <a:gridCol w="1082180">
                  <a:extLst>
                    <a:ext uri="{9D8B030D-6E8A-4147-A177-3AD203B41FA5}">
                      <a16:colId xmlns:a16="http://schemas.microsoft.com/office/drawing/2014/main" val="3966773156"/>
                    </a:ext>
                  </a:extLst>
                </a:gridCol>
                <a:gridCol w="864066">
                  <a:extLst>
                    <a:ext uri="{9D8B030D-6E8A-4147-A177-3AD203B41FA5}">
                      <a16:colId xmlns:a16="http://schemas.microsoft.com/office/drawing/2014/main" val="4058451737"/>
                    </a:ext>
                  </a:extLst>
                </a:gridCol>
                <a:gridCol w="1291905">
                  <a:extLst>
                    <a:ext uri="{9D8B030D-6E8A-4147-A177-3AD203B41FA5}">
                      <a16:colId xmlns:a16="http://schemas.microsoft.com/office/drawing/2014/main" val="2608971487"/>
                    </a:ext>
                  </a:extLst>
                </a:gridCol>
                <a:gridCol w="717394">
                  <a:extLst>
                    <a:ext uri="{9D8B030D-6E8A-4147-A177-3AD203B41FA5}">
                      <a16:colId xmlns:a16="http://schemas.microsoft.com/office/drawing/2014/main" val="2276198587"/>
                    </a:ext>
                  </a:extLst>
                </a:gridCol>
              </a:tblGrid>
              <a:tr h="349624">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endParaRPr lang="en-GB" altLang="zh-CN" sz="12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Abbr.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Acronym</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UID</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Rapp</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200" b="1" i="0" u="none" strike="noStrike" kern="1200" dirty="0" err="1">
                          <a:solidFill>
                            <a:srgbClr val="000000"/>
                          </a:solidFill>
                          <a:effectLst/>
                          <a:latin typeface="+mn-lt"/>
                          <a:ea typeface="+mn-ea"/>
                          <a:cs typeface="Arial" panose="020B0604020202020204" pitchFamily="34" charset="0"/>
                        </a:rPr>
                        <a:t>Tdoc</a:t>
                      </a:r>
                      <a:endParaRPr lang="en-GB" altLang="zh-CN" sz="12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200" b="1" i="0" u="none" strike="noStrike" kern="1200" dirty="0">
                          <a:solidFill>
                            <a:srgbClr val="000000"/>
                          </a:solidFill>
                          <a:effectLst/>
                          <a:latin typeface="+mn-lt"/>
                          <a:ea typeface="+mn-ea"/>
                          <a:cs typeface="Arial" panose="020B0604020202020204" pitchFamily="34" charset="0"/>
                        </a:rPr>
                        <a:t>TS/TR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l" defTabSz="914400" rtl="0" eaLnBrk="1" fontAlgn="base" latinLnBrk="0" hangingPunct="1">
                        <a:lnSpc>
                          <a:spcPct val="100000"/>
                        </a:lnSpc>
                        <a:spcBef>
                          <a:spcPct val="0"/>
                        </a:spcBef>
                        <a:spcAft>
                          <a:spcPct val="0"/>
                        </a:spcAft>
                        <a:buClrTx/>
                        <a:buSzTx/>
                        <a:buFontTx/>
                        <a:buNone/>
                        <a:tabLst/>
                      </a:pPr>
                      <a:r>
                        <a:rPr kumimoji="0" lang="en-GB" altLang="zh-CN" sz="120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1</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dirty="0">
                          <a:solidFill>
                            <a:srgbClr val="000000"/>
                          </a:solidFill>
                          <a:effectLst/>
                          <a:latin typeface="+mn-lt"/>
                          <a:ea typeface="宋体" panose="02010600030101010101" pitchFamily="2" charset="-122"/>
                        </a:rPr>
                        <a:t>CHSEG</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dirty="0" err="1">
                          <a:solidFill>
                            <a:srgbClr val="000000"/>
                          </a:solidFill>
                          <a:effectLst/>
                          <a:latin typeface="+mn-lt"/>
                          <a:ea typeface="宋体" panose="02010600030101010101" pitchFamily="2" charset="-122"/>
                        </a:rPr>
                        <a:t>CHFSeg</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spcAft>
                          <a:spcPts val="0"/>
                        </a:spcAft>
                      </a:pPr>
                      <a:r>
                        <a:rPr lang="en-US" sz="1200" dirty="0">
                          <a:solidFill>
                            <a:srgbClr val="000000"/>
                          </a:solidFill>
                          <a:effectLst/>
                          <a:latin typeface="+mn-lt"/>
                          <a:ea typeface="宋体" panose="02010600030101010101" pitchFamily="2" charset="-122"/>
                        </a:rPr>
                        <a:t>WID on CHF Segmentation</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1040012</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spcAft>
                          <a:spcPts val="0"/>
                        </a:spcAft>
                      </a:pPr>
                      <a:r>
                        <a:rPr lang="en-US" sz="1200" dirty="0">
                          <a:solidFill>
                            <a:srgbClr val="000000"/>
                          </a:solidFill>
                          <a:effectLst/>
                          <a:latin typeface="+mn-lt"/>
                          <a:ea typeface="宋体" panose="02010600030101010101" pitchFamily="2" charset="-122"/>
                        </a:rPr>
                        <a:t>Verizon</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SP-241001</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TS 32.290/291</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ctr"/>
                      <a:r>
                        <a:rPr lang="en-US" altLang="zh-CN" sz="1200" dirty="0">
                          <a:latin typeface="+mn-lt"/>
                        </a:rPr>
                        <a:t>WID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03470688"/>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2</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SATCH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FS_5GSAT_Ph3_CH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Study on charging aspects of satellite access Phase 3</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1040014</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spcAft>
                          <a:spcPts val="0"/>
                        </a:spcAft>
                      </a:pPr>
                      <a:r>
                        <a:rPr lang="en-US" sz="1200" kern="1200" dirty="0">
                          <a:solidFill>
                            <a:srgbClr val="000000"/>
                          </a:solidFill>
                          <a:effectLst/>
                          <a:latin typeface="+mn-lt"/>
                          <a:ea typeface="宋体" panose="02010600030101010101" pitchFamily="2" charset="-122"/>
                          <a:cs typeface="+mn-cs"/>
                        </a:rPr>
                        <a:t>CATT</a:t>
                      </a:r>
                      <a:endParaRPr lang="zh-CN" altLang="en-US" sz="1200" kern="1200" dirty="0">
                        <a:solidFill>
                          <a:srgbClr val="00000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SP-240980</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TR 28.846</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SID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0001"/>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3</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CAPCH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FS_CAPIF_Ph2_CH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Study on Charging Aspects of CAPIF </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1040015</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algn="ctr" defTabSz="1219170" rtl="0" eaLnBrk="1" latinLnBrk="0" hangingPunct="1">
                        <a:spcAft>
                          <a:spcPts val="0"/>
                        </a:spcAft>
                      </a:pPr>
                      <a:r>
                        <a:rPr lang="en-US" sz="1200" kern="1200" dirty="0">
                          <a:solidFill>
                            <a:srgbClr val="000000"/>
                          </a:solidFill>
                          <a:effectLst/>
                          <a:latin typeface="+mn-lt"/>
                          <a:ea typeface="宋体" panose="02010600030101010101" pitchFamily="2" charset="-122"/>
                          <a:cs typeface="+mn-cs"/>
                        </a:rPr>
                        <a:t>Nokia</a:t>
                      </a:r>
                      <a:endParaRPr lang="zh-CN" altLang="en-US" sz="1200" kern="1200" dirty="0">
                        <a:solidFill>
                          <a:srgbClr val="000000"/>
                        </a:solidFill>
                        <a:effectLst/>
                        <a:latin typeface="+mn-lt"/>
                        <a:ea typeface="宋体" panose="02010600030101010101" pitchFamily="2" charset="-122"/>
                        <a:cs typeface="+mn-cs"/>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SP-240981</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mn-ea"/>
                          <a:cs typeface="Arial" panose="020B0604020202020204" pitchFamily="34" charset="0"/>
                        </a:rPr>
                        <a:t>TR 28.849</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SID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412593508"/>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4</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RTCCH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FS_NG_RTC_Ph2_CH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Study on Charging aspects of next generation real time communication services phase 2</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1040016</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200" dirty="0">
                          <a:solidFill>
                            <a:srgbClr val="000000"/>
                          </a:solidFill>
                          <a:effectLst/>
                          <a:latin typeface="+mn-lt"/>
                          <a:ea typeface="宋体" panose="02010600030101010101" pitchFamily="2" charset="-122"/>
                        </a:rPr>
                        <a:t>CMCC</a:t>
                      </a:r>
                      <a:br>
                        <a:rPr lang="en-US" sz="1200" dirty="0">
                          <a:solidFill>
                            <a:srgbClr val="000000"/>
                          </a:solidFill>
                          <a:effectLst/>
                          <a:latin typeface="+mn-lt"/>
                          <a:ea typeface="宋体" panose="02010600030101010101" pitchFamily="2" charset="-122"/>
                        </a:rPr>
                      </a:b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SP-240982</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mn-ea"/>
                          <a:cs typeface="Arial" panose="020B0604020202020204" pitchFamily="34" charset="0"/>
                        </a:rPr>
                        <a:t>TR 28.851</a:t>
                      </a:r>
                      <a:endParaRPr kumimoji="0" lang="zh-CN" altLang="en-US" sz="1200" b="0" i="0" u="none" strike="noStrike" kern="1200" cap="none" spc="0" normalizeH="0" baseline="0" dirty="0">
                        <a:ln>
                          <a:noFill/>
                        </a:ln>
                        <a:solidFill>
                          <a:prstClr val="black"/>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SID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3238684027"/>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5</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UASCH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FS_UAS_Ph2_CH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Study on Charging aspects of </a:t>
                      </a:r>
                      <a:r>
                        <a:rPr lang="en-US" sz="1200" dirty="0" err="1">
                          <a:solidFill>
                            <a:srgbClr val="000000"/>
                          </a:solidFill>
                          <a:effectLst/>
                          <a:latin typeface="+mn-lt"/>
                          <a:ea typeface="宋体" panose="02010600030101010101" pitchFamily="2" charset="-122"/>
                        </a:rPr>
                        <a:t>Uncrewed</a:t>
                      </a:r>
                      <a:r>
                        <a:rPr lang="en-US" sz="1200" dirty="0">
                          <a:solidFill>
                            <a:srgbClr val="000000"/>
                          </a:solidFill>
                          <a:effectLst/>
                          <a:latin typeface="+mn-lt"/>
                          <a:ea typeface="宋体" panose="02010600030101010101" pitchFamily="2" charset="-122"/>
                        </a:rPr>
                        <a:t> Aerial Vehicle</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1040017</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200" dirty="0">
                          <a:solidFill>
                            <a:srgbClr val="000000"/>
                          </a:solidFill>
                          <a:effectLst/>
                          <a:latin typeface="+mn-lt"/>
                          <a:ea typeface="宋体" panose="02010600030101010101" pitchFamily="2" charset="-122"/>
                        </a:rPr>
                        <a:t>CMCC</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SP-240983</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mn-ea"/>
                          <a:cs typeface="Arial" panose="020B0604020202020204" pitchFamily="34" charset="0"/>
                        </a:rPr>
                        <a:t>TR 28.853</a:t>
                      </a:r>
                      <a:endParaRPr kumimoji="0" lang="zh-CN" altLang="en-US" sz="1200" b="0" i="0" u="none" strike="noStrike" kern="1200" cap="none" spc="0" normalizeH="0" baseline="0" dirty="0">
                        <a:ln>
                          <a:noFill/>
                        </a:ln>
                        <a:solidFill>
                          <a:prstClr val="black"/>
                        </a:solidFill>
                        <a:effectLst/>
                        <a:uLnTx/>
                        <a:uFillTx/>
                        <a:latin typeface="+mn-lt"/>
                        <a:ea typeface="+mn-ea"/>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SID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4097875355"/>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6</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B050"/>
                          </a:solidFill>
                          <a:effectLst/>
                          <a:latin typeface="+mn-lt"/>
                          <a:ea typeface="宋体" panose="02010600030101010101" pitchFamily="2" charset="-122"/>
                        </a:rPr>
                        <a:t>RAGCH</a:t>
                      </a:r>
                      <a:endParaRPr lang="zh-CN" sz="12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err="1">
                          <a:solidFill>
                            <a:srgbClr val="00B050"/>
                          </a:solidFill>
                          <a:effectLst/>
                          <a:latin typeface="+mn-lt"/>
                          <a:ea typeface="宋体" panose="02010600030101010101" pitchFamily="2" charset="-122"/>
                        </a:rPr>
                        <a:t>Ranging_SL_CH</a:t>
                      </a:r>
                      <a:endParaRPr lang="zh-CN" sz="12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B050"/>
                          </a:solidFill>
                          <a:effectLst/>
                          <a:latin typeface="+mn-lt"/>
                          <a:ea typeface="宋体" panose="02010600030101010101" pitchFamily="2" charset="-122"/>
                        </a:rPr>
                        <a:t>WID on Charging Aspects of Ranging and </a:t>
                      </a:r>
                      <a:r>
                        <a:rPr lang="en-US" sz="1200" dirty="0" err="1">
                          <a:solidFill>
                            <a:srgbClr val="00B050"/>
                          </a:solidFill>
                          <a:effectLst/>
                          <a:latin typeface="+mn-lt"/>
                          <a:ea typeface="宋体" panose="02010600030101010101" pitchFamily="2" charset="-122"/>
                        </a:rPr>
                        <a:t>Sidelink</a:t>
                      </a:r>
                      <a:r>
                        <a:rPr lang="en-US" sz="1200" dirty="0">
                          <a:solidFill>
                            <a:srgbClr val="00B050"/>
                          </a:solidFill>
                          <a:effectLst/>
                          <a:latin typeface="+mn-lt"/>
                          <a:ea typeface="宋体" panose="02010600030101010101" pitchFamily="2" charset="-122"/>
                        </a:rPr>
                        <a:t> Positioning</a:t>
                      </a:r>
                      <a:endParaRPr lang="zh-CN" sz="12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solidFill>
                            <a:srgbClr val="00B050"/>
                          </a:solidFill>
                          <a:latin typeface="+mn-lt"/>
                        </a:rPr>
                        <a:t>1040013</a:t>
                      </a:r>
                      <a:endParaRPr lang="zh-CN" altLang="en-US" sz="120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B050"/>
                          </a:solidFill>
                          <a:effectLst/>
                          <a:latin typeface="+mn-lt"/>
                          <a:ea typeface="宋体" panose="02010600030101010101" pitchFamily="2" charset="-122"/>
                        </a:rPr>
                        <a:t>China Telecom</a:t>
                      </a:r>
                      <a:endParaRPr lang="zh-CN" sz="12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B050"/>
                          </a:solidFill>
                          <a:effectLst/>
                          <a:uLnTx/>
                          <a:uFillTx/>
                          <a:latin typeface="+mn-lt"/>
                          <a:ea typeface="宋体" panose="02010600030101010101" pitchFamily="2" charset="-122"/>
                          <a:cs typeface="Arial" panose="020B0604020202020204" pitchFamily="34" charset="0"/>
                        </a:rPr>
                        <a:t>SP-241002</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TS 32.240/290/</a:t>
                      </a:r>
                    </a:p>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271/291/298</a:t>
                      </a:r>
                      <a:endParaRPr kumimoji="0" lang="zh-CN" altLang="en-US" sz="12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solidFill>
                            <a:srgbClr val="00B050"/>
                          </a:solidFill>
                          <a:latin typeface="+mn-lt"/>
                        </a:rPr>
                        <a:t>WID</a:t>
                      </a:r>
                      <a:endParaRPr lang="zh-CN" altLang="en-US" sz="120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382216308"/>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7</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EESCH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err="1">
                          <a:solidFill>
                            <a:srgbClr val="000000"/>
                          </a:solidFill>
                          <a:effectLst/>
                          <a:latin typeface="+mn-lt"/>
                          <a:ea typeface="宋体" panose="02010600030101010101" pitchFamily="2" charset="-122"/>
                        </a:rPr>
                        <a:t>EnergySys_CH</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0000"/>
                          </a:solidFill>
                          <a:effectLst/>
                          <a:latin typeface="+mn-lt"/>
                          <a:ea typeface="宋体" panose="02010600030101010101" pitchFamily="2" charset="-122"/>
                        </a:rPr>
                        <a:t>WID on Charging Aspects for Energy Efficiency of 5G</a:t>
                      </a: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1040018</a:t>
                      </a:r>
                      <a:endParaRPr lang="zh-CN" altLang="en-US" sz="1200" dirty="0">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0000"/>
                          </a:solidFill>
                          <a:effectLst/>
                          <a:latin typeface="+mn-lt"/>
                          <a:ea typeface="宋体" panose="02010600030101010101" pitchFamily="2" charset="-122"/>
                        </a:rPr>
                        <a:t>Huawei</a:t>
                      </a:r>
                      <a:br>
                        <a:rPr lang="en-US" sz="1200" dirty="0">
                          <a:solidFill>
                            <a:srgbClr val="000000"/>
                          </a:solidFill>
                          <a:effectLst/>
                          <a:latin typeface="+mn-lt"/>
                          <a:ea typeface="宋体" panose="02010600030101010101" pitchFamily="2" charset="-122"/>
                        </a:rPr>
                      </a:br>
                      <a:endParaRPr lang="zh-CN" sz="1200" dirty="0">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SP-241003</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TS 28.201/202</a:t>
                      </a:r>
                    </a:p>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TS 32.240/291/298</a:t>
                      </a:r>
                      <a:endParaRPr kumimoji="0" lang="zh-CN" alt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latin typeface="+mn-lt"/>
                        </a:rPr>
                        <a:t>WID</a:t>
                      </a:r>
                      <a:endParaRPr lang="zh-CN" altLang="en-US" sz="1200" dirty="0">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2862924741"/>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8</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B050"/>
                          </a:solidFill>
                          <a:effectLst/>
                          <a:latin typeface="+mn-lt"/>
                          <a:ea typeface="宋体" panose="02010600030101010101" pitchFamily="2" charset="-122"/>
                        </a:rPr>
                        <a:t>NSCH</a:t>
                      </a:r>
                      <a:endParaRPr lang="zh-CN" sz="12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err="1">
                          <a:solidFill>
                            <a:srgbClr val="00B050"/>
                          </a:solidFill>
                          <a:effectLst/>
                          <a:latin typeface="+mn-lt"/>
                          <a:ea typeface="宋体" panose="02010600030101010101" pitchFamily="2" charset="-122"/>
                        </a:rPr>
                        <a:t>NetShare_CH</a:t>
                      </a:r>
                      <a:endParaRPr lang="zh-CN" sz="12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sz="1200" dirty="0">
                          <a:solidFill>
                            <a:srgbClr val="00B050"/>
                          </a:solidFill>
                          <a:effectLst/>
                          <a:latin typeface="+mn-lt"/>
                          <a:ea typeface="宋体" panose="02010600030101010101" pitchFamily="2" charset="-122"/>
                        </a:rPr>
                        <a:t>WID on Charging enhancement for indirect network sharing</a:t>
                      </a:r>
                      <a:endParaRPr lang="zh-CN" sz="12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solidFill>
                            <a:srgbClr val="00B050"/>
                          </a:solidFill>
                          <a:latin typeface="+mn-lt"/>
                        </a:rPr>
                        <a:t>1040019</a:t>
                      </a:r>
                      <a:endParaRPr lang="zh-CN" altLang="en-US" sz="1200" dirty="0">
                        <a:solidFill>
                          <a:srgbClr val="00B050"/>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sz="1200" dirty="0">
                          <a:solidFill>
                            <a:srgbClr val="00B050"/>
                          </a:solidFill>
                          <a:effectLst/>
                          <a:latin typeface="+mn-lt"/>
                          <a:ea typeface="宋体" panose="02010600030101010101" pitchFamily="2" charset="-122"/>
                        </a:rPr>
                        <a:t>Ericsson</a:t>
                      </a:r>
                      <a:endParaRPr lang="zh-CN" sz="1200" dirty="0">
                        <a:solidFill>
                          <a:srgbClr val="00B050"/>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B050"/>
                          </a:solidFill>
                          <a:effectLst/>
                          <a:uLnTx/>
                          <a:uFillTx/>
                          <a:latin typeface="+mn-lt"/>
                          <a:ea typeface="宋体" panose="02010600030101010101" pitchFamily="2" charset="-122"/>
                          <a:cs typeface="Arial" panose="020B0604020202020204" pitchFamily="34" charset="0"/>
                        </a:rPr>
                        <a:t>SP-241004</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rPr>
                        <a:t>TS 32.240/255/256</a:t>
                      </a:r>
                      <a:endParaRPr kumimoji="0" lang="zh-CN" altLang="en-US" sz="1200" b="0" i="0" u="none" strike="noStrike" kern="1200" cap="none" spc="0" normalizeH="0" baseline="0" dirty="0">
                        <a:ln>
                          <a:noFill/>
                        </a:ln>
                        <a:solidFill>
                          <a:srgbClr val="00B050"/>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solidFill>
                            <a:srgbClr val="00B050"/>
                          </a:solidFill>
                          <a:latin typeface="+mn-lt"/>
                        </a:rPr>
                        <a:t>WID</a:t>
                      </a:r>
                      <a:endParaRPr lang="zh-CN" altLang="en-US" sz="1200" dirty="0">
                        <a:solidFill>
                          <a:srgbClr val="00B050"/>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492136518"/>
                  </a:ext>
                </a:extLst>
              </a:tr>
              <a:tr h="43040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prstClr val="black"/>
                          </a:solidFill>
                          <a:effectLst/>
                          <a:uLnTx/>
                          <a:uFillTx/>
                          <a:latin typeface="+mn-lt"/>
                          <a:ea typeface="宋体" panose="02010600030101010101" pitchFamily="2" charset="-122"/>
                          <a:cs typeface="Arial" panose="020B0604020202020204" pitchFamily="34" charset="0"/>
                        </a:rPr>
                        <a:t>9</a:t>
                      </a:r>
                    </a:p>
                  </a:txBody>
                  <a:tcPr marL="6350" marR="6350" marT="635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200" dirty="0">
                          <a:solidFill>
                            <a:schemeClr val="tx1"/>
                          </a:solidFill>
                          <a:effectLst/>
                          <a:latin typeface="+mn-lt"/>
                          <a:ea typeface="宋体" panose="02010600030101010101" pitchFamily="2" charset="-122"/>
                        </a:rPr>
                        <a:t>PROCH</a:t>
                      </a:r>
                      <a:endParaRPr lang="zh-CN" sz="12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altLang="zh-CN" sz="1200" dirty="0">
                          <a:solidFill>
                            <a:schemeClr val="tx1"/>
                          </a:solidFill>
                          <a:effectLst/>
                          <a:latin typeface="+mn-lt"/>
                          <a:ea typeface="宋体" panose="02010600030101010101" pitchFamily="2" charset="-122"/>
                        </a:rPr>
                        <a:t>5G_ProSe_Ph3_CH</a:t>
                      </a:r>
                      <a:endParaRPr lang="zh-CN" sz="12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spcAft>
                          <a:spcPts val="0"/>
                        </a:spcAft>
                      </a:pPr>
                      <a:r>
                        <a:rPr lang="en-US" altLang="zh-CN" sz="1200" dirty="0">
                          <a:solidFill>
                            <a:schemeClr val="tx1"/>
                          </a:solidFill>
                          <a:effectLst/>
                          <a:latin typeface="+mn-lt"/>
                          <a:ea typeface="宋体" panose="02010600030101010101" pitchFamily="2" charset="-122"/>
                        </a:rPr>
                        <a:t>New WID on </a:t>
                      </a:r>
                      <a:r>
                        <a:rPr lang="en-US" altLang="zh-CN" sz="1200" dirty="0">
                          <a:solidFill>
                            <a:schemeClr val="tx1"/>
                          </a:solidFill>
                          <a:effectLst/>
                          <a:latin typeface="+mn-lt"/>
                          <a:ea typeface="+mn-ea"/>
                        </a:rPr>
                        <a:t>Charging Aspects for  5G </a:t>
                      </a:r>
                      <a:r>
                        <a:rPr lang="en-US" altLang="zh-CN" sz="1200" dirty="0" err="1">
                          <a:solidFill>
                            <a:schemeClr val="tx1"/>
                          </a:solidFill>
                          <a:effectLst/>
                          <a:latin typeface="+mn-lt"/>
                          <a:ea typeface="+mn-ea"/>
                        </a:rPr>
                        <a:t>ProSe</a:t>
                      </a:r>
                      <a:r>
                        <a:rPr lang="en-US" altLang="zh-CN" sz="1200" dirty="0">
                          <a:solidFill>
                            <a:schemeClr val="tx1"/>
                          </a:solidFill>
                          <a:effectLst/>
                          <a:latin typeface="+mn-lt"/>
                          <a:ea typeface="+mn-ea"/>
                        </a:rPr>
                        <a:t> Phase 3 </a:t>
                      </a:r>
                      <a:r>
                        <a:rPr lang="en-US" altLang="zh-CN" sz="1200" b="0" i="0" u="none" strike="noStrike" dirty="0">
                          <a:solidFill>
                            <a:schemeClr val="tx1"/>
                          </a:solidFill>
                          <a:effectLst/>
                          <a:latin typeface="+mn-lt"/>
                          <a:ea typeface="+mn-ea"/>
                        </a:rPr>
                        <a:t>(SP-241156 wait for SA approval)</a:t>
                      </a:r>
                      <a:endParaRPr lang="zh-CN" sz="12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solidFill>
                            <a:schemeClr val="tx1"/>
                          </a:solidFill>
                          <a:latin typeface="+mn-lt"/>
                        </a:rPr>
                        <a:t>1050030</a:t>
                      </a:r>
                      <a:endParaRPr lang="zh-CN" altLang="en-US" sz="1200" dirty="0">
                        <a:solidFill>
                          <a:schemeClr val="tx1"/>
                        </a:solidFill>
                        <a:latin typeface="+mn-lt"/>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spcAft>
                          <a:spcPts val="0"/>
                        </a:spcAft>
                      </a:pPr>
                      <a:r>
                        <a:rPr lang="en-US" altLang="zh-CN" sz="1200" dirty="0">
                          <a:solidFill>
                            <a:schemeClr val="tx1"/>
                          </a:solidFill>
                          <a:effectLst/>
                          <a:latin typeface="+mn-lt"/>
                          <a:ea typeface="宋体" panose="02010600030101010101" pitchFamily="2" charset="-122"/>
                        </a:rPr>
                        <a:t>China Telecom</a:t>
                      </a:r>
                      <a:endParaRPr lang="zh-CN" sz="1200" dirty="0">
                        <a:solidFill>
                          <a:schemeClr val="tx1"/>
                        </a:solidFill>
                        <a:effectLst/>
                        <a:latin typeface="+mn-lt"/>
                        <a:ea typeface="宋体" panose="02010600030101010101" pitchFamily="2" charset="-122"/>
                      </a:endParaRPr>
                    </a:p>
                  </a:txBody>
                  <a:tcPr marL="68580" marR="6858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chemeClr val="tx1"/>
                          </a:solidFill>
                          <a:effectLst/>
                          <a:uLnTx/>
                          <a:uFillTx/>
                          <a:latin typeface="+mn-lt"/>
                          <a:ea typeface="宋体" panose="02010600030101010101" pitchFamily="2" charset="-122"/>
                          <a:cs typeface="Arial" panose="020B0604020202020204" pitchFamily="34" charset="0"/>
                        </a:rPr>
                        <a:t>SP-241156</a:t>
                      </a:r>
                    </a:p>
                  </a:txBody>
                  <a:tcPr marL="9525" marR="9525" marT="9525"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rPr>
                        <a:t>TS 32.277/291/298</a:t>
                      </a:r>
                      <a:endParaRPr kumimoji="0" lang="zh-CN" altLang="en-US" sz="1200" b="0" i="0" u="none" strike="noStrike" kern="1200" cap="none" spc="0" normalizeH="0" baseline="0" dirty="0">
                        <a:ln>
                          <a:noFill/>
                        </a:ln>
                        <a:solidFill>
                          <a:schemeClr val="tx1"/>
                        </a:solidFill>
                        <a:effectLst/>
                        <a:uLnTx/>
                        <a:uFillTx/>
                        <a:latin typeface="+mn-lt"/>
                        <a:ea typeface="宋体" panose="02010600030101010101" pitchFamily="2" charset="-122"/>
                        <a:cs typeface="Arial" panose="020B0604020202020204" pitchFamily="34" charset="0"/>
                      </a:endParaRPr>
                    </a:p>
                  </a:txBody>
                  <a:tcPr marL="9525" marR="9525" marT="9525" marB="9525"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algn="ctr"/>
                      <a:r>
                        <a:rPr lang="en-US" altLang="zh-CN" sz="1200" dirty="0">
                          <a:solidFill>
                            <a:schemeClr val="tx1"/>
                          </a:solidFill>
                          <a:latin typeface="+mn-lt"/>
                        </a:rPr>
                        <a:t>WID</a:t>
                      </a:r>
                      <a:endParaRPr lang="zh-CN" altLang="en-US" sz="1200" dirty="0">
                        <a:solidFill>
                          <a:schemeClr val="tx1"/>
                        </a:solidFill>
                        <a:latin typeface="+mn-lt"/>
                      </a:endParaRPr>
                    </a:p>
                  </a:txBody>
                  <a:tcPr marL="0" marR="0" marT="0" marB="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extLst>
                  <a:ext uri="{0D108BD9-81ED-4DB2-BD59-A6C34878D82A}">
                    <a16:rowId xmlns:a16="http://schemas.microsoft.com/office/drawing/2014/main" val="10009"/>
                  </a:ext>
                </a:extLst>
              </a:tr>
            </a:tbl>
          </a:graphicData>
        </a:graphic>
      </p:graphicFrame>
      <p:sp>
        <p:nvSpPr>
          <p:cNvPr id="10" name="TextBox 9">
            <a:extLst>
              <a:ext uri="{FF2B5EF4-FFF2-40B4-BE49-F238E27FC236}">
                <a16:creationId xmlns:a16="http://schemas.microsoft.com/office/drawing/2014/main" id="{CE5814AD-3B00-4918-9051-338E556ECA81}"/>
              </a:ext>
            </a:extLst>
          </p:cNvPr>
          <p:cNvSpPr txBox="1"/>
          <p:nvPr/>
        </p:nvSpPr>
        <p:spPr>
          <a:xfrm>
            <a:off x="108458" y="766113"/>
            <a:ext cx="10016998" cy="523220"/>
          </a:xfrm>
          <a:prstGeom prst="rect">
            <a:avLst/>
          </a:prstGeom>
          <a:noFill/>
        </p:spPr>
        <p:txBody>
          <a:bodyPr wrap="square" rtlCol="0">
            <a:spAutoFit/>
          </a:bodyPr>
          <a:lstStyle/>
          <a:p>
            <a:pPr marL="341313" indent="-341313">
              <a:spcBef>
                <a:spcPts val="0"/>
              </a:spcBef>
              <a:spcAft>
                <a:spcPts val="0"/>
              </a:spcAft>
              <a:buBlip>
                <a:blip r:embed="rId2"/>
              </a:buBlip>
              <a:defRPr/>
            </a:pPr>
            <a:r>
              <a:rPr lang="en-US" altLang="zh-CN" sz="1400" b="1" kern="0" dirty="0">
                <a:solidFill>
                  <a:srgbClr val="FF0000"/>
                </a:solidFill>
                <a:latin typeface="+mn-lt"/>
                <a:ea typeface="MS PGothic" panose="020B0600070205080204" pitchFamily="34" charset="-128"/>
              </a:rPr>
              <a:t>9 CH </a:t>
            </a:r>
            <a:r>
              <a:rPr lang="en-US" altLang="zh-CN" sz="1400" kern="0" dirty="0">
                <a:latin typeface="+mn-lt"/>
                <a:ea typeface="MS PGothic" panose="020B0600070205080204" pitchFamily="34" charset="-128"/>
              </a:rPr>
              <a:t>topics </a:t>
            </a:r>
            <a:r>
              <a:rPr lang="en-US" altLang="zh-CN" sz="1400" kern="0" dirty="0">
                <a:ea typeface="MS PGothic" panose="020B0600070205080204" pitchFamily="34" charset="-128"/>
              </a:rPr>
              <a:t>including:  </a:t>
            </a:r>
            <a:r>
              <a:rPr lang="en-US" altLang="zh-CN" sz="1400" b="1" kern="0" dirty="0">
                <a:solidFill>
                  <a:srgbClr val="FF0000"/>
                </a:solidFill>
                <a:ea typeface="MS PGothic" panose="020B0600070205080204" pitchFamily="34" charset="-128"/>
              </a:rPr>
              <a:t>1</a:t>
            </a:r>
            <a:r>
              <a:rPr lang="en-US" altLang="zh-CN" sz="1400" kern="0" dirty="0">
                <a:ea typeface="MS PGothic" panose="020B0600070205080204" pitchFamily="34" charset="-128"/>
              </a:rPr>
              <a:t> CH prime feature and </a:t>
            </a:r>
            <a:r>
              <a:rPr lang="en-US" altLang="zh-CN" sz="1400" kern="0" dirty="0">
                <a:solidFill>
                  <a:srgbClr val="FF0000"/>
                </a:solidFill>
                <a:ea typeface="MS PGothic" panose="020B0600070205080204" pitchFamily="34" charset="-128"/>
              </a:rPr>
              <a:t>8</a:t>
            </a:r>
            <a:r>
              <a:rPr lang="en-US" altLang="zh-CN" sz="1400" kern="0" dirty="0">
                <a:ea typeface="MS PGothic" panose="020B0600070205080204" pitchFamily="34" charset="-128"/>
              </a:rPr>
              <a:t> CH support to network features (in red background, 2 WID completed – marked n green color). </a:t>
            </a:r>
            <a:r>
              <a:rPr lang="en-US" altLang="zh-CN" sz="1400" b="1" kern="0" dirty="0">
                <a:solidFill>
                  <a:srgbClr val="FF0000"/>
                </a:solidFill>
                <a:ea typeface="MS PGothic" panose="020B0600070205080204" pitchFamily="34" charset="-128"/>
              </a:rPr>
              <a:t>No</a:t>
            </a:r>
            <a:r>
              <a:rPr lang="en-US" altLang="zh-CN" sz="1400" kern="0" dirty="0">
                <a:ea typeface="MS PGothic" panose="020B0600070205080204" pitchFamily="34" charset="-128"/>
              </a:rPr>
              <a:t> new WIDs wait for SA approval. </a:t>
            </a:r>
            <a:endParaRPr lang="en-US" altLang="zh-CN" sz="1400" kern="0" dirty="0">
              <a:latin typeface="+mn-lt"/>
              <a:ea typeface="MS PGothic" panose="020B0600070205080204" pitchFamily="34" charset="-128"/>
            </a:endParaRPr>
          </a:p>
        </p:txBody>
      </p:sp>
    </p:spTree>
    <p:extLst>
      <p:ext uri="{BB962C8B-B14F-4D97-AF65-F5344CB8AC3E}">
        <p14:creationId xmlns:p14="http://schemas.microsoft.com/office/powerpoint/2010/main" val="9943729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4F9BBF83-A09B-4CA8-8CAB-C46881686834}"/>
              </a:ext>
            </a:extLst>
          </p:cNvPr>
          <p:cNvGraphicFramePr>
            <a:graphicFrameLocks noGrp="1"/>
          </p:cNvGraphicFramePr>
          <p:nvPr>
            <p:extLst>
              <p:ext uri="{D42A27DB-BD31-4B8C-83A1-F6EECF244321}">
                <p14:modId xmlns:p14="http://schemas.microsoft.com/office/powerpoint/2010/main" val="3879337972"/>
              </p:ext>
            </p:extLst>
          </p:nvPr>
        </p:nvGraphicFramePr>
        <p:xfrm>
          <a:off x="163775" y="904210"/>
          <a:ext cx="11949793" cy="5519140"/>
        </p:xfrm>
        <a:graphic>
          <a:graphicData uri="http://schemas.openxmlformats.org/drawingml/2006/table">
            <a:tbl>
              <a:tblPr/>
              <a:tblGrid>
                <a:gridCol w="609625">
                  <a:extLst>
                    <a:ext uri="{9D8B030D-6E8A-4147-A177-3AD203B41FA5}">
                      <a16:colId xmlns:a16="http://schemas.microsoft.com/office/drawing/2014/main" val="2542914323"/>
                    </a:ext>
                  </a:extLst>
                </a:gridCol>
                <a:gridCol w="3810818">
                  <a:extLst>
                    <a:ext uri="{9D8B030D-6E8A-4147-A177-3AD203B41FA5}">
                      <a16:colId xmlns:a16="http://schemas.microsoft.com/office/drawing/2014/main" val="181470375"/>
                    </a:ext>
                  </a:extLst>
                </a:gridCol>
                <a:gridCol w="1771935">
                  <a:extLst>
                    <a:ext uri="{9D8B030D-6E8A-4147-A177-3AD203B41FA5}">
                      <a16:colId xmlns:a16="http://schemas.microsoft.com/office/drawing/2014/main" val="3131521887"/>
                    </a:ext>
                  </a:extLst>
                </a:gridCol>
                <a:gridCol w="1336999">
                  <a:extLst>
                    <a:ext uri="{9D8B030D-6E8A-4147-A177-3AD203B41FA5}">
                      <a16:colId xmlns:a16="http://schemas.microsoft.com/office/drawing/2014/main" val="1768482317"/>
                    </a:ext>
                  </a:extLst>
                </a:gridCol>
                <a:gridCol w="896573">
                  <a:extLst>
                    <a:ext uri="{9D8B030D-6E8A-4147-A177-3AD203B41FA5}">
                      <a16:colId xmlns:a16="http://schemas.microsoft.com/office/drawing/2014/main" val="2882163933"/>
                    </a:ext>
                  </a:extLst>
                </a:gridCol>
                <a:gridCol w="647358">
                  <a:extLst>
                    <a:ext uri="{9D8B030D-6E8A-4147-A177-3AD203B41FA5}">
                      <a16:colId xmlns:a16="http://schemas.microsoft.com/office/drawing/2014/main" val="1141164851"/>
                    </a:ext>
                  </a:extLst>
                </a:gridCol>
                <a:gridCol w="822415">
                  <a:extLst>
                    <a:ext uri="{9D8B030D-6E8A-4147-A177-3AD203B41FA5}">
                      <a16:colId xmlns:a16="http://schemas.microsoft.com/office/drawing/2014/main" val="1852499474"/>
                    </a:ext>
                  </a:extLst>
                </a:gridCol>
                <a:gridCol w="2054070">
                  <a:extLst>
                    <a:ext uri="{9D8B030D-6E8A-4147-A177-3AD203B41FA5}">
                      <a16:colId xmlns:a16="http://schemas.microsoft.com/office/drawing/2014/main" val="2182879938"/>
                    </a:ext>
                  </a:extLst>
                </a:gridCol>
              </a:tblGrid>
              <a:tr h="113051">
                <a:tc>
                  <a:txBody>
                    <a:bodyPr/>
                    <a:lstStyle/>
                    <a:p>
                      <a:pPr algn="ctr">
                        <a:lnSpc>
                          <a:spcPct val="107000"/>
                        </a:lnSpc>
                        <a:spcAft>
                          <a:spcPts val="800"/>
                        </a:spcAft>
                      </a:pPr>
                      <a:r>
                        <a:rPr lang="en-GB" sz="1000" dirty="0">
                          <a:latin typeface="+mn-lt"/>
                        </a:rPr>
                        <a:t>UID</a:t>
                      </a: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algn="ctr">
                        <a:lnSpc>
                          <a:spcPct val="107000"/>
                        </a:lnSpc>
                        <a:spcAft>
                          <a:spcPts val="800"/>
                        </a:spcAft>
                      </a:pPr>
                      <a:r>
                        <a:rPr lang="en-GB" sz="1000" dirty="0">
                          <a:latin typeface="+mn-lt"/>
                        </a:rPr>
                        <a:t>Name</a:t>
                      </a: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algn="ctr">
                        <a:lnSpc>
                          <a:spcPct val="107000"/>
                        </a:lnSpc>
                        <a:spcAft>
                          <a:spcPts val="800"/>
                        </a:spcAft>
                      </a:pPr>
                      <a:r>
                        <a:rPr lang="en-GB" sz="1000" dirty="0">
                          <a:latin typeface="+mn-lt"/>
                        </a:rPr>
                        <a:t>Acronym</a:t>
                      </a: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dirty="0">
                          <a:latin typeface="+mn-lt"/>
                        </a:rPr>
                        <a:t>Target (dd/mm/</a:t>
                      </a:r>
                      <a:r>
                        <a:rPr lang="en-GB" altLang="zh-CN" sz="1000" dirty="0" err="1">
                          <a:latin typeface="+mn-lt"/>
                        </a:rPr>
                        <a:t>yyyy</a:t>
                      </a:r>
                      <a:r>
                        <a:rPr lang="en-GB" altLang="zh-CN" sz="1000" dirty="0">
                          <a:latin typeface="+mn-lt"/>
                        </a:rPr>
                        <a:t>)</a:t>
                      </a:r>
                      <a:endParaRPr lang="en-GB" sz="1000" dirty="0">
                        <a:latin typeface="+mn-lt"/>
                      </a:endParaRP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algn="ctr">
                        <a:lnSpc>
                          <a:spcPct val="107000"/>
                        </a:lnSpc>
                        <a:spcAft>
                          <a:spcPts val="800"/>
                        </a:spcAft>
                      </a:pPr>
                      <a:r>
                        <a:rPr lang="en-GB" sz="1000" dirty="0">
                          <a:latin typeface="+mn-lt"/>
                        </a:rPr>
                        <a:t>Old %</a:t>
                      </a: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0" algn="ctr" defTabSz="1219170" rtl="0" eaLnBrk="1" latinLnBrk="0" hangingPunct="1">
                        <a:lnSpc>
                          <a:spcPct val="107000"/>
                        </a:lnSpc>
                        <a:spcAft>
                          <a:spcPts val="800"/>
                        </a:spcAft>
                      </a:pPr>
                      <a:r>
                        <a:rPr lang="en-GB" sz="1000" kern="1200" dirty="0">
                          <a:solidFill>
                            <a:schemeClr val="tx1"/>
                          </a:solidFill>
                          <a:latin typeface="+mn-lt"/>
                          <a:ea typeface="+mn-ea"/>
                          <a:cs typeface="+mn-cs"/>
                        </a:rPr>
                        <a:t>WID</a:t>
                      </a: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algn="ctr">
                        <a:lnSpc>
                          <a:spcPct val="107000"/>
                        </a:lnSpc>
                        <a:spcAft>
                          <a:spcPts val="800"/>
                        </a:spcAft>
                      </a:pPr>
                      <a:r>
                        <a:rPr lang="en-GB" sz="1000" dirty="0">
                          <a:solidFill>
                            <a:srgbClr val="FF0000"/>
                          </a:solidFill>
                          <a:latin typeface="+mn-lt"/>
                        </a:rPr>
                        <a:t>New %</a:t>
                      </a:r>
                      <a:endParaRPr lang="en-GB" sz="1000" b="1" kern="1200" dirty="0">
                        <a:solidFill>
                          <a:schemeClr val="lt1"/>
                        </a:solidFill>
                        <a:latin typeface="+mn-lt"/>
                        <a:ea typeface="+mn-ea"/>
                        <a:cs typeface="+mn-cs"/>
                      </a:endParaRP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algn="ctr">
                        <a:lnSpc>
                          <a:spcPct val="107000"/>
                        </a:lnSpc>
                        <a:spcAft>
                          <a:spcPts val="800"/>
                        </a:spcAft>
                      </a:pPr>
                      <a:r>
                        <a:rPr lang="en-GB" sz="1000" dirty="0">
                          <a:solidFill>
                            <a:srgbClr val="FF0000"/>
                          </a:solidFill>
                          <a:latin typeface="+mn-lt"/>
                        </a:rPr>
                        <a:t>Change or comment</a:t>
                      </a: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extLst>
                  <a:ext uri="{0D108BD9-81ED-4DB2-BD59-A6C34878D82A}">
                    <a16:rowId xmlns:a16="http://schemas.microsoft.com/office/drawing/2014/main" val="970954047"/>
                  </a:ext>
                </a:extLst>
              </a:tr>
              <a:tr h="22533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1020021</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1" u="none" strike="noStrike" dirty="0">
                          <a:solidFill>
                            <a:srgbClr val="000000"/>
                          </a:solidFill>
                          <a:effectLst/>
                          <a:latin typeface="+mn-lt"/>
                          <a:ea typeface="等线" panose="02010600030101010101" pitchFamily="2" charset="-122"/>
                        </a:rPr>
                        <a:t>Study on energy efficiency and energy saving aspects of 5G networks and services </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none" strike="noStrike">
                          <a:solidFill>
                            <a:srgbClr val="000000"/>
                          </a:solidFill>
                          <a:effectLst/>
                          <a:latin typeface="+mn-lt"/>
                          <a:ea typeface="等线" panose="02010600030101010101" pitchFamily="2" charset="-122"/>
                        </a:rPr>
                        <a:t>FS_Energy_OAM_Ph3</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60%</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a:solidFill>
                            <a:srgbClr val="0563C1"/>
                          </a:solidFill>
                          <a:effectLst/>
                          <a:latin typeface="+mn-lt"/>
                          <a:ea typeface="等线" panose="02010600030101010101" pitchFamily="2" charset="-122"/>
                          <a:hlinkClick r:id="rId2"/>
                        </a:rPr>
                        <a:t>SP-231723</a:t>
                      </a:r>
                      <a:endParaRPr lang="en-US" sz="1000" b="0" i="0" u="sng" strike="noStrike">
                        <a:solidFill>
                          <a:srgbClr val="0563C1"/>
                        </a:solidFill>
                        <a:effectLst/>
                        <a:latin typeface="+mn-lt"/>
                        <a:ea typeface="等线" panose="02010600030101010101" pitchFamily="2" charset="-122"/>
                      </a:endParaRP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rPr>
                        <a:t>100%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901376787"/>
                  </a:ext>
                </a:extLst>
              </a:tr>
              <a:tr h="226654">
                <a:tc>
                  <a:txBody>
                    <a:bodyPr/>
                    <a:lstStyle/>
                    <a:p>
                      <a:pPr algn="l" fontAlgn="t"/>
                      <a:r>
                        <a:rPr lang="en-US" altLang="zh-CN" sz="1000" b="0" i="0" u="none" strike="noStrike" dirty="0">
                          <a:solidFill>
                            <a:srgbClr val="000000"/>
                          </a:solidFill>
                          <a:effectLst/>
                          <a:latin typeface="+mn-lt"/>
                          <a:ea typeface="等线" panose="02010600030101010101" pitchFamily="2" charset="-122"/>
                        </a:rPr>
                        <a:t>1020007</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1" u="none" strike="noStrike" dirty="0">
                          <a:solidFill>
                            <a:srgbClr val="000000"/>
                          </a:solidFill>
                          <a:effectLst/>
                          <a:latin typeface="+mn-lt"/>
                          <a:ea typeface="等线" panose="02010600030101010101" pitchFamily="2" charset="-122"/>
                        </a:rPr>
                        <a:t>Study on AI/ML management - phase 2 </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none" strike="noStrike" dirty="0">
                          <a:solidFill>
                            <a:srgbClr val="000000"/>
                          </a:solidFill>
                          <a:effectLst/>
                          <a:latin typeface="+mn-lt"/>
                          <a:ea typeface="等线" panose="02010600030101010101" pitchFamily="2" charset="-122"/>
                        </a:rPr>
                        <a:t>FS_AIML_MGT_Ph2</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dirty="0">
                          <a:solidFill>
                            <a:srgbClr val="000000"/>
                          </a:solidFill>
                          <a:effectLst/>
                          <a:latin typeface="+mn-lt"/>
                          <a:ea typeface="等线" panose="02010600030101010101" pitchFamily="2" charset="-122"/>
                        </a:rPr>
                        <a:t>12/12/2024</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dirty="0">
                          <a:solidFill>
                            <a:srgbClr val="000000"/>
                          </a:solidFill>
                          <a:effectLst/>
                          <a:latin typeface="+mn-lt"/>
                          <a:ea typeface="等线" panose="02010600030101010101" pitchFamily="2" charset="-122"/>
                        </a:rPr>
                        <a:t>55%</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dirty="0">
                          <a:solidFill>
                            <a:srgbClr val="0563C1"/>
                          </a:solidFill>
                          <a:effectLst/>
                          <a:latin typeface="+mn-lt"/>
                          <a:ea typeface="等线" panose="02010600030101010101" pitchFamily="2" charset="-122"/>
                          <a:hlinkClick r:id="rId3"/>
                        </a:rPr>
                        <a:t>SP-240965</a:t>
                      </a:r>
                      <a:endParaRPr lang="en-US" sz="1000" b="0" i="0" u="sng" strike="noStrike" dirty="0">
                        <a:solidFill>
                          <a:srgbClr val="0563C1"/>
                        </a:solidFill>
                        <a:effectLst/>
                        <a:latin typeface="+mn-lt"/>
                        <a:ea typeface="等线" panose="02010600030101010101" pitchFamily="2" charset="-122"/>
                      </a:endParaRP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endParaRPr lang="en-US" altLang="zh-CN" sz="100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endParaRPr>
                    </a:p>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rPr>
                        <a:t>100%</a:t>
                      </a:r>
                      <a:endParaRPr lang="en-US" altLang="zh-CN" sz="1000" b="0" i="0" u="none" strike="noStrike" dirty="0">
                        <a:solidFill>
                          <a:srgbClr val="00B050"/>
                        </a:solidFill>
                        <a:effectLst/>
                        <a:latin typeface="+mn-lt"/>
                        <a:ea typeface="等线" panose="02010600030101010101" pitchFamily="2" charset="-122"/>
                        <a:cs typeface="Arial" panose="020B060402020202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528849738"/>
                  </a:ext>
                </a:extLst>
              </a:tr>
              <a:tr h="116091">
                <a:tc>
                  <a:txBody>
                    <a:bodyPr/>
                    <a:lstStyle/>
                    <a:p>
                      <a:pPr algn="l" fontAlgn="t"/>
                      <a:r>
                        <a:rPr lang="en-US" altLang="zh-CN" sz="1000" b="0" i="0" u="none" strike="noStrike" dirty="0">
                          <a:solidFill>
                            <a:srgbClr val="000000"/>
                          </a:solidFill>
                          <a:effectLst/>
                          <a:latin typeface="+mn-lt"/>
                          <a:ea typeface="等线" panose="02010600030101010101" pitchFamily="2" charset="-122"/>
                        </a:rPr>
                        <a:t>1050033</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1" i="0" u="none" strike="noStrike" dirty="0">
                          <a:solidFill>
                            <a:srgbClr val="000000"/>
                          </a:solidFill>
                          <a:effectLst/>
                          <a:latin typeface="+mn-lt"/>
                          <a:ea typeface="等线" panose="02010600030101010101" pitchFamily="2" charset="-122"/>
                        </a:rPr>
                        <a:t>Data management regarding subscriptions and reporting </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none" strike="noStrike" dirty="0" err="1">
                          <a:solidFill>
                            <a:srgbClr val="000000"/>
                          </a:solidFill>
                          <a:effectLst/>
                          <a:latin typeface="+mn-lt"/>
                          <a:ea typeface="等线" panose="02010600030101010101" pitchFamily="2" charset="-122"/>
                        </a:rPr>
                        <a:t>Data_SREP</a:t>
                      </a:r>
                      <a:endParaRPr lang="en-US" sz="1000" b="0" i="0" u="none" strike="noStrike" dirty="0">
                        <a:solidFill>
                          <a:srgbClr val="000000"/>
                        </a:solidFill>
                        <a:effectLst/>
                        <a:latin typeface="+mn-lt"/>
                        <a:ea typeface="等线" panose="02010600030101010101" pitchFamily="2" charset="-122"/>
                      </a:endParaRP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dirty="0">
                          <a:solidFill>
                            <a:srgbClr val="000000"/>
                          </a:solidFill>
                          <a:effectLst/>
                          <a:latin typeface="+mn-lt"/>
                          <a:ea typeface="等线" panose="02010600030101010101" pitchFamily="2" charset="-122"/>
                        </a:rPr>
                        <a:t>09/09/2025</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dirty="0">
                          <a:solidFill>
                            <a:srgbClr val="000000"/>
                          </a:solidFill>
                          <a:effectLst/>
                          <a:latin typeface="+mn-lt"/>
                          <a:ea typeface="等线" panose="02010600030101010101" pitchFamily="2" charset="-122"/>
                        </a:rPr>
                        <a:t>0%</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dirty="0">
                          <a:solidFill>
                            <a:srgbClr val="0563C1"/>
                          </a:solidFill>
                          <a:effectLst/>
                          <a:latin typeface="+mn-lt"/>
                          <a:ea typeface="等线" panose="02010600030101010101" pitchFamily="2" charset="-122"/>
                          <a:hlinkClick r:id="rId4"/>
                        </a:rPr>
                        <a:t>SP-241380</a:t>
                      </a:r>
                      <a:endParaRPr lang="en-US" sz="1000" b="0" i="0" u="sng" strike="noStrike" dirty="0">
                        <a:solidFill>
                          <a:srgbClr val="0563C1"/>
                        </a:solidFill>
                        <a:effectLst/>
                        <a:latin typeface="+mn-lt"/>
                        <a:ea typeface="等线" panose="02010600030101010101" pitchFamily="2" charset="-122"/>
                      </a:endParaRP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dirty="0">
                          <a:solidFill>
                            <a:srgbClr val="FF0000"/>
                          </a:solidFill>
                          <a:effectLst/>
                          <a:latin typeface="+mn-lt"/>
                          <a:ea typeface="等线" panose="02010600030101010101" pitchFamily="2" charset="-122"/>
                          <a:cs typeface="Arial" panose="020B0604020202020204" pitchFamily="34"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176474297"/>
                  </a:ext>
                </a:extLst>
              </a:tr>
              <a:tr h="116091">
                <a:tc>
                  <a:txBody>
                    <a:bodyPr/>
                    <a:lstStyle/>
                    <a:p>
                      <a:pPr algn="l" fontAlgn="t"/>
                      <a:r>
                        <a:rPr lang="en-US" altLang="zh-CN" sz="1000" b="0" i="0" u="none" strike="noStrike" dirty="0">
                          <a:solidFill>
                            <a:srgbClr val="000000"/>
                          </a:solidFill>
                          <a:effectLst/>
                          <a:latin typeface="+mn-lt"/>
                          <a:ea typeface="等线" panose="02010600030101010101" pitchFamily="2" charset="-122"/>
                        </a:rPr>
                        <a:t>1020019</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1" u="none" strike="noStrike" dirty="0">
                          <a:solidFill>
                            <a:srgbClr val="000000"/>
                          </a:solidFill>
                          <a:effectLst/>
                          <a:latin typeface="+mn-lt"/>
                          <a:ea typeface="等线" panose="02010600030101010101" pitchFamily="2" charset="-122"/>
                        </a:rPr>
                        <a:t>Study on Management Data Analytics (MDA) Phase 3 </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none" strike="noStrike">
                          <a:solidFill>
                            <a:srgbClr val="000000"/>
                          </a:solidFill>
                          <a:effectLst/>
                          <a:latin typeface="+mn-lt"/>
                          <a:ea typeface="等线" panose="02010600030101010101" pitchFamily="2" charset="-122"/>
                        </a:rPr>
                        <a:t>FS_eMDAS_Ph3</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90%</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a:solidFill>
                            <a:srgbClr val="0563C1"/>
                          </a:solidFill>
                          <a:effectLst/>
                          <a:latin typeface="+mn-lt"/>
                          <a:ea typeface="等线" panose="02010600030101010101" pitchFamily="2" charset="-122"/>
                          <a:hlinkClick r:id="rId5"/>
                        </a:rPr>
                        <a:t>SP-241157</a:t>
                      </a:r>
                      <a:endParaRPr lang="en-US" sz="1000" b="0" i="0" u="sng" strike="noStrike">
                        <a:solidFill>
                          <a:srgbClr val="0563C1"/>
                        </a:solidFill>
                        <a:effectLst/>
                        <a:latin typeface="+mn-lt"/>
                        <a:ea typeface="等线" panose="02010600030101010101" pitchFamily="2" charset="-122"/>
                      </a:endParaRP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rPr>
                        <a:t>100%</a:t>
                      </a:r>
                      <a:endParaRPr lang="en-US" altLang="zh-CN" sz="1000" b="0" i="0" u="none" strike="noStrike" dirty="0">
                        <a:solidFill>
                          <a:srgbClr val="00B050"/>
                        </a:solidFill>
                        <a:effectLst/>
                        <a:latin typeface="+mn-lt"/>
                        <a:ea typeface="等线" panose="02010600030101010101" pitchFamily="2" charset="-122"/>
                        <a:cs typeface="Arial" panose="020B060402020202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551548429"/>
                  </a:ext>
                </a:extLst>
              </a:tr>
              <a:tr h="226654">
                <a:tc>
                  <a:txBody>
                    <a:bodyPr/>
                    <a:lstStyle/>
                    <a:p>
                      <a:pPr algn="l" fontAlgn="t"/>
                      <a:r>
                        <a:rPr lang="en-US" altLang="zh-CN" sz="1000" b="0" i="0" u="none" strike="noStrike" dirty="0">
                          <a:solidFill>
                            <a:srgbClr val="000000"/>
                          </a:solidFill>
                          <a:effectLst/>
                          <a:latin typeface="+mn-lt"/>
                          <a:ea typeface="等线" panose="02010600030101010101" pitchFamily="2" charset="-122"/>
                        </a:rPr>
                        <a:t>1020008</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1" u="none" strike="noStrike">
                          <a:solidFill>
                            <a:srgbClr val="000000"/>
                          </a:solidFill>
                          <a:effectLst/>
                          <a:latin typeface="+mn-lt"/>
                          <a:ea typeface="等线" panose="02010600030101010101" pitchFamily="2" charset="-122"/>
                        </a:rPr>
                        <a:t>Study on intent driven management services for mobile network phase 3 </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none" strike="noStrike">
                          <a:solidFill>
                            <a:srgbClr val="000000"/>
                          </a:solidFill>
                          <a:effectLst/>
                          <a:latin typeface="+mn-lt"/>
                          <a:ea typeface="等线" panose="02010600030101010101" pitchFamily="2" charset="-122"/>
                        </a:rPr>
                        <a:t>FS_IDMS_MN_Ph3</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95%</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a:solidFill>
                            <a:srgbClr val="0563C1"/>
                          </a:solidFill>
                          <a:effectLst/>
                          <a:latin typeface="+mn-lt"/>
                          <a:ea typeface="等线" panose="02010600030101010101" pitchFamily="2" charset="-122"/>
                          <a:hlinkClick r:id="rId6"/>
                        </a:rPr>
                        <a:t>SP-231737</a:t>
                      </a:r>
                      <a:endParaRPr lang="en-US" sz="1000" b="0" i="0" u="sng" strike="noStrike">
                        <a:solidFill>
                          <a:srgbClr val="0563C1"/>
                        </a:solidFill>
                        <a:effectLst/>
                        <a:latin typeface="+mn-lt"/>
                        <a:ea typeface="等线" panose="02010600030101010101" pitchFamily="2" charset="-122"/>
                      </a:endParaRP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rPr>
                        <a:t>100%</a:t>
                      </a:r>
                    </a:p>
                    <a:p>
                      <a:pPr algn="r" fontAlgn="b"/>
                      <a:endParaRPr lang="en-US" altLang="zh-CN" sz="1000" b="0" i="0" u="none" strike="noStrike" dirty="0">
                        <a:solidFill>
                          <a:srgbClr val="00B050"/>
                        </a:solidFill>
                        <a:effectLst/>
                        <a:latin typeface="+mn-lt"/>
                        <a:ea typeface="等线" panose="02010600030101010101" pitchFamily="2" charset="-122"/>
                        <a:cs typeface="Arial" panose="020B060402020202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607749457"/>
                  </a:ext>
                </a:extLst>
              </a:tr>
              <a:tr h="226654">
                <a:tc>
                  <a:txBody>
                    <a:bodyPr/>
                    <a:lstStyle/>
                    <a:p>
                      <a:pPr algn="l" fontAlgn="t"/>
                      <a:r>
                        <a:rPr lang="en-US" altLang="zh-CN" sz="1000" b="0" i="0" u="none" strike="noStrike" dirty="0">
                          <a:solidFill>
                            <a:srgbClr val="000000"/>
                          </a:solidFill>
                          <a:effectLst/>
                          <a:latin typeface="+mn-lt"/>
                          <a:ea typeface="等线" panose="02010600030101010101" pitchFamily="2" charset="-122"/>
                        </a:rPr>
                        <a:t>1020009</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1" u="none" strike="noStrike">
                          <a:solidFill>
                            <a:srgbClr val="000000"/>
                          </a:solidFill>
                          <a:effectLst/>
                          <a:latin typeface="+mn-lt"/>
                          <a:ea typeface="等线" panose="02010600030101010101" pitchFamily="2" charset="-122"/>
                        </a:rPr>
                        <a:t>Study on closed control loop management </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none" strike="noStrike">
                          <a:solidFill>
                            <a:srgbClr val="000000"/>
                          </a:solidFill>
                          <a:effectLst/>
                          <a:latin typeface="+mn-lt"/>
                          <a:ea typeface="等线" panose="02010600030101010101" pitchFamily="2" charset="-122"/>
                        </a:rPr>
                        <a:t>FS_CCLM</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90%</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a:solidFill>
                            <a:srgbClr val="0563C1"/>
                          </a:solidFill>
                          <a:effectLst/>
                          <a:latin typeface="+mn-lt"/>
                          <a:ea typeface="等线" panose="02010600030101010101" pitchFamily="2" charset="-122"/>
                          <a:hlinkClick r:id="rId7"/>
                        </a:rPr>
                        <a:t>SP-231735</a:t>
                      </a:r>
                      <a:endParaRPr lang="en-US" sz="1000" b="0" i="0" u="sng" strike="noStrike">
                        <a:solidFill>
                          <a:srgbClr val="0563C1"/>
                        </a:solidFill>
                        <a:effectLst/>
                        <a:latin typeface="+mn-lt"/>
                        <a:ea typeface="等线" panose="02010600030101010101" pitchFamily="2" charset="-122"/>
                      </a:endParaRP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rPr>
                        <a:t>100%</a:t>
                      </a:r>
                    </a:p>
                    <a:p>
                      <a:pPr algn="r" fontAlgn="b"/>
                      <a:endParaRPr lang="en-US" altLang="zh-CN" sz="1000" b="0" i="0" u="none" strike="noStrike" dirty="0">
                        <a:solidFill>
                          <a:srgbClr val="00B050"/>
                        </a:solidFill>
                        <a:effectLst/>
                        <a:latin typeface="+mn-lt"/>
                        <a:ea typeface="等线" panose="02010600030101010101" pitchFamily="2" charset="-122"/>
                        <a:cs typeface="Arial" panose="020B060402020202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none" strike="noStrike" kern="1200" dirty="0">
                        <a:solidFill>
                          <a:srgbClr val="0563C1"/>
                        </a:solidFill>
                        <a:effectLst/>
                        <a:highlight>
                          <a:srgbClr val="00FFFF"/>
                        </a:highligh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835716640"/>
                  </a:ext>
                </a:extLst>
              </a:tr>
              <a:tr h="226654">
                <a:tc>
                  <a:txBody>
                    <a:bodyPr/>
                    <a:lstStyle/>
                    <a:p>
                      <a:pPr algn="l" fontAlgn="t"/>
                      <a:r>
                        <a:rPr lang="en-US" altLang="zh-CN" sz="1000" b="0" i="0" u="none" strike="noStrike" dirty="0">
                          <a:solidFill>
                            <a:srgbClr val="000000"/>
                          </a:solidFill>
                          <a:effectLst/>
                          <a:latin typeface="+mn-lt"/>
                          <a:ea typeface="等线" panose="02010600030101010101" pitchFamily="2" charset="-122"/>
                        </a:rPr>
                        <a:t>1020018</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1" u="none" strike="noStrike">
                          <a:solidFill>
                            <a:srgbClr val="000000"/>
                          </a:solidFill>
                          <a:effectLst/>
                          <a:latin typeface="+mn-lt"/>
                          <a:ea typeface="等线" panose="02010600030101010101" pitchFamily="2" charset="-122"/>
                        </a:rPr>
                        <a:t>Study on management aspects of Network Digital Twin </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none" strike="noStrike">
                          <a:solidFill>
                            <a:srgbClr val="000000"/>
                          </a:solidFill>
                          <a:effectLst/>
                          <a:latin typeface="+mn-lt"/>
                          <a:ea typeface="等线" panose="02010600030101010101" pitchFamily="2" charset="-122"/>
                        </a:rPr>
                        <a:t>FS_NDT</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95%</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a:solidFill>
                            <a:srgbClr val="0563C1"/>
                          </a:solidFill>
                          <a:effectLst/>
                          <a:latin typeface="+mn-lt"/>
                          <a:ea typeface="等线" panose="02010600030101010101" pitchFamily="2" charset="-122"/>
                          <a:hlinkClick r:id="rId8"/>
                        </a:rPr>
                        <a:t>SP-231727</a:t>
                      </a:r>
                      <a:endParaRPr lang="en-US" sz="1000" b="0" i="0" u="sng" strike="noStrike">
                        <a:solidFill>
                          <a:srgbClr val="0563C1"/>
                        </a:solidFill>
                        <a:effectLst/>
                        <a:latin typeface="+mn-lt"/>
                        <a:ea typeface="等线" panose="02010600030101010101" pitchFamily="2" charset="-122"/>
                      </a:endParaRP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rPr>
                        <a:t>100%</a:t>
                      </a:r>
                    </a:p>
                    <a:p>
                      <a:pPr algn="r" fontAlgn="b"/>
                      <a:endParaRPr lang="en-US" altLang="zh-CN" sz="1000" b="0" i="0" u="none" strike="noStrike" dirty="0">
                        <a:solidFill>
                          <a:srgbClr val="00B050"/>
                        </a:solidFill>
                        <a:effectLst/>
                        <a:latin typeface="+mn-lt"/>
                        <a:ea typeface="等线" panose="02010600030101010101" pitchFamily="2" charset="-122"/>
                        <a:cs typeface="Arial" panose="020B060402020202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089961550"/>
                  </a:ext>
                </a:extLst>
              </a:tr>
              <a:tr h="133905">
                <a:tc>
                  <a:txBody>
                    <a:bodyPr/>
                    <a:lstStyle/>
                    <a:p>
                      <a:pPr algn="l" fontAlgn="t"/>
                      <a:r>
                        <a:rPr lang="en-US" altLang="zh-CN" sz="1000" b="0" i="0" u="none" strike="noStrike" dirty="0">
                          <a:solidFill>
                            <a:srgbClr val="000000"/>
                          </a:solidFill>
                          <a:effectLst/>
                          <a:latin typeface="+mn-lt"/>
                          <a:ea typeface="等线" panose="02010600030101010101" pitchFamily="2" charset="-122"/>
                        </a:rPr>
                        <a:t>1020010</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1" u="none" strike="noStrike">
                          <a:solidFill>
                            <a:srgbClr val="000000"/>
                          </a:solidFill>
                          <a:effectLst/>
                          <a:latin typeface="+mn-lt"/>
                          <a:ea typeface="等线" panose="02010600030101010101" pitchFamily="2" charset="-122"/>
                        </a:rPr>
                        <a:t>Study on Cloud Aspects of Management and Orchestration </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none" strike="noStrike">
                          <a:solidFill>
                            <a:srgbClr val="000000"/>
                          </a:solidFill>
                          <a:effectLst/>
                          <a:latin typeface="+mn-lt"/>
                          <a:ea typeface="等线" panose="02010600030101010101" pitchFamily="2" charset="-122"/>
                        </a:rPr>
                        <a:t>FS_Cloud_OAM</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80%</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a:solidFill>
                            <a:srgbClr val="0563C1"/>
                          </a:solidFill>
                          <a:effectLst/>
                          <a:latin typeface="+mn-lt"/>
                          <a:ea typeface="等线" panose="02010600030101010101" pitchFamily="2" charset="-122"/>
                          <a:hlinkClick r:id="rId9"/>
                        </a:rPr>
                        <a:t>SP-231781</a:t>
                      </a:r>
                      <a:endParaRPr lang="en-US" sz="1000" b="0" i="0" u="sng" strike="noStrike">
                        <a:solidFill>
                          <a:srgbClr val="0563C1"/>
                        </a:solidFill>
                        <a:effectLst/>
                        <a:latin typeface="+mn-lt"/>
                        <a:ea typeface="等线" panose="02010600030101010101" pitchFamily="2" charset="-122"/>
                      </a:endParaRP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dirty="0">
                          <a:solidFill>
                            <a:srgbClr val="FF0000"/>
                          </a:solidFill>
                          <a:effectLst/>
                          <a:latin typeface="+mn-lt"/>
                          <a:ea typeface="等线" panose="02010600030101010101" pitchFamily="2" charset="-122"/>
                          <a:cs typeface="Arial" panose="020B0604020202020204" pitchFamily="34" charset="0"/>
                        </a:rPr>
                        <a:t>90%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none" strike="noStrike" kern="1200" dirty="0">
                        <a:solidFill>
                          <a:srgbClr val="00B050"/>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544933281"/>
                  </a:ext>
                </a:extLst>
              </a:tr>
              <a:tr h="116091">
                <a:tc>
                  <a:txBody>
                    <a:bodyPr/>
                    <a:lstStyle/>
                    <a:p>
                      <a:pPr algn="l" fontAlgn="t"/>
                      <a:r>
                        <a:rPr lang="en-US" altLang="zh-CN" sz="1000" b="0" i="0" u="none" strike="noStrike" dirty="0">
                          <a:solidFill>
                            <a:srgbClr val="000000"/>
                          </a:solidFill>
                          <a:effectLst/>
                          <a:latin typeface="+mn-lt"/>
                          <a:ea typeface="等线" panose="02010600030101010101" pitchFamily="2" charset="-122"/>
                        </a:rPr>
                        <a:t>1020016</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1" u="none" strike="noStrike">
                          <a:solidFill>
                            <a:srgbClr val="000000"/>
                          </a:solidFill>
                          <a:effectLst/>
                          <a:latin typeface="+mn-lt"/>
                          <a:ea typeface="等线" panose="02010600030101010101" pitchFamily="2" charset="-122"/>
                        </a:rPr>
                        <a:t>Study on Enablers for Security Monitoring </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none" strike="noStrike">
                          <a:solidFill>
                            <a:srgbClr val="000000"/>
                          </a:solidFill>
                          <a:effectLst/>
                          <a:latin typeface="+mn-lt"/>
                          <a:ea typeface="等线" panose="02010600030101010101" pitchFamily="2" charset="-122"/>
                        </a:rPr>
                        <a:t>FS_SECM</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90%</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a:solidFill>
                            <a:srgbClr val="0563C1"/>
                          </a:solidFill>
                          <a:effectLst/>
                          <a:latin typeface="+mn-lt"/>
                          <a:ea typeface="等线" panose="02010600030101010101" pitchFamily="2" charset="-122"/>
                          <a:hlinkClick r:id="rId10"/>
                        </a:rPr>
                        <a:t>SP-231736</a:t>
                      </a:r>
                      <a:endParaRPr lang="en-US" sz="1000" b="0" i="0" u="sng" strike="noStrike">
                        <a:solidFill>
                          <a:srgbClr val="0563C1"/>
                        </a:solidFill>
                        <a:effectLst/>
                        <a:latin typeface="+mn-lt"/>
                        <a:ea typeface="等线" panose="02010600030101010101" pitchFamily="2" charset="-122"/>
                      </a:endParaRP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rPr>
                        <a:t>100%</a:t>
                      </a:r>
                      <a:endParaRPr lang="en-US" altLang="zh-CN" sz="1000" b="0" i="0" u="none" strike="noStrike" dirty="0">
                        <a:solidFill>
                          <a:schemeClr val="tx1"/>
                        </a:solidFill>
                        <a:effectLst/>
                        <a:highlight>
                          <a:srgbClr val="00FF00"/>
                        </a:highlight>
                        <a:latin typeface="+mn-lt"/>
                        <a:ea typeface="等线" panose="02010600030101010101" pitchFamily="2" charset="-122"/>
                        <a:cs typeface="Arial" panose="020B060402020202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045009192"/>
                  </a:ext>
                </a:extLst>
              </a:tr>
              <a:tr h="116091">
                <a:tc>
                  <a:txBody>
                    <a:bodyPr/>
                    <a:lstStyle/>
                    <a:p>
                      <a:pPr algn="l" fontAlgn="t"/>
                      <a:r>
                        <a:rPr lang="en-US" altLang="zh-CN" sz="1000" b="0" i="0" u="none" strike="noStrike" dirty="0">
                          <a:solidFill>
                            <a:srgbClr val="000000"/>
                          </a:solidFill>
                          <a:effectLst/>
                          <a:latin typeface="+mn-lt"/>
                          <a:ea typeface="等线" panose="02010600030101010101" pitchFamily="2" charset="-122"/>
                        </a:rPr>
                        <a:t>1020011</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1" u="none" strike="noStrike">
                          <a:solidFill>
                            <a:srgbClr val="000000"/>
                          </a:solidFill>
                          <a:effectLst/>
                          <a:latin typeface="+mn-lt"/>
                          <a:ea typeface="等线" panose="02010600030101010101" pitchFamily="2" charset="-122"/>
                        </a:rPr>
                        <a:t>Study on Service Based Management Architecture enhancement phase 3 </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none" strike="noStrike">
                          <a:solidFill>
                            <a:srgbClr val="000000"/>
                          </a:solidFill>
                          <a:effectLst/>
                          <a:latin typeface="+mn-lt"/>
                          <a:ea typeface="等线" panose="02010600030101010101" pitchFamily="2" charset="-122"/>
                        </a:rPr>
                        <a:t>FS_SBMA_Ph3</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75%</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a:solidFill>
                            <a:srgbClr val="0563C1"/>
                          </a:solidFill>
                          <a:effectLst/>
                          <a:latin typeface="+mn-lt"/>
                          <a:ea typeface="等线" panose="02010600030101010101" pitchFamily="2" charset="-122"/>
                          <a:hlinkClick r:id="rId11"/>
                        </a:rPr>
                        <a:t>SP-231725</a:t>
                      </a:r>
                      <a:endParaRPr lang="en-US" sz="1000" b="0" i="0" u="sng" strike="noStrike">
                        <a:solidFill>
                          <a:srgbClr val="0563C1"/>
                        </a:solidFill>
                        <a:effectLst/>
                        <a:latin typeface="+mn-lt"/>
                        <a:ea typeface="等线" panose="02010600030101010101" pitchFamily="2" charset="-122"/>
                      </a:endParaRP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rPr>
                        <a:t>100%</a:t>
                      </a:r>
                      <a:endParaRPr lang="en-US" altLang="zh-CN" sz="1000" b="0" i="0" u="none" strike="noStrike" dirty="0">
                        <a:solidFill>
                          <a:schemeClr val="tx1"/>
                        </a:solidFill>
                        <a:effectLst/>
                        <a:highlight>
                          <a:srgbClr val="00FF00"/>
                        </a:highlight>
                        <a:latin typeface="+mn-lt"/>
                        <a:ea typeface="等线" panose="02010600030101010101" pitchFamily="2" charset="-122"/>
                        <a:cs typeface="Arial" panose="020B060402020202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167450716"/>
                  </a:ext>
                </a:extLst>
              </a:tr>
              <a:tr h="116091">
                <a:tc>
                  <a:txBody>
                    <a:bodyPr/>
                    <a:lstStyle/>
                    <a:p>
                      <a:pPr algn="l" fontAlgn="t"/>
                      <a:r>
                        <a:rPr lang="en-US" altLang="zh-CN" sz="1000" b="0" i="0" u="none" strike="noStrike" dirty="0">
                          <a:solidFill>
                            <a:srgbClr val="000000"/>
                          </a:solidFill>
                          <a:effectLst/>
                          <a:latin typeface="+mn-lt"/>
                          <a:ea typeface="等线" panose="02010600030101010101" pitchFamily="2" charset="-122"/>
                        </a:rPr>
                        <a:t>1020033</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1" u="none" strike="noStrike">
                          <a:solidFill>
                            <a:srgbClr val="000000"/>
                          </a:solidFill>
                          <a:effectLst/>
                          <a:latin typeface="+mn-lt"/>
                          <a:ea typeface="等线" panose="02010600030101010101" pitchFamily="2" charset="-122"/>
                        </a:rPr>
                        <a:t>Study on Management of planned configurations </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none" strike="noStrike">
                          <a:solidFill>
                            <a:srgbClr val="000000"/>
                          </a:solidFill>
                          <a:effectLst/>
                          <a:latin typeface="+mn-lt"/>
                          <a:ea typeface="等线" panose="02010600030101010101" pitchFamily="2" charset="-122"/>
                        </a:rPr>
                        <a:t>FS_PlanM</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09/09/2024</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dirty="0">
                          <a:solidFill>
                            <a:srgbClr val="000000"/>
                          </a:solidFill>
                          <a:effectLst/>
                          <a:highlight>
                            <a:srgbClr val="00FF00"/>
                          </a:highlight>
                          <a:latin typeface="+mn-lt"/>
                          <a:ea typeface="等线" panose="02010600030101010101" pitchFamily="2" charset="-122"/>
                        </a:rPr>
                        <a:t>100%</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a:solidFill>
                            <a:srgbClr val="0563C1"/>
                          </a:solidFill>
                          <a:effectLst/>
                          <a:latin typeface="+mn-lt"/>
                          <a:ea typeface="等线" panose="02010600030101010101" pitchFamily="2" charset="-122"/>
                          <a:hlinkClick r:id="rId12"/>
                        </a:rPr>
                        <a:t>SP-231721</a:t>
                      </a:r>
                      <a:endParaRPr lang="en-US" sz="1000" b="0" i="0" u="sng" strike="noStrike">
                        <a:solidFill>
                          <a:srgbClr val="0563C1"/>
                        </a:solidFill>
                        <a:effectLst/>
                        <a:latin typeface="+mn-lt"/>
                        <a:ea typeface="等线" panose="02010600030101010101" pitchFamily="2" charset="-122"/>
                      </a:endParaRP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endParaRPr lang="en-US" altLang="zh-CN" sz="1000" b="0" i="0" u="none" strike="noStrike" dirty="0">
                        <a:solidFill>
                          <a:srgbClr val="00B050"/>
                        </a:solidFill>
                        <a:effectLst/>
                        <a:latin typeface="+mn-lt"/>
                        <a:ea typeface="等线" panose="02010600030101010101" pitchFamily="2" charset="-122"/>
                        <a:cs typeface="Arial" panose="020B060402020202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255411839"/>
                  </a:ext>
                </a:extLst>
              </a:tr>
              <a:tr h="116091">
                <a:tc>
                  <a:txBody>
                    <a:bodyPr/>
                    <a:lstStyle/>
                    <a:p>
                      <a:pPr algn="l" fontAlgn="t"/>
                      <a:r>
                        <a:rPr lang="en-US" altLang="zh-CN" sz="1000" b="0" i="0" u="none" strike="noStrike" dirty="0">
                          <a:solidFill>
                            <a:srgbClr val="000000"/>
                          </a:solidFill>
                          <a:effectLst/>
                          <a:latin typeface="+mn-lt"/>
                          <a:ea typeface="等线" panose="02010600030101010101" pitchFamily="2" charset="-122"/>
                        </a:rPr>
                        <a:t>1050032</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none" strike="noStrike">
                          <a:solidFill>
                            <a:srgbClr val="000000"/>
                          </a:solidFill>
                          <a:effectLst/>
                          <a:latin typeface="+mn-lt"/>
                          <a:ea typeface="等线" panose="02010600030101010101" pitchFamily="2" charset="-122"/>
                        </a:rPr>
                        <a:t>Management of planned configurations </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none" strike="noStrike">
                          <a:solidFill>
                            <a:srgbClr val="000000"/>
                          </a:solidFill>
                          <a:effectLst/>
                          <a:latin typeface="+mn-lt"/>
                          <a:ea typeface="等线" panose="02010600030101010101" pitchFamily="2" charset="-122"/>
                        </a:rPr>
                        <a:t>PlanM</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09/09/2025</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dirty="0">
                          <a:solidFill>
                            <a:srgbClr val="000000"/>
                          </a:solidFill>
                          <a:effectLst/>
                          <a:latin typeface="+mn-lt"/>
                          <a:ea typeface="等线" panose="02010600030101010101" pitchFamily="2" charset="-122"/>
                        </a:rPr>
                        <a:t>0%</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a:solidFill>
                            <a:srgbClr val="0563C1"/>
                          </a:solidFill>
                          <a:effectLst/>
                          <a:latin typeface="+mn-lt"/>
                          <a:ea typeface="等线" panose="02010600030101010101" pitchFamily="2" charset="-122"/>
                          <a:hlinkClick r:id="rId13"/>
                        </a:rPr>
                        <a:t>SP-241379</a:t>
                      </a:r>
                      <a:endParaRPr lang="en-US" sz="1000" b="0" i="0" u="sng" strike="noStrike">
                        <a:solidFill>
                          <a:srgbClr val="0563C1"/>
                        </a:solidFill>
                        <a:effectLst/>
                        <a:latin typeface="+mn-lt"/>
                        <a:ea typeface="等线" panose="02010600030101010101" pitchFamily="2" charset="-122"/>
                      </a:endParaRP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dirty="0">
                          <a:solidFill>
                            <a:srgbClr val="FF0000"/>
                          </a:solidFill>
                          <a:effectLst/>
                          <a:latin typeface="+mn-lt"/>
                          <a:ea typeface="等线" panose="02010600030101010101" pitchFamily="2" charset="-122"/>
                          <a:cs typeface="Arial" panose="020B0604020202020204" pitchFamily="34" charset="0"/>
                        </a:rPr>
                        <a:t>60%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381815073"/>
                  </a:ext>
                </a:extLst>
              </a:tr>
              <a:tr h="116091">
                <a:tc>
                  <a:txBody>
                    <a:bodyPr/>
                    <a:lstStyle/>
                    <a:p>
                      <a:pPr algn="l" fontAlgn="t"/>
                      <a:r>
                        <a:rPr lang="en-US" altLang="zh-CN" sz="1000" b="0" i="0" u="none" strike="noStrike" dirty="0">
                          <a:solidFill>
                            <a:srgbClr val="000000"/>
                          </a:solidFill>
                          <a:effectLst/>
                          <a:latin typeface="+mn-lt"/>
                          <a:ea typeface="等线" panose="02010600030101010101" pitchFamily="2" charset="-122"/>
                        </a:rPr>
                        <a:t>1020025</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none" strike="noStrike">
                          <a:solidFill>
                            <a:srgbClr val="0000FF"/>
                          </a:solidFill>
                          <a:effectLst/>
                          <a:latin typeface="+mn-lt"/>
                          <a:ea typeface="等线" panose="02010600030101010101" pitchFamily="2" charset="-122"/>
                        </a:rPr>
                        <a:t>Data management phase 2 </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none" strike="noStrike">
                          <a:solidFill>
                            <a:srgbClr val="000000"/>
                          </a:solidFill>
                          <a:effectLst/>
                          <a:latin typeface="+mn-lt"/>
                          <a:ea typeface="等线" panose="02010600030101010101" pitchFamily="2" charset="-122"/>
                        </a:rPr>
                        <a:t>MADCOL_Ph2</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06/06/2025</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80%</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a:solidFill>
                            <a:srgbClr val="0563C1"/>
                          </a:solidFill>
                          <a:effectLst/>
                          <a:latin typeface="+mn-lt"/>
                          <a:ea typeface="等线" panose="02010600030101010101" pitchFamily="2" charset="-122"/>
                          <a:hlinkClick r:id="rId14"/>
                        </a:rPr>
                        <a:t>SP-240877</a:t>
                      </a:r>
                      <a:endParaRPr lang="en-US" sz="1000" b="0" i="0" u="sng" strike="noStrike">
                        <a:solidFill>
                          <a:srgbClr val="0563C1"/>
                        </a:solidFill>
                        <a:effectLst/>
                        <a:latin typeface="+mn-lt"/>
                        <a:ea typeface="等线" panose="02010600030101010101" pitchFamily="2" charset="-122"/>
                      </a:endParaRP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dirty="0">
                          <a:solidFill>
                            <a:srgbClr val="FF0000"/>
                          </a:solidFill>
                          <a:effectLst/>
                          <a:latin typeface="+mn-lt"/>
                          <a:ea typeface="等线" panose="02010600030101010101" pitchFamily="2" charset="-122"/>
                          <a:cs typeface="Arial" panose="020B0604020202020204" pitchFamily="34" charset="0"/>
                        </a:rPr>
                        <a:t>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683368546"/>
                  </a:ext>
                </a:extLst>
              </a:tr>
              <a:tr h="133905">
                <a:tc>
                  <a:txBody>
                    <a:bodyPr/>
                    <a:lstStyle/>
                    <a:p>
                      <a:pPr algn="l" fontAlgn="t"/>
                      <a:r>
                        <a:rPr lang="en-US" altLang="zh-CN" sz="1000" b="0" i="0" u="none" strike="noStrike" dirty="0">
                          <a:solidFill>
                            <a:srgbClr val="000000"/>
                          </a:solidFill>
                          <a:effectLst/>
                          <a:latin typeface="+mn-lt"/>
                          <a:ea typeface="等线" panose="02010600030101010101" pitchFamily="2" charset="-122"/>
                        </a:rPr>
                        <a:t>1020012</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1" u="none" strike="noStrike">
                          <a:solidFill>
                            <a:srgbClr val="000000"/>
                          </a:solidFill>
                          <a:effectLst/>
                          <a:latin typeface="+mn-lt"/>
                          <a:ea typeface="等线" panose="02010600030101010101" pitchFamily="2" charset="-122"/>
                        </a:rPr>
                        <a:t>Study on data management regarding subscriptions and reporting </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none" strike="noStrike">
                          <a:solidFill>
                            <a:srgbClr val="000000"/>
                          </a:solidFill>
                          <a:effectLst/>
                          <a:latin typeface="+mn-lt"/>
                          <a:ea typeface="等线" panose="02010600030101010101" pitchFamily="2" charset="-122"/>
                        </a:rPr>
                        <a:t>FS_Data_SREP</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09/09/2024</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dirty="0">
                          <a:solidFill>
                            <a:srgbClr val="000000"/>
                          </a:solidFill>
                          <a:effectLst/>
                          <a:highlight>
                            <a:srgbClr val="00FF00"/>
                          </a:highlight>
                          <a:latin typeface="+mn-lt"/>
                          <a:ea typeface="等线" panose="02010600030101010101" pitchFamily="2" charset="-122"/>
                        </a:rPr>
                        <a:t>100%</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a:solidFill>
                            <a:srgbClr val="0563C1"/>
                          </a:solidFill>
                          <a:effectLst/>
                          <a:latin typeface="+mn-lt"/>
                          <a:ea typeface="等线" panose="02010600030101010101" pitchFamily="2" charset="-122"/>
                          <a:hlinkClick r:id="rId15"/>
                        </a:rPr>
                        <a:t>SP-231732</a:t>
                      </a:r>
                      <a:endParaRPr lang="en-US" sz="1000" b="0" i="0" u="sng" strike="noStrike">
                        <a:solidFill>
                          <a:srgbClr val="0563C1"/>
                        </a:solidFill>
                        <a:effectLst/>
                        <a:latin typeface="+mn-lt"/>
                        <a:ea typeface="等线" panose="02010600030101010101" pitchFamily="2" charset="-122"/>
                      </a:endParaRP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endParaRPr lang="en-US" altLang="zh-CN" sz="1000" b="0" i="0" u="none" strike="noStrike" dirty="0">
                        <a:solidFill>
                          <a:srgbClr val="FF0000"/>
                        </a:solidFill>
                        <a:effectLst/>
                        <a:latin typeface="+mn-lt"/>
                        <a:ea typeface="等线" panose="02010600030101010101" pitchFamily="2" charset="-122"/>
                        <a:cs typeface="Arial" panose="020B060402020202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0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726659212"/>
                  </a:ext>
                </a:extLst>
              </a:tr>
              <a:tr h="116091">
                <a:tc>
                  <a:txBody>
                    <a:bodyPr/>
                    <a:lstStyle/>
                    <a:p>
                      <a:pPr algn="l" fontAlgn="t"/>
                      <a:r>
                        <a:rPr lang="en-US" altLang="zh-CN" sz="1000" b="0" i="0" u="none" strike="noStrike" dirty="0">
                          <a:solidFill>
                            <a:srgbClr val="000000"/>
                          </a:solidFill>
                          <a:effectLst/>
                          <a:latin typeface="+mn-lt"/>
                          <a:ea typeface="等线" panose="02010600030101010101" pitchFamily="2" charset="-122"/>
                        </a:rPr>
                        <a:t>1020026</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none" strike="noStrike">
                          <a:solidFill>
                            <a:srgbClr val="0000FF"/>
                          </a:solidFill>
                          <a:effectLst/>
                          <a:latin typeface="+mn-lt"/>
                          <a:ea typeface="等线" panose="02010600030101010101" pitchFamily="2" charset="-122"/>
                        </a:rPr>
                        <a:t>5G performance measurements and KPIs phase 4 </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none" strike="noStrike">
                          <a:solidFill>
                            <a:srgbClr val="000000"/>
                          </a:solidFill>
                          <a:effectLst/>
                          <a:latin typeface="+mn-lt"/>
                          <a:ea typeface="等线" panose="02010600030101010101" pitchFamily="2" charset="-122"/>
                        </a:rPr>
                        <a:t>PM_KPI_5G_Ph4</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06/06/2025</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30%</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a:solidFill>
                            <a:srgbClr val="0563C1"/>
                          </a:solidFill>
                          <a:effectLst/>
                          <a:latin typeface="+mn-lt"/>
                          <a:ea typeface="等线" panose="02010600030101010101" pitchFamily="2" charset="-122"/>
                          <a:hlinkClick r:id="rId16"/>
                        </a:rPr>
                        <a:t>SP-241155</a:t>
                      </a:r>
                      <a:endParaRPr lang="en-US" sz="1000" b="0" i="0" u="sng" strike="noStrike">
                        <a:solidFill>
                          <a:srgbClr val="0563C1"/>
                        </a:solidFill>
                        <a:effectLst/>
                        <a:latin typeface="+mn-lt"/>
                        <a:ea typeface="等线" panose="02010600030101010101" pitchFamily="2" charset="-122"/>
                      </a:endParaRP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dirty="0">
                          <a:solidFill>
                            <a:srgbClr val="FF0000"/>
                          </a:solidFill>
                          <a:effectLst/>
                          <a:latin typeface="+mn-lt"/>
                          <a:ea typeface="等线" panose="02010600030101010101" pitchFamily="2" charset="-122"/>
                          <a:cs typeface="Arial" panose="020B0604020202020204" pitchFamily="34" charset="0"/>
                        </a:rPr>
                        <a:t>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181286899"/>
                  </a:ext>
                </a:extLst>
              </a:tr>
              <a:tr h="116091">
                <a:tc>
                  <a:txBody>
                    <a:bodyPr/>
                    <a:lstStyle/>
                    <a:p>
                      <a:pPr algn="l" fontAlgn="t"/>
                      <a:r>
                        <a:rPr lang="en-US" altLang="zh-CN" sz="1000" b="0" i="0" u="none" strike="noStrike" dirty="0">
                          <a:solidFill>
                            <a:srgbClr val="000000"/>
                          </a:solidFill>
                          <a:effectLst/>
                          <a:latin typeface="+mn-lt"/>
                          <a:ea typeface="等线" panose="02010600030101010101" pitchFamily="2" charset="-122"/>
                        </a:rPr>
                        <a:t>1020027</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none" strike="noStrike">
                          <a:solidFill>
                            <a:srgbClr val="0000FF"/>
                          </a:solidFill>
                          <a:effectLst/>
                          <a:latin typeface="+mn-lt"/>
                          <a:ea typeface="等线" panose="02010600030101010101" pitchFamily="2" charset="-122"/>
                        </a:rPr>
                        <a:t>5G Advanced NRM features phase 3 </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none" strike="noStrike">
                          <a:solidFill>
                            <a:srgbClr val="000000"/>
                          </a:solidFill>
                          <a:effectLst/>
                          <a:latin typeface="+mn-lt"/>
                          <a:ea typeface="等线" panose="02010600030101010101" pitchFamily="2" charset="-122"/>
                        </a:rPr>
                        <a:t>AdNRM_Ph3</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06/06/2025</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30%</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a:solidFill>
                            <a:srgbClr val="0563C1"/>
                          </a:solidFill>
                          <a:effectLst/>
                          <a:latin typeface="+mn-lt"/>
                          <a:ea typeface="等线" panose="02010600030101010101" pitchFamily="2" charset="-122"/>
                          <a:hlinkClick r:id="rId17"/>
                        </a:rPr>
                        <a:t>SP-240875</a:t>
                      </a:r>
                      <a:endParaRPr lang="en-US" sz="1000" b="0" i="0" u="sng" strike="noStrike">
                        <a:solidFill>
                          <a:srgbClr val="0563C1"/>
                        </a:solidFill>
                        <a:effectLst/>
                        <a:latin typeface="+mn-lt"/>
                        <a:ea typeface="等线" panose="02010600030101010101" pitchFamily="2" charset="-122"/>
                      </a:endParaRP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dirty="0">
                          <a:solidFill>
                            <a:srgbClr val="FF0000"/>
                          </a:solidFill>
                          <a:effectLst/>
                          <a:latin typeface="+mn-lt"/>
                          <a:ea typeface="等线" panose="02010600030101010101" pitchFamily="2" charset="-122"/>
                          <a:cs typeface="Arial" panose="020B0604020202020204" pitchFamily="34" charset="0"/>
                        </a:rPr>
                        <a:t>60%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616683044"/>
                  </a:ext>
                </a:extLst>
              </a:tr>
              <a:tr h="116091">
                <a:tc>
                  <a:txBody>
                    <a:bodyPr/>
                    <a:lstStyle/>
                    <a:p>
                      <a:pPr algn="l" fontAlgn="t"/>
                      <a:r>
                        <a:rPr lang="en-US" altLang="zh-CN" sz="1000" b="0" i="0" u="none" strike="noStrike" dirty="0">
                          <a:solidFill>
                            <a:srgbClr val="000000"/>
                          </a:solidFill>
                          <a:effectLst/>
                          <a:latin typeface="+mn-lt"/>
                          <a:ea typeface="等线" panose="02010600030101010101" pitchFamily="2" charset="-122"/>
                        </a:rPr>
                        <a:t>1020028</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none" strike="noStrike">
                          <a:solidFill>
                            <a:srgbClr val="0000FF"/>
                          </a:solidFill>
                          <a:effectLst/>
                          <a:latin typeface="+mn-lt"/>
                          <a:ea typeface="等线" panose="02010600030101010101" pitchFamily="2" charset="-122"/>
                        </a:rPr>
                        <a:t>Subscriber and Equipment Trace and QoE collection management </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none" strike="noStrike">
                          <a:solidFill>
                            <a:srgbClr val="000000"/>
                          </a:solidFill>
                          <a:effectLst/>
                          <a:latin typeface="+mn-lt"/>
                          <a:ea typeface="等线" panose="02010600030101010101" pitchFamily="2" charset="-122"/>
                        </a:rPr>
                        <a:t>TraceQoE_OAM</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06/06/2025</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40%</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a:solidFill>
                            <a:srgbClr val="0563C1"/>
                          </a:solidFill>
                          <a:effectLst/>
                          <a:latin typeface="+mn-lt"/>
                          <a:ea typeface="等线" panose="02010600030101010101" pitchFamily="2" charset="-122"/>
                          <a:hlinkClick r:id="rId18"/>
                        </a:rPr>
                        <a:t>SP-231748</a:t>
                      </a:r>
                      <a:endParaRPr lang="en-US" sz="1000" b="0" i="0" u="sng" strike="noStrike">
                        <a:solidFill>
                          <a:srgbClr val="0563C1"/>
                        </a:solidFill>
                        <a:effectLst/>
                        <a:latin typeface="+mn-lt"/>
                        <a:ea typeface="等线" panose="02010600030101010101" pitchFamily="2" charset="-122"/>
                      </a:endParaRP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dirty="0">
                          <a:solidFill>
                            <a:srgbClr val="FF0000"/>
                          </a:solidFill>
                          <a:effectLst/>
                          <a:latin typeface="+mn-lt"/>
                          <a:ea typeface="等线" panose="02010600030101010101" pitchFamily="2" charset="-122"/>
                          <a:cs typeface="Arial" panose="020B0604020202020204" pitchFamily="34" charset="0"/>
                        </a:rPr>
                        <a:t>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40593273"/>
                  </a:ext>
                </a:extLst>
              </a:tr>
              <a:tr h="116091">
                <a:tc>
                  <a:txBody>
                    <a:bodyPr/>
                    <a:lstStyle/>
                    <a:p>
                      <a:pPr algn="l" fontAlgn="t"/>
                      <a:r>
                        <a:rPr lang="en-US" altLang="zh-CN" sz="1000" b="0" i="0" u="none" strike="noStrike" dirty="0">
                          <a:solidFill>
                            <a:srgbClr val="000000"/>
                          </a:solidFill>
                          <a:effectLst/>
                          <a:latin typeface="+mn-lt"/>
                          <a:ea typeface="等线" panose="02010600030101010101" pitchFamily="2" charset="-122"/>
                        </a:rPr>
                        <a:t>1020013</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1" u="none" strike="noStrike">
                          <a:solidFill>
                            <a:srgbClr val="000000"/>
                          </a:solidFill>
                          <a:effectLst/>
                          <a:latin typeface="+mn-lt"/>
                          <a:ea typeface="等线" panose="02010600030101010101" pitchFamily="2" charset="-122"/>
                        </a:rPr>
                        <a:t>Study on Management Aspects of NTN Phase 2 </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none" strike="noStrike">
                          <a:solidFill>
                            <a:srgbClr val="000000"/>
                          </a:solidFill>
                          <a:effectLst/>
                          <a:latin typeface="+mn-lt"/>
                          <a:ea typeface="等线" panose="02010600030101010101" pitchFamily="2" charset="-122"/>
                        </a:rPr>
                        <a:t>FS_NTN_OAM_Ph2</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90%</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a:solidFill>
                            <a:srgbClr val="0563C1"/>
                          </a:solidFill>
                          <a:effectLst/>
                          <a:latin typeface="+mn-lt"/>
                          <a:ea typeface="等线" panose="02010600030101010101" pitchFamily="2" charset="-122"/>
                          <a:hlinkClick r:id="rId19"/>
                        </a:rPr>
                        <a:t>SP-231733</a:t>
                      </a:r>
                      <a:endParaRPr lang="en-US" sz="1000" b="0" i="0" u="sng" strike="noStrike">
                        <a:solidFill>
                          <a:srgbClr val="0563C1"/>
                        </a:solidFill>
                        <a:effectLst/>
                        <a:latin typeface="+mn-lt"/>
                        <a:ea typeface="等线" panose="02010600030101010101" pitchFamily="2" charset="-122"/>
                      </a:endParaRP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rPr>
                        <a:t>100%</a:t>
                      </a:r>
                      <a:endParaRPr lang="en-US" altLang="zh-CN" sz="1000" b="0" i="0" u="none" strike="noStrike" dirty="0">
                        <a:solidFill>
                          <a:srgbClr val="00B050"/>
                        </a:solidFill>
                        <a:effectLst/>
                        <a:latin typeface="+mn-lt"/>
                        <a:ea typeface="等线" panose="02010600030101010101" pitchFamily="2" charset="-122"/>
                        <a:cs typeface="Arial" panose="020B060402020202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none" strike="noStrike" kern="1200" dirty="0">
                        <a:solidFill>
                          <a:srgbClr val="0563C1"/>
                        </a:solidFill>
                        <a:effectLst/>
                        <a:highlight>
                          <a:srgbClr val="00FFFF"/>
                        </a:highligh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194562884"/>
                  </a:ext>
                </a:extLst>
              </a:tr>
              <a:tr h="226654">
                <a:tc>
                  <a:txBody>
                    <a:bodyPr/>
                    <a:lstStyle/>
                    <a:p>
                      <a:pPr algn="l" fontAlgn="t"/>
                      <a:r>
                        <a:rPr lang="en-US" altLang="zh-CN" sz="1000" b="0" i="0" u="none" strike="noStrike" dirty="0">
                          <a:solidFill>
                            <a:srgbClr val="000000"/>
                          </a:solidFill>
                          <a:effectLst/>
                          <a:latin typeface="+mn-lt"/>
                          <a:ea typeface="等线" panose="02010600030101010101" pitchFamily="2" charset="-122"/>
                        </a:rPr>
                        <a:t>1020014</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1" u="none" strike="noStrike">
                          <a:solidFill>
                            <a:srgbClr val="000000"/>
                          </a:solidFill>
                          <a:effectLst/>
                          <a:latin typeface="+mn-lt"/>
                          <a:ea typeface="等线" panose="02010600030101010101" pitchFamily="2" charset="-122"/>
                        </a:rPr>
                        <a:t>Study on management of IAB nodes </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nn-NO" sz="1000" b="0" i="0" u="none" strike="noStrike">
                          <a:solidFill>
                            <a:srgbClr val="000000"/>
                          </a:solidFill>
                          <a:effectLst/>
                          <a:latin typeface="+mn-lt"/>
                          <a:ea typeface="等线" panose="02010600030101010101" pitchFamily="2" charset="-122"/>
                        </a:rPr>
                        <a:t>FS_NR_mobile_IAB_OAM</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90%</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a:solidFill>
                            <a:srgbClr val="0563C1"/>
                          </a:solidFill>
                          <a:effectLst/>
                          <a:latin typeface="+mn-lt"/>
                          <a:ea typeface="等线" panose="02010600030101010101" pitchFamily="2" charset="-122"/>
                          <a:hlinkClick r:id="rId20"/>
                        </a:rPr>
                        <a:t>SP-231729</a:t>
                      </a:r>
                      <a:endParaRPr lang="en-US" sz="1000" b="0" i="0" u="sng" strike="noStrike">
                        <a:solidFill>
                          <a:srgbClr val="0563C1"/>
                        </a:solidFill>
                        <a:effectLst/>
                        <a:latin typeface="+mn-lt"/>
                        <a:ea typeface="等线" panose="02010600030101010101" pitchFamily="2" charset="-122"/>
                      </a:endParaRP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rPr>
                        <a:t>100%</a:t>
                      </a:r>
                    </a:p>
                    <a:p>
                      <a:pPr algn="r" fontAlgn="b"/>
                      <a:endParaRPr lang="en-US" altLang="zh-CN" sz="1000" b="0" i="0" u="none" strike="noStrike" dirty="0">
                        <a:solidFill>
                          <a:srgbClr val="00B050"/>
                        </a:solidFill>
                        <a:effectLst/>
                        <a:latin typeface="+mn-lt"/>
                        <a:ea typeface="等线" panose="02010600030101010101" pitchFamily="2" charset="-122"/>
                        <a:cs typeface="Arial" panose="020B060402020202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843582841"/>
                  </a:ext>
                </a:extLst>
              </a:tr>
              <a:tr h="116091">
                <a:tc>
                  <a:txBody>
                    <a:bodyPr/>
                    <a:lstStyle/>
                    <a:p>
                      <a:pPr algn="l" fontAlgn="t"/>
                      <a:r>
                        <a:rPr lang="en-US" altLang="zh-CN" sz="1000" b="0" i="0" u="none" strike="noStrike" dirty="0">
                          <a:solidFill>
                            <a:srgbClr val="000000"/>
                          </a:solidFill>
                          <a:effectLst/>
                          <a:latin typeface="+mn-lt"/>
                          <a:ea typeface="等线" panose="02010600030101010101" pitchFamily="2" charset="-122"/>
                        </a:rPr>
                        <a:t>1020017</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1" u="none" strike="noStrike">
                          <a:solidFill>
                            <a:srgbClr val="000000"/>
                          </a:solidFill>
                          <a:effectLst/>
                          <a:latin typeface="+mn-lt"/>
                          <a:ea typeface="等线" panose="02010600030101010101" pitchFamily="2" charset="-122"/>
                        </a:rPr>
                        <a:t>Study on management aspects of RedCap feature </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none" strike="noStrike">
                          <a:solidFill>
                            <a:srgbClr val="000000"/>
                          </a:solidFill>
                          <a:effectLst/>
                          <a:latin typeface="+mn-lt"/>
                          <a:ea typeface="等线" panose="02010600030101010101" pitchFamily="2" charset="-122"/>
                        </a:rPr>
                        <a:t>FS_NR_RedCap_OAM</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75%</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a:solidFill>
                            <a:srgbClr val="0563C1"/>
                          </a:solidFill>
                          <a:effectLst/>
                          <a:latin typeface="+mn-lt"/>
                          <a:ea typeface="等线" panose="02010600030101010101" pitchFamily="2" charset="-122"/>
                          <a:hlinkClick r:id="rId21"/>
                        </a:rPr>
                        <a:t>SP-231734</a:t>
                      </a:r>
                      <a:endParaRPr lang="en-US" sz="1000" b="0" i="0" u="sng" strike="noStrike">
                        <a:solidFill>
                          <a:srgbClr val="0563C1"/>
                        </a:solidFill>
                        <a:effectLst/>
                        <a:latin typeface="+mn-lt"/>
                        <a:ea typeface="等线" panose="02010600030101010101" pitchFamily="2" charset="-122"/>
                      </a:endParaRP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rPr>
                        <a:t>100%</a:t>
                      </a:r>
                      <a:endParaRPr lang="en-US" altLang="zh-CN" sz="1000" b="0" i="0" u="none" strike="noStrike" dirty="0">
                        <a:solidFill>
                          <a:schemeClr val="tx1"/>
                        </a:solidFill>
                        <a:effectLst/>
                        <a:highlight>
                          <a:srgbClr val="00FF00"/>
                        </a:highlight>
                        <a:latin typeface="+mn-lt"/>
                        <a:ea typeface="等线" panose="02010600030101010101" pitchFamily="2" charset="-122"/>
                        <a:cs typeface="Arial" panose="020B060402020202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029335636"/>
                  </a:ext>
                </a:extLst>
              </a:tr>
              <a:tr h="22533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1020020</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1" u="none" strike="noStrike">
                          <a:solidFill>
                            <a:srgbClr val="000000"/>
                          </a:solidFill>
                          <a:effectLst/>
                          <a:latin typeface="+mn-lt"/>
                          <a:ea typeface="等线" panose="02010600030101010101" pitchFamily="2" charset="-122"/>
                        </a:rPr>
                        <a:t>Study on Enhancement of Management Aspects related to NWDAF Phase 2 </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none" strike="noStrike">
                          <a:solidFill>
                            <a:srgbClr val="000000"/>
                          </a:solidFill>
                          <a:effectLst/>
                          <a:latin typeface="+mn-lt"/>
                          <a:ea typeface="等线" panose="02010600030101010101" pitchFamily="2" charset="-122"/>
                        </a:rPr>
                        <a:t>FS_NWDAF_OAM_Ph2</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09/09/2024</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dirty="0">
                          <a:solidFill>
                            <a:srgbClr val="000000"/>
                          </a:solidFill>
                          <a:effectLst/>
                          <a:highlight>
                            <a:srgbClr val="00FF00"/>
                          </a:highlight>
                          <a:latin typeface="+mn-lt"/>
                          <a:ea typeface="等线" panose="02010600030101010101" pitchFamily="2" charset="-122"/>
                        </a:rPr>
                        <a:t>100%</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a:solidFill>
                            <a:srgbClr val="0563C1"/>
                          </a:solidFill>
                          <a:effectLst/>
                          <a:latin typeface="+mn-lt"/>
                          <a:ea typeface="等线" panose="02010600030101010101" pitchFamily="2" charset="-122"/>
                          <a:hlinkClick r:id="rId22"/>
                        </a:rPr>
                        <a:t>SP-231724</a:t>
                      </a:r>
                      <a:endParaRPr lang="en-US" sz="1000" b="0" i="0" u="sng" strike="noStrike">
                        <a:solidFill>
                          <a:srgbClr val="0563C1"/>
                        </a:solidFill>
                        <a:effectLst/>
                        <a:latin typeface="+mn-lt"/>
                        <a:ea typeface="等线" panose="02010600030101010101" pitchFamily="2" charset="-122"/>
                      </a:endParaRP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algn="l" defTabSz="1219170" rtl="0" eaLnBrk="1" fontAlgn="t" latinLnBrk="0" hangingPunct="1"/>
                      <a:endParaRPr lang="en-US" altLang="zh-CN" sz="1000" b="0" i="0" u="sng" strike="noStrike" kern="1200" dirty="0">
                        <a:solidFill>
                          <a:srgbClr val="0563C1"/>
                        </a:solidFill>
                        <a:effectLst/>
                        <a:latin typeface="+mn-lt"/>
                        <a:ea typeface="等线" panose="02010600030101010101" pitchFamily="2" charset="-122"/>
                        <a:cs typeface="+mn-cs"/>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4096975728"/>
                  </a:ext>
                </a:extLst>
              </a:tr>
              <a:tr h="116091">
                <a:tc>
                  <a:txBody>
                    <a:bodyPr/>
                    <a:lstStyle/>
                    <a:p>
                      <a:pPr algn="l" fontAlgn="t"/>
                      <a:r>
                        <a:rPr lang="en-US" altLang="zh-CN" sz="1000" b="0" i="0" u="none" strike="noStrike" dirty="0">
                          <a:solidFill>
                            <a:srgbClr val="000000"/>
                          </a:solidFill>
                          <a:effectLst/>
                          <a:latin typeface="+mn-lt"/>
                          <a:ea typeface="等线" panose="02010600030101010101" pitchFamily="2" charset="-122"/>
                        </a:rPr>
                        <a:t>1050031</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none" strike="noStrike">
                          <a:solidFill>
                            <a:srgbClr val="000000"/>
                          </a:solidFill>
                          <a:effectLst/>
                          <a:latin typeface="+mn-lt"/>
                          <a:ea typeface="等线" panose="02010600030101010101" pitchFamily="2" charset="-122"/>
                        </a:rPr>
                        <a:t>Enhancement of Management Aspects Related of NWDAF Phase 2 </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none" strike="noStrike">
                          <a:solidFill>
                            <a:srgbClr val="000000"/>
                          </a:solidFill>
                          <a:effectLst/>
                          <a:latin typeface="+mn-lt"/>
                          <a:ea typeface="等线" panose="02010600030101010101" pitchFamily="2" charset="-122"/>
                        </a:rPr>
                        <a:t>NWDAF_OAM_Ph2</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06/06/2025</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0%</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a:solidFill>
                            <a:srgbClr val="0563C1"/>
                          </a:solidFill>
                          <a:effectLst/>
                          <a:latin typeface="+mn-lt"/>
                          <a:ea typeface="等线" panose="02010600030101010101" pitchFamily="2" charset="-122"/>
                          <a:hlinkClick r:id="rId23"/>
                        </a:rPr>
                        <a:t>SP-241378</a:t>
                      </a:r>
                      <a:endParaRPr lang="en-US" sz="1000" b="0" i="0" u="sng" strike="noStrike">
                        <a:solidFill>
                          <a:srgbClr val="0563C1"/>
                        </a:solidFill>
                        <a:effectLst/>
                        <a:latin typeface="+mn-lt"/>
                        <a:ea typeface="等线" panose="02010600030101010101" pitchFamily="2" charset="-122"/>
                      </a:endParaRP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dirty="0">
                          <a:solidFill>
                            <a:srgbClr val="FF0000"/>
                          </a:solidFill>
                          <a:effectLst/>
                          <a:latin typeface="+mn-lt"/>
                          <a:ea typeface="等线" panose="02010600030101010101" pitchFamily="2" charset="-122"/>
                          <a:cs typeface="Arial" panose="020B0604020202020204" pitchFamily="34" charset="0"/>
                        </a:rPr>
                        <a:t>60%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000" b="0" i="0" u="none" strike="noStrike" kern="1200" dirty="0">
                        <a:solidFill>
                          <a:srgbClr val="00B050"/>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008838612"/>
                  </a:ext>
                </a:extLst>
              </a:tr>
              <a:tr h="116091">
                <a:tc>
                  <a:txBody>
                    <a:bodyPr/>
                    <a:lstStyle/>
                    <a:p>
                      <a:pPr algn="l" fontAlgn="t"/>
                      <a:r>
                        <a:rPr lang="en-US" altLang="zh-CN" sz="1000" b="0" i="0" u="none" strike="noStrike" dirty="0">
                          <a:solidFill>
                            <a:srgbClr val="000000"/>
                          </a:solidFill>
                          <a:effectLst/>
                          <a:latin typeface="+mn-lt"/>
                          <a:ea typeface="等线" panose="02010600030101010101" pitchFamily="2" charset="-122"/>
                        </a:rPr>
                        <a:t>1020015</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1" u="none" strike="noStrike">
                          <a:solidFill>
                            <a:srgbClr val="000000"/>
                          </a:solidFill>
                          <a:effectLst/>
                          <a:latin typeface="+mn-lt"/>
                          <a:ea typeface="等线" panose="02010600030101010101" pitchFamily="2" charset="-122"/>
                        </a:rPr>
                        <a:t>Study on Management of Network Sharing Phase3 </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none" strike="noStrike">
                          <a:solidFill>
                            <a:srgbClr val="000000"/>
                          </a:solidFill>
                          <a:effectLst/>
                          <a:latin typeface="+mn-lt"/>
                          <a:ea typeface="等线" panose="02010600030101010101" pitchFamily="2" charset="-122"/>
                        </a:rPr>
                        <a:t>FS_NetShare_OAM_Ph3</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a:solidFill>
                            <a:srgbClr val="000000"/>
                          </a:solidFill>
                          <a:effectLst/>
                          <a:latin typeface="+mn-lt"/>
                          <a:ea typeface="等线" panose="02010600030101010101" pitchFamily="2" charset="-122"/>
                        </a:rPr>
                        <a:t>90%</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a:solidFill>
                            <a:srgbClr val="0563C1"/>
                          </a:solidFill>
                          <a:effectLst/>
                          <a:latin typeface="+mn-lt"/>
                          <a:ea typeface="等线" panose="02010600030101010101" pitchFamily="2" charset="-122"/>
                          <a:hlinkClick r:id="rId24"/>
                        </a:rPr>
                        <a:t>SP-240966</a:t>
                      </a:r>
                      <a:endParaRPr lang="en-US" sz="1000" b="0" i="0" u="sng" strike="noStrike">
                        <a:solidFill>
                          <a:srgbClr val="0563C1"/>
                        </a:solidFill>
                        <a:effectLst/>
                        <a:latin typeface="+mn-lt"/>
                        <a:ea typeface="等线" panose="02010600030101010101" pitchFamily="2" charset="-122"/>
                      </a:endParaRP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r" fontAlgn="b"/>
                      <a:r>
                        <a:rPr lang="en-US" altLang="zh-CN" sz="100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rPr>
                        <a:t>100%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875691601"/>
                  </a:ext>
                </a:extLst>
              </a:tr>
              <a:tr h="22533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1020022</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1" u="none" strike="noStrike" dirty="0">
                          <a:solidFill>
                            <a:srgbClr val="000000"/>
                          </a:solidFill>
                          <a:effectLst/>
                          <a:latin typeface="+mn-lt"/>
                          <a:ea typeface="等线" panose="02010600030101010101" pitchFamily="2" charset="-122"/>
                        </a:rPr>
                        <a:t>Study on Enhanced OAM for management exposure to external consumers </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none" strike="noStrike" dirty="0" err="1">
                          <a:solidFill>
                            <a:srgbClr val="000000"/>
                          </a:solidFill>
                          <a:effectLst/>
                          <a:latin typeface="+mn-lt"/>
                          <a:ea typeface="等线" panose="02010600030101010101" pitchFamily="2" charset="-122"/>
                        </a:rPr>
                        <a:t>FS_MExpo</a:t>
                      </a:r>
                      <a:endParaRPr lang="en-US" sz="1000" b="0" i="0" u="none" strike="noStrike" dirty="0">
                        <a:solidFill>
                          <a:srgbClr val="000000"/>
                        </a:solidFill>
                        <a:effectLst/>
                        <a:latin typeface="+mn-lt"/>
                        <a:ea typeface="等线" panose="02010600030101010101" pitchFamily="2" charset="-122"/>
                      </a:endParaRP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dirty="0">
                          <a:solidFill>
                            <a:srgbClr val="000000"/>
                          </a:solidFill>
                          <a:effectLst/>
                          <a:latin typeface="+mn-lt"/>
                          <a:ea typeface="等线" panose="02010600030101010101" pitchFamily="2" charset="-122"/>
                        </a:rPr>
                        <a:t>12/12/2024</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dirty="0">
                          <a:solidFill>
                            <a:srgbClr val="000000"/>
                          </a:solidFill>
                          <a:effectLst/>
                          <a:latin typeface="+mn-lt"/>
                          <a:ea typeface="等线" panose="02010600030101010101" pitchFamily="2" charset="-122"/>
                        </a:rPr>
                        <a:t>60%</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dirty="0">
                          <a:solidFill>
                            <a:srgbClr val="0563C1"/>
                          </a:solidFill>
                          <a:effectLst/>
                          <a:latin typeface="+mn-lt"/>
                          <a:ea typeface="等线" panose="02010600030101010101" pitchFamily="2" charset="-122"/>
                          <a:hlinkClick r:id="rId25"/>
                        </a:rPr>
                        <a:t>SP-240967</a:t>
                      </a:r>
                      <a:endParaRPr lang="en-US" sz="1000" b="0" i="0" u="sng" strike="noStrike" dirty="0">
                        <a:solidFill>
                          <a:srgbClr val="0563C1"/>
                        </a:solidFill>
                        <a:effectLst/>
                        <a:latin typeface="+mn-lt"/>
                        <a:ea typeface="等线" panose="02010600030101010101" pitchFamily="2" charset="-122"/>
                      </a:endParaRP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rPr>
                        <a:t>100%</a:t>
                      </a:r>
                      <a:endParaRPr lang="en-US" altLang="zh-CN" sz="1000" b="0" i="0" u="none" strike="noStrike" dirty="0">
                        <a:solidFill>
                          <a:srgbClr val="00B050"/>
                        </a:solidFill>
                        <a:effectLst/>
                        <a:latin typeface="+mn-lt"/>
                        <a:ea typeface="等线" panose="02010600030101010101" pitchFamily="2" charset="-122"/>
                        <a:cs typeface="Arial" panose="020B060402020202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000" b="0" i="0" u="none" strike="noStrike" kern="1200" dirty="0">
                        <a:solidFill>
                          <a:srgbClr val="00B050"/>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4022004000"/>
                  </a:ext>
                </a:extLst>
              </a:tr>
              <a:tr h="224241">
                <a:tc>
                  <a:txBody>
                    <a:bodyPr/>
                    <a:lstStyle/>
                    <a:p>
                      <a:pPr algn="l" fontAlgn="t"/>
                      <a:endParaRPr lang="en-US" altLang="zh-CN" sz="1000" b="0" i="0" u="none" strike="noStrike" dirty="0">
                        <a:solidFill>
                          <a:srgbClr val="000000"/>
                        </a:solidFill>
                        <a:effectLst/>
                        <a:latin typeface="+mn-lt"/>
                        <a:ea typeface="等线" panose="02010600030101010101" pitchFamily="2" charset="-122"/>
                      </a:endParaRP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1" u="none" strike="noStrike" dirty="0">
                          <a:solidFill>
                            <a:srgbClr val="000000"/>
                          </a:solidFill>
                          <a:effectLst/>
                          <a:highlight>
                            <a:srgbClr val="00FFFF"/>
                          </a:highlight>
                          <a:latin typeface="+mn-lt"/>
                          <a:ea typeface="等线" panose="02010600030101010101" pitchFamily="2" charset="-122"/>
                        </a:rPr>
                        <a:t>Management for </a:t>
                      </a:r>
                      <a:r>
                        <a:rPr lang="en-US" sz="1000" b="0" i="1" u="none" strike="noStrike" dirty="0" err="1">
                          <a:solidFill>
                            <a:srgbClr val="000000"/>
                          </a:solidFill>
                          <a:effectLst/>
                          <a:highlight>
                            <a:srgbClr val="00FFFF"/>
                          </a:highlight>
                          <a:latin typeface="+mn-lt"/>
                          <a:ea typeface="等线" panose="02010600030101010101" pitchFamily="2" charset="-122"/>
                        </a:rPr>
                        <a:t>MonStra</a:t>
                      </a:r>
                      <a:endParaRPr lang="en-US" sz="1000" b="0" i="1" u="none" strike="noStrike" dirty="0">
                        <a:solidFill>
                          <a:srgbClr val="000000"/>
                        </a:solidFill>
                        <a:effectLst/>
                        <a:highlight>
                          <a:srgbClr val="00FFFF"/>
                        </a:highlight>
                        <a:latin typeface="+mn-lt"/>
                        <a:ea typeface="等线" panose="02010600030101010101" pitchFamily="2" charset="-122"/>
                      </a:endParaRP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dirty="0" err="1">
                          <a:solidFill>
                            <a:srgbClr val="000000"/>
                          </a:solidFill>
                          <a:effectLst/>
                          <a:highlight>
                            <a:srgbClr val="00FFFF"/>
                          </a:highlight>
                          <a:latin typeface="+mn-lt"/>
                          <a:ea typeface="等线" panose="02010600030101010101" pitchFamily="2" charset="-122"/>
                        </a:rPr>
                        <a:t>Monstra</a:t>
                      </a:r>
                      <a:r>
                        <a:rPr lang="en-US" altLang="zh-CN" sz="1000" b="0" i="0" u="none" strike="noStrike" dirty="0">
                          <a:solidFill>
                            <a:srgbClr val="000000"/>
                          </a:solidFill>
                          <a:effectLst/>
                          <a:highlight>
                            <a:srgbClr val="00FFFF"/>
                          </a:highlight>
                          <a:latin typeface="+mn-lt"/>
                          <a:ea typeface="等线" panose="02010600030101010101" pitchFamily="2" charset="-122"/>
                        </a:rPr>
                        <a:t>-OAM</a:t>
                      </a:r>
                      <a:endParaRPr lang="en-US" sz="1000" b="0" i="0" u="none" strike="noStrike" dirty="0">
                        <a:solidFill>
                          <a:srgbClr val="000000"/>
                        </a:solidFill>
                        <a:effectLst/>
                        <a:highlight>
                          <a:srgbClr val="00FFFF"/>
                        </a:highlight>
                        <a:latin typeface="+mn-lt"/>
                        <a:ea typeface="等线" panose="02010600030101010101" pitchFamily="2" charset="-122"/>
                      </a:endParaRP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00" b="0" i="0" u="none" strike="noStrike" dirty="0">
                          <a:solidFill>
                            <a:srgbClr val="000000"/>
                          </a:solidFill>
                          <a:effectLst/>
                          <a:highlight>
                            <a:srgbClr val="00FFFF"/>
                          </a:highlight>
                          <a:latin typeface="+mn-lt"/>
                          <a:ea typeface="等线" panose="02010600030101010101" pitchFamily="2" charset="-122"/>
                        </a:rPr>
                        <a:t>12/12/2024</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altLang="zh-CN" sz="1000" b="0" i="0" u="none" strike="noStrike" dirty="0">
                          <a:solidFill>
                            <a:srgbClr val="000000"/>
                          </a:solidFill>
                          <a:effectLst/>
                          <a:highlight>
                            <a:srgbClr val="00FFFF"/>
                          </a:highlight>
                          <a:latin typeface="+mn-lt"/>
                          <a:ea typeface="等线" panose="02010600030101010101" pitchFamily="2" charset="-122"/>
                        </a:rPr>
                        <a:t>0%</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r>
                        <a:rPr lang="en-US" sz="1000" b="0" i="0" u="sng" strike="noStrike" dirty="0">
                          <a:solidFill>
                            <a:srgbClr val="0563C1"/>
                          </a:solidFill>
                          <a:effectLst/>
                          <a:highlight>
                            <a:srgbClr val="00FFFF"/>
                          </a:highlight>
                          <a:latin typeface="+mn-lt"/>
                          <a:ea typeface="等线" panose="02010600030101010101" pitchFamily="2" charset="-122"/>
                        </a:rPr>
                        <a:t>S5-245981</a:t>
                      </a:r>
                    </a:p>
                  </a:txBody>
                  <a:tcPr marL="5799" marR="5799" marT="5799"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latin typeface="+mn-lt"/>
                          <a:ea typeface="等线" panose="02010600030101010101" pitchFamily="2" charset="-122"/>
                          <a:cs typeface="Arial" panose="020B0604020202020204" pitchFamily="34" charset="0"/>
                        </a:rPr>
                        <a:t>80%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000" b="0" i="0" u="none" strike="noStrike" kern="1200" dirty="0">
                          <a:solidFill>
                            <a:schemeClr val="tx1"/>
                          </a:solidFill>
                          <a:effectLst/>
                          <a:highlight>
                            <a:srgbClr val="00FFFF"/>
                          </a:highlight>
                          <a:latin typeface="+mn-lt"/>
                          <a:ea typeface="等线" panose="02010600030101010101" pitchFamily="2" charset="-122"/>
                          <a:cs typeface="+mn-cs"/>
                        </a:rPr>
                        <a:t>New WID submitted to SA#106 for approval</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474159984"/>
                  </a:ext>
                </a:extLst>
              </a:tr>
            </a:tbl>
          </a:graphicData>
        </a:graphic>
      </p:graphicFrame>
      <p:sp>
        <p:nvSpPr>
          <p:cNvPr id="8" name="Title 1">
            <a:extLst>
              <a:ext uri="{FF2B5EF4-FFF2-40B4-BE49-F238E27FC236}">
                <a16:creationId xmlns:a16="http://schemas.microsoft.com/office/drawing/2014/main" id="{372A2273-8919-4D06-9D96-5CABE613C021}"/>
              </a:ext>
            </a:extLst>
          </p:cNvPr>
          <p:cNvSpPr>
            <a:spLocks noGrp="1"/>
          </p:cNvSpPr>
          <p:nvPr>
            <p:ph type="title"/>
          </p:nvPr>
        </p:nvSpPr>
        <p:spPr>
          <a:xfrm>
            <a:off x="652463" y="0"/>
            <a:ext cx="9102725" cy="1143000"/>
          </a:xfrm>
        </p:spPr>
        <p:txBody>
          <a:bodyPr/>
          <a:lstStyle/>
          <a:p>
            <a:pPr algn="l"/>
            <a:r>
              <a:rPr lang="en-GB" altLang="en-US" sz="3200" dirty="0"/>
              <a:t>Update of SA5 </a:t>
            </a:r>
            <a:r>
              <a:rPr lang="en-US" altLang="zh-CN" sz="3200" dirty="0"/>
              <a:t>Rel-19 OAM ongoing WI/SI </a:t>
            </a:r>
            <a:r>
              <a:rPr lang="en-GB" altLang="en-US" sz="3200" dirty="0"/>
              <a:t>progress</a:t>
            </a:r>
            <a:endParaRPr lang="en-US" altLang="en-US" sz="3200" dirty="0"/>
          </a:p>
        </p:txBody>
      </p:sp>
    </p:spTree>
    <p:extLst>
      <p:ext uri="{BB962C8B-B14F-4D97-AF65-F5344CB8AC3E}">
        <p14:creationId xmlns:p14="http://schemas.microsoft.com/office/powerpoint/2010/main" val="3063938225"/>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372A2273-8919-4D06-9D96-5CABE613C021}"/>
              </a:ext>
            </a:extLst>
          </p:cNvPr>
          <p:cNvSpPr>
            <a:spLocks noGrp="1"/>
          </p:cNvSpPr>
          <p:nvPr>
            <p:ph type="title"/>
          </p:nvPr>
        </p:nvSpPr>
        <p:spPr>
          <a:xfrm>
            <a:off x="652463" y="0"/>
            <a:ext cx="9102725" cy="1143000"/>
          </a:xfrm>
        </p:spPr>
        <p:txBody>
          <a:bodyPr/>
          <a:lstStyle/>
          <a:p>
            <a:r>
              <a:rPr lang="en-GB" altLang="en-US" sz="3200" dirty="0"/>
              <a:t>Update of SA5 </a:t>
            </a:r>
            <a:r>
              <a:rPr lang="en-US" altLang="zh-CN" sz="3200" dirty="0"/>
              <a:t>Rel-19 CH ongoing WI/SI </a:t>
            </a:r>
            <a:r>
              <a:rPr lang="en-GB" altLang="en-US" sz="3200" dirty="0"/>
              <a:t>progress</a:t>
            </a:r>
            <a:endParaRPr lang="en-US" altLang="en-US" sz="3200" strike="sngStrike" dirty="0">
              <a:highlight>
                <a:srgbClr val="00FFFF"/>
              </a:highlight>
            </a:endParaRPr>
          </a:p>
        </p:txBody>
      </p:sp>
      <p:graphicFrame>
        <p:nvGraphicFramePr>
          <p:cNvPr id="7" name="Table 6">
            <a:extLst>
              <a:ext uri="{FF2B5EF4-FFF2-40B4-BE49-F238E27FC236}">
                <a16:creationId xmlns:a16="http://schemas.microsoft.com/office/drawing/2014/main" id="{6539B256-1A71-4270-83D9-F20965F96FF1}"/>
              </a:ext>
            </a:extLst>
          </p:cNvPr>
          <p:cNvGraphicFramePr>
            <a:graphicFrameLocks noGrp="1"/>
          </p:cNvGraphicFramePr>
          <p:nvPr>
            <p:extLst>
              <p:ext uri="{D42A27DB-BD31-4B8C-83A1-F6EECF244321}">
                <p14:modId xmlns:p14="http://schemas.microsoft.com/office/powerpoint/2010/main" val="1629788451"/>
              </p:ext>
            </p:extLst>
          </p:nvPr>
        </p:nvGraphicFramePr>
        <p:xfrm>
          <a:off x="169871" y="1493138"/>
          <a:ext cx="11949793" cy="3545715"/>
        </p:xfrm>
        <a:graphic>
          <a:graphicData uri="http://schemas.openxmlformats.org/drawingml/2006/table">
            <a:tbl>
              <a:tblPr/>
              <a:tblGrid>
                <a:gridCol w="783772">
                  <a:extLst>
                    <a:ext uri="{9D8B030D-6E8A-4147-A177-3AD203B41FA5}">
                      <a16:colId xmlns:a16="http://schemas.microsoft.com/office/drawing/2014/main" val="2542914323"/>
                    </a:ext>
                  </a:extLst>
                </a:gridCol>
                <a:gridCol w="3636671">
                  <a:extLst>
                    <a:ext uri="{9D8B030D-6E8A-4147-A177-3AD203B41FA5}">
                      <a16:colId xmlns:a16="http://schemas.microsoft.com/office/drawing/2014/main" val="181470375"/>
                    </a:ext>
                  </a:extLst>
                </a:gridCol>
                <a:gridCol w="1771935">
                  <a:extLst>
                    <a:ext uri="{9D8B030D-6E8A-4147-A177-3AD203B41FA5}">
                      <a16:colId xmlns:a16="http://schemas.microsoft.com/office/drawing/2014/main" val="3131521887"/>
                    </a:ext>
                  </a:extLst>
                </a:gridCol>
                <a:gridCol w="1336999">
                  <a:extLst>
                    <a:ext uri="{9D8B030D-6E8A-4147-A177-3AD203B41FA5}">
                      <a16:colId xmlns:a16="http://schemas.microsoft.com/office/drawing/2014/main" val="1768482317"/>
                    </a:ext>
                  </a:extLst>
                </a:gridCol>
                <a:gridCol w="896573">
                  <a:extLst>
                    <a:ext uri="{9D8B030D-6E8A-4147-A177-3AD203B41FA5}">
                      <a16:colId xmlns:a16="http://schemas.microsoft.com/office/drawing/2014/main" val="2882163933"/>
                    </a:ext>
                  </a:extLst>
                </a:gridCol>
                <a:gridCol w="816403">
                  <a:extLst>
                    <a:ext uri="{9D8B030D-6E8A-4147-A177-3AD203B41FA5}">
                      <a16:colId xmlns:a16="http://schemas.microsoft.com/office/drawing/2014/main" val="1141164851"/>
                    </a:ext>
                  </a:extLst>
                </a:gridCol>
                <a:gridCol w="533019">
                  <a:extLst>
                    <a:ext uri="{9D8B030D-6E8A-4147-A177-3AD203B41FA5}">
                      <a16:colId xmlns:a16="http://schemas.microsoft.com/office/drawing/2014/main" val="1852499474"/>
                    </a:ext>
                  </a:extLst>
                </a:gridCol>
                <a:gridCol w="2174421">
                  <a:extLst>
                    <a:ext uri="{9D8B030D-6E8A-4147-A177-3AD203B41FA5}">
                      <a16:colId xmlns:a16="http://schemas.microsoft.com/office/drawing/2014/main" val="2182879938"/>
                    </a:ext>
                  </a:extLst>
                </a:gridCol>
              </a:tblGrid>
              <a:tr h="119766">
                <a:tc>
                  <a:txBody>
                    <a:bodyPr/>
                    <a:lstStyle/>
                    <a:p>
                      <a:pPr algn="ctr">
                        <a:lnSpc>
                          <a:spcPct val="107000"/>
                        </a:lnSpc>
                        <a:spcAft>
                          <a:spcPts val="800"/>
                        </a:spcAft>
                      </a:pPr>
                      <a:r>
                        <a:rPr lang="en-GB" sz="1050" dirty="0">
                          <a:latin typeface="+mn-lt"/>
                        </a:rPr>
                        <a:t>UID</a:t>
                      </a: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algn="ctr">
                        <a:lnSpc>
                          <a:spcPct val="107000"/>
                        </a:lnSpc>
                        <a:spcAft>
                          <a:spcPts val="800"/>
                        </a:spcAft>
                      </a:pPr>
                      <a:r>
                        <a:rPr lang="en-GB" sz="1050" dirty="0">
                          <a:latin typeface="+mn-lt"/>
                        </a:rPr>
                        <a:t>Name</a:t>
                      </a: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algn="ctr">
                        <a:lnSpc>
                          <a:spcPct val="107000"/>
                        </a:lnSpc>
                        <a:spcAft>
                          <a:spcPts val="800"/>
                        </a:spcAft>
                      </a:pPr>
                      <a:r>
                        <a:rPr lang="en-GB" sz="1050" dirty="0">
                          <a:latin typeface="+mn-lt"/>
                        </a:rPr>
                        <a:t>Acronym</a:t>
                      </a: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50" dirty="0">
                          <a:latin typeface="+mn-lt"/>
                        </a:rPr>
                        <a:t>Target (dd/mm/</a:t>
                      </a:r>
                      <a:r>
                        <a:rPr lang="en-GB" altLang="zh-CN" sz="1050" dirty="0" err="1">
                          <a:latin typeface="+mn-lt"/>
                        </a:rPr>
                        <a:t>yyyy</a:t>
                      </a:r>
                      <a:r>
                        <a:rPr lang="en-GB" altLang="zh-CN" sz="1050" dirty="0">
                          <a:latin typeface="+mn-lt"/>
                        </a:rPr>
                        <a:t>)</a:t>
                      </a: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algn="ctr">
                        <a:lnSpc>
                          <a:spcPct val="107000"/>
                        </a:lnSpc>
                        <a:spcAft>
                          <a:spcPts val="800"/>
                        </a:spcAft>
                      </a:pPr>
                      <a:r>
                        <a:rPr lang="en-GB" sz="1050" dirty="0">
                          <a:latin typeface="+mn-lt"/>
                        </a:rPr>
                        <a:t>Old %</a:t>
                      </a: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marL="0" algn="ctr" defTabSz="1219170" rtl="0" eaLnBrk="1" latinLnBrk="0" hangingPunct="1">
                        <a:lnSpc>
                          <a:spcPct val="107000"/>
                        </a:lnSpc>
                        <a:spcAft>
                          <a:spcPts val="800"/>
                        </a:spcAft>
                      </a:pPr>
                      <a:r>
                        <a:rPr lang="en-GB" sz="1050" kern="1200" dirty="0">
                          <a:solidFill>
                            <a:schemeClr val="tx1"/>
                          </a:solidFill>
                          <a:latin typeface="+mn-lt"/>
                          <a:ea typeface="+mn-ea"/>
                          <a:cs typeface="+mn-cs"/>
                        </a:rPr>
                        <a:t>WID</a:t>
                      </a: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algn="ctr">
                        <a:lnSpc>
                          <a:spcPct val="107000"/>
                        </a:lnSpc>
                        <a:spcAft>
                          <a:spcPts val="800"/>
                        </a:spcAft>
                      </a:pPr>
                      <a:r>
                        <a:rPr lang="en-GB" sz="1050" dirty="0">
                          <a:solidFill>
                            <a:srgbClr val="FF0000"/>
                          </a:solidFill>
                          <a:latin typeface="+mn-lt"/>
                        </a:rPr>
                        <a:t>New %</a:t>
                      </a:r>
                      <a:endParaRPr lang="en-GB" sz="1050" b="1" kern="1200" dirty="0">
                        <a:solidFill>
                          <a:schemeClr val="lt1"/>
                        </a:solidFill>
                        <a:latin typeface="+mn-lt"/>
                        <a:ea typeface="+mn-ea"/>
                        <a:cs typeface="+mn-cs"/>
                      </a:endParaRP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tc>
                  <a:txBody>
                    <a:bodyPr/>
                    <a:lstStyle/>
                    <a:p>
                      <a:pPr algn="ctr">
                        <a:lnSpc>
                          <a:spcPct val="107000"/>
                        </a:lnSpc>
                        <a:spcAft>
                          <a:spcPts val="800"/>
                        </a:spcAft>
                      </a:pPr>
                      <a:r>
                        <a:rPr lang="en-GB" sz="1050" dirty="0">
                          <a:solidFill>
                            <a:srgbClr val="FF0000"/>
                          </a:solidFill>
                          <a:latin typeface="+mn-lt"/>
                        </a:rPr>
                        <a:t>Change or comment</a:t>
                      </a:r>
                    </a:p>
                  </a:txBody>
                  <a:tcPr marL="36001" marR="3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2AF2F"/>
                    </a:solidFill>
                  </a:tcPr>
                </a:tc>
                <a:extLst>
                  <a:ext uri="{0D108BD9-81ED-4DB2-BD59-A6C34878D82A}">
                    <a16:rowId xmlns:a16="http://schemas.microsoft.com/office/drawing/2014/main" val="970954047"/>
                  </a:ext>
                </a:extLst>
              </a:tr>
              <a:tr h="216691">
                <a:tc>
                  <a:txBody>
                    <a:bodyPr/>
                    <a:lstStyle/>
                    <a:p>
                      <a:pPr algn="ctr" fontAlgn="b"/>
                      <a:r>
                        <a:rPr lang="en-US" altLang="zh-CN" sz="1050" b="0" i="0" u="none" strike="noStrike" kern="1200" dirty="0">
                          <a:solidFill>
                            <a:srgbClr val="000000"/>
                          </a:solidFill>
                          <a:effectLst/>
                          <a:latin typeface="+mn-lt"/>
                          <a:ea typeface="等线" panose="02010600030101010101" pitchFamily="2" charset="-122"/>
                          <a:cs typeface="Arial" panose="020B0604020202020204" pitchFamily="34" charset="0"/>
                        </a:rPr>
                        <a:t>1040012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a:spcAft>
                          <a:spcPts val="0"/>
                        </a:spcAft>
                      </a:pPr>
                      <a:r>
                        <a:rPr lang="en-US" sz="1050" dirty="0">
                          <a:solidFill>
                            <a:srgbClr val="000000"/>
                          </a:solidFill>
                          <a:effectLst/>
                          <a:latin typeface="+mn-lt"/>
                          <a:ea typeface="Microsoft YaHei UI" panose="020B0503020204020204" pitchFamily="34" charset="-122"/>
                        </a:rPr>
                        <a:t>CHF Segmentation</a:t>
                      </a:r>
                      <a:endParaRPr lang="en-US" sz="1050" dirty="0">
                        <a:effectLst/>
                        <a:latin typeface="+mn-lt"/>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a:spcAft>
                          <a:spcPts val="0"/>
                        </a:spcAft>
                      </a:pPr>
                      <a:r>
                        <a:rPr lang="en-US" sz="1050" dirty="0" err="1">
                          <a:solidFill>
                            <a:srgbClr val="000000"/>
                          </a:solidFill>
                          <a:effectLst/>
                          <a:latin typeface="+mn-lt"/>
                          <a:ea typeface="Microsoft YaHei UI" panose="020B0503020204020204" pitchFamily="34" charset="-122"/>
                        </a:rPr>
                        <a:t>CHFSeg</a:t>
                      </a:r>
                      <a:endParaRPr lang="en-US" sz="1050" dirty="0">
                        <a:effectLst/>
                        <a:latin typeface="+mn-lt"/>
                        <a:ea typeface="等线"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r>
                        <a:rPr lang="en-US" sz="1050" b="0" i="0" u="none" strike="noStrike" kern="1200" dirty="0">
                          <a:solidFill>
                            <a:srgbClr val="000000"/>
                          </a:solidFill>
                          <a:effectLst/>
                          <a:latin typeface="+mn-lt"/>
                          <a:ea typeface="等线" panose="02010600030101010101" pitchFamily="2" charset="-122"/>
                          <a:cs typeface="Arial" panose="020B0604020202020204" pitchFamily="34" charset="0"/>
                        </a:rPr>
                        <a:t>03/03/2025</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prstClr val="black"/>
                          </a:solidFill>
                          <a:effectLst/>
                          <a:uLnTx/>
                          <a:uFillTx/>
                          <a:latin typeface="+mn-lt"/>
                          <a:ea typeface="+mn-ea"/>
                          <a:cs typeface="+mn-cs"/>
                        </a:rPr>
                        <a:t>25 %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1050" kern="1200" noProof="0" dirty="0">
                          <a:solidFill>
                            <a:srgbClr val="000000"/>
                          </a:solidFill>
                          <a:effectLst/>
                          <a:latin typeface="+mn-lt"/>
                          <a:ea typeface="PMingLiU"/>
                          <a:cs typeface="+mn-cs"/>
                        </a:rPr>
                        <a:t>SP-241001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FF0000"/>
                          </a:solidFill>
                          <a:effectLst/>
                          <a:uLnTx/>
                          <a:uFillTx/>
                          <a:latin typeface="+mn-lt"/>
                          <a:ea typeface="+mn-ea"/>
                          <a:cs typeface="+mn-cs"/>
                        </a:rPr>
                        <a:t>55 %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kumimoji="0" lang="en-GB" sz="1050" b="0" i="0" u="none" strike="noStrike" kern="1200" cap="none" spc="0" normalizeH="0" baseline="0" noProof="0" dirty="0">
                        <a:ln>
                          <a:noFill/>
                        </a:ln>
                        <a:solidFill>
                          <a:schemeClr val="tx1"/>
                        </a:solidFill>
                        <a:effectLst/>
                        <a:uLnTx/>
                        <a:uFillTx/>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204675885"/>
                  </a:ext>
                </a:extLst>
              </a:tr>
              <a:tr h="216691">
                <a:tc>
                  <a:txBody>
                    <a:bodyPr/>
                    <a:lstStyle/>
                    <a:p>
                      <a:pPr algn="ctr" fontAlgn="b"/>
                      <a:r>
                        <a:rPr lang="en-US" altLang="zh-CN" sz="1050" b="0" i="0" u="none" strike="noStrike" kern="1200" dirty="0">
                          <a:solidFill>
                            <a:srgbClr val="000000"/>
                          </a:solidFill>
                          <a:effectLst/>
                          <a:latin typeface="+mn-lt"/>
                          <a:ea typeface="等线" panose="02010600030101010101" pitchFamily="2" charset="-122"/>
                          <a:cs typeface="Arial" panose="020B0604020202020204" pitchFamily="34" charset="0"/>
                        </a:rPr>
                        <a:t>1040013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a:spcAft>
                          <a:spcPts val="0"/>
                        </a:spcAft>
                      </a:pPr>
                      <a:r>
                        <a:rPr lang="en-US" sz="1050" dirty="0">
                          <a:solidFill>
                            <a:srgbClr val="000000"/>
                          </a:solidFill>
                          <a:effectLst/>
                          <a:latin typeface="+mn-lt"/>
                          <a:ea typeface="Microsoft YaHei UI" panose="020B0503020204020204" pitchFamily="34" charset="-122"/>
                        </a:rPr>
                        <a:t>Charging Aspects of Ranging and </a:t>
                      </a:r>
                      <a:r>
                        <a:rPr lang="en-US" sz="1050" dirty="0" err="1">
                          <a:solidFill>
                            <a:srgbClr val="000000"/>
                          </a:solidFill>
                          <a:effectLst/>
                          <a:latin typeface="+mn-lt"/>
                          <a:ea typeface="Microsoft YaHei UI" panose="020B0503020204020204" pitchFamily="34" charset="-122"/>
                        </a:rPr>
                        <a:t>Sidelink</a:t>
                      </a:r>
                      <a:r>
                        <a:rPr lang="en-US" sz="1050" dirty="0">
                          <a:solidFill>
                            <a:srgbClr val="000000"/>
                          </a:solidFill>
                          <a:effectLst/>
                          <a:latin typeface="+mn-lt"/>
                          <a:ea typeface="Microsoft YaHei UI" panose="020B0503020204020204" pitchFamily="34" charset="-122"/>
                        </a:rPr>
                        <a:t> Positioning</a:t>
                      </a:r>
                      <a:endParaRPr lang="en-US" sz="1050" dirty="0">
                        <a:effectLst/>
                        <a:latin typeface="+mn-lt"/>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a:spcAft>
                          <a:spcPts val="0"/>
                        </a:spcAft>
                      </a:pPr>
                      <a:r>
                        <a:rPr lang="en-US" sz="1050" dirty="0" err="1">
                          <a:solidFill>
                            <a:srgbClr val="000000"/>
                          </a:solidFill>
                          <a:effectLst/>
                          <a:latin typeface="+mn-lt"/>
                          <a:ea typeface="Microsoft YaHei UI" panose="020B0503020204020204" pitchFamily="34" charset="-122"/>
                        </a:rPr>
                        <a:t>Ranging_SL_CH</a:t>
                      </a:r>
                      <a:endParaRPr lang="en-US" sz="1050" dirty="0">
                        <a:effectLst/>
                        <a:latin typeface="+mn-lt"/>
                        <a:ea typeface="等线"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r>
                        <a:rPr lang="en-US" altLang="zh-CN" sz="1050" b="0" i="0" u="none" strike="noStrike" kern="1200" dirty="0">
                          <a:solidFill>
                            <a:srgbClr val="000000"/>
                          </a:solidFill>
                          <a:effectLst/>
                          <a:latin typeface="+mn-lt"/>
                          <a:ea typeface="等线" panose="02010600030101010101" pitchFamily="2" charset="-122"/>
                          <a:cs typeface="Arial" panose="020B0604020202020204" pitchFamily="34" charset="0"/>
                        </a:rPr>
                        <a:t>03/03/2025</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prstClr val="black"/>
                          </a:solidFill>
                          <a:effectLst/>
                          <a:uLnTx/>
                          <a:uFillTx/>
                          <a:latin typeface="+mn-lt"/>
                          <a:ea typeface="+mn-ea"/>
                          <a:cs typeface="+mn-cs"/>
                        </a:rPr>
                        <a:t>50 %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spcAft>
                          <a:spcPts val="0"/>
                        </a:spcAft>
                      </a:pPr>
                      <a:r>
                        <a:rPr lang="en-US" sz="1050" kern="1200" dirty="0">
                          <a:solidFill>
                            <a:srgbClr val="000000"/>
                          </a:solidFill>
                          <a:effectLst/>
                          <a:latin typeface="+mn-lt"/>
                          <a:ea typeface="PMingLiU"/>
                          <a:cs typeface="+mn-cs"/>
                        </a:rPr>
                        <a:t>SP-241002</a:t>
                      </a:r>
                      <a:endParaRPr lang="zh-CN" altLang="en-US" sz="1050" kern="1200" dirty="0">
                        <a:solidFill>
                          <a:srgbClr val="000000"/>
                        </a:solidFill>
                        <a:effectLst/>
                        <a:latin typeface="+mn-lt"/>
                        <a:ea typeface="PMingLiU"/>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FF0000"/>
                          </a:solidFill>
                          <a:effectLst/>
                          <a:highlight>
                            <a:srgbClr val="00FF00"/>
                          </a:highlight>
                          <a:uLnTx/>
                          <a:uFillTx/>
                          <a:latin typeface="+mn-lt"/>
                          <a:ea typeface="+mn-ea"/>
                          <a:cs typeface="+mn-cs"/>
                        </a:rPr>
                        <a:t>100 %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chemeClr val="tx1"/>
                          </a:solidFill>
                          <a:effectLst/>
                          <a:highlight>
                            <a:srgbClr val="00FFFF"/>
                          </a:highlight>
                          <a:uLnTx/>
                          <a:uFillTx/>
                          <a:latin typeface="+mn-lt"/>
                          <a:ea typeface="等线" panose="02010600030101010101" pitchFamily="2" charset="-122"/>
                          <a:cs typeface="+mn-cs"/>
                        </a:rPr>
                        <a:t>This WI is a Rel-19 WI instead of Rel-18. </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537055268"/>
                  </a:ext>
                </a:extLst>
              </a:tr>
              <a:tr h="216691">
                <a:tc>
                  <a:txBody>
                    <a:bodyPr/>
                    <a:lstStyle/>
                    <a:p>
                      <a:pPr algn="ctr" fontAlgn="b"/>
                      <a:r>
                        <a:rPr lang="en-US" altLang="zh-CN" sz="1050" b="0" i="0" u="none" strike="noStrike" kern="1200" dirty="0">
                          <a:solidFill>
                            <a:srgbClr val="000000"/>
                          </a:solidFill>
                          <a:effectLst/>
                          <a:latin typeface="+mn-lt"/>
                          <a:ea typeface="等线" panose="02010600030101010101" pitchFamily="2" charset="-122"/>
                          <a:cs typeface="Arial" panose="020B0604020202020204" pitchFamily="34" charset="0"/>
                        </a:rPr>
                        <a:t>1040014</a:t>
                      </a:r>
                    </a:p>
                    <a:p>
                      <a:pPr algn="ctr" fontAlgn="b"/>
                      <a:endParaRPr lang="en-US" altLang="zh-CN" sz="1050" b="0" i="0" u="none" strike="noStrike" kern="1200" dirty="0">
                        <a:solidFill>
                          <a:srgbClr val="000000"/>
                        </a:solidFill>
                        <a:effectLst/>
                        <a:latin typeface="+mn-lt"/>
                        <a:ea typeface="等线" panose="02010600030101010101" pitchFamily="2" charset="-122"/>
                        <a:cs typeface="Arial" panose="020B060402020202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a:spcAft>
                          <a:spcPts val="0"/>
                        </a:spcAft>
                      </a:pPr>
                      <a:r>
                        <a:rPr lang="en-US" sz="1050" dirty="0">
                          <a:solidFill>
                            <a:srgbClr val="000000"/>
                          </a:solidFill>
                          <a:effectLst/>
                          <a:latin typeface="+mn-lt"/>
                          <a:ea typeface="Microsoft YaHei UI" panose="020B0503020204020204" pitchFamily="34" charset="-122"/>
                        </a:rPr>
                        <a:t>Study on charging aspects of satellite access Phase 3</a:t>
                      </a:r>
                      <a:endParaRPr lang="en-US" sz="1050" dirty="0">
                        <a:effectLst/>
                        <a:latin typeface="+mn-lt"/>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a:spcAft>
                          <a:spcPts val="0"/>
                        </a:spcAft>
                      </a:pPr>
                      <a:r>
                        <a:rPr lang="en-US" sz="1050" dirty="0">
                          <a:solidFill>
                            <a:srgbClr val="000000"/>
                          </a:solidFill>
                          <a:effectLst/>
                          <a:latin typeface="+mn-lt"/>
                          <a:ea typeface="Microsoft YaHei UI" panose="020B0503020204020204" pitchFamily="34" charset="-122"/>
                        </a:rPr>
                        <a:t>FS_5GSAT_Ph3_CH</a:t>
                      </a:r>
                      <a:endParaRPr lang="en-US" sz="1050" dirty="0">
                        <a:effectLst/>
                        <a:latin typeface="+mn-lt"/>
                        <a:ea typeface="等线"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rgbClr val="000000"/>
                          </a:solidFill>
                          <a:effectLst/>
                          <a:highlight>
                            <a:srgbClr val="00FFFF"/>
                          </a:highlight>
                          <a:uLnTx/>
                          <a:uFillTx/>
                          <a:latin typeface="+mn-lt"/>
                          <a:ea typeface="等线" panose="02010600030101010101" pitchFamily="2" charset="-122"/>
                          <a:cs typeface="Arial" panose="020B0604020202020204" pitchFamily="34" charset="0"/>
                        </a:rPr>
                        <a:t>12/12/2024-&gt; </a:t>
                      </a:r>
                      <a:r>
                        <a:rPr lang="en-US" altLang="zh-CN" sz="1050" b="0" i="0" u="none" strike="noStrike" kern="1200" dirty="0">
                          <a:solidFill>
                            <a:srgbClr val="000000"/>
                          </a:solidFill>
                          <a:effectLst/>
                          <a:highlight>
                            <a:srgbClr val="00FFFF"/>
                          </a:highlight>
                          <a:latin typeface="+mn-lt"/>
                          <a:ea typeface="等线" panose="02010600030101010101" pitchFamily="2" charset="-122"/>
                          <a:cs typeface="Arial" panose="020B0604020202020204" pitchFamily="34" charset="0"/>
                        </a:rPr>
                        <a:t>03/03/2025</a:t>
                      </a:r>
                      <a:endParaRPr kumimoji="0" lang="en-US" altLang="zh-CN" sz="1050" b="0" i="0" u="none" strike="noStrike" kern="1200" cap="none" spc="0" normalizeH="0" baseline="0" noProof="0" dirty="0">
                        <a:ln>
                          <a:noFill/>
                        </a:ln>
                        <a:solidFill>
                          <a:srgbClr val="000000"/>
                        </a:solidFill>
                        <a:effectLst/>
                        <a:highlight>
                          <a:srgbClr val="00FFFF"/>
                        </a:highlight>
                        <a:uLnTx/>
                        <a:uFillTx/>
                        <a:latin typeface="+mn-lt"/>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prstClr val="black"/>
                          </a:solidFill>
                          <a:effectLst/>
                          <a:uLnTx/>
                          <a:uFillTx/>
                          <a:latin typeface="+mn-lt"/>
                          <a:ea typeface="+mn-ea"/>
                          <a:cs typeface="+mn-cs"/>
                        </a:rPr>
                        <a:t>40 %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spcAft>
                          <a:spcPts val="0"/>
                        </a:spcAft>
                      </a:pPr>
                      <a:r>
                        <a:rPr lang="en-US" sz="1050" kern="1200" dirty="0">
                          <a:solidFill>
                            <a:srgbClr val="000000"/>
                          </a:solidFill>
                          <a:effectLst/>
                          <a:latin typeface="+mn-lt"/>
                          <a:ea typeface="PMingLiU"/>
                          <a:cs typeface="+mn-cs"/>
                        </a:rPr>
                        <a:t>SP-240980</a:t>
                      </a:r>
                      <a:endParaRPr lang="zh-CN" altLang="en-US" sz="1050" kern="1200" dirty="0">
                        <a:solidFill>
                          <a:srgbClr val="000000"/>
                        </a:solidFill>
                        <a:effectLst/>
                        <a:latin typeface="+mn-lt"/>
                        <a:ea typeface="PMingLiU"/>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FF0000"/>
                          </a:solidFill>
                          <a:effectLst/>
                          <a:uLnTx/>
                          <a:uFillTx/>
                          <a:latin typeface="+mn-lt"/>
                          <a:ea typeface="+mn-ea"/>
                          <a:cs typeface="+mn-cs"/>
                        </a:rPr>
                        <a:t>75 %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r>
                        <a:rPr kumimoji="0" lang="en-GB" sz="1050" b="0" i="0" u="none" strike="noStrike" kern="1200" cap="none" spc="0" normalizeH="0" baseline="0" noProof="0" dirty="0">
                          <a:ln>
                            <a:noFill/>
                          </a:ln>
                          <a:solidFill>
                            <a:prstClr val="black"/>
                          </a:solidFill>
                          <a:effectLst/>
                          <a:highlight>
                            <a:srgbClr val="00FFFF"/>
                          </a:highlight>
                          <a:uLnTx/>
                          <a:uFillTx/>
                          <a:latin typeface="+mn-lt"/>
                          <a:ea typeface="+mn-ea"/>
                          <a:cs typeface="+mn-cs"/>
                        </a:rPr>
                        <a:t>Delayed, pending work in SA2 on 5GSAT_Ph3-ARC)</a:t>
                      </a:r>
                      <a:endParaRPr kumimoji="0" lang="en-GB" sz="1050" b="0" i="0" u="none" strike="noStrike" kern="1200" cap="none" spc="0" normalizeH="0" baseline="0" noProof="0" dirty="0">
                        <a:ln>
                          <a:noFill/>
                        </a:ln>
                        <a:solidFill>
                          <a:srgbClr val="FF0000"/>
                        </a:solidFill>
                        <a:effectLst/>
                        <a:highlight>
                          <a:srgbClr val="00FFFF"/>
                        </a:highlight>
                        <a:uLnTx/>
                        <a:uFillTx/>
                        <a:latin typeface="+mn-lt"/>
                        <a:ea typeface="+mn-ea"/>
                        <a:cs typeface="+mn-cs"/>
                      </a:endParaRPr>
                    </a:p>
                  </a:txBody>
                  <a:tcPr marL="48003" marR="48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994204127"/>
                  </a:ext>
                </a:extLst>
              </a:tr>
              <a:tr h="216691">
                <a:tc>
                  <a:txBody>
                    <a:bodyPr/>
                    <a:lstStyle/>
                    <a:p>
                      <a:pPr algn="ctr" fontAlgn="b"/>
                      <a:r>
                        <a:rPr lang="en-US" altLang="zh-CN" sz="1050" b="0" i="0" u="none" strike="noStrike" kern="1200" dirty="0">
                          <a:solidFill>
                            <a:srgbClr val="000000"/>
                          </a:solidFill>
                          <a:effectLst/>
                          <a:latin typeface="+mn-lt"/>
                          <a:ea typeface="等线" panose="02010600030101010101" pitchFamily="2" charset="-122"/>
                          <a:cs typeface="Arial" panose="020B0604020202020204" pitchFamily="34" charset="0"/>
                        </a:rPr>
                        <a:t>1040015</a:t>
                      </a:r>
                    </a:p>
                    <a:p>
                      <a:pPr algn="ctr" fontAlgn="b"/>
                      <a:endParaRPr lang="en-US" altLang="zh-CN" sz="1050" b="0" i="0" u="none" strike="noStrike" kern="1200" dirty="0">
                        <a:solidFill>
                          <a:srgbClr val="000000"/>
                        </a:solidFill>
                        <a:effectLst/>
                        <a:latin typeface="+mn-lt"/>
                        <a:ea typeface="等线" panose="02010600030101010101" pitchFamily="2" charset="-122"/>
                        <a:cs typeface="Arial" panose="020B060402020202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a:spcAft>
                          <a:spcPts val="0"/>
                        </a:spcAft>
                      </a:pPr>
                      <a:r>
                        <a:rPr lang="en-US" sz="1050" dirty="0">
                          <a:solidFill>
                            <a:srgbClr val="000000"/>
                          </a:solidFill>
                          <a:effectLst/>
                          <a:latin typeface="+mn-lt"/>
                          <a:ea typeface="Microsoft YaHei UI" panose="020B0503020204020204" pitchFamily="34" charset="-122"/>
                        </a:rPr>
                        <a:t>Study on Charging Aspects of CAPIF</a:t>
                      </a:r>
                      <a:endParaRPr lang="en-US" sz="1050" dirty="0">
                        <a:effectLst/>
                        <a:latin typeface="+mn-lt"/>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a:spcAft>
                          <a:spcPts val="0"/>
                        </a:spcAft>
                      </a:pPr>
                      <a:r>
                        <a:rPr lang="en-US" sz="1050" dirty="0">
                          <a:solidFill>
                            <a:srgbClr val="000000"/>
                          </a:solidFill>
                          <a:effectLst/>
                          <a:highlight>
                            <a:srgbClr val="00FFFF"/>
                          </a:highlight>
                          <a:latin typeface="+mn-lt"/>
                          <a:ea typeface="Microsoft YaHei UI" panose="020B0503020204020204" pitchFamily="34" charset="-122"/>
                        </a:rPr>
                        <a:t>FS_CAPIF_CH</a:t>
                      </a:r>
                    </a:p>
                    <a:p>
                      <a:pPr algn="just">
                        <a:spcAft>
                          <a:spcPts val="0"/>
                        </a:spcAft>
                      </a:pPr>
                      <a:r>
                        <a:rPr lang="en-US" sz="1050" dirty="0">
                          <a:solidFill>
                            <a:srgbClr val="000000"/>
                          </a:solidFill>
                          <a:effectLst/>
                          <a:highlight>
                            <a:srgbClr val="00FFFF"/>
                          </a:highlight>
                          <a:latin typeface="+mn-lt"/>
                          <a:ea typeface="Microsoft YaHei UI" panose="020B0503020204020204" pitchFamily="34" charset="-122"/>
                        </a:rPr>
                        <a:t>-&gt;</a:t>
                      </a:r>
                      <a:r>
                        <a:rPr lang="en-US" altLang="zh-CN" sz="1050" dirty="0">
                          <a:solidFill>
                            <a:srgbClr val="000000"/>
                          </a:solidFill>
                          <a:effectLst/>
                          <a:highlight>
                            <a:srgbClr val="00FFFF"/>
                          </a:highlight>
                          <a:latin typeface="+mn-lt"/>
                          <a:ea typeface="Microsoft YaHei UI" panose="020B0503020204020204" pitchFamily="34" charset="-122"/>
                        </a:rPr>
                        <a:t>FS_CAPIF_Ph2_CH</a:t>
                      </a:r>
                      <a:endParaRPr lang="en-US" sz="1050" dirty="0">
                        <a:effectLst/>
                        <a:highlight>
                          <a:srgbClr val="00FFFF"/>
                        </a:highlight>
                        <a:latin typeface="+mn-lt"/>
                        <a:ea typeface="等线"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a:ln>
                            <a:noFill/>
                          </a:ln>
                          <a:solidFill>
                            <a:srgbClr val="000000"/>
                          </a:solidFill>
                          <a:effectLst/>
                          <a:highlight>
                            <a:srgbClr val="00FFFF"/>
                          </a:highlight>
                          <a:uLnTx/>
                          <a:uFillTx/>
                          <a:latin typeface="Calibri"/>
                          <a:ea typeface="等线" panose="02010600030101010101" pitchFamily="2" charset="-122"/>
                          <a:cs typeface="Arial" panose="020B0604020202020204" pitchFamily="34" charset="0"/>
                        </a:rPr>
                        <a:t>12/12/2024-&gt; 03/03/2025</a:t>
                      </a:r>
                      <a:endParaRPr kumimoji="0" lang="en-US" altLang="zh-CN" sz="1050" b="0" i="0" u="none" strike="noStrike" kern="1200" cap="none" spc="0" normalizeH="0" baseline="0" noProof="0" dirty="0">
                        <a:ln>
                          <a:noFill/>
                        </a:ln>
                        <a:solidFill>
                          <a:srgbClr val="000000"/>
                        </a:solidFill>
                        <a:effectLst/>
                        <a:highlight>
                          <a:srgbClr val="00FFFF"/>
                        </a:highlight>
                        <a:uLnTx/>
                        <a:uFillTx/>
                        <a:latin typeface="Calibri"/>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prstClr val="black"/>
                          </a:solidFill>
                          <a:effectLst/>
                          <a:uLnTx/>
                          <a:uFillTx/>
                          <a:latin typeface="+mn-lt"/>
                          <a:ea typeface="+mn-ea"/>
                          <a:cs typeface="+mn-cs"/>
                        </a:rPr>
                        <a:t>35 %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spcAft>
                          <a:spcPts val="0"/>
                        </a:spcAft>
                      </a:pPr>
                      <a:r>
                        <a:rPr lang="en-US" sz="1050" kern="1200" dirty="0">
                          <a:solidFill>
                            <a:srgbClr val="000000"/>
                          </a:solidFill>
                          <a:effectLst/>
                          <a:latin typeface="+mn-lt"/>
                          <a:ea typeface="PMingLiU"/>
                          <a:cs typeface="+mn-cs"/>
                        </a:rPr>
                        <a:t>SP-240981</a:t>
                      </a:r>
                      <a:endParaRPr lang="zh-CN" altLang="en-US" sz="1050" kern="1200" dirty="0">
                        <a:solidFill>
                          <a:srgbClr val="000000"/>
                        </a:solidFill>
                        <a:effectLst/>
                        <a:latin typeface="+mn-lt"/>
                        <a:ea typeface="PMingLiU"/>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FF0000"/>
                          </a:solidFill>
                          <a:effectLst/>
                          <a:uLnTx/>
                          <a:uFillTx/>
                          <a:latin typeface="+mn-lt"/>
                          <a:ea typeface="+mn-ea"/>
                          <a:cs typeface="+mn-cs"/>
                        </a:rPr>
                        <a:t>75 %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r>
                        <a:rPr kumimoji="0" lang="en-GB" altLang="zh-CN" sz="1050" b="0" i="0" u="none" strike="noStrike" kern="1200" cap="none" spc="0" normalizeH="0" baseline="0" noProof="0" dirty="0">
                          <a:ln>
                            <a:noFill/>
                          </a:ln>
                          <a:solidFill>
                            <a:prstClr val="black"/>
                          </a:solidFill>
                          <a:effectLst/>
                          <a:highlight>
                            <a:srgbClr val="00FFFF"/>
                          </a:highlight>
                          <a:uLnTx/>
                          <a:uFillTx/>
                          <a:latin typeface="+mn-lt"/>
                          <a:ea typeface="+mn-ea"/>
                          <a:cs typeface="+mn-cs"/>
                        </a:rPr>
                        <a:t>Acronym needs to be updated.</a:t>
                      </a:r>
                    </a:p>
                    <a:p>
                      <a:pPr marL="0" marR="0" lvl="0" indent="0" algn="l" defTabSz="1219170" rtl="0" eaLnBrk="1" fontAlgn="auto" latinLnBrk="0" hangingPunct="1">
                        <a:lnSpc>
                          <a:spcPct val="107000"/>
                        </a:lnSpc>
                        <a:spcBef>
                          <a:spcPts val="0"/>
                        </a:spcBef>
                        <a:spcAft>
                          <a:spcPts val="800"/>
                        </a:spcAft>
                        <a:buClrTx/>
                        <a:buSzTx/>
                        <a:buFontTx/>
                        <a:buNone/>
                        <a:tabLst/>
                        <a:defRPr/>
                      </a:pPr>
                      <a:r>
                        <a:rPr kumimoji="0" lang="en-GB" altLang="zh-CN" sz="1050" b="0" i="0" u="none" strike="noStrike" kern="1200" cap="none" spc="0" normalizeH="0" baseline="0" noProof="0" dirty="0">
                          <a:ln>
                            <a:noFill/>
                          </a:ln>
                          <a:solidFill>
                            <a:prstClr val="black"/>
                          </a:solidFill>
                          <a:effectLst/>
                          <a:highlight>
                            <a:srgbClr val="00FFFF"/>
                          </a:highlight>
                          <a:uLnTx/>
                          <a:uFillTx/>
                          <a:latin typeface="+mn-lt"/>
                          <a:ea typeface="+mn-ea"/>
                          <a:cs typeface="+mn-cs"/>
                        </a:rPr>
                        <a:t>Delayed, </a:t>
                      </a:r>
                      <a:r>
                        <a:rPr kumimoji="0" lang="en-GB" sz="1050" b="0" i="0" u="none" strike="noStrike" kern="1200" cap="none" spc="0" normalizeH="0" baseline="0" noProof="0" dirty="0">
                          <a:ln>
                            <a:noFill/>
                          </a:ln>
                          <a:solidFill>
                            <a:prstClr val="black"/>
                          </a:solidFill>
                          <a:effectLst/>
                          <a:highlight>
                            <a:srgbClr val="00FFFF"/>
                          </a:highlight>
                          <a:uLnTx/>
                          <a:uFillTx/>
                          <a:latin typeface="+mn-lt"/>
                          <a:ea typeface="+mn-ea"/>
                          <a:cs typeface="+mn-cs"/>
                        </a:rPr>
                        <a:t>additional aspects from GSMA OPG, WID is feasible based on CRs in Rel-19</a:t>
                      </a:r>
                      <a:endParaRPr kumimoji="0" lang="en-GB" sz="1050" b="0" i="0" u="none" strike="noStrike" kern="1200" cap="none" spc="0" normalizeH="0" baseline="0" noProof="0" dirty="0">
                        <a:ln>
                          <a:noFill/>
                        </a:ln>
                        <a:solidFill>
                          <a:srgbClr val="FF0000"/>
                        </a:solidFill>
                        <a:effectLst/>
                        <a:highlight>
                          <a:srgbClr val="00FFFF"/>
                        </a:highlight>
                        <a:uLnTx/>
                        <a:uFillTx/>
                        <a:latin typeface="+mn-lt"/>
                        <a:ea typeface="+mn-ea"/>
                        <a:cs typeface="+mn-cs"/>
                      </a:endParaRPr>
                    </a:p>
                  </a:txBody>
                  <a:tcPr marL="48003" marR="48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901376787"/>
                  </a:ext>
                </a:extLst>
              </a:tr>
              <a:tr h="245973">
                <a:tc>
                  <a:txBody>
                    <a:bodyPr/>
                    <a:lstStyle/>
                    <a:p>
                      <a:pPr algn="ctr" fontAlgn="b"/>
                      <a:r>
                        <a:rPr lang="en-US" altLang="zh-CN" sz="1050" b="0" i="0" u="none" strike="noStrike" kern="1200" dirty="0">
                          <a:solidFill>
                            <a:srgbClr val="000000"/>
                          </a:solidFill>
                          <a:effectLst/>
                          <a:latin typeface="+mn-lt"/>
                          <a:ea typeface="等线" panose="02010600030101010101" pitchFamily="2" charset="-122"/>
                          <a:cs typeface="Arial" panose="020B0604020202020204" pitchFamily="34" charset="0"/>
                        </a:rPr>
                        <a:t>1040016</a:t>
                      </a:r>
                    </a:p>
                    <a:p>
                      <a:pPr algn="ctr" fontAlgn="b"/>
                      <a:endParaRPr lang="en-US" altLang="zh-CN" sz="1050" b="0" i="0" u="none" strike="noStrike" kern="1200" dirty="0">
                        <a:solidFill>
                          <a:srgbClr val="000000"/>
                        </a:solidFill>
                        <a:effectLst/>
                        <a:latin typeface="+mn-lt"/>
                        <a:ea typeface="等线" panose="02010600030101010101" pitchFamily="2" charset="-122"/>
                        <a:cs typeface="Arial" panose="020B060402020202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a:spcAft>
                          <a:spcPts val="0"/>
                        </a:spcAft>
                      </a:pPr>
                      <a:r>
                        <a:rPr lang="en-US" sz="1050" dirty="0">
                          <a:solidFill>
                            <a:srgbClr val="000000"/>
                          </a:solidFill>
                          <a:effectLst/>
                          <a:latin typeface="+mn-lt"/>
                          <a:ea typeface="Microsoft YaHei UI" panose="020B0503020204020204" pitchFamily="34" charset="-122"/>
                        </a:rPr>
                        <a:t>Study on Charging aspects of next generation real time communication services phase 2</a:t>
                      </a:r>
                      <a:endParaRPr lang="en-US" sz="1050" dirty="0">
                        <a:effectLst/>
                        <a:latin typeface="+mn-lt"/>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a:spcAft>
                          <a:spcPts val="0"/>
                        </a:spcAft>
                      </a:pPr>
                      <a:r>
                        <a:rPr lang="en-US" sz="1050" dirty="0">
                          <a:solidFill>
                            <a:srgbClr val="000000"/>
                          </a:solidFill>
                          <a:effectLst/>
                          <a:latin typeface="+mn-lt"/>
                          <a:ea typeface="Microsoft YaHei UI" panose="020B0503020204020204" pitchFamily="34" charset="-122"/>
                        </a:rPr>
                        <a:t>FS_NG_RTC_Ph2_CH</a:t>
                      </a:r>
                      <a:endParaRPr lang="en-US" sz="1050" dirty="0">
                        <a:effectLst/>
                        <a:latin typeface="+mn-lt"/>
                        <a:ea typeface="等线"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a:ln>
                            <a:noFill/>
                          </a:ln>
                          <a:solidFill>
                            <a:srgbClr val="000000"/>
                          </a:solidFill>
                          <a:effectLst/>
                          <a:highlight>
                            <a:srgbClr val="00FFFF"/>
                          </a:highlight>
                          <a:uLnTx/>
                          <a:uFillTx/>
                          <a:latin typeface="Calibri"/>
                          <a:ea typeface="等线" panose="02010600030101010101" pitchFamily="2" charset="-122"/>
                          <a:cs typeface="Arial" panose="020B0604020202020204" pitchFamily="34" charset="0"/>
                        </a:rPr>
                        <a:t>12/12/2024-&gt; 03/03/2025</a:t>
                      </a:r>
                      <a:endParaRPr kumimoji="0" lang="en-US" altLang="zh-CN" sz="1050" b="0" i="0" u="none" strike="noStrike" kern="1200" cap="none" spc="0" normalizeH="0" baseline="0" noProof="0" dirty="0">
                        <a:ln>
                          <a:noFill/>
                        </a:ln>
                        <a:solidFill>
                          <a:srgbClr val="000000"/>
                        </a:solidFill>
                        <a:effectLst/>
                        <a:highlight>
                          <a:srgbClr val="00FFFF"/>
                        </a:highlight>
                        <a:uLnTx/>
                        <a:uFillTx/>
                        <a:latin typeface="Calibri"/>
                        <a:ea typeface="等线" panose="02010600030101010101" pitchFamily="2" charset="-122"/>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prstClr val="black"/>
                          </a:solidFill>
                          <a:effectLst/>
                          <a:uLnTx/>
                          <a:uFillTx/>
                          <a:latin typeface="+mn-lt"/>
                          <a:ea typeface="+mn-ea"/>
                          <a:cs typeface="+mn-cs"/>
                        </a:rPr>
                        <a:t>45 %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spcAft>
                          <a:spcPts val="0"/>
                        </a:spcAft>
                      </a:pPr>
                      <a:r>
                        <a:rPr lang="en-US" sz="1050" kern="1200" dirty="0">
                          <a:solidFill>
                            <a:srgbClr val="000000"/>
                          </a:solidFill>
                          <a:effectLst/>
                          <a:latin typeface="+mn-lt"/>
                          <a:ea typeface="PMingLiU"/>
                          <a:cs typeface="+mn-cs"/>
                        </a:rPr>
                        <a:t>SP-240982</a:t>
                      </a:r>
                      <a:endParaRPr lang="zh-CN" altLang="en-US" sz="1050" kern="1200" dirty="0">
                        <a:solidFill>
                          <a:srgbClr val="000000"/>
                        </a:solidFill>
                        <a:effectLst/>
                        <a:latin typeface="+mn-lt"/>
                        <a:ea typeface="PMingLiU"/>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FF0000"/>
                          </a:solidFill>
                          <a:effectLst/>
                          <a:uLnTx/>
                          <a:uFillTx/>
                          <a:latin typeface="+mn-lt"/>
                          <a:ea typeface="+mn-ea"/>
                          <a:cs typeface="+mn-cs"/>
                        </a:rPr>
                        <a:t>75 %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r>
                        <a:rPr kumimoji="0" lang="en-GB" altLang="zh-CN" sz="1050" b="0" i="0" u="none" strike="noStrike" kern="1200" cap="none" spc="0" normalizeH="0" baseline="0" noProof="0" dirty="0">
                          <a:ln>
                            <a:noFill/>
                          </a:ln>
                          <a:solidFill>
                            <a:prstClr val="black"/>
                          </a:solidFill>
                          <a:effectLst/>
                          <a:highlight>
                            <a:srgbClr val="00FFFF"/>
                          </a:highlight>
                          <a:uLnTx/>
                          <a:uFillTx/>
                          <a:latin typeface="+mn-lt"/>
                          <a:ea typeface="+mn-ea"/>
                          <a:cs typeface="+mn-cs"/>
                        </a:rPr>
                        <a:t>Delayed, </a:t>
                      </a:r>
                      <a:r>
                        <a:rPr kumimoji="0" lang="en-GB" sz="1050" b="0" i="0" u="none" strike="noStrike" kern="1200" cap="none" spc="0" normalizeH="0" baseline="0" noProof="0" dirty="0">
                          <a:ln>
                            <a:noFill/>
                          </a:ln>
                          <a:solidFill>
                            <a:prstClr val="black"/>
                          </a:solidFill>
                          <a:effectLst/>
                          <a:highlight>
                            <a:srgbClr val="00FFFF"/>
                          </a:highlight>
                          <a:uLnTx/>
                          <a:uFillTx/>
                          <a:latin typeface="+mn-lt"/>
                          <a:ea typeface="+mn-ea"/>
                          <a:cs typeface="+mn-cs"/>
                        </a:rPr>
                        <a:t>pending work in SA2 on NG_RTC_Ph2</a:t>
                      </a:r>
                      <a:endParaRPr kumimoji="0" lang="en-GB" sz="1050" b="0" i="0" u="none" strike="noStrike" kern="1200" cap="none" spc="0" normalizeH="0" baseline="0" noProof="0" dirty="0">
                        <a:ln>
                          <a:noFill/>
                        </a:ln>
                        <a:solidFill>
                          <a:srgbClr val="FF0000"/>
                        </a:solidFill>
                        <a:effectLst/>
                        <a:highlight>
                          <a:srgbClr val="00FFFF"/>
                        </a:highlight>
                        <a:uLnTx/>
                        <a:uFillTx/>
                        <a:latin typeface="+mn-lt"/>
                        <a:ea typeface="+mn-ea"/>
                        <a:cs typeface="+mn-cs"/>
                      </a:endParaRPr>
                    </a:p>
                  </a:txBody>
                  <a:tcPr marL="48003" marR="48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528849738"/>
                  </a:ext>
                </a:extLst>
              </a:tr>
              <a:tr h="237561">
                <a:tc>
                  <a:txBody>
                    <a:bodyPr/>
                    <a:lstStyle/>
                    <a:p>
                      <a:pPr algn="ctr" fontAlgn="b"/>
                      <a:r>
                        <a:rPr lang="en-US" altLang="zh-CN" sz="1050" b="0" i="0" u="none" strike="noStrike" kern="1200" dirty="0">
                          <a:solidFill>
                            <a:srgbClr val="000000"/>
                          </a:solidFill>
                          <a:effectLst/>
                          <a:latin typeface="+mn-lt"/>
                          <a:ea typeface="等线" panose="02010600030101010101" pitchFamily="2" charset="-122"/>
                          <a:cs typeface="Arial" panose="020B0604020202020204" pitchFamily="34" charset="0"/>
                        </a:rPr>
                        <a:t>1040017</a:t>
                      </a:r>
                    </a:p>
                    <a:p>
                      <a:pPr algn="ctr" fontAlgn="b"/>
                      <a:endParaRPr lang="en-US" altLang="zh-CN" sz="1050" b="0" i="0" u="none" strike="noStrike" kern="1200" dirty="0">
                        <a:solidFill>
                          <a:srgbClr val="000000"/>
                        </a:solidFill>
                        <a:effectLst/>
                        <a:latin typeface="+mn-lt"/>
                        <a:ea typeface="等线" panose="02010600030101010101" pitchFamily="2" charset="-122"/>
                        <a:cs typeface="Arial" panose="020B060402020202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a:spcAft>
                          <a:spcPts val="0"/>
                        </a:spcAft>
                      </a:pPr>
                      <a:r>
                        <a:rPr lang="en-US" sz="1050" dirty="0">
                          <a:solidFill>
                            <a:srgbClr val="000000"/>
                          </a:solidFill>
                          <a:effectLst/>
                          <a:latin typeface="+mn-lt"/>
                          <a:ea typeface="Microsoft YaHei UI" panose="020B0503020204020204" pitchFamily="34" charset="-122"/>
                        </a:rPr>
                        <a:t>Study on Charging aspects of </a:t>
                      </a:r>
                      <a:r>
                        <a:rPr lang="en-US" sz="1050" dirty="0" err="1">
                          <a:solidFill>
                            <a:srgbClr val="000000"/>
                          </a:solidFill>
                          <a:effectLst/>
                          <a:latin typeface="+mn-lt"/>
                          <a:ea typeface="Microsoft YaHei UI" panose="020B0503020204020204" pitchFamily="34" charset="-122"/>
                        </a:rPr>
                        <a:t>Uncrewed</a:t>
                      </a:r>
                      <a:r>
                        <a:rPr lang="en-US" sz="1050" dirty="0">
                          <a:solidFill>
                            <a:srgbClr val="000000"/>
                          </a:solidFill>
                          <a:effectLst/>
                          <a:latin typeface="+mn-lt"/>
                          <a:ea typeface="Microsoft YaHei UI" panose="020B0503020204020204" pitchFamily="34" charset="-122"/>
                        </a:rPr>
                        <a:t> Aerial Vehicle</a:t>
                      </a:r>
                      <a:endParaRPr lang="en-US" sz="1050" dirty="0">
                        <a:effectLst/>
                        <a:latin typeface="+mn-lt"/>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a:spcAft>
                          <a:spcPts val="0"/>
                        </a:spcAft>
                      </a:pPr>
                      <a:r>
                        <a:rPr lang="en-US" sz="1050" dirty="0">
                          <a:solidFill>
                            <a:srgbClr val="000000"/>
                          </a:solidFill>
                          <a:effectLst/>
                          <a:highlight>
                            <a:srgbClr val="00FFFF"/>
                          </a:highlight>
                          <a:latin typeface="+mn-lt"/>
                          <a:ea typeface="Microsoft YaHei UI" panose="020B0503020204020204" pitchFamily="34" charset="-122"/>
                        </a:rPr>
                        <a:t>FS_UAS_CH</a:t>
                      </a:r>
                    </a:p>
                    <a:p>
                      <a:pPr algn="just">
                        <a:spcAft>
                          <a:spcPts val="0"/>
                        </a:spcAft>
                      </a:pPr>
                      <a:r>
                        <a:rPr lang="en-US" sz="1050" dirty="0">
                          <a:solidFill>
                            <a:srgbClr val="000000"/>
                          </a:solidFill>
                          <a:effectLst/>
                          <a:highlight>
                            <a:srgbClr val="00FFFF"/>
                          </a:highlight>
                          <a:latin typeface="+mn-lt"/>
                          <a:ea typeface="Microsoft YaHei UI" panose="020B0503020204020204" pitchFamily="34" charset="-122"/>
                        </a:rPr>
                        <a:t>-&gt; FS_UAS_Ph2_CH</a:t>
                      </a:r>
                      <a:endParaRPr lang="en-US" sz="1050" dirty="0">
                        <a:effectLst/>
                        <a:highlight>
                          <a:srgbClr val="00FFFF"/>
                        </a:highlight>
                        <a:latin typeface="+mn-lt"/>
                        <a:ea typeface="等线"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rgbClr val="000000"/>
                          </a:solidFill>
                          <a:effectLst/>
                          <a:highlight>
                            <a:srgbClr val="00FFFF"/>
                          </a:highlight>
                          <a:uLnTx/>
                          <a:uFillTx/>
                          <a:latin typeface="Calibri"/>
                          <a:ea typeface="等线" panose="02010600030101010101" pitchFamily="2" charset="-122"/>
                          <a:cs typeface="Arial" panose="020B0604020202020204" pitchFamily="34" charset="0"/>
                        </a:rPr>
                        <a:t>12/12/2024-&gt; 03/03/2025</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prstClr val="black"/>
                          </a:solidFill>
                          <a:effectLst/>
                          <a:uLnTx/>
                          <a:uFillTx/>
                          <a:latin typeface="+mn-lt"/>
                          <a:ea typeface="+mn-ea"/>
                          <a:cs typeface="+mn-cs"/>
                        </a:rPr>
                        <a:t>40 %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a:spcAft>
                          <a:spcPts val="0"/>
                        </a:spcAft>
                      </a:pPr>
                      <a:r>
                        <a:rPr lang="en-US" sz="1050" kern="1200" dirty="0">
                          <a:solidFill>
                            <a:srgbClr val="000000"/>
                          </a:solidFill>
                          <a:effectLst/>
                          <a:latin typeface="+mn-lt"/>
                          <a:ea typeface="PMingLiU"/>
                          <a:cs typeface="+mn-cs"/>
                        </a:rPr>
                        <a:t>SP-240983</a:t>
                      </a:r>
                      <a:endParaRPr lang="zh-CN" altLang="en-US" sz="1050" kern="1200" dirty="0">
                        <a:solidFill>
                          <a:srgbClr val="000000"/>
                        </a:solidFill>
                        <a:effectLst/>
                        <a:latin typeface="+mn-lt"/>
                        <a:ea typeface="PMingLiU"/>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FF0000"/>
                          </a:solidFill>
                          <a:effectLst/>
                          <a:uLnTx/>
                          <a:uFillTx/>
                          <a:latin typeface="+mn-lt"/>
                          <a:ea typeface="+mn-ea"/>
                          <a:cs typeface="+mn-cs"/>
                        </a:rPr>
                        <a:t>75 %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r>
                        <a:rPr kumimoji="0" lang="en-GB" altLang="zh-CN" sz="1050" b="0" i="0" u="none" strike="noStrike" kern="1200" cap="none" spc="0" normalizeH="0" baseline="0" noProof="0" dirty="0">
                          <a:ln>
                            <a:noFill/>
                          </a:ln>
                          <a:solidFill>
                            <a:prstClr val="black"/>
                          </a:solidFill>
                          <a:effectLst/>
                          <a:highlight>
                            <a:srgbClr val="00FFFF"/>
                          </a:highlight>
                          <a:uLnTx/>
                          <a:uFillTx/>
                          <a:latin typeface="+mn-lt"/>
                          <a:ea typeface="+mn-ea"/>
                          <a:cs typeface="+mn-cs"/>
                        </a:rPr>
                        <a:t>Acronym needs to be updated.</a:t>
                      </a:r>
                    </a:p>
                    <a:p>
                      <a:pPr marL="0" marR="0" lvl="0" indent="0" algn="l" defTabSz="1219170" rtl="0" eaLnBrk="1" fontAlgn="auto" latinLnBrk="0" hangingPunct="1">
                        <a:lnSpc>
                          <a:spcPct val="107000"/>
                        </a:lnSpc>
                        <a:spcBef>
                          <a:spcPts val="0"/>
                        </a:spcBef>
                        <a:spcAft>
                          <a:spcPts val="800"/>
                        </a:spcAft>
                        <a:buClrTx/>
                        <a:buSzTx/>
                        <a:buFontTx/>
                        <a:buNone/>
                        <a:tabLst/>
                        <a:defRPr/>
                      </a:pPr>
                      <a:r>
                        <a:rPr kumimoji="0" lang="en-GB" altLang="zh-CN" sz="1050" b="0" i="0" u="none" strike="noStrike" kern="1200" cap="none" spc="0" normalizeH="0" baseline="0" noProof="0" dirty="0">
                          <a:ln>
                            <a:noFill/>
                          </a:ln>
                          <a:solidFill>
                            <a:prstClr val="black"/>
                          </a:solidFill>
                          <a:effectLst/>
                          <a:highlight>
                            <a:srgbClr val="00FFFF"/>
                          </a:highlight>
                          <a:uLnTx/>
                          <a:uFillTx/>
                          <a:latin typeface="+mn-lt"/>
                          <a:ea typeface="+mn-ea"/>
                          <a:cs typeface="+mn-cs"/>
                        </a:rPr>
                        <a:t>Delayed, </a:t>
                      </a:r>
                      <a:r>
                        <a:rPr kumimoji="0" lang="en-GB" sz="1050" b="0" i="0" u="none" strike="noStrike" kern="1200" cap="none" spc="0" normalizeH="0" baseline="0" noProof="0" dirty="0">
                          <a:ln>
                            <a:noFill/>
                          </a:ln>
                          <a:solidFill>
                            <a:prstClr val="black"/>
                          </a:solidFill>
                          <a:effectLst/>
                          <a:highlight>
                            <a:srgbClr val="00FFFF"/>
                          </a:highlight>
                          <a:uLnTx/>
                          <a:uFillTx/>
                          <a:latin typeface="+mn-lt"/>
                          <a:ea typeface="+mn-ea"/>
                          <a:cs typeface="+mn-cs"/>
                        </a:rPr>
                        <a:t>pending work in SA2 on UAS_Ph3</a:t>
                      </a:r>
                      <a:endParaRPr kumimoji="0" lang="en-GB" sz="1050" b="0" i="0" u="none" strike="noStrike" kern="1200" cap="none" spc="0" normalizeH="0" baseline="0" noProof="0" dirty="0">
                        <a:ln>
                          <a:noFill/>
                        </a:ln>
                        <a:solidFill>
                          <a:srgbClr val="FF0000"/>
                        </a:solidFill>
                        <a:effectLst/>
                        <a:highlight>
                          <a:srgbClr val="00FFFF"/>
                        </a:highlight>
                        <a:uLnTx/>
                        <a:uFillTx/>
                        <a:latin typeface="+mn-lt"/>
                        <a:ea typeface="+mn-ea"/>
                        <a:cs typeface="+mn-cs"/>
                      </a:endParaRPr>
                    </a:p>
                  </a:txBody>
                  <a:tcPr marL="48003" marR="4800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176474297"/>
                  </a:ext>
                </a:extLst>
              </a:tr>
              <a:tr h="237561">
                <a:tc>
                  <a:txBody>
                    <a:bodyPr/>
                    <a:lstStyle/>
                    <a:p>
                      <a:pPr algn="ctr" fontAlgn="b"/>
                      <a:r>
                        <a:rPr lang="en-US" altLang="zh-CN" sz="1050" b="0" i="0" u="none" strike="noStrike" kern="1200" dirty="0">
                          <a:solidFill>
                            <a:srgbClr val="000000"/>
                          </a:solidFill>
                          <a:effectLst/>
                          <a:latin typeface="+mn-lt"/>
                          <a:ea typeface="等线" panose="02010600030101010101" pitchFamily="2" charset="-122"/>
                          <a:cs typeface="Arial" panose="020B0604020202020204" pitchFamily="34" charset="0"/>
                        </a:rPr>
                        <a:t>1040018</a:t>
                      </a:r>
                    </a:p>
                    <a:p>
                      <a:pPr algn="ctr" fontAlgn="b"/>
                      <a:endParaRPr lang="en-US" altLang="zh-CN" sz="1050" b="0" i="0" u="none" strike="noStrike" kern="1200" dirty="0">
                        <a:solidFill>
                          <a:srgbClr val="000000"/>
                        </a:solidFill>
                        <a:effectLst/>
                        <a:latin typeface="+mn-lt"/>
                        <a:ea typeface="等线" panose="02010600030101010101" pitchFamily="2" charset="-122"/>
                        <a:cs typeface="Arial" panose="020B060402020202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a:spcAft>
                          <a:spcPts val="0"/>
                        </a:spcAft>
                      </a:pPr>
                      <a:r>
                        <a:rPr lang="en-US" sz="1050" dirty="0">
                          <a:solidFill>
                            <a:srgbClr val="000000"/>
                          </a:solidFill>
                          <a:effectLst/>
                          <a:latin typeface="+mn-lt"/>
                          <a:ea typeface="Microsoft YaHei UI" panose="020B0503020204020204" pitchFamily="34" charset="-122"/>
                        </a:rPr>
                        <a:t>Charging Aspects for Energy Efficiency of 5G</a:t>
                      </a:r>
                      <a:endParaRPr lang="en-US" sz="1050" dirty="0">
                        <a:effectLst/>
                        <a:latin typeface="+mn-lt"/>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a:spcAft>
                          <a:spcPts val="0"/>
                        </a:spcAft>
                      </a:pPr>
                      <a:r>
                        <a:rPr lang="en-US" sz="1050">
                          <a:solidFill>
                            <a:srgbClr val="000000"/>
                          </a:solidFill>
                          <a:effectLst/>
                          <a:latin typeface="+mn-lt"/>
                          <a:ea typeface="Microsoft YaHei UI" panose="020B0503020204020204" pitchFamily="34" charset="-122"/>
                        </a:rPr>
                        <a:t>EnergySys_CH</a:t>
                      </a:r>
                      <a:endParaRPr lang="en-US" sz="1050">
                        <a:effectLst/>
                        <a:latin typeface="+mn-lt"/>
                        <a:ea typeface="等线"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rgbClr val="000000"/>
                          </a:solidFill>
                          <a:effectLst/>
                          <a:uLnTx/>
                          <a:uFillTx/>
                          <a:latin typeface="+mn-lt"/>
                          <a:ea typeface="等线" panose="02010600030101010101" pitchFamily="2" charset="-122"/>
                          <a:cs typeface="Arial" panose="020B0604020202020204" pitchFamily="34" charset="0"/>
                        </a:rPr>
                        <a:t>06/06/2025</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prstClr val="black"/>
                          </a:solidFill>
                          <a:effectLst/>
                          <a:uLnTx/>
                          <a:uFillTx/>
                          <a:latin typeface="+mn-lt"/>
                          <a:ea typeface="+mn-ea"/>
                          <a:cs typeface="+mn-cs"/>
                        </a:rPr>
                        <a:t>45 %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algn="ctr" defTabSz="1219170" rtl="0" eaLnBrk="1" latinLnBrk="0" hangingPunct="1">
                        <a:spcAft>
                          <a:spcPts val="0"/>
                        </a:spcAft>
                      </a:pPr>
                      <a:r>
                        <a:rPr lang="en-US" sz="1050" kern="1200" dirty="0">
                          <a:solidFill>
                            <a:srgbClr val="000000"/>
                          </a:solidFill>
                          <a:effectLst/>
                          <a:latin typeface="+mn-lt"/>
                          <a:ea typeface="PMingLiU"/>
                          <a:cs typeface="+mn-cs"/>
                        </a:rPr>
                        <a:t>SP-241003</a:t>
                      </a:r>
                      <a:endParaRPr lang="zh-CN" altLang="en-US" sz="1050" kern="1200" dirty="0">
                        <a:solidFill>
                          <a:srgbClr val="000000"/>
                        </a:solidFill>
                        <a:effectLst/>
                        <a:latin typeface="+mn-lt"/>
                        <a:ea typeface="PMingLiU"/>
                        <a:cs typeface="+mn-cs"/>
                      </a:endParaRPr>
                    </a:p>
                  </a:txBody>
                  <a:tcPr marL="67178" marR="6717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FF0000"/>
                          </a:solidFill>
                          <a:effectLst/>
                          <a:uLnTx/>
                          <a:uFillTx/>
                          <a:latin typeface="+mn-lt"/>
                          <a:ea typeface="+mn-ea"/>
                          <a:cs typeface="+mn-cs"/>
                        </a:rPr>
                        <a:t>45 %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l" fontAlgn="t"/>
                      <a:endParaRPr lang="en-US" sz="1050" b="0" i="0" u="none" strike="noStrike" kern="1200" dirty="0">
                        <a:solidFill>
                          <a:schemeClr val="tx1"/>
                        </a:solidFill>
                        <a:effectLst/>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1835716640"/>
                  </a:ext>
                </a:extLst>
              </a:tr>
              <a:tr h="109170">
                <a:tc>
                  <a:txBody>
                    <a:bodyPr/>
                    <a:lstStyle/>
                    <a:p>
                      <a:pPr marL="0" marR="0" lvl="0" indent="0" algn="ctr" defTabSz="1219170" rtl="0" eaLnBrk="1" fontAlgn="b" latinLnBrk="0" hangingPunct="1">
                        <a:lnSpc>
                          <a:spcPct val="100000"/>
                        </a:lnSpc>
                        <a:spcBef>
                          <a:spcPts val="0"/>
                        </a:spcBef>
                        <a:spcAft>
                          <a:spcPts val="0"/>
                        </a:spcAft>
                        <a:buClrTx/>
                        <a:buSzTx/>
                        <a:buFontTx/>
                        <a:buNone/>
                        <a:tabLst/>
                        <a:defRPr/>
                      </a:pPr>
                      <a:r>
                        <a:rPr lang="en-US" sz="1050" b="0" i="0" u="none" strike="noStrike" kern="1200" dirty="0">
                          <a:solidFill>
                            <a:srgbClr val="000000"/>
                          </a:solidFill>
                          <a:effectLst/>
                          <a:latin typeface="+mn-lt"/>
                          <a:ea typeface="等线" panose="02010600030101010101" pitchFamily="2" charset="-122"/>
                          <a:cs typeface="Arial" panose="020B0604020202020204" pitchFamily="34" charset="0"/>
                        </a:rPr>
                        <a:t>1040019</a:t>
                      </a:r>
                      <a:endParaRPr lang="zh-CN" altLang="en-US" sz="1050" b="0" i="0" u="none" strike="noStrike" kern="1200" dirty="0">
                        <a:solidFill>
                          <a:srgbClr val="000000"/>
                        </a:solidFill>
                        <a:effectLst/>
                        <a:latin typeface="+mn-lt"/>
                        <a:ea typeface="等线" panose="02010600030101010101" pitchFamily="2" charset="-122"/>
                        <a:cs typeface="Arial" panose="020B0604020202020204" pitchFamily="34" charset="0"/>
                      </a:endParaRPr>
                    </a:p>
                    <a:p>
                      <a:pPr algn="ctr" fontAlgn="b"/>
                      <a:endParaRPr lang="en-US" altLang="zh-CN" sz="1050" b="0" i="0" u="none" strike="noStrike" kern="1200" dirty="0">
                        <a:solidFill>
                          <a:srgbClr val="000000"/>
                        </a:solidFill>
                        <a:effectLst/>
                        <a:latin typeface="+mn-lt"/>
                        <a:ea typeface="等线" panose="02010600030101010101" pitchFamily="2" charset="-122"/>
                        <a:cs typeface="Arial" panose="020B060402020202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a:spcAft>
                          <a:spcPts val="0"/>
                        </a:spcAft>
                      </a:pPr>
                      <a:r>
                        <a:rPr lang="en-US" sz="1050" dirty="0">
                          <a:solidFill>
                            <a:srgbClr val="000000"/>
                          </a:solidFill>
                          <a:effectLst/>
                          <a:latin typeface="+mn-lt"/>
                          <a:ea typeface="Microsoft YaHei UI" panose="020B0503020204020204" pitchFamily="34" charset="-122"/>
                        </a:rPr>
                        <a:t>Charging enhancement for indirect network sharing</a:t>
                      </a:r>
                      <a:endParaRPr lang="en-US" sz="1050" dirty="0">
                        <a:effectLst/>
                        <a:latin typeface="+mn-lt"/>
                        <a:ea typeface="等线"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a:spcAft>
                          <a:spcPts val="0"/>
                        </a:spcAft>
                      </a:pPr>
                      <a:r>
                        <a:rPr lang="en-US" sz="1050" dirty="0" err="1">
                          <a:solidFill>
                            <a:srgbClr val="000000"/>
                          </a:solidFill>
                          <a:effectLst/>
                          <a:latin typeface="+mn-lt"/>
                          <a:ea typeface="Microsoft YaHei UI" panose="020B0503020204020204" pitchFamily="34" charset="-122"/>
                        </a:rPr>
                        <a:t>NetShare_CH</a:t>
                      </a:r>
                      <a:endParaRPr lang="en-US" sz="1050" dirty="0">
                        <a:effectLst/>
                        <a:latin typeface="+mn-lt"/>
                        <a:ea typeface="等线"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rgbClr val="000000"/>
                          </a:solidFill>
                          <a:effectLst/>
                          <a:uLnTx/>
                          <a:uFillTx/>
                          <a:latin typeface="+mn-lt"/>
                          <a:ea typeface="等线" panose="02010600030101010101" pitchFamily="2" charset="-122"/>
                          <a:cs typeface="Arial" panose="020B0604020202020204" pitchFamily="34" charset="0"/>
                        </a:rPr>
                        <a:t>12/12/2024</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prstClr val="black"/>
                          </a:solidFill>
                          <a:effectLst/>
                          <a:uLnTx/>
                          <a:uFillTx/>
                          <a:latin typeface="+mn-lt"/>
                          <a:ea typeface="+mn-ea"/>
                          <a:cs typeface="+mn-cs"/>
                        </a:rPr>
                        <a:t>0 %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algn="ctr" defTabSz="1219170" rtl="0" eaLnBrk="1" latinLnBrk="0" hangingPunct="1">
                        <a:spcAft>
                          <a:spcPts val="0"/>
                        </a:spcAft>
                      </a:pPr>
                      <a:r>
                        <a:rPr lang="en-US" sz="1050" kern="1200" dirty="0">
                          <a:solidFill>
                            <a:srgbClr val="000000"/>
                          </a:solidFill>
                          <a:effectLst/>
                          <a:latin typeface="+mn-lt"/>
                          <a:ea typeface="PMingLiU"/>
                          <a:cs typeface="+mn-cs"/>
                        </a:rPr>
                        <a:t>SP-241004</a:t>
                      </a:r>
                      <a:endParaRPr lang="zh-CN" altLang="en-US" sz="1050" kern="1200" dirty="0">
                        <a:solidFill>
                          <a:srgbClr val="000000"/>
                        </a:solidFill>
                        <a:effectLst/>
                        <a:latin typeface="+mn-lt"/>
                        <a:ea typeface="PMingLiU"/>
                        <a:cs typeface="+mn-cs"/>
                      </a:endParaRPr>
                    </a:p>
                  </a:txBody>
                  <a:tcPr marL="67178" marR="6717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FF0000"/>
                          </a:solidFill>
                          <a:effectLst/>
                          <a:highlight>
                            <a:srgbClr val="00FF00"/>
                          </a:highlight>
                          <a:uLnTx/>
                          <a:uFillTx/>
                          <a:latin typeface="+mn-lt"/>
                          <a:ea typeface="+mn-ea"/>
                          <a:cs typeface="+mn-cs"/>
                        </a:rPr>
                        <a:t>100 %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GB" sz="1050" b="0" i="0" u="none" strike="noStrike" kern="1200" cap="none" spc="0" normalizeH="0" baseline="0" noProof="0" dirty="0">
                        <a:ln>
                          <a:noFill/>
                        </a:ln>
                        <a:solidFill>
                          <a:srgbClr val="00B050"/>
                        </a:solidFill>
                        <a:effectLst/>
                        <a:uLnTx/>
                        <a:uFillTx/>
                        <a:latin typeface="+mn-lt"/>
                        <a:ea typeface="等线"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3089961550"/>
                  </a:ext>
                </a:extLst>
              </a:tr>
              <a:tr h="237561">
                <a:tc>
                  <a:txBody>
                    <a:bodyPr/>
                    <a:lstStyle/>
                    <a:p>
                      <a:pPr marL="0" marR="0" lvl="0" indent="0" algn="ctr" defTabSz="1219170" rtl="0" eaLnBrk="1" fontAlgn="b" latinLnBrk="0" hangingPunct="1">
                        <a:lnSpc>
                          <a:spcPct val="100000"/>
                        </a:lnSpc>
                        <a:spcBef>
                          <a:spcPts val="0"/>
                        </a:spcBef>
                        <a:spcAft>
                          <a:spcPts val="0"/>
                        </a:spcAft>
                        <a:buClrTx/>
                        <a:buSzTx/>
                        <a:buFontTx/>
                        <a:buNone/>
                        <a:tabLst/>
                        <a:defRPr/>
                      </a:pPr>
                      <a:r>
                        <a:rPr lang="en-US" altLang="zh-CN" sz="1050" b="0" i="0" u="none" strike="noStrike" kern="1200" dirty="0">
                          <a:solidFill>
                            <a:srgbClr val="000000"/>
                          </a:solidFill>
                          <a:effectLst/>
                          <a:latin typeface="+mn-lt"/>
                          <a:ea typeface="等线" panose="02010600030101010101" pitchFamily="2" charset="-122"/>
                          <a:cs typeface="Arial" panose="020B0604020202020204" pitchFamily="34" charset="0"/>
                        </a:rPr>
                        <a:t>1050030</a:t>
                      </a:r>
                      <a:endParaRPr lang="zh-CN" altLang="en-US" sz="1050" b="0" i="0" u="none" strike="noStrike" kern="1200" dirty="0">
                        <a:solidFill>
                          <a:srgbClr val="000000"/>
                        </a:solidFill>
                        <a:effectLst/>
                        <a:latin typeface="+mn-lt"/>
                        <a:ea typeface="等线" panose="02010600030101010101" pitchFamily="2" charset="-122"/>
                        <a:cs typeface="Arial" panose="020B060402020202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a:spcAft>
                          <a:spcPts val="0"/>
                        </a:spcAft>
                      </a:pPr>
                      <a:r>
                        <a:rPr lang="en-GB" sz="1050" kern="1200" dirty="0">
                          <a:solidFill>
                            <a:srgbClr val="000000"/>
                          </a:solidFill>
                          <a:effectLst/>
                          <a:latin typeface="+mn-lt"/>
                          <a:ea typeface="Microsoft YaHei UI" panose="020B0503020204020204" pitchFamily="34" charset="-122"/>
                          <a:cs typeface="+mn-cs"/>
                        </a:rPr>
                        <a:t>Charging Aspects for 5G ProSe Phase 3</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just">
                        <a:spcAft>
                          <a:spcPts val="0"/>
                        </a:spcAft>
                      </a:pPr>
                      <a:r>
                        <a:rPr lang="en-US" sz="1050" kern="1200" dirty="0">
                          <a:solidFill>
                            <a:srgbClr val="000000"/>
                          </a:solidFill>
                          <a:effectLst/>
                          <a:latin typeface="+mn-lt"/>
                          <a:ea typeface="Microsoft YaHei UI" panose="020B0503020204020204" pitchFamily="34" charset="-122"/>
                          <a:cs typeface="+mn-cs"/>
                        </a:rPr>
                        <a:t>5G_ProSe_Ph3_CH</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noProof="0" dirty="0">
                          <a:solidFill>
                            <a:srgbClr val="000000"/>
                          </a:solidFill>
                          <a:effectLst/>
                          <a:latin typeface="+mn-lt"/>
                          <a:ea typeface="Microsoft YaHei UI" panose="020B0503020204020204" pitchFamily="34" charset="-122"/>
                          <a:cs typeface="+mn-cs"/>
                        </a:rPr>
                        <a:t>12/09/2025</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prstClr val="black"/>
                          </a:solidFill>
                          <a:effectLst/>
                          <a:uLnTx/>
                          <a:uFillTx/>
                          <a:latin typeface="+mn-lt"/>
                          <a:ea typeface="+mn-ea"/>
                          <a:cs typeface="+mn-cs"/>
                        </a:rPr>
                        <a:t>0 %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kern="1200" noProof="0" dirty="0">
                          <a:solidFill>
                            <a:srgbClr val="000000"/>
                          </a:solidFill>
                          <a:effectLst/>
                          <a:latin typeface="+mn-lt"/>
                          <a:ea typeface="Microsoft YaHei UI" panose="020B0503020204020204" pitchFamily="34" charset="-122"/>
                          <a:cs typeface="+mn-cs"/>
                        </a:rPr>
                        <a:t>SP-241156</a:t>
                      </a:r>
                    </a:p>
                  </a:txBody>
                  <a:tcPr marL="67178" marR="67178"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FF0000"/>
                          </a:solidFill>
                          <a:effectLst/>
                          <a:uLnTx/>
                          <a:uFillTx/>
                          <a:latin typeface="+mn-lt"/>
                          <a:ea typeface="+mn-ea"/>
                          <a:cs typeface="+mn-cs"/>
                        </a:rPr>
                        <a:t>0 %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tc>
                  <a:txBody>
                    <a:bodyPr/>
                    <a:lstStyle/>
                    <a:p>
                      <a:pPr algn="ctr" fontAlgn="t"/>
                      <a:endParaRPr lang="en-US" sz="1050" kern="1200" dirty="0">
                        <a:solidFill>
                          <a:srgbClr val="000000"/>
                        </a:solidFill>
                        <a:effectLst/>
                        <a:latin typeface="+mn-lt"/>
                        <a:ea typeface="Microsoft YaHei UI" panose="020B0503020204020204" pitchFamily="34"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20000"/>
                        <a:lumOff val="80000"/>
                      </a:schemeClr>
                    </a:solidFill>
                  </a:tcPr>
                </a:tc>
                <a:extLst>
                  <a:ext uri="{0D108BD9-81ED-4DB2-BD59-A6C34878D82A}">
                    <a16:rowId xmlns:a16="http://schemas.microsoft.com/office/drawing/2014/main" val="256698659"/>
                  </a:ext>
                </a:extLst>
              </a:tr>
            </a:tbl>
          </a:graphicData>
        </a:graphic>
      </p:graphicFrame>
    </p:spTree>
    <p:extLst>
      <p:ext uri="{BB962C8B-B14F-4D97-AF65-F5344CB8AC3E}">
        <p14:creationId xmlns:p14="http://schemas.microsoft.com/office/powerpoint/2010/main" val="2246368444"/>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7">
            <a:extLst>
              <a:ext uri="{FF2B5EF4-FFF2-40B4-BE49-F238E27FC236}">
                <a16:creationId xmlns:a16="http://schemas.microsoft.com/office/drawing/2014/main" id="{484601A1-5661-4E4B-8805-C95EC3B5B6B9}"/>
              </a:ext>
            </a:extLst>
          </p:cNvPr>
          <p:cNvGraphicFramePr>
            <a:graphicFrameLocks noGrp="1"/>
          </p:cNvGraphicFramePr>
          <p:nvPr>
            <p:extLst>
              <p:ext uri="{D42A27DB-BD31-4B8C-83A1-F6EECF244321}">
                <p14:modId xmlns:p14="http://schemas.microsoft.com/office/powerpoint/2010/main" val="281123603"/>
              </p:ext>
            </p:extLst>
          </p:nvPr>
        </p:nvGraphicFramePr>
        <p:xfrm>
          <a:off x="157087" y="842010"/>
          <a:ext cx="8738260" cy="5173980"/>
        </p:xfrm>
        <a:graphic>
          <a:graphicData uri="http://schemas.openxmlformats.org/drawingml/2006/table">
            <a:tbl>
              <a:tblPr firstRow="1" bandRow="1">
                <a:tableStyleId>{72833802-FEF1-4C79-8D5D-14CF1EAF98D9}</a:tableStyleId>
              </a:tblPr>
              <a:tblGrid>
                <a:gridCol w="1676159">
                  <a:extLst>
                    <a:ext uri="{9D8B030D-6E8A-4147-A177-3AD203B41FA5}">
                      <a16:colId xmlns:a16="http://schemas.microsoft.com/office/drawing/2014/main" val="4071695017"/>
                    </a:ext>
                  </a:extLst>
                </a:gridCol>
                <a:gridCol w="1660189">
                  <a:extLst>
                    <a:ext uri="{9D8B030D-6E8A-4147-A177-3AD203B41FA5}">
                      <a16:colId xmlns:a16="http://schemas.microsoft.com/office/drawing/2014/main" val="3560591246"/>
                    </a:ext>
                  </a:extLst>
                </a:gridCol>
                <a:gridCol w="2155169">
                  <a:extLst>
                    <a:ext uri="{9D8B030D-6E8A-4147-A177-3AD203B41FA5}">
                      <a16:colId xmlns:a16="http://schemas.microsoft.com/office/drawing/2014/main" val="147559054"/>
                    </a:ext>
                  </a:extLst>
                </a:gridCol>
                <a:gridCol w="1721460">
                  <a:extLst>
                    <a:ext uri="{9D8B030D-6E8A-4147-A177-3AD203B41FA5}">
                      <a16:colId xmlns:a16="http://schemas.microsoft.com/office/drawing/2014/main" val="20003"/>
                    </a:ext>
                  </a:extLst>
                </a:gridCol>
                <a:gridCol w="1525283">
                  <a:extLst>
                    <a:ext uri="{9D8B030D-6E8A-4147-A177-3AD203B41FA5}">
                      <a16:colId xmlns:a16="http://schemas.microsoft.com/office/drawing/2014/main" val="20004"/>
                    </a:ext>
                  </a:extLst>
                </a:gridCol>
              </a:tblGrid>
              <a:tr h="144923">
                <a:tc>
                  <a:txBody>
                    <a:bodyPr/>
                    <a:lstStyle/>
                    <a:p>
                      <a:pPr algn="ctr"/>
                      <a:r>
                        <a:rPr lang="en-US" altLang="zh-CN" sz="900" dirty="0">
                          <a:solidFill>
                            <a:schemeClr val="tx1"/>
                          </a:solidFill>
                          <a:latin typeface="+mn-lt"/>
                          <a:cs typeface="Calibri" panose="020F0502020204030204" pitchFamily="34" charset="0"/>
                        </a:rPr>
                        <a:t>Acronym</a:t>
                      </a:r>
                      <a:endParaRPr lang="zh-CN" altLang="en-US" sz="900" dirty="0">
                        <a:solidFill>
                          <a:schemeClr val="tx1"/>
                        </a:solidFill>
                        <a:latin typeface="+mn-lt"/>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US" altLang="zh-CN" sz="900" b="1" kern="1200" dirty="0">
                          <a:solidFill>
                            <a:schemeClr val="tx1"/>
                          </a:solidFill>
                          <a:latin typeface="+mn-lt"/>
                          <a:ea typeface="+mn-ea"/>
                          <a:cs typeface="Calibri" panose="020F0502020204030204" pitchFamily="34" charset="0"/>
                        </a:rPr>
                        <a:t>OAM</a:t>
                      </a:r>
                      <a:endParaRPr lang="en-GB" sz="900" b="1" kern="1200" dirty="0">
                        <a:solidFill>
                          <a:schemeClr val="tx1"/>
                        </a:solidFill>
                        <a:latin typeface="+mn-lt"/>
                        <a:ea typeface="+mn-ea"/>
                        <a:cs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GB" sz="900" b="1" kern="1200" dirty="0">
                          <a:solidFill>
                            <a:schemeClr val="tx1"/>
                          </a:solidFill>
                          <a:latin typeface="+mn-lt"/>
                          <a:ea typeface="+mn-ea"/>
                          <a:cs typeface="Calibri" panose="020F0502020204030204" pitchFamily="34" charset="0"/>
                        </a:rPr>
                        <a:t>Not covered by SA5 </a:t>
                      </a:r>
                      <a:r>
                        <a:rPr lang="en-US" altLang="zh-CN" sz="900" b="1" kern="1200" dirty="0">
                          <a:solidFill>
                            <a:schemeClr val="tx1"/>
                          </a:solidFill>
                          <a:latin typeface="+mn-lt"/>
                          <a:ea typeface="+mn-ea"/>
                          <a:cs typeface="Calibri" panose="020F0502020204030204" pitchFamily="34" charset="0"/>
                        </a:rPr>
                        <a:t>OAM </a:t>
                      </a:r>
                      <a:r>
                        <a:rPr lang="en-GB" sz="900" b="1" kern="1200" dirty="0">
                          <a:solidFill>
                            <a:schemeClr val="tx1"/>
                          </a:solidFill>
                          <a:latin typeface="+mn-lt"/>
                          <a:ea typeface="+mn-ea"/>
                          <a:cs typeface="Calibri" panose="020F0502020204030204" pitchFamily="34" charset="0"/>
                        </a:rPr>
                        <a:t>yet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GB" sz="900" b="1" kern="1200" dirty="0">
                          <a:solidFill>
                            <a:schemeClr val="tx1"/>
                          </a:solidFill>
                          <a:latin typeface="+mn-lt"/>
                          <a:ea typeface="+mn-ea"/>
                          <a:cs typeface="Calibri" panose="020F0502020204030204" pitchFamily="34" charset="0"/>
                        </a:rPr>
                        <a:t>CH</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altLang="zh-CN" sz="900" b="1" kern="1200" dirty="0">
                          <a:solidFill>
                            <a:schemeClr val="tx1"/>
                          </a:solidFill>
                          <a:latin typeface="+mn-lt"/>
                          <a:ea typeface="+mn-ea"/>
                          <a:cs typeface="Calibri" panose="020F0502020204030204" pitchFamily="34" charset="0"/>
                        </a:rPr>
                        <a:t>Not covered by SA5 </a:t>
                      </a:r>
                      <a:r>
                        <a:rPr lang="en-US" altLang="zh-CN" sz="900" b="1" kern="1200" dirty="0">
                          <a:solidFill>
                            <a:schemeClr val="tx1"/>
                          </a:solidFill>
                          <a:latin typeface="+mn-lt"/>
                          <a:ea typeface="+mn-ea"/>
                          <a:cs typeface="Calibri" panose="020F0502020204030204" pitchFamily="34" charset="0"/>
                        </a:rPr>
                        <a:t>CH</a:t>
                      </a:r>
                      <a:r>
                        <a:rPr lang="en-US" altLang="zh-CN" sz="900" b="1" kern="1200" baseline="0" dirty="0">
                          <a:solidFill>
                            <a:schemeClr val="tx1"/>
                          </a:solidFill>
                          <a:latin typeface="+mn-lt"/>
                          <a:ea typeface="+mn-ea"/>
                          <a:cs typeface="Calibri" panose="020F0502020204030204" pitchFamily="34" charset="0"/>
                        </a:rPr>
                        <a:t> </a:t>
                      </a:r>
                      <a:r>
                        <a:rPr lang="en-GB" altLang="zh-CN" sz="900" b="1" kern="1200" dirty="0">
                          <a:solidFill>
                            <a:schemeClr val="tx1"/>
                          </a:solidFill>
                          <a:latin typeface="+mn-lt"/>
                          <a:ea typeface="+mn-ea"/>
                          <a:cs typeface="Calibri" panose="020F0502020204030204" pitchFamily="34" charset="0"/>
                        </a:rPr>
                        <a:t>yet</a:t>
                      </a:r>
                      <a:endParaRPr lang="en-GB" sz="900" b="1" kern="1200" dirty="0">
                        <a:solidFill>
                          <a:schemeClr val="tx1"/>
                        </a:solidFill>
                        <a:latin typeface="+mn-lt"/>
                        <a:ea typeface="+mn-ea"/>
                        <a:cs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14492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5GSAT_Ph3_ARCH</a:t>
                      </a:r>
                      <a:endParaRPr lang="zh-CN" alt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rgbClr val="000000"/>
                          </a:solidFill>
                          <a:effectLst/>
                          <a:latin typeface="+mn-lt"/>
                          <a:ea typeface="等线" panose="02010600030101010101" pitchFamily="2" charset="-122"/>
                          <a:cs typeface="Calibri" panose="020F0502020204030204" pitchFamily="34" charset="0"/>
                        </a:rPr>
                        <a:t>FS_ NTN_OAM_Ph2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FS_5GSAT_Ph3_CH</a:t>
                      </a: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20968084"/>
                  </a:ext>
                </a:extLst>
              </a:tr>
              <a:tr h="14492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NG_RTC_Ph2</a:t>
                      </a:r>
                      <a:endParaRPr lang="zh-CN" alt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0" i="0" u="none" strike="noStrike" dirty="0">
                          <a:solidFill>
                            <a:srgbClr val="000000"/>
                          </a:solidFill>
                          <a:effectLst/>
                          <a:latin typeface="+mn-lt"/>
                          <a:ea typeface="等线" panose="02010600030101010101" pitchFamily="2" charset="-122"/>
                          <a:cs typeface="Calibri" panose="020F0502020204030204" pitchFamily="34" charset="0"/>
                        </a:rPr>
                        <a:t>NA</a:t>
                      </a: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dirty="0">
                          <a:latin typeface="+mn-lt"/>
                          <a:cs typeface="Calibri" panose="020F0502020204030204" pitchFamily="34" charset="0"/>
                        </a:rPr>
                        <a:t>NA</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FS_NG_RTC_Ph2_CH</a:t>
                      </a: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4050063352"/>
                  </a:ext>
                </a:extLst>
              </a:tr>
              <a:tr h="23187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mn-lt"/>
                          <a:ea typeface="+mn-ea"/>
                          <a:cs typeface="Calibri" panose="020F0502020204030204" pitchFamily="34" charset="0"/>
                        </a:rPr>
                        <a:t>XRMPh2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rgbClr val="00B050"/>
                          </a:solidFill>
                          <a:effectLst/>
                          <a:latin typeface="+mn-lt"/>
                          <a:ea typeface="等线" panose="02010600030101010101" pitchFamily="2" charset="-122"/>
                          <a:cs typeface="Calibri" panose="020F0502020204030204" pitchFamily="34" charset="0"/>
                        </a:rPr>
                        <a:t>PM_KPI_5G_Ph4(CMCC)</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OAM (NRM)?? </a:t>
                      </a:r>
                      <a:endParaRPr lang="zh-CN" altLang="en-US" sz="900" dirty="0">
                        <a:solidFill>
                          <a:srgbClr val="FF000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CH??</a:t>
                      </a:r>
                    </a:p>
                    <a:p>
                      <a:pPr algn="ctr"/>
                      <a:r>
                        <a:rPr lang="en-US" altLang="zh-CN" sz="900" dirty="0">
                          <a:solidFill>
                            <a:srgbClr val="FF0000"/>
                          </a:solidFill>
                          <a:latin typeface="+mn-lt"/>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329452884"/>
                  </a:ext>
                </a:extLst>
              </a:tr>
              <a:tr h="23187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MPS4msg</a:t>
                      </a:r>
                      <a:endParaRPr lang="zh-CN" alt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0" i="0" u="none" strike="noStrike" dirty="0">
                          <a:solidFill>
                            <a:srgbClr val="000000"/>
                          </a:solidFill>
                          <a:effectLst/>
                          <a:latin typeface="+mn-lt"/>
                          <a:ea typeface="等线" panose="02010600030101010101" pitchFamily="2" charset="-122"/>
                          <a:cs typeface="Calibri" panose="020F0502020204030204" pitchFamily="34" charset="0"/>
                        </a:rPr>
                        <a:t>NA</a:t>
                      </a: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dirty="0">
                          <a:latin typeface="+mn-lt"/>
                          <a:cs typeface="Calibri" panose="020F0502020204030204" pitchFamily="34" charset="0"/>
                        </a:rPr>
                        <a:t>NA</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30236420"/>
                  </a:ext>
                </a:extLst>
              </a:tr>
              <a:tr h="23187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VMR_Ph2</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dirty="0">
                          <a:solidFill>
                            <a:srgbClr val="00B050"/>
                          </a:solidFill>
                          <a:latin typeface="+mn-lt"/>
                          <a:cs typeface="Calibri" panose="020F0502020204030204" pitchFamily="34" charset="0"/>
                        </a:rPr>
                        <a:t>AdNRM_Ph3(Samsung)</a:t>
                      </a:r>
                      <a:endParaRPr lang="zh-CN" altLang="en-US" sz="900" b="0" dirty="0">
                        <a:solidFill>
                          <a:srgbClr val="00B050"/>
                        </a:solidFill>
                        <a:latin typeface="+mn-lt"/>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(PM??)</a:t>
                      </a:r>
                      <a:endParaRPr lang="zh-CN" altLang="en-US" sz="900" dirty="0">
                        <a:solidFill>
                          <a:srgbClr val="FF000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157544183"/>
                  </a:ext>
                </a:extLst>
              </a:tr>
              <a:tr h="14492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5G_ProSe_Ph3</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0" dirty="0">
                          <a:solidFill>
                            <a:srgbClr val="00B050"/>
                          </a:solidFill>
                          <a:latin typeface="+mn-lt"/>
                          <a:cs typeface="Calibri" panose="020F0502020204030204" pitchFamily="34" charset="0"/>
                        </a:rPr>
                        <a:t>AdNRM_Ph3 (CATT)</a:t>
                      </a: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(PM??)</a:t>
                      </a:r>
                      <a:endParaRPr lang="zh-CN" altLang="en-US" sz="900" dirty="0">
                        <a:solidFill>
                          <a:srgbClr val="FF000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5G_ProSe_Ph3_CH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585299235"/>
                  </a:ext>
                </a:extLst>
              </a:tr>
              <a:tr h="23187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UIA_ARC</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0" i="0" u="none" strike="noStrike" dirty="0">
                          <a:solidFill>
                            <a:srgbClr val="000000"/>
                          </a:solidFill>
                          <a:effectLst/>
                          <a:latin typeface="+mn-lt"/>
                          <a:ea typeface="等线" panose="02010600030101010101" pitchFamily="2" charset="-122"/>
                          <a:cs typeface="Calibri" panose="020F0502020204030204" pitchFamily="34" charset="0"/>
                        </a:rPr>
                        <a:t>NA</a:t>
                      </a: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dirty="0">
                          <a:latin typeface="+mn-lt"/>
                          <a:cs typeface="Calibri" panose="020F0502020204030204" pitchFamily="34" charset="0"/>
                        </a:rPr>
                        <a:t>NA</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601519020"/>
                  </a:ext>
                </a:extLst>
              </a:tr>
              <a:tr h="23187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eEDGE_5GC_Ph3</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dirty="0">
                          <a:solidFill>
                            <a:srgbClr val="FF0000"/>
                          </a:solidFill>
                          <a:latin typeface="+mn-lt"/>
                          <a:cs typeface="Calibri" panose="020F0502020204030204" pitchFamily="34" charset="0"/>
                        </a:rPr>
                        <a:t>OAM (NRM+PM)??</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Calibri"/>
                          <a:ea typeface="宋体" panose="02010600030101010101" pitchFamily="2" charset="-122"/>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628276434"/>
                  </a:ext>
                </a:extLst>
              </a:tr>
              <a:tr h="151971">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UAS_Ph3</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0" dirty="0">
                          <a:latin typeface="+mn-lt"/>
                          <a:cs typeface="Calibri" panose="020F0502020204030204" pitchFamily="34" charset="0"/>
                        </a:rPr>
                        <a:t>NA</a:t>
                      </a:r>
                      <a:endParaRPr lang="zh-CN" altLang="en-US" sz="900" b="0" dirty="0">
                        <a:latin typeface="+mn-lt"/>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dirty="0">
                          <a:latin typeface="+mn-lt"/>
                          <a:cs typeface="Calibri" panose="020F0502020204030204" pitchFamily="34" charset="0"/>
                        </a:rPr>
                        <a:t>NA</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b="0" i="0" u="none" strike="noStrike" kern="1200" dirty="0">
                          <a:solidFill>
                            <a:srgbClr val="00B050"/>
                          </a:solidFill>
                          <a:effectLst/>
                          <a:latin typeface="+mn-lt"/>
                          <a:ea typeface="等线" panose="02010600030101010101" pitchFamily="2" charset="-122"/>
                          <a:cs typeface="Calibri" panose="020F0502020204030204" pitchFamily="34" charset="0"/>
                        </a:rPr>
                        <a:t>FS_UAS_Ph2_CH </a:t>
                      </a:r>
                      <a:r>
                        <a:rPr lang="en-US" altLang="zh-CN" sz="900" b="0" i="0" u="none" strike="noStrike" dirty="0">
                          <a:solidFill>
                            <a:srgbClr val="00B050"/>
                          </a:solidFill>
                          <a:effectLst/>
                          <a:latin typeface="+mn-lt"/>
                          <a:ea typeface="等线" panose="02010600030101010101" pitchFamily="2" charset="-122"/>
                          <a:cs typeface="Calibri" panose="020F0502020204030204" pitchFamily="34" charset="0"/>
                        </a:rPr>
                        <a:t>(to be checked)</a:t>
                      </a:r>
                      <a:endParaRPr lang="zh-CN" altLang="en-US" sz="900" b="0" i="0" u="none" strike="noStrike" kern="1200" dirty="0">
                        <a:solidFill>
                          <a:srgbClr val="00B05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0" i="0" u="none" strike="noStrike" kern="1200" dirty="0">
                          <a:solidFill>
                            <a:srgbClr val="000000"/>
                          </a:solidFill>
                          <a:effectLst/>
                          <a:latin typeface="+mn-lt"/>
                          <a:ea typeface="等线" panose="02010600030101010101" pitchFamily="2" charset="-122"/>
                          <a:cs typeface="Calibri" panose="020F0502020204030204" pitchFamily="34" charset="0"/>
                        </a:rPr>
                        <a:t>FS_UAS_Ph2_CH</a:t>
                      </a:r>
                      <a:r>
                        <a:rPr lang="en-US" altLang="zh-CN" sz="900" b="0" i="0" u="none" strike="noStrike" kern="1200" dirty="0">
                          <a:solidFill>
                            <a:srgbClr val="000000"/>
                          </a:solidFill>
                          <a:effectLst/>
                          <a:highlight>
                            <a:srgbClr val="FFFF00"/>
                          </a:highlight>
                          <a:latin typeface="+mn-lt"/>
                          <a:ea typeface="等线" panose="02010600030101010101" pitchFamily="2" charset="-122"/>
                          <a:cs typeface="Calibri" panose="020F0502020204030204" pitchFamily="34" charset="0"/>
                        </a:rPr>
                        <a:t> only targets UAS_Ph2</a:t>
                      </a:r>
                      <a:endParaRPr lang="zh-CN" altLang="en-US" sz="900" dirty="0">
                        <a:highlight>
                          <a:srgbClr val="FFFF00"/>
                        </a:highlight>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266701964"/>
                  </a:ext>
                </a:extLst>
              </a:tr>
              <a:tr h="23187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UPEAS_Ph2</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OAM (NRM+PM)??</a:t>
                      </a:r>
                      <a:endParaRPr lang="zh-CN" altLang="en-US" sz="900" dirty="0">
                        <a:solidFill>
                          <a:srgbClr val="FF0000"/>
                        </a:solidFill>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mn-ea"/>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mn-ea"/>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3264460159"/>
                  </a:ext>
                </a:extLst>
              </a:tr>
              <a:tr h="14492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5G_Femto</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rgbClr val="000000"/>
                          </a:solidFill>
                          <a:effectLst/>
                          <a:latin typeface="+mn-lt"/>
                          <a:ea typeface="等线" panose="02010600030101010101" pitchFamily="2" charset="-122"/>
                          <a:cs typeface="Calibri" panose="020F0502020204030204" pitchFamily="34" charset="0"/>
                        </a:rPr>
                        <a:t>NA</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rPr>
                        <a:t>NA</a:t>
                      </a:r>
                      <a:endParaRPr kumimoji="0" lang="zh-CN" altLang="en-US"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900" b="0" i="0" u="none" strike="noStrike" kern="1200" noProof="0" dirty="0">
                          <a:solidFill>
                            <a:srgbClr val="000000"/>
                          </a:solidFill>
                          <a:effectLst/>
                          <a:latin typeface="+mn-lt"/>
                          <a:ea typeface="等线" panose="02010600030101010101" pitchFamily="2" charset="-122"/>
                          <a:cs typeface="Calibri" panose="020F0502020204030204" pitchFamily="34" charset="0"/>
                        </a:rPr>
                        <a:t>NA</a:t>
                      </a:r>
                      <a:endParaRPr lang="zh-CN" altLang="en-US" sz="900" b="0" i="0" u="none" strike="noStrike" kern="1200" noProof="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rPr>
                        <a:t>NA</a:t>
                      </a:r>
                      <a:endParaRPr kumimoji="0" lang="zh-CN" altLang="en-US"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3291618250"/>
                  </a:ext>
                </a:extLst>
              </a:tr>
              <a:tr h="14492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MASSS</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等线" panose="02010600030101010101" pitchFamily="2" charset="-122"/>
                          <a:cs typeface="Calibri" panose="020F0502020204030204" pitchFamily="34" charset="0"/>
                        </a:rPr>
                        <a:t>OAM (NRM)?? </a:t>
                      </a:r>
                      <a:r>
                        <a:rPr lang="en-US" altLang="zh-CN" sz="900" dirty="0">
                          <a:solidFill>
                            <a:srgbClr val="FF0000"/>
                          </a:solidFill>
                          <a:latin typeface="+mn-lt"/>
                          <a:cs typeface="Calibri" panose="020F0502020204030204" pitchFamily="34" charset="0"/>
                        </a:rPr>
                        <a:t>PM (not related)</a:t>
                      </a:r>
                      <a:endParaRPr kumimoji="0" lang="zh-CN" altLang="en-US" sz="900" b="0" i="0" u="none" strike="noStrike" kern="1200" cap="none" spc="0" normalizeH="0" baseline="0" noProof="0" dirty="0">
                        <a:ln>
                          <a:noFill/>
                        </a:ln>
                        <a:solidFill>
                          <a:srgbClr val="FF0000"/>
                        </a:solidFill>
                        <a:effectLst/>
                        <a:uLnTx/>
                        <a:uFillTx/>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900" b="0" i="0" u="none" strike="noStrike" kern="1200" noProof="0" dirty="0">
                          <a:solidFill>
                            <a:srgbClr val="000000"/>
                          </a:solidFill>
                          <a:effectLst/>
                          <a:latin typeface="+mn-lt"/>
                          <a:ea typeface="等线" panose="02010600030101010101" pitchFamily="2" charset="-122"/>
                          <a:cs typeface="Calibri" panose="020F0502020204030204" pitchFamily="34" charset="0"/>
                        </a:rPr>
                        <a:t>NA</a:t>
                      </a:r>
                      <a:endParaRPr lang="zh-CN" altLang="en-US" sz="900" b="0" i="0" u="none" strike="noStrike" kern="1200" noProof="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kumimoji="0" lang="en-US" altLang="zh-CN"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rPr>
                        <a:t>NA</a:t>
                      </a:r>
                      <a:endParaRPr kumimoji="0" lang="zh-CN" altLang="en-US" sz="900" b="0" i="0" u="none" strike="noStrike" kern="1200" cap="none" spc="0" normalizeH="0" baseline="0" noProof="0" dirty="0">
                        <a:ln>
                          <a:noFill/>
                        </a:ln>
                        <a:solidFill>
                          <a:schemeClr val="tx1"/>
                        </a:solidFill>
                        <a:effectLst/>
                        <a:uLnTx/>
                        <a:uFillTx/>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842559770"/>
                  </a:ext>
                </a:extLst>
              </a:tr>
              <a:tr h="231877">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a:solidFill>
                            <a:srgbClr val="000000"/>
                          </a:solidFill>
                          <a:effectLst/>
                          <a:latin typeface="+mn-lt"/>
                          <a:ea typeface="+mn-ea"/>
                          <a:cs typeface="Calibri" panose="020F0502020204030204" pitchFamily="34" charset="0"/>
                        </a:rPr>
                        <a:t>AIML_CN</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FS_AIML_MGT_Ph2</a:t>
                      </a:r>
                    </a:p>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FS_NWDAF_OAM_Ph2</a:t>
                      </a:r>
                      <a:endParaRPr lang="en-US" sz="900" b="0" i="0" u="none" strike="noStrike" dirty="0">
                        <a:solidFill>
                          <a:schemeClr val="tx1"/>
                        </a:solidFill>
                        <a:effectLst/>
                        <a:highlight>
                          <a:srgbClr val="00FFFF"/>
                        </a:highligh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mn-ea"/>
                          <a:cs typeface="Calibri" panose="020F0502020204030204" pitchFamily="34" charset="0"/>
                        </a:rPr>
                        <a:t>CH??</a:t>
                      </a: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900" b="0" i="0" u="none" strike="noStrike" kern="1200" cap="none" spc="0" normalizeH="0" baseline="0" noProof="0" dirty="0">
                          <a:ln>
                            <a:noFill/>
                          </a:ln>
                          <a:solidFill>
                            <a:srgbClr val="FF0000"/>
                          </a:solidFill>
                          <a:effectLst/>
                          <a:uLnTx/>
                          <a:uFillTx/>
                          <a:latin typeface="+mn-lt"/>
                          <a:ea typeface="+mn-ea"/>
                          <a:cs typeface="Calibri" panose="020F0502020204030204" pitchFamily="34" charset="0"/>
                        </a:rPr>
                        <a:t>(CH indicated in SA2 WID)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200387041"/>
                  </a:ext>
                </a:extLst>
              </a:tr>
              <a:tr h="144923">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mn-lt"/>
                          <a:ea typeface="+mn-ea"/>
                          <a:cs typeface="Calibri" panose="020F0502020204030204" pitchFamily="34" charset="0"/>
                        </a:rPr>
                        <a:t>TEI19_NetShare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sz="900" b="0" i="0" u="none" strike="noStrike" dirty="0">
                          <a:solidFill>
                            <a:schemeClr val="tx1"/>
                          </a:solidFill>
                          <a:effectLst/>
                          <a:latin typeface="+mn-lt"/>
                          <a:ea typeface="等线" panose="02010600030101010101" pitchFamily="2" charset="-122"/>
                          <a:cs typeface="Calibri" panose="020F0502020204030204" pitchFamily="34" charset="0"/>
                        </a:rPr>
                        <a:t>FS_NetShare_OAM_Ph3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0" i="0" u="none" strike="noStrike" kern="1200" dirty="0" err="1">
                          <a:solidFill>
                            <a:srgbClr val="000000"/>
                          </a:solidFill>
                          <a:effectLst/>
                          <a:latin typeface="+mn-lt"/>
                          <a:ea typeface="等线" panose="02010600030101010101" pitchFamily="2" charset="-122"/>
                          <a:cs typeface="Calibri" panose="020F0502020204030204" pitchFamily="34" charset="0"/>
                        </a:rPr>
                        <a:t>NetShare_CH</a:t>
                      </a: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4284343161"/>
                  </a:ext>
                </a:extLst>
              </a:tr>
              <a:tr h="151971">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err="1">
                          <a:solidFill>
                            <a:srgbClr val="000000"/>
                          </a:solidFill>
                          <a:effectLst/>
                          <a:latin typeface="+mn-lt"/>
                          <a:ea typeface="+mn-ea"/>
                          <a:cs typeface="Calibri" panose="020F0502020204030204" pitchFamily="34" charset="0"/>
                        </a:rPr>
                        <a:t>FS_AmbientIoT</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endParaRPr lang="en-US" sz="900" b="0" i="0" u="none" strike="noStrike" dirty="0">
                        <a:solidFill>
                          <a:srgbClr val="000000"/>
                        </a:solidFill>
                        <a:effectLst/>
                        <a:latin typeface="+mn-lt"/>
                        <a:ea typeface="等线" panose="02010600030101010101" pitchFamily="2" charset="-122"/>
                        <a:cs typeface="Calibri" panose="020F0502020204030204" pitchFamily="34"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OAM (TBD)</a:t>
                      </a: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lang="zh-CN" altLang="en-US" sz="900" b="0" i="0" u="none" strike="noStrike" kern="1200" dirty="0">
                        <a:solidFill>
                          <a:srgbClr val="000000"/>
                        </a:solidFill>
                        <a:effectLst/>
                        <a:highlight>
                          <a:srgbClr val="FFFF00"/>
                        </a:highligh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CH??</a:t>
                      </a:r>
                    </a:p>
                    <a:p>
                      <a:pPr algn="ctr"/>
                      <a:r>
                        <a:rPr lang="en-US" altLang="zh-CN" sz="900" dirty="0">
                          <a:solidFill>
                            <a:srgbClr val="FF0000"/>
                          </a:solidFill>
                          <a:latin typeface="+mn-lt"/>
                          <a:cs typeface="Calibri" panose="020F0502020204030204" pitchFamily="34" charset="0"/>
                        </a:rPr>
                        <a:t>CH indicated in SA2 SID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718552970"/>
                  </a:ext>
                </a:extLst>
              </a:tr>
              <a:tr h="178738">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i="0" u="none" strike="noStrike" kern="1200" dirty="0" err="1">
                          <a:solidFill>
                            <a:srgbClr val="000000"/>
                          </a:solidFill>
                          <a:effectLst/>
                          <a:latin typeface="+mn-lt"/>
                          <a:ea typeface="+mn-ea"/>
                          <a:cs typeface="Calibri" panose="020F0502020204030204" pitchFamily="34" charset="0"/>
                        </a:rPr>
                        <a:t>FS_EnergySys</a:t>
                      </a:r>
                      <a:endParaRPr lang="en-US" sz="900" b="1" i="0" u="none" strike="noStrike" kern="1200" dirty="0">
                        <a:solidFill>
                          <a:srgbClr val="000000"/>
                        </a:solidFill>
                        <a:effectLst/>
                        <a:latin typeface="+mn-lt"/>
                        <a:ea typeface="+mn-ea"/>
                        <a:cs typeface="Calibri" panose="020F0502020204030204" pitchFamily="34" charset="0"/>
                      </a:endParaRP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nn-NO" sz="900" b="0" i="0" u="none" strike="noStrike" dirty="0">
                          <a:solidFill>
                            <a:srgbClr val="000000"/>
                          </a:solidFill>
                          <a:effectLst/>
                          <a:latin typeface="+mn-lt"/>
                          <a:ea typeface="等线" panose="02010600030101010101" pitchFamily="2" charset="-122"/>
                          <a:cs typeface="Calibri" panose="020F0502020204030204" pitchFamily="34" charset="0"/>
                        </a:rPr>
                        <a:t>FS_Energy_OAM_Ph3</a:t>
                      </a:r>
                    </a:p>
                    <a:p>
                      <a:pPr algn="ctr" fontAlgn="ctr"/>
                      <a:r>
                        <a:rPr lang="nn-NO" sz="900" b="0" i="0" u="none" strike="noStrike" dirty="0">
                          <a:solidFill>
                            <a:srgbClr val="000000"/>
                          </a:solidFill>
                          <a:effectLst/>
                          <a:latin typeface="+mn-lt"/>
                          <a:ea typeface="等线" panose="02010600030101010101" pitchFamily="2" charset="-122"/>
                          <a:cs typeface="Calibri" panose="020F0502020204030204" pitchFamily="34" charset="0"/>
                        </a:rPr>
                        <a:t>FS_MExpo</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900" dirty="0">
                        <a:latin typeface="+mn-lt"/>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r>
                        <a:rPr lang="en-US" altLang="zh-CN" sz="900" b="0" i="0" u="none" strike="noStrike" kern="1200" dirty="0" err="1">
                          <a:solidFill>
                            <a:srgbClr val="000000"/>
                          </a:solidFill>
                          <a:effectLst/>
                          <a:latin typeface="+mn-lt"/>
                          <a:ea typeface="等线" panose="02010600030101010101" pitchFamily="2" charset="-122"/>
                          <a:cs typeface="Calibri" panose="020F0502020204030204" pitchFamily="34" charset="0"/>
                        </a:rPr>
                        <a:t>EnergySys_CH</a:t>
                      </a:r>
                      <a:endParaRPr lang="zh-CN" altLang="en-US" sz="900" b="0" i="0" u="none" strike="noStrike" kern="1200" dirty="0">
                        <a:solidFill>
                          <a:srgbClr val="000000"/>
                        </a:solidFill>
                        <a:effectLst/>
                        <a:latin typeface="+mn-lt"/>
                        <a:ea typeface="等线" panose="02010600030101010101" pitchFamily="2" charset="-122"/>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dirty="0">
                          <a:solidFill>
                            <a:srgbClr val="FF0000"/>
                          </a:solidFill>
                          <a:latin typeface="+mn-lt"/>
                          <a:cs typeface="Calibri" panose="020F0502020204030204" pitchFamily="34" charset="0"/>
                        </a:rPr>
                        <a:t>CH indicated in SA2 SID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67382115"/>
                  </a:ext>
                </a:extLst>
              </a:tr>
            </a:tbl>
          </a:graphicData>
        </a:graphic>
      </p:graphicFrame>
      <p:sp>
        <p:nvSpPr>
          <p:cNvPr id="10" name="Title 3">
            <a:extLst>
              <a:ext uri="{FF2B5EF4-FFF2-40B4-BE49-F238E27FC236}">
                <a16:creationId xmlns:a16="http://schemas.microsoft.com/office/drawing/2014/main" id="{0319C892-A58D-4127-A213-C9FDE9191EB2}"/>
              </a:ext>
            </a:extLst>
          </p:cNvPr>
          <p:cNvSpPr txBox="1">
            <a:spLocks/>
          </p:cNvSpPr>
          <p:nvPr/>
        </p:nvSpPr>
        <p:spPr bwMode="auto">
          <a:xfrm>
            <a:off x="487679" y="87498"/>
            <a:ext cx="1084356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r>
              <a:rPr kumimoji="0" lang="en-IE" sz="2800" b="0" i="0" u="none" strike="noStrike" kern="0" cap="none" spc="0" normalizeH="0" baseline="0" noProof="0" dirty="0">
                <a:ln>
                  <a:noFill/>
                </a:ln>
                <a:solidFill>
                  <a:srgbClr val="FF0000"/>
                </a:solidFill>
                <a:effectLst/>
                <a:uLnTx/>
                <a:uFillTx/>
                <a:latin typeface="Calibri"/>
                <a:ea typeface="+mj-ea"/>
                <a:cs typeface="+mj-cs"/>
              </a:rPr>
              <a:t>Summary of SA</a:t>
            </a:r>
            <a:r>
              <a:rPr kumimoji="0" lang="en-US" sz="2800" b="0" i="0" u="none" strike="noStrike" kern="0" cap="none" spc="0" normalizeH="0" baseline="0" noProof="0" dirty="0">
                <a:ln>
                  <a:noFill/>
                </a:ln>
                <a:solidFill>
                  <a:srgbClr val="FF0000"/>
                </a:solidFill>
                <a:effectLst/>
                <a:uLnTx/>
                <a:uFillTx/>
                <a:latin typeface="Calibri"/>
                <a:ea typeface="+mj-ea"/>
                <a:cs typeface="+mj-cs"/>
              </a:rPr>
              <a:t>5 Rel-19 management support to SA2 features</a:t>
            </a:r>
            <a:endParaRPr kumimoji="0" lang="en-IE" sz="2800" b="0" i="0" u="none" strike="noStrike" kern="0" cap="none" spc="0" normalizeH="0" baseline="0" noProof="0" dirty="0">
              <a:ln>
                <a:noFill/>
              </a:ln>
              <a:solidFill>
                <a:srgbClr val="FF0000"/>
              </a:solidFill>
              <a:effectLst/>
              <a:uLnTx/>
              <a:uFillTx/>
              <a:latin typeface="Calibri"/>
              <a:ea typeface="+mj-ea"/>
              <a:cs typeface="+mj-cs"/>
            </a:endParaRPr>
          </a:p>
        </p:txBody>
      </p:sp>
      <p:sp>
        <p:nvSpPr>
          <p:cNvPr id="11" name="TextBox 10">
            <a:extLst>
              <a:ext uri="{FF2B5EF4-FFF2-40B4-BE49-F238E27FC236}">
                <a16:creationId xmlns:a16="http://schemas.microsoft.com/office/drawing/2014/main" id="{030D44A9-ACBF-4437-A3AF-C7FBE5085C32}"/>
              </a:ext>
            </a:extLst>
          </p:cNvPr>
          <p:cNvSpPr txBox="1"/>
          <p:nvPr/>
        </p:nvSpPr>
        <p:spPr>
          <a:xfrm>
            <a:off x="8957912" y="569649"/>
            <a:ext cx="3234088" cy="3023905"/>
          </a:xfrm>
          <a:prstGeom prst="rect">
            <a:avLst/>
          </a:prstGeom>
          <a:solidFill>
            <a:schemeClr val="bg1"/>
          </a:solidFill>
        </p:spPr>
        <p:txBody>
          <a:bodyPr wrap="square" rtlCol="0">
            <a:spAutoFit/>
          </a:bodyPr>
          <a:lstStyle/>
          <a:p>
            <a:r>
              <a:rPr lang="en-US" altLang="zh-CN" sz="1200" b="1" dirty="0">
                <a:latin typeface="Calibri" panose="020F0502020204030204" pitchFamily="34" charset="0"/>
                <a:cs typeface="Calibri" panose="020F0502020204030204" pitchFamily="34" charset="0"/>
              </a:rPr>
              <a:t>OAM  Summary </a:t>
            </a:r>
          </a:p>
          <a:p>
            <a:pPr marL="228600" indent="-228600">
              <a:buFont typeface="+mj-lt"/>
              <a:buAutoNum type="arabicPeriod"/>
            </a:pPr>
            <a:r>
              <a:rPr lang="en-US" altLang="zh-CN" sz="1050" b="1" dirty="0">
                <a:latin typeface="Calibri" panose="020F0502020204030204" pitchFamily="34" charset="0"/>
                <a:cs typeface="Calibri" panose="020F0502020204030204" pitchFamily="34" charset="0"/>
              </a:rPr>
              <a:t>The following features, there are no extra management standardization support identified so far:</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NG_RTC_Ph2</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MPS4msg</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UIA_ARC</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UAS_Ph3</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5G_Femto</a:t>
            </a:r>
          </a:p>
          <a:p>
            <a:pPr marL="228600" indent="-228600">
              <a:buFont typeface="+mj-lt"/>
              <a:buAutoNum type="arabicPeriod"/>
            </a:pPr>
            <a:r>
              <a:rPr lang="en-US" altLang="zh-CN" sz="1050" b="1" dirty="0">
                <a:solidFill>
                  <a:srgbClr val="FF3300"/>
                </a:solidFill>
                <a:latin typeface="Calibri" panose="020F0502020204030204" pitchFamily="34" charset="0"/>
                <a:cs typeface="Calibri" panose="020F0502020204030204" pitchFamily="34" charset="0"/>
              </a:rPr>
              <a:t>The following features, need to check whether OAM support are needed in Rel-19. </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XRMPh2</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VMR_Ph2</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5G_ProSe_Ph3</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eEDGE_5GC_Ph3</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UPEAS_Ph2</a:t>
            </a:r>
          </a:p>
          <a:p>
            <a:pPr marL="358775" lvl="1" indent="-176213" fontAlgn="ctr">
              <a:buFont typeface="Wingdings" panose="05000000000000000000" pitchFamily="2" charset="2"/>
              <a:buChar char="Ø"/>
            </a:pPr>
            <a:r>
              <a:rPr lang="en-US" altLang="zh-CN" sz="1050" dirty="0">
                <a:solidFill>
                  <a:srgbClr val="FF3300"/>
                </a:solidFill>
                <a:latin typeface="Calibri" panose="020F0502020204030204" pitchFamily="34" charset="0"/>
                <a:cs typeface="Calibri" panose="020F0502020204030204" pitchFamily="34" charset="0"/>
              </a:rPr>
              <a:t>MASSS</a:t>
            </a:r>
          </a:p>
          <a:p>
            <a:pPr marL="358775" lvl="1" indent="-176213" fontAlgn="ctr">
              <a:buFont typeface="Wingdings" panose="05000000000000000000" pitchFamily="2" charset="2"/>
              <a:buChar char="Ø"/>
            </a:pPr>
            <a:r>
              <a:rPr lang="en-US" altLang="zh-CN" sz="1050" dirty="0" err="1">
                <a:solidFill>
                  <a:srgbClr val="FF3300"/>
                </a:solidFill>
                <a:latin typeface="Calibri" panose="020F0502020204030204" pitchFamily="34" charset="0"/>
                <a:cs typeface="Calibri" panose="020F0502020204030204" pitchFamily="34" charset="0"/>
              </a:rPr>
              <a:t>FS_AmbientIoT</a:t>
            </a:r>
            <a:endParaRPr lang="en-US" altLang="zh-CN" sz="1050" dirty="0">
              <a:solidFill>
                <a:srgbClr val="FF3300"/>
              </a:solidFill>
              <a:latin typeface="Calibri" panose="020F0502020204030204" pitchFamily="34" charset="0"/>
              <a:cs typeface="Calibri" panose="020F0502020204030204" pitchFamily="34" charset="0"/>
            </a:endParaRPr>
          </a:p>
        </p:txBody>
      </p:sp>
      <p:sp>
        <p:nvSpPr>
          <p:cNvPr id="12" name="矩形 1">
            <a:extLst>
              <a:ext uri="{FF2B5EF4-FFF2-40B4-BE49-F238E27FC236}">
                <a16:creationId xmlns:a16="http://schemas.microsoft.com/office/drawing/2014/main" id="{F8A76DE7-CF59-43EA-BF9A-B9CF0EC85BCB}"/>
              </a:ext>
            </a:extLst>
          </p:cNvPr>
          <p:cNvSpPr/>
          <p:nvPr/>
        </p:nvSpPr>
        <p:spPr>
          <a:xfrm>
            <a:off x="8973277" y="3495486"/>
            <a:ext cx="3061636" cy="3023905"/>
          </a:xfrm>
          <a:prstGeom prst="rect">
            <a:avLst/>
          </a:prstGeom>
          <a:solidFill>
            <a:schemeClr val="bg1"/>
          </a:solidFill>
        </p:spPr>
        <p:txBody>
          <a:bodyPr wrap="square">
            <a:spAutoFit/>
          </a:bodyPr>
          <a:lstStyle/>
          <a:p>
            <a:r>
              <a:rPr lang="en-US" altLang="zh-CN" sz="1200" b="1" dirty="0">
                <a:latin typeface="Calibri" panose="020F0502020204030204" pitchFamily="34" charset="0"/>
                <a:cs typeface="Calibri" panose="020F0502020204030204" pitchFamily="34" charset="0"/>
              </a:rPr>
              <a:t>CH  Summary </a:t>
            </a:r>
          </a:p>
          <a:p>
            <a:pPr marL="228600" indent="-228600">
              <a:buFont typeface="+mj-lt"/>
              <a:buAutoNum type="arabicPeriod"/>
            </a:pPr>
            <a:r>
              <a:rPr lang="en-US" altLang="zh-CN" sz="1050" b="1" dirty="0">
                <a:latin typeface="Calibri" panose="020F0502020204030204" pitchFamily="34" charset="0"/>
                <a:cs typeface="Calibri" panose="020F0502020204030204" pitchFamily="34" charset="0"/>
              </a:rPr>
              <a:t>The following features, there are no extra CH management standardization support identified so far:</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5G_Femto</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MASSS</a:t>
            </a:r>
          </a:p>
          <a:p>
            <a:pPr marL="228600" indent="-228600">
              <a:buFont typeface="+mj-lt"/>
              <a:buAutoNum type="arabicPeriod"/>
            </a:pPr>
            <a:r>
              <a:rPr lang="en-US" altLang="zh-CN" sz="1050" b="1" dirty="0">
                <a:latin typeface="Calibri" panose="020F0502020204030204" pitchFamily="34" charset="0"/>
                <a:cs typeface="Calibri" panose="020F0502020204030204" pitchFamily="34" charset="0"/>
              </a:rPr>
              <a:t>The following features, need to check whether Charging  support are needed in Rel-19. </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XRMPh2</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MPS4msg</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VMR_Ph2</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UIA_ARC</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eEDGE_5GC_Ph3</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UAS_Ph3</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UPEAS_Ph2</a:t>
            </a:r>
          </a:p>
          <a:p>
            <a:pPr marL="358775" lvl="1" indent="-176213" fontAlgn="ctr">
              <a:buFont typeface="Wingdings" panose="05000000000000000000" pitchFamily="2" charset="2"/>
              <a:buChar char="Ø"/>
            </a:pPr>
            <a:r>
              <a:rPr lang="en-US" altLang="zh-CN" sz="1050" dirty="0">
                <a:latin typeface="Calibri" panose="020F0502020204030204" pitchFamily="34" charset="0"/>
                <a:cs typeface="Calibri" panose="020F0502020204030204" pitchFamily="34" charset="0"/>
              </a:rPr>
              <a:t>AIML_CN</a:t>
            </a:r>
          </a:p>
          <a:p>
            <a:pPr marL="358775" lvl="1" indent="-176213" fontAlgn="ctr">
              <a:buFont typeface="Wingdings" panose="05000000000000000000" pitchFamily="2" charset="2"/>
              <a:buChar char="Ø"/>
            </a:pPr>
            <a:r>
              <a:rPr lang="en-US" altLang="zh-CN" sz="1050" dirty="0" err="1">
                <a:latin typeface="Calibri" panose="020F0502020204030204" pitchFamily="34" charset="0"/>
                <a:cs typeface="Calibri" panose="020F0502020204030204" pitchFamily="34" charset="0"/>
              </a:rPr>
              <a:t>FS_AmbientIoT</a:t>
            </a:r>
            <a:endParaRPr lang="en-US" altLang="zh-CN" sz="1050" dirty="0">
              <a:latin typeface="Calibri" panose="020F0502020204030204" pitchFamily="34" charset="0"/>
              <a:cs typeface="Calibri" panose="020F0502020204030204" pitchFamily="34" charset="0"/>
            </a:endParaRPr>
          </a:p>
          <a:p>
            <a:pPr marL="358775" lvl="1" indent="-176213" fontAlgn="ctr">
              <a:buFont typeface="Wingdings" panose="05000000000000000000" pitchFamily="2" charset="2"/>
              <a:buChar char="Ø"/>
            </a:pPr>
            <a:r>
              <a:rPr lang="en-US" altLang="zh-CN" sz="1050" dirty="0" err="1">
                <a:latin typeface="Calibri" panose="020F0502020204030204" pitchFamily="34" charset="0"/>
                <a:cs typeface="Calibri" panose="020F0502020204030204" pitchFamily="34" charset="0"/>
              </a:rPr>
              <a:t>FS_EnergySys</a:t>
            </a:r>
            <a:endParaRPr lang="en-US" altLang="zh-CN" sz="1050" dirty="0">
              <a:latin typeface="Calibri" panose="020F0502020204030204" pitchFamily="34" charset="0"/>
              <a:cs typeface="Calibri" panose="020F0502020204030204" pitchFamily="34" charset="0"/>
            </a:endParaRPr>
          </a:p>
        </p:txBody>
      </p:sp>
      <p:sp>
        <p:nvSpPr>
          <p:cNvPr id="13" name="TextBox 12">
            <a:extLst>
              <a:ext uri="{FF2B5EF4-FFF2-40B4-BE49-F238E27FC236}">
                <a16:creationId xmlns:a16="http://schemas.microsoft.com/office/drawing/2014/main" id="{B271F56D-48A2-4030-B04B-97B859242669}"/>
              </a:ext>
            </a:extLst>
          </p:cNvPr>
          <p:cNvSpPr txBox="1"/>
          <p:nvPr/>
        </p:nvSpPr>
        <p:spPr>
          <a:xfrm rot="21008097">
            <a:off x="9182910" y="5729492"/>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1219689772"/>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able 10">
            <a:extLst>
              <a:ext uri="{FF2B5EF4-FFF2-40B4-BE49-F238E27FC236}">
                <a16:creationId xmlns:a16="http://schemas.microsoft.com/office/drawing/2014/main" id="{A70F932F-3087-4B51-AA93-F58AB12C6E51}"/>
              </a:ext>
            </a:extLst>
          </p:cNvPr>
          <p:cNvGraphicFramePr>
            <a:graphicFrameLocks noGrp="1"/>
          </p:cNvGraphicFramePr>
          <p:nvPr>
            <p:extLst/>
          </p:nvPr>
        </p:nvGraphicFramePr>
        <p:xfrm>
          <a:off x="487679" y="852044"/>
          <a:ext cx="4365058" cy="5291070"/>
        </p:xfrm>
        <a:graphic>
          <a:graphicData uri="http://schemas.openxmlformats.org/drawingml/2006/table">
            <a:tbl>
              <a:tblPr firstRow="1" bandRow="1">
                <a:tableStyleId>{72833802-FEF1-4C79-8D5D-14CF1EAF98D9}</a:tableStyleId>
              </a:tblPr>
              <a:tblGrid>
                <a:gridCol w="2284870">
                  <a:extLst>
                    <a:ext uri="{9D8B030D-6E8A-4147-A177-3AD203B41FA5}">
                      <a16:colId xmlns:a16="http://schemas.microsoft.com/office/drawing/2014/main" val="4071695017"/>
                    </a:ext>
                  </a:extLst>
                </a:gridCol>
                <a:gridCol w="1188530">
                  <a:extLst>
                    <a:ext uri="{9D8B030D-6E8A-4147-A177-3AD203B41FA5}">
                      <a16:colId xmlns:a16="http://schemas.microsoft.com/office/drawing/2014/main" val="3526857515"/>
                    </a:ext>
                  </a:extLst>
                </a:gridCol>
                <a:gridCol w="891658">
                  <a:extLst>
                    <a:ext uri="{9D8B030D-6E8A-4147-A177-3AD203B41FA5}">
                      <a16:colId xmlns:a16="http://schemas.microsoft.com/office/drawing/2014/main" val="4228444619"/>
                    </a:ext>
                  </a:extLst>
                </a:gridCol>
              </a:tblGrid>
              <a:tr h="181964">
                <a:tc>
                  <a:txBody>
                    <a:bodyPr/>
                    <a:lstStyle/>
                    <a:p>
                      <a:pPr algn="ctr"/>
                      <a:r>
                        <a:rPr lang="en-US" altLang="zh-CN" sz="1100" dirty="0">
                          <a:solidFill>
                            <a:schemeClr val="tx1"/>
                          </a:solidFill>
                          <a:latin typeface="+mn-lt"/>
                        </a:rPr>
                        <a:t>Acronym</a:t>
                      </a:r>
                      <a:endParaRPr lang="zh-CN" altLang="en-US" sz="1100" dirty="0">
                        <a:solidFill>
                          <a:schemeClr val="tx1"/>
                        </a:solidFill>
                        <a:latin typeface="+mn-l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algn="ctr" defTabSz="914400" rtl="0" eaLnBrk="1" fontAlgn="ctr" latinLnBrk="0" hangingPunct="1"/>
                      <a:r>
                        <a:rPr lang="en-US" altLang="zh-CN" sz="1100" b="1" kern="1200" dirty="0">
                          <a:solidFill>
                            <a:schemeClr val="tx1"/>
                          </a:solidFill>
                          <a:latin typeface="+mn-lt"/>
                          <a:ea typeface="+mn-ea"/>
                          <a:cs typeface="+mn-cs"/>
                        </a:rPr>
                        <a:t>OAM</a:t>
                      </a:r>
                      <a:endParaRPr lang="en-GB" sz="1100" b="1" kern="1200" dirty="0">
                        <a:solidFill>
                          <a:schemeClr val="tx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altLang="zh-CN" sz="1100" b="1" kern="1200" dirty="0">
                          <a:solidFill>
                            <a:schemeClr val="tx1"/>
                          </a:solidFill>
                          <a:latin typeface="Calibri" panose="020F0502020204030204" pitchFamily="34" charset="0"/>
                          <a:ea typeface="+mn-ea"/>
                          <a:cs typeface="Calibri" panose="020F0502020204030204" pitchFamily="34" charset="0"/>
                        </a:rPr>
                        <a:t>Not covered by SA5 yet</a:t>
                      </a:r>
                      <a:endParaRPr lang="en-GB" sz="1100" b="1" kern="1200" dirty="0">
                        <a:solidFill>
                          <a:schemeClr val="tx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154394">
                <a:tc>
                  <a:txBody>
                    <a:bodyPr/>
                    <a:lstStyle/>
                    <a:p>
                      <a:pPr marL="0" algn="ctr" defTabSz="1187798" rtl="0" eaLnBrk="1" fontAlgn="ctr" latinLnBrk="0" hangingPunct="1"/>
                      <a:r>
                        <a:rPr lang="en-US" sz="1100" b="1" i="0" u="none" strike="noStrike" kern="1200" dirty="0">
                          <a:solidFill>
                            <a:srgbClr val="000000"/>
                          </a:solidFill>
                          <a:effectLst/>
                          <a:latin typeface="+mn-lt"/>
                          <a:ea typeface="等线" panose="02010600030101010101" pitchFamily="2" charset="-122"/>
                          <a:cs typeface="+mn-cs"/>
                        </a:rPr>
                        <a:t>NR_MIMO_Ph5-Core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20968084"/>
                  </a:ext>
                </a:extLst>
              </a:tr>
              <a:tr h="154394">
                <a:tc>
                  <a:txBody>
                    <a:bodyPr/>
                    <a:lstStyle/>
                    <a:p>
                      <a:pPr marL="0" algn="ctr" defTabSz="1187798" rtl="0" eaLnBrk="1" fontAlgn="ctr" latinLnBrk="0" hangingPunct="1"/>
                      <a:r>
                        <a:rPr lang="en-US" sz="1100" b="1" i="0" u="none" strike="noStrike" kern="1200" dirty="0">
                          <a:solidFill>
                            <a:srgbClr val="000000"/>
                          </a:solidFill>
                          <a:effectLst/>
                          <a:latin typeface="+mn-lt"/>
                          <a:ea typeface="等线" panose="02010600030101010101" pitchFamily="2" charset="-122"/>
                          <a:cs typeface="+mn-cs"/>
                        </a:rPr>
                        <a:t>FS_NR_7_24GHz_CHmod</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4050063352"/>
                  </a:ext>
                </a:extLst>
              </a:tr>
              <a:tr h="154394">
                <a:tc>
                  <a:txBody>
                    <a:bodyPr/>
                    <a:lstStyle/>
                    <a:p>
                      <a:pPr marL="0" algn="ctr" defTabSz="1187798" rtl="0" eaLnBrk="1" fontAlgn="ctr" latinLnBrk="0" hangingPunct="1"/>
                      <a:r>
                        <a:rPr lang="en-US" sz="1100" b="1" i="0" u="none" strike="noStrike" kern="1200" dirty="0">
                          <a:solidFill>
                            <a:srgbClr val="000000"/>
                          </a:solidFill>
                          <a:effectLst/>
                          <a:latin typeface="+mn-lt"/>
                          <a:ea typeface="等线" panose="02010600030101010101" pitchFamily="2" charset="-122"/>
                          <a:cs typeface="+mn-cs"/>
                        </a:rPr>
                        <a:t>NR_MIMO_Ph5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329452884"/>
                  </a:ext>
                </a:extLst>
              </a:tr>
              <a:tr h="237105">
                <a:tc>
                  <a:txBody>
                    <a:bodyPr/>
                    <a:lstStyle/>
                    <a:p>
                      <a:pPr marL="0" algn="ctr" defTabSz="1187798" rtl="0" eaLnBrk="1" fontAlgn="ctr" latinLnBrk="0" hangingPunct="1"/>
                      <a:r>
                        <a:rPr lang="en-US" sz="1100" b="1" i="0" u="none" strike="noStrike" kern="1200" dirty="0" err="1">
                          <a:solidFill>
                            <a:srgbClr val="000000"/>
                          </a:solidFill>
                          <a:effectLst/>
                          <a:latin typeface="+mn-lt"/>
                          <a:ea typeface="等线" panose="02010600030101010101" pitchFamily="2" charset="-122"/>
                          <a:cs typeface="+mn-cs"/>
                        </a:rPr>
                        <a:t>Netw_Energy_NR_enh</a:t>
                      </a:r>
                      <a:r>
                        <a:rPr lang="en-US" sz="1100" b="1" i="0" u="none" strike="noStrike" kern="1200" dirty="0">
                          <a:solidFill>
                            <a:srgbClr val="000000"/>
                          </a:solidFill>
                          <a:effectLst/>
                          <a:latin typeface="+mn-lt"/>
                          <a:ea typeface="等线" panose="02010600030101010101" pitchFamily="2" charset="-122"/>
                          <a:cs typeface="+mn-cs"/>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457615751"/>
                  </a:ext>
                </a:extLst>
              </a:tr>
              <a:tr h="242619">
                <a:tc>
                  <a:txBody>
                    <a:bodyPr/>
                    <a:lstStyle/>
                    <a:p>
                      <a:pPr marL="0" algn="ctr" defTabSz="1187798" rtl="0" eaLnBrk="1" fontAlgn="ctr" latinLnBrk="0" hangingPunct="1"/>
                      <a:r>
                        <a:rPr lang="en-US" sz="1100" b="1" i="0" u="none" strike="noStrike" kern="1200" dirty="0" err="1">
                          <a:solidFill>
                            <a:srgbClr val="000000"/>
                          </a:solidFill>
                          <a:effectLst/>
                          <a:latin typeface="+mn-lt"/>
                          <a:ea typeface="等线" panose="02010600030101010101" pitchFamily="2" charset="-122"/>
                          <a:cs typeface="+mn-cs"/>
                        </a:rPr>
                        <a:t>FS_Sensing_NR</a:t>
                      </a:r>
                      <a:endParaRPr lang="en-US" sz="1100" b="1" i="0" u="none" strike="noStrike" kern="1200" dirty="0">
                        <a:solidFill>
                          <a:srgbClr val="000000"/>
                        </a:solidFill>
                        <a:effectLst/>
                        <a:latin typeface="+mn-lt"/>
                        <a:ea typeface="等线" panose="02010600030101010101" pitchFamily="2" charset="-122"/>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1" dirty="0">
                          <a:solidFill>
                            <a:srgbClr val="FF0000"/>
                          </a:solidFill>
                          <a:latin typeface="+mn-lt"/>
                        </a:rPr>
                        <a:t>OAM</a:t>
                      </a:r>
                    </a:p>
                    <a:p>
                      <a:pPr algn="ctr"/>
                      <a:r>
                        <a:rPr lang="en-US" altLang="zh-CN" sz="900" b="1" dirty="0">
                          <a:solidFill>
                            <a:srgbClr val="FF0000"/>
                          </a:solidFill>
                          <a:latin typeface="+mn-lt"/>
                        </a:rPr>
                        <a:t>(TBD)</a:t>
                      </a:r>
                      <a:endParaRPr lang="zh-CN" altLang="en-US" sz="900" b="1" dirty="0">
                        <a:solidFill>
                          <a:srgbClr val="FF0000"/>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030236420"/>
                  </a:ext>
                </a:extLst>
              </a:tr>
              <a:tr h="154394">
                <a:tc>
                  <a:txBody>
                    <a:bodyPr/>
                    <a:lstStyle/>
                    <a:p>
                      <a:pPr marL="0" algn="ctr" defTabSz="1187798" rtl="0" eaLnBrk="1" fontAlgn="ctr" latinLnBrk="0" hangingPunct="1"/>
                      <a:r>
                        <a:rPr lang="en-US" sz="1100" b="1" i="0" u="none" strike="noStrike" kern="1200" dirty="0" err="1">
                          <a:solidFill>
                            <a:srgbClr val="000000"/>
                          </a:solidFill>
                          <a:effectLst/>
                          <a:latin typeface="+mn-lt"/>
                          <a:ea typeface="等线" panose="02010600030101010101" pitchFamily="2" charset="-122"/>
                          <a:cs typeface="+mn-cs"/>
                        </a:rPr>
                        <a:t>NR_AIML_air</a:t>
                      </a:r>
                      <a:r>
                        <a:rPr lang="en-US" sz="1100" b="1" i="0" u="none" strike="noStrike" kern="1200" dirty="0">
                          <a:solidFill>
                            <a:srgbClr val="000000"/>
                          </a:solidFill>
                          <a:effectLst/>
                          <a:latin typeface="+mn-lt"/>
                          <a:ea typeface="等线" panose="02010600030101010101" pitchFamily="2" charset="-122"/>
                          <a:cs typeface="+mn-cs"/>
                        </a:rPr>
                        <a:t>-Core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1" dirty="0">
                          <a:solidFill>
                            <a:schemeClr val="tx1"/>
                          </a:solidFill>
                          <a:latin typeface="+mn-lt"/>
                        </a:rPr>
                        <a:t>FS_AIML_MGT_Ph2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1" dirty="0">
                          <a:solidFill>
                            <a:srgbClr val="FF0000"/>
                          </a:solidFill>
                          <a:latin typeface="+mn-lt"/>
                        </a:rPr>
                        <a:t>other OAM (TBD)</a:t>
                      </a:r>
                      <a:endParaRPr lang="zh-CN" altLang="en-US" sz="900" b="1" dirty="0">
                        <a:solidFill>
                          <a:srgbClr val="FF0000"/>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157544183"/>
                  </a:ext>
                </a:extLst>
              </a:tr>
              <a:tr h="154394">
                <a:tc>
                  <a:txBody>
                    <a:bodyPr/>
                    <a:lstStyle/>
                    <a:p>
                      <a:pPr marL="0" algn="ctr" defTabSz="1187798" rtl="0" eaLnBrk="1" fontAlgn="ctr" latinLnBrk="0" hangingPunct="1"/>
                      <a:r>
                        <a:rPr lang="en-US" sz="1100" b="1" i="0" u="none" strike="noStrike" kern="1200" dirty="0" err="1">
                          <a:solidFill>
                            <a:srgbClr val="000000"/>
                          </a:solidFill>
                          <a:effectLst/>
                          <a:latin typeface="+mn-lt"/>
                          <a:ea typeface="等线" panose="02010600030101010101" pitchFamily="2" charset="-122"/>
                          <a:cs typeface="+mn-cs"/>
                        </a:rPr>
                        <a:t>NR_duplex_evo</a:t>
                      </a:r>
                      <a:endParaRPr lang="en-US" sz="1100" b="1" i="0" u="none" strike="noStrike" kern="1200" dirty="0">
                        <a:solidFill>
                          <a:srgbClr val="000000"/>
                        </a:solidFill>
                        <a:effectLst/>
                        <a:latin typeface="+mn-lt"/>
                        <a:ea typeface="等线" panose="02010600030101010101" pitchFamily="2" charset="-122"/>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r>
                        <a:rPr lang="en-US" altLang="zh-CN" sz="900" b="1" i="0" u="none" strike="noStrike" dirty="0">
                          <a:solidFill>
                            <a:schemeClr val="tx1"/>
                          </a:solidFill>
                          <a:effectLst/>
                          <a:latin typeface="+mn-lt"/>
                          <a:ea typeface="等线" panose="02010600030101010101" pitchFamily="2" charset="-122"/>
                        </a:rPr>
                        <a:t>NA</a:t>
                      </a:r>
                      <a:endParaRPr lang="en-US" sz="900" b="1" i="0" u="none" strike="noStrike" dirty="0">
                        <a:solidFill>
                          <a:schemeClr val="tx1"/>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b="1" dirty="0">
                          <a:latin typeface="+mn-lt"/>
                        </a:rPr>
                        <a:t>NA</a:t>
                      </a: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585299235"/>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NR_LPWUS-Core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1" dirty="0">
                          <a:solidFill>
                            <a:srgbClr val="FF0000"/>
                          </a:solidFill>
                          <a:latin typeface="+mn-lt"/>
                        </a:rPr>
                        <a:t>OAM (NRM+PM)</a:t>
                      </a:r>
                      <a:r>
                        <a:rPr lang="zh-CN" altLang="en-US" sz="900" b="1" dirty="0">
                          <a:solidFill>
                            <a:srgbClr val="FF0000"/>
                          </a:solidFill>
                          <a:latin typeface="+mn-lt"/>
                        </a:rPr>
                        <a:t>？？</a:t>
                      </a: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1601519020"/>
                  </a:ext>
                </a:extLst>
              </a:tr>
              <a:tr h="242619">
                <a:tc>
                  <a:txBody>
                    <a:bodyPr/>
                    <a:lstStyle/>
                    <a:p>
                      <a:pPr algn="ctr" fontAlgn="ctr"/>
                      <a:r>
                        <a:rPr lang="en-US" sz="1100" b="1" i="0" u="none" strike="noStrike" dirty="0" err="1">
                          <a:solidFill>
                            <a:srgbClr val="000000"/>
                          </a:solidFill>
                          <a:effectLst/>
                          <a:latin typeface="+mn-lt"/>
                          <a:ea typeface="等线" panose="02010600030101010101" pitchFamily="2" charset="-122"/>
                        </a:rPr>
                        <a:t>FS_Ambient_IoT_solutions</a:t>
                      </a:r>
                      <a:endParaRPr lang="en-US" sz="11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fontAlgn="ct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altLang="zh-CN" sz="900" b="1" dirty="0">
                          <a:solidFill>
                            <a:srgbClr val="FF0000"/>
                          </a:solidFill>
                          <a:latin typeface="+mn-lt"/>
                        </a:rPr>
                        <a:t>OAM</a:t>
                      </a:r>
                    </a:p>
                    <a:p>
                      <a:pPr algn="ctr"/>
                      <a:r>
                        <a:rPr lang="en-US" altLang="zh-CN" sz="900" b="1" dirty="0">
                          <a:solidFill>
                            <a:srgbClr val="FF0000"/>
                          </a:solidFill>
                          <a:latin typeface="+mn-lt"/>
                        </a:rPr>
                        <a:t>(TBD)</a:t>
                      </a: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extLst>
                  <a:ext uri="{0D108BD9-81ED-4DB2-BD59-A6C34878D82A}">
                    <a16:rowId xmlns:a16="http://schemas.microsoft.com/office/drawing/2014/main" val="2628276434"/>
                  </a:ext>
                </a:extLst>
              </a:tr>
              <a:tr h="154394">
                <a:tc>
                  <a:txBody>
                    <a:bodyPr/>
                    <a:lstStyle/>
                    <a:p>
                      <a:pPr algn="ctr" fontAlgn="ctr"/>
                      <a:r>
                        <a:rPr lang="en-US" sz="1100" b="1" i="0" u="none" strike="noStrike" dirty="0" err="1">
                          <a:solidFill>
                            <a:srgbClr val="000000"/>
                          </a:solidFill>
                          <a:effectLst/>
                          <a:latin typeface="+mn-lt"/>
                          <a:ea typeface="等线" panose="02010600030101010101" pitchFamily="2" charset="-122"/>
                        </a:rPr>
                        <a:t>FS_NR_AIML_Mob</a:t>
                      </a:r>
                      <a:endParaRPr lang="en-US" sz="11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kern="1200" dirty="0">
                          <a:solidFill>
                            <a:schemeClr val="tx1"/>
                          </a:solidFill>
                          <a:latin typeface="+mn-lt"/>
                          <a:ea typeface="+mn-ea"/>
                          <a:cs typeface="+mn-cs"/>
                        </a:rPr>
                        <a:t>FS_AIML_MGT_Ph2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1" dirty="0">
                          <a:solidFill>
                            <a:srgbClr val="FF0000"/>
                          </a:solidFill>
                          <a:latin typeface="+mn-lt"/>
                        </a:rPr>
                        <a:t>other OAM (TBD)</a:t>
                      </a:r>
                      <a:endParaRPr lang="zh-CN" altLang="en-US" sz="900" b="1" dirty="0">
                        <a:solidFill>
                          <a:srgbClr val="FF0000"/>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266701964"/>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NR_Mob_Ph4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000000"/>
                          </a:solidFill>
                          <a:effectLst/>
                          <a:latin typeface="+mn-lt"/>
                          <a:ea typeface="等线" panose="02010600030101010101" pitchFamily="2" charset="-122"/>
                        </a:rPr>
                        <a:t>PM_KPI_5G_Ph4</a:t>
                      </a:r>
                    </a:p>
                    <a:p>
                      <a:pPr algn="ctr" fontAlgn="ctr"/>
                      <a:r>
                        <a:rPr lang="en-US" sz="900" b="1" i="0" u="none" strike="noStrike" dirty="0">
                          <a:solidFill>
                            <a:srgbClr val="000000"/>
                          </a:solidFill>
                          <a:effectLst/>
                          <a:latin typeface="+mn-lt"/>
                          <a:ea typeface="等线" panose="02010600030101010101" pitchFamily="2" charset="-122"/>
                        </a:rPr>
                        <a:t>AdNRM_Ph3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264460159"/>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NR_NTN_Ph3-Core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000000"/>
                          </a:solidFill>
                          <a:effectLst/>
                          <a:latin typeface="+mn-lt"/>
                          <a:ea typeface="等线" panose="02010600030101010101" pitchFamily="2" charset="-122"/>
                        </a:rPr>
                        <a:t>FS_ NTN_OAM_Ph2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3291618250"/>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IoT_NTN_Ph3-Core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9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 NTN_OAM_Ph2</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842559770"/>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NR_XR_Ph3-Core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altLang="zh-CN" sz="900" b="1" i="0" u="none" strike="noStrike" dirty="0">
                          <a:solidFill>
                            <a:srgbClr val="000000"/>
                          </a:solidFill>
                          <a:effectLst/>
                          <a:latin typeface="+mn-lt"/>
                          <a:ea typeface="等线" panose="02010600030101010101" pitchFamily="2" charset="-122"/>
                        </a:rPr>
                        <a:t>NA</a:t>
                      </a:r>
                      <a:endParaRPr lang="en-US" sz="9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1" i="0" u="none" strike="noStrike" dirty="0">
                          <a:solidFill>
                            <a:srgbClr val="000000"/>
                          </a:solidFill>
                          <a:effectLst/>
                          <a:latin typeface="+mn-lt"/>
                          <a:ea typeface="等线" panose="02010600030101010101" pitchFamily="2" charset="-122"/>
                        </a:rPr>
                        <a:t>NA</a:t>
                      </a: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1200387041"/>
                  </a:ext>
                </a:extLst>
              </a:tr>
              <a:tr h="154394">
                <a:tc>
                  <a:txBody>
                    <a:bodyPr/>
                    <a:lstStyle/>
                    <a:p>
                      <a:pPr algn="ctr" fontAlgn="ctr"/>
                      <a:r>
                        <a:rPr lang="nn-NO" sz="1100" b="1" i="0" u="none" strike="noStrike" dirty="0">
                          <a:solidFill>
                            <a:srgbClr val="000000"/>
                          </a:solidFill>
                          <a:effectLst/>
                          <a:latin typeface="+mn-lt"/>
                          <a:ea typeface="等线" panose="02010600030101010101" pitchFamily="2" charset="-122"/>
                        </a:rPr>
                        <a:t>LTE_TN_NR_NTN_mob</a:t>
                      </a:r>
                      <a:endParaRPr lang="en-US" sz="11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fontAlgn="ctr"/>
                      <a:r>
                        <a:rPr lang="en-US" sz="900" b="1" i="0" u="none" strike="noStrike" dirty="0">
                          <a:solidFill>
                            <a:srgbClr val="000000"/>
                          </a:solidFill>
                          <a:effectLst/>
                          <a:latin typeface="+mn-lt"/>
                          <a:ea typeface="等线" panose="02010600030101010101" pitchFamily="2" charset="-122"/>
                        </a:rPr>
                        <a:t>FS_ NTN_OAM_Ph2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tc>
                  <a:txBody>
                    <a:bodyPr/>
                    <a:lstStyle/>
                    <a:p>
                      <a:pPr algn="ct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4">
                        <a:lumMod val="20000"/>
                        <a:lumOff val="80000"/>
                      </a:schemeClr>
                    </a:solidFill>
                  </a:tcPr>
                </a:tc>
                <a:extLst>
                  <a:ext uri="{0D108BD9-81ED-4DB2-BD59-A6C34878D82A}">
                    <a16:rowId xmlns:a16="http://schemas.microsoft.com/office/drawing/2014/main" val="2718552970"/>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NR_ENDC_SON_MDT_Ph4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fontAlgn="ctr"/>
                      <a:r>
                        <a:rPr lang="nn-NO" sz="900" b="1" i="0" u="none" strike="noStrike" dirty="0">
                          <a:solidFill>
                            <a:srgbClr val="000000"/>
                          </a:solidFill>
                          <a:effectLst/>
                          <a:latin typeface="+mn-lt"/>
                          <a:ea typeface="等线" panose="02010600030101010101" pitchFamily="2" charset="-122"/>
                        </a:rPr>
                        <a:t>PM_KPI_5G_Ph4</a:t>
                      </a:r>
                    </a:p>
                    <a:p>
                      <a:pPr algn="ctr" fontAlgn="ctr"/>
                      <a:r>
                        <a:rPr lang="nn-NO" sz="900" b="1" i="0" u="none" strike="noStrike" dirty="0">
                          <a:solidFill>
                            <a:srgbClr val="000000"/>
                          </a:solidFill>
                          <a:effectLst/>
                          <a:latin typeface="+mn-lt"/>
                          <a:ea typeface="等线" panose="02010600030101010101" pitchFamily="2" charset="-122"/>
                        </a:rPr>
                        <a:t>AdNRM_Ph3</a:t>
                      </a:r>
                    </a:p>
                    <a:p>
                      <a:pPr algn="ctr" fontAlgn="ctr"/>
                      <a:r>
                        <a:rPr lang="nn-NO" sz="900" b="1" i="0" u="none" strike="noStrike" dirty="0">
                          <a:solidFill>
                            <a:srgbClr val="000000"/>
                          </a:solidFill>
                          <a:effectLst/>
                          <a:latin typeface="+mn-lt"/>
                          <a:ea typeface="等线" panose="02010600030101010101" pitchFamily="2" charset="-122"/>
                        </a:rPr>
                        <a:t>TraceQoE_OAM</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a:endParaRPr lang="zh-CN" altLang="en-US" sz="900" b="1" dirty="0">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067382115"/>
                  </a:ext>
                </a:extLst>
              </a:tr>
              <a:tr h="154394">
                <a:tc>
                  <a:txBody>
                    <a:bodyPr/>
                    <a:lstStyle/>
                    <a:p>
                      <a:pPr algn="ctr" fontAlgn="ctr"/>
                      <a:r>
                        <a:rPr lang="en-US" sz="1100" b="1" i="0" u="none" strike="noStrike" dirty="0">
                          <a:solidFill>
                            <a:srgbClr val="000000"/>
                          </a:solidFill>
                          <a:effectLst/>
                          <a:latin typeface="+mn-lt"/>
                          <a:ea typeface="等线" panose="02010600030101010101" pitchFamily="2" charset="-122"/>
                        </a:rPr>
                        <a:t>FS_NR_WAB_5GFemto</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algn="ctr" fontAlgn="ctr"/>
                      <a:r>
                        <a:rPr lang="en-US" sz="900" b="1" i="0" u="none" strike="noStrike" dirty="0">
                          <a:solidFill>
                            <a:srgbClr val="000000"/>
                          </a:solidFill>
                          <a:effectLst/>
                          <a:latin typeface="+mn-lt"/>
                          <a:ea typeface="等线" panose="02010600030101010101" pitchFamily="2" charset="-122"/>
                        </a:rPr>
                        <a:t>NA</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altLang="zh-CN" sz="900" b="1" dirty="0">
                          <a:solidFill>
                            <a:schemeClr val="tx1"/>
                          </a:solidFill>
                          <a:latin typeface="+mn-lt"/>
                        </a:rPr>
                        <a:t>NA</a:t>
                      </a:r>
                      <a:endParaRPr lang="zh-CN" altLang="en-US" sz="900" b="1" dirty="0">
                        <a:solidFill>
                          <a:schemeClr val="tx1"/>
                        </a:solidFill>
                        <a:latin typeface="+mn-l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extLst>
                  <a:ext uri="{0D108BD9-81ED-4DB2-BD59-A6C34878D82A}">
                    <a16:rowId xmlns:a16="http://schemas.microsoft.com/office/drawing/2014/main" val="2245780545"/>
                  </a:ext>
                </a:extLst>
              </a:tr>
              <a:tr h="0">
                <a:tc>
                  <a:txBody>
                    <a:bodyPr/>
                    <a:lstStyle/>
                    <a:p>
                      <a:pPr algn="ctr" fontAlgn="ctr"/>
                      <a:r>
                        <a:rPr lang="en-US" sz="1100" b="1" i="0" u="none" strike="noStrike" dirty="0" err="1">
                          <a:solidFill>
                            <a:srgbClr val="000000"/>
                          </a:solidFill>
                          <a:effectLst/>
                          <a:latin typeface="+mn-lt"/>
                          <a:ea typeface="等线" panose="02010600030101010101" pitchFamily="2" charset="-122"/>
                        </a:rPr>
                        <a:t>FS_NR_AIML_NGRAN_enh</a:t>
                      </a:r>
                      <a:endParaRPr lang="en-US" sz="11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kern="1200" dirty="0">
                          <a:solidFill>
                            <a:schemeClr val="tx1"/>
                          </a:solidFill>
                          <a:latin typeface="+mn-lt"/>
                          <a:ea typeface="+mn-ea"/>
                          <a:cs typeface="+mn-cs"/>
                        </a:rPr>
                        <a:t>FS_AIML_MGT_Ph2</a:t>
                      </a:r>
                    </a:p>
                    <a:p>
                      <a:pPr marL="0" marR="0" lvl="0" indent="0" algn="ctr" defTabSz="914400" rtl="0" eaLnBrk="1" fontAlgn="ctr" latinLnBrk="0" hangingPunct="1">
                        <a:lnSpc>
                          <a:spcPct val="100000"/>
                        </a:lnSpc>
                        <a:spcBef>
                          <a:spcPts val="0"/>
                        </a:spcBef>
                        <a:spcAft>
                          <a:spcPts val="0"/>
                        </a:spcAft>
                        <a:buClrTx/>
                        <a:buSzTx/>
                        <a:buFontTx/>
                        <a:buNone/>
                        <a:tabLst/>
                        <a:defRPr/>
                      </a:pPr>
                      <a:r>
                        <a:rPr lang="en-US" altLang="zh-CN" sz="900" b="1" kern="1200" dirty="0">
                          <a:solidFill>
                            <a:schemeClr val="tx1"/>
                          </a:solidFill>
                          <a:latin typeface="+mn-lt"/>
                          <a:ea typeface="+mn-ea"/>
                          <a:cs typeface="+mn-cs"/>
                        </a:rPr>
                        <a:t>FS_Energy_OAM_Ph3</a:t>
                      </a:r>
                      <a:endParaRPr lang="zh-CN" altLang="en-US" sz="900" b="1" kern="1200" dirty="0">
                        <a:solidFill>
                          <a:schemeClr val="tx1"/>
                        </a:solidFill>
                        <a:highlight>
                          <a:srgbClr val="00FFFF"/>
                        </a:highlight>
                        <a:latin typeface="+mn-lt"/>
                        <a:ea typeface="+mn-ea"/>
                        <a:cs typeface="+mn-cs"/>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zh-CN" altLang="en-US" sz="900" b="1" kern="1200" dirty="0">
                        <a:solidFill>
                          <a:schemeClr val="tx1"/>
                        </a:solidFill>
                        <a:highlight>
                          <a:srgbClr val="00FFFF"/>
                        </a:highlight>
                        <a:latin typeface="+mn-lt"/>
                        <a:ea typeface="+mn-ea"/>
                        <a:cs typeface="+mn-c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1160336468"/>
                  </a:ext>
                </a:extLst>
              </a:tr>
            </a:tbl>
          </a:graphicData>
        </a:graphic>
      </p:graphicFrame>
      <p:sp>
        <p:nvSpPr>
          <p:cNvPr id="13" name="Title 3">
            <a:extLst>
              <a:ext uri="{FF2B5EF4-FFF2-40B4-BE49-F238E27FC236}">
                <a16:creationId xmlns:a16="http://schemas.microsoft.com/office/drawing/2014/main" id="{651ED9DD-CCE9-42E3-80DE-FDD6212B966B}"/>
              </a:ext>
            </a:extLst>
          </p:cNvPr>
          <p:cNvSpPr txBox="1">
            <a:spLocks/>
          </p:cNvSpPr>
          <p:nvPr/>
        </p:nvSpPr>
        <p:spPr bwMode="auto">
          <a:xfrm>
            <a:off x="487679" y="87498"/>
            <a:ext cx="1084356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r>
              <a:rPr kumimoji="0" lang="en-IE" sz="2800" b="0" i="0" u="none" strike="noStrike" kern="0" cap="none" spc="0" normalizeH="0" baseline="0" noProof="0" dirty="0">
                <a:ln>
                  <a:noFill/>
                </a:ln>
                <a:solidFill>
                  <a:srgbClr val="FF0000"/>
                </a:solidFill>
                <a:effectLst/>
                <a:uLnTx/>
                <a:uFillTx/>
                <a:latin typeface="Calibri"/>
                <a:ea typeface="+mj-ea"/>
                <a:cs typeface="+mj-cs"/>
              </a:rPr>
              <a:t>Summary of SA</a:t>
            </a:r>
            <a:r>
              <a:rPr kumimoji="0" lang="en-US" sz="2800" b="0" i="0" u="none" strike="noStrike" kern="0" cap="none" spc="0" normalizeH="0" baseline="0" noProof="0" dirty="0">
                <a:ln>
                  <a:noFill/>
                </a:ln>
                <a:solidFill>
                  <a:srgbClr val="FF0000"/>
                </a:solidFill>
                <a:effectLst/>
                <a:uLnTx/>
                <a:uFillTx/>
                <a:latin typeface="Calibri"/>
                <a:ea typeface="+mj-ea"/>
                <a:cs typeface="+mj-cs"/>
              </a:rPr>
              <a:t>5 Rel-19 management support to RAN1/2/3 features</a:t>
            </a:r>
            <a:endParaRPr kumimoji="0" lang="en-IE" sz="2800" b="0" i="0" u="none" strike="noStrike" kern="0" cap="none" spc="0" normalizeH="0" baseline="0" noProof="0" dirty="0">
              <a:ln>
                <a:noFill/>
              </a:ln>
              <a:solidFill>
                <a:srgbClr val="FF0000"/>
              </a:solidFill>
              <a:effectLst/>
              <a:uLnTx/>
              <a:uFillTx/>
              <a:latin typeface="Calibri"/>
              <a:ea typeface="+mj-ea"/>
              <a:cs typeface="+mj-cs"/>
            </a:endParaRPr>
          </a:p>
        </p:txBody>
      </p:sp>
      <p:sp>
        <p:nvSpPr>
          <p:cNvPr id="14" name="矩形 8">
            <a:extLst>
              <a:ext uri="{FF2B5EF4-FFF2-40B4-BE49-F238E27FC236}">
                <a16:creationId xmlns:a16="http://schemas.microsoft.com/office/drawing/2014/main" id="{38040192-84DD-45F3-8C8E-E098BE8331F8}"/>
              </a:ext>
            </a:extLst>
          </p:cNvPr>
          <p:cNvSpPr/>
          <p:nvPr/>
        </p:nvSpPr>
        <p:spPr>
          <a:xfrm>
            <a:off x="9001704" y="759969"/>
            <a:ext cx="654050" cy="18415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RAN1</a:t>
            </a:r>
            <a:endParaRPr lang="zh-CN" altLang="en-US" sz="1100" dirty="0">
              <a:solidFill>
                <a:schemeClr val="tx1"/>
              </a:solidFill>
            </a:endParaRPr>
          </a:p>
        </p:txBody>
      </p:sp>
      <p:sp>
        <p:nvSpPr>
          <p:cNvPr id="15" name="矩形 9">
            <a:extLst>
              <a:ext uri="{FF2B5EF4-FFF2-40B4-BE49-F238E27FC236}">
                <a16:creationId xmlns:a16="http://schemas.microsoft.com/office/drawing/2014/main" id="{B06CCFD3-BF34-402C-93F7-C6A683989159}"/>
              </a:ext>
            </a:extLst>
          </p:cNvPr>
          <p:cNvSpPr/>
          <p:nvPr/>
        </p:nvSpPr>
        <p:spPr>
          <a:xfrm>
            <a:off x="9001704" y="1017176"/>
            <a:ext cx="654050" cy="18415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RAN2</a:t>
            </a:r>
            <a:endParaRPr lang="zh-CN" altLang="en-US" sz="1100" dirty="0">
              <a:solidFill>
                <a:schemeClr val="tx1"/>
              </a:solidFill>
            </a:endParaRPr>
          </a:p>
        </p:txBody>
      </p:sp>
      <p:sp>
        <p:nvSpPr>
          <p:cNvPr id="16" name="矩形 10">
            <a:extLst>
              <a:ext uri="{FF2B5EF4-FFF2-40B4-BE49-F238E27FC236}">
                <a16:creationId xmlns:a16="http://schemas.microsoft.com/office/drawing/2014/main" id="{59B57DAA-0AD1-4E02-895F-17B810DC08A0}"/>
              </a:ext>
            </a:extLst>
          </p:cNvPr>
          <p:cNvSpPr/>
          <p:nvPr/>
        </p:nvSpPr>
        <p:spPr>
          <a:xfrm>
            <a:off x="9001704" y="1274383"/>
            <a:ext cx="654050" cy="18415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100" dirty="0">
                <a:solidFill>
                  <a:schemeClr val="tx1"/>
                </a:solidFill>
              </a:rPr>
              <a:t>RAN3</a:t>
            </a:r>
            <a:endParaRPr lang="zh-CN" altLang="en-US" sz="1100" dirty="0">
              <a:solidFill>
                <a:schemeClr val="tx1"/>
              </a:solidFill>
            </a:endParaRPr>
          </a:p>
        </p:txBody>
      </p:sp>
      <p:sp>
        <p:nvSpPr>
          <p:cNvPr id="17" name="TextBox 16">
            <a:extLst>
              <a:ext uri="{FF2B5EF4-FFF2-40B4-BE49-F238E27FC236}">
                <a16:creationId xmlns:a16="http://schemas.microsoft.com/office/drawing/2014/main" id="{7ADF38CE-F4E3-4358-B560-EC34356E789D}"/>
              </a:ext>
            </a:extLst>
          </p:cNvPr>
          <p:cNvSpPr txBox="1"/>
          <p:nvPr/>
        </p:nvSpPr>
        <p:spPr>
          <a:xfrm>
            <a:off x="4950420" y="1166842"/>
            <a:ext cx="6887758" cy="4154984"/>
          </a:xfrm>
          <a:prstGeom prst="rect">
            <a:avLst/>
          </a:prstGeom>
          <a:noFill/>
        </p:spPr>
        <p:txBody>
          <a:bodyPr wrap="square" rtlCol="0">
            <a:spAutoFit/>
          </a:bodyPr>
          <a:lstStyle/>
          <a:p>
            <a:r>
              <a:rPr lang="en-US" altLang="zh-CN" sz="1200" b="1" dirty="0">
                <a:latin typeface="+mn-lt"/>
                <a:cs typeface="Calibri" panose="020F0502020204030204" pitchFamily="34" charset="0"/>
              </a:rPr>
              <a:t>OAM Summary:</a:t>
            </a:r>
          </a:p>
          <a:p>
            <a:r>
              <a:rPr lang="en-US" altLang="zh-CN" sz="1200" b="1" dirty="0">
                <a:latin typeface="+mn-lt"/>
                <a:cs typeface="Calibri" panose="020F0502020204030204" pitchFamily="34" charset="0"/>
              </a:rPr>
              <a:t>RAN1: </a:t>
            </a:r>
          </a:p>
          <a:p>
            <a:r>
              <a:rPr lang="en-US" altLang="zh-CN" sz="1200" dirty="0">
                <a:latin typeface="+mn-lt"/>
                <a:cs typeface="Calibri" panose="020F0502020204030204" pitchFamily="34" charset="0"/>
              </a:rPr>
              <a:t>1. The following features, there are no extra management standardization support identified so far:</a:t>
            </a:r>
          </a:p>
          <a:p>
            <a:pPr marL="285750" indent="-285750" fontAlgn="ctr">
              <a:buFont typeface="Wingdings" panose="05000000000000000000" pitchFamily="2" charset="2"/>
              <a:buChar char="Ø"/>
            </a:pPr>
            <a:r>
              <a:rPr lang="en-US" altLang="zh-CN" sz="1200" dirty="0">
                <a:latin typeface="+mn-lt"/>
                <a:cs typeface="Calibri" panose="020F0502020204030204" pitchFamily="34" charset="0"/>
              </a:rPr>
              <a:t>NR_MIMO_ph5-Core</a:t>
            </a:r>
          </a:p>
          <a:p>
            <a:pPr marL="285750" indent="-285750" fontAlgn="ctr">
              <a:buFont typeface="Wingdings" panose="05000000000000000000" pitchFamily="2" charset="2"/>
              <a:buChar char="Ø"/>
            </a:pPr>
            <a:r>
              <a:rPr lang="en-US" altLang="zh-CN" sz="1200" dirty="0">
                <a:solidFill>
                  <a:srgbClr val="000000"/>
                </a:solidFill>
                <a:latin typeface="+mn-lt"/>
                <a:cs typeface="Calibri" panose="020F0502020204030204" pitchFamily="34" charset="0"/>
              </a:rPr>
              <a:t>FS_NR_7_24GHz_CHmod</a:t>
            </a:r>
            <a:endParaRPr lang="zh-CN" altLang="zh-CN" sz="1200" dirty="0">
              <a:latin typeface="+mn-lt"/>
              <a:cs typeface="Calibri" panose="020F0502020204030204" pitchFamily="34" charset="0"/>
            </a:endParaRPr>
          </a:p>
          <a:p>
            <a:pPr marL="285750" indent="-285750" fontAlgn="ctr">
              <a:buFont typeface="Wingdings" panose="05000000000000000000" pitchFamily="2" charset="2"/>
              <a:buChar char="Ø"/>
            </a:pPr>
            <a:r>
              <a:rPr lang="en-US" altLang="zh-CN" sz="1200" dirty="0">
                <a:solidFill>
                  <a:srgbClr val="000000"/>
                </a:solidFill>
                <a:latin typeface="+mn-lt"/>
                <a:cs typeface="Calibri" panose="020F0502020204030204" pitchFamily="34" charset="0"/>
              </a:rPr>
              <a:t>NR_MIMO_Ph5</a:t>
            </a:r>
          </a:p>
          <a:p>
            <a:pPr marL="285750" indent="-285750" fontAlgn="ctr">
              <a:buFont typeface="Wingdings" panose="05000000000000000000" pitchFamily="2" charset="2"/>
              <a:buChar char="Ø"/>
            </a:pPr>
            <a:r>
              <a:rPr lang="en-US" altLang="zh-CN" sz="1200" dirty="0" err="1">
                <a:solidFill>
                  <a:srgbClr val="000000"/>
                </a:solidFill>
                <a:latin typeface="+mn-lt"/>
                <a:cs typeface="Calibri" panose="020F0502020204030204" pitchFamily="34" charset="0"/>
              </a:rPr>
              <a:t>Netw_Energy_NR_enh</a:t>
            </a:r>
            <a:r>
              <a:rPr lang="en-US" altLang="zh-CN" sz="1200" dirty="0">
                <a:solidFill>
                  <a:srgbClr val="000000"/>
                </a:solidFill>
                <a:latin typeface="+mn-lt"/>
                <a:cs typeface="Calibri" panose="020F0502020204030204" pitchFamily="34" charset="0"/>
              </a:rPr>
              <a:t>-Core</a:t>
            </a:r>
          </a:p>
          <a:p>
            <a:pPr marL="285750" indent="-285750" fontAlgn="ctr">
              <a:buFont typeface="Wingdings" panose="05000000000000000000" pitchFamily="2" charset="2"/>
              <a:buChar char="Ø"/>
            </a:pPr>
            <a:r>
              <a:rPr lang="en-US" altLang="zh-CN" sz="1200" dirty="0" err="1">
                <a:latin typeface="+mn-lt"/>
                <a:cs typeface="Calibri" panose="020F0502020204030204" pitchFamily="34" charset="0"/>
              </a:rPr>
              <a:t>NR_duplex_evo</a:t>
            </a:r>
            <a:endParaRPr lang="zh-CN" altLang="zh-CN" sz="1200" dirty="0">
              <a:latin typeface="+mn-lt"/>
              <a:cs typeface="Calibri" panose="020F0502020204030204" pitchFamily="34" charset="0"/>
            </a:endParaRPr>
          </a:p>
          <a:p>
            <a:r>
              <a:rPr lang="en-US" altLang="zh-CN" sz="1200" b="1" dirty="0">
                <a:solidFill>
                  <a:srgbClr val="FF0000"/>
                </a:solidFill>
                <a:latin typeface="+mn-lt"/>
                <a:cs typeface="Calibri" panose="020F0502020204030204" pitchFamily="34" charset="0"/>
              </a:rPr>
              <a:t>2. The following features, need to check whether OAM support are needed in Reld-19. </a:t>
            </a:r>
          </a:p>
          <a:p>
            <a:pPr marL="171450" indent="-171450">
              <a:buFont typeface="Wingdings" panose="05000000000000000000" pitchFamily="2" charset="2"/>
              <a:buChar char="Ø"/>
            </a:pPr>
            <a:r>
              <a:rPr lang="en-US" altLang="zh-CN" sz="1200" dirty="0" err="1">
                <a:solidFill>
                  <a:srgbClr val="FF0000"/>
                </a:solidFill>
                <a:latin typeface="+mn-lt"/>
                <a:cs typeface="Calibri" panose="020F0502020204030204" pitchFamily="34" charset="0"/>
              </a:rPr>
              <a:t>FS_Sensing_NR</a:t>
            </a:r>
            <a:endParaRPr lang="en-US" altLang="zh-CN" sz="1200" dirty="0">
              <a:solidFill>
                <a:srgbClr val="FF0000"/>
              </a:solidFill>
              <a:latin typeface="+mn-lt"/>
              <a:cs typeface="Calibri" panose="020F0502020204030204" pitchFamily="34" charset="0"/>
            </a:endParaRPr>
          </a:p>
          <a:p>
            <a:pPr marL="171450" indent="-171450">
              <a:buFont typeface="Wingdings" panose="05000000000000000000" pitchFamily="2" charset="2"/>
              <a:buChar char="Ø"/>
            </a:pPr>
            <a:r>
              <a:rPr lang="en-US" altLang="zh-CN" sz="1200" dirty="0">
                <a:solidFill>
                  <a:srgbClr val="FF0000"/>
                </a:solidFill>
                <a:latin typeface="+mn-lt"/>
                <a:cs typeface="Calibri" panose="020F0502020204030204" pitchFamily="34" charset="0"/>
              </a:rPr>
              <a:t>NR_LPWUS-Core</a:t>
            </a:r>
          </a:p>
          <a:p>
            <a:pPr marL="171450" indent="-171450">
              <a:buFont typeface="Wingdings" panose="05000000000000000000" pitchFamily="2" charset="2"/>
              <a:buChar char="Ø"/>
            </a:pPr>
            <a:r>
              <a:rPr lang="en-US" altLang="zh-CN" sz="1200" dirty="0" err="1">
                <a:solidFill>
                  <a:srgbClr val="FF0000"/>
                </a:solidFill>
                <a:latin typeface="+mn-lt"/>
                <a:cs typeface="Calibri" panose="020F0502020204030204" pitchFamily="34" charset="0"/>
              </a:rPr>
              <a:t>FS_Ambient_IoT_solutions</a:t>
            </a:r>
            <a:endParaRPr lang="en-US" altLang="zh-CN" sz="1200" dirty="0">
              <a:solidFill>
                <a:srgbClr val="FF0000"/>
              </a:solidFill>
              <a:latin typeface="+mn-lt"/>
              <a:cs typeface="Calibri" panose="020F0502020204030204" pitchFamily="34" charset="0"/>
            </a:endParaRPr>
          </a:p>
          <a:p>
            <a:endParaRPr lang="en-US" altLang="zh-CN" sz="1200" dirty="0">
              <a:latin typeface="+mn-lt"/>
              <a:cs typeface="Calibri" panose="020F0502020204030204" pitchFamily="34" charset="0"/>
            </a:endParaRPr>
          </a:p>
          <a:p>
            <a:r>
              <a:rPr lang="en-US" altLang="zh-CN" sz="1200" b="1" dirty="0">
                <a:latin typeface="+mn-lt"/>
                <a:cs typeface="Calibri" panose="020F0502020204030204" pitchFamily="34" charset="0"/>
              </a:rPr>
              <a:t>RAN2: </a:t>
            </a:r>
          </a:p>
          <a:p>
            <a:r>
              <a:rPr lang="en-US" altLang="zh-CN" sz="1200" dirty="0">
                <a:latin typeface="+mn-lt"/>
                <a:cs typeface="Calibri" panose="020F0502020204030204" pitchFamily="34" charset="0"/>
              </a:rPr>
              <a:t>1. The following features, there are no extra management standardization support identified so far:</a:t>
            </a:r>
          </a:p>
          <a:p>
            <a:pPr marL="171450" indent="-171450">
              <a:buFont typeface="Wingdings" panose="05000000000000000000" pitchFamily="2" charset="2"/>
              <a:buChar char="Ø"/>
            </a:pPr>
            <a:r>
              <a:rPr lang="en-US" altLang="zh-CN" sz="1200" dirty="0">
                <a:latin typeface="+mn-lt"/>
                <a:cs typeface="Calibri" panose="020F0502020204030204" pitchFamily="34" charset="0"/>
              </a:rPr>
              <a:t>NR_XR_Ph3-Core</a:t>
            </a:r>
          </a:p>
          <a:p>
            <a:endParaRPr lang="en-US" altLang="zh-CN" sz="1200" dirty="0">
              <a:latin typeface="+mn-lt"/>
              <a:cs typeface="Calibri" panose="020F0502020204030204" pitchFamily="34" charset="0"/>
            </a:endParaRPr>
          </a:p>
          <a:p>
            <a:pPr lvl="0"/>
            <a:r>
              <a:rPr lang="en-US" altLang="zh-CN" sz="1200" b="1" dirty="0">
                <a:latin typeface="+mn-lt"/>
                <a:cs typeface="Calibri" panose="020F0502020204030204" pitchFamily="34" charset="0"/>
              </a:rPr>
              <a:t>RAN3:</a:t>
            </a:r>
          </a:p>
          <a:p>
            <a:r>
              <a:rPr lang="en-US" altLang="zh-CN" sz="1200" dirty="0">
                <a:latin typeface="+mn-lt"/>
                <a:cs typeface="Calibri" panose="020F0502020204030204" pitchFamily="34" charset="0"/>
              </a:rPr>
              <a:t>1. The following features, there are no extra management standardization support identified so far:</a:t>
            </a:r>
          </a:p>
          <a:p>
            <a:pPr marL="171450" indent="-171450">
              <a:buFont typeface="Wingdings" panose="05000000000000000000" pitchFamily="2" charset="2"/>
              <a:buChar char="Ø"/>
            </a:pPr>
            <a:r>
              <a:rPr lang="en-US" altLang="zh-CN" sz="1200" dirty="0">
                <a:latin typeface="+mn-lt"/>
                <a:cs typeface="Calibri" panose="020F0502020204030204" pitchFamily="34" charset="0"/>
              </a:rPr>
              <a:t>FS_NR_WAB_5GFemto</a:t>
            </a:r>
          </a:p>
          <a:p>
            <a:endParaRPr lang="en-US" altLang="zh-CN" sz="1200" dirty="0">
              <a:solidFill>
                <a:srgbClr val="FF0000"/>
              </a:solidFill>
              <a:latin typeface="+mn-lt"/>
              <a:cs typeface="Calibri" panose="020F0502020204030204" pitchFamily="34" charset="0"/>
            </a:endParaRPr>
          </a:p>
          <a:p>
            <a:pPr lvl="0"/>
            <a:r>
              <a:rPr lang="en-US" altLang="zh-CN" sz="1200" b="1" dirty="0">
                <a:solidFill>
                  <a:prstClr val="black"/>
                </a:solidFill>
                <a:latin typeface="Calibri"/>
                <a:cs typeface="Calibri" panose="020F0502020204030204" pitchFamily="34" charset="0"/>
              </a:rPr>
              <a:t>CH Summary: </a:t>
            </a:r>
            <a:r>
              <a:rPr lang="en-US" altLang="zh-CN" sz="1200" dirty="0">
                <a:latin typeface="+mn-lt"/>
                <a:cs typeface="Calibri" panose="020F0502020204030204" pitchFamily="34" charset="0"/>
              </a:rPr>
              <a:t>There are no extra CH features related to RAN features.</a:t>
            </a:r>
          </a:p>
        </p:txBody>
      </p:sp>
      <p:sp>
        <p:nvSpPr>
          <p:cNvPr id="18" name="TextBox 17">
            <a:extLst>
              <a:ext uri="{FF2B5EF4-FFF2-40B4-BE49-F238E27FC236}">
                <a16:creationId xmlns:a16="http://schemas.microsoft.com/office/drawing/2014/main" id="{928C24C2-975D-43A0-A1A1-E307C1FD90FF}"/>
              </a:ext>
            </a:extLst>
          </p:cNvPr>
          <p:cNvSpPr txBox="1"/>
          <p:nvPr/>
        </p:nvSpPr>
        <p:spPr>
          <a:xfrm rot="21008097">
            <a:off x="9182910" y="5729492"/>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2503503208"/>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a:extLst>
              <a:ext uri="{FF2B5EF4-FFF2-40B4-BE49-F238E27FC236}">
                <a16:creationId xmlns:a16="http://schemas.microsoft.com/office/drawing/2014/main" id="{354FC2EF-B784-4D14-9096-12E14DC7767D}"/>
              </a:ext>
            </a:extLst>
          </p:cNvPr>
          <p:cNvSpPr txBox="1">
            <a:spLocks/>
          </p:cNvSpPr>
          <p:nvPr/>
        </p:nvSpPr>
        <p:spPr bwMode="auto">
          <a:xfrm>
            <a:off x="533728" y="219077"/>
            <a:ext cx="1051970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IE" sz="3600" b="0" i="0" u="none" strike="noStrike" kern="0" cap="none" spc="0" normalizeH="0" baseline="0" noProof="0" dirty="0">
                <a:ln>
                  <a:noFill/>
                </a:ln>
                <a:solidFill>
                  <a:srgbClr val="FF0000"/>
                </a:solidFill>
                <a:effectLst/>
                <a:uLnTx/>
                <a:uFillTx/>
                <a:latin typeface="Calibri"/>
                <a:ea typeface="+mj-ea"/>
                <a:cs typeface="+mj-cs"/>
              </a:rPr>
              <a:t>SA</a:t>
            </a:r>
            <a:r>
              <a:rPr kumimoji="0" lang="en-US" sz="3600" b="0" i="0" u="none" strike="noStrike" kern="0" cap="none" spc="0" normalizeH="0" baseline="0" noProof="0" dirty="0">
                <a:ln>
                  <a:noFill/>
                </a:ln>
                <a:solidFill>
                  <a:srgbClr val="FF0000"/>
                </a:solidFill>
                <a:effectLst/>
                <a:uLnTx/>
                <a:uFillTx/>
                <a:latin typeface="Calibri"/>
                <a:ea typeface="+mj-ea"/>
                <a:cs typeface="+mj-cs"/>
              </a:rPr>
              <a:t>5 Rel-19 </a:t>
            </a:r>
            <a:r>
              <a:rPr kumimoji="0" lang="en-IE" sz="3600" b="0" i="0" u="none" strike="noStrike" kern="0" cap="none" spc="0" normalizeH="0" baseline="0" noProof="0" dirty="0">
                <a:ln>
                  <a:noFill/>
                </a:ln>
                <a:solidFill>
                  <a:srgbClr val="FF0000"/>
                </a:solidFill>
                <a:effectLst/>
                <a:uLnTx/>
                <a:uFillTx/>
                <a:latin typeface="Calibri"/>
                <a:ea typeface="+mj-ea"/>
                <a:cs typeface="+mj-cs"/>
              </a:rPr>
              <a:t>topics relation to other WGs </a:t>
            </a:r>
            <a:r>
              <a:rPr kumimoji="0" lang="en-US" sz="3600" b="0" i="0" u="none" strike="noStrike" kern="0" cap="none" spc="0" normalizeH="0" baseline="0" noProof="0" dirty="0">
                <a:ln>
                  <a:noFill/>
                </a:ln>
                <a:solidFill>
                  <a:srgbClr val="FF0000"/>
                </a:solidFill>
                <a:effectLst/>
                <a:uLnTx/>
                <a:uFillTx/>
                <a:latin typeface="Calibri"/>
                <a:ea typeface="+mj-ea"/>
                <a:cs typeface="+mj-cs"/>
              </a:rPr>
              <a:t>(OAM)</a:t>
            </a:r>
            <a:endParaRPr kumimoji="0" lang="en-IE" sz="3600" b="0" i="0" u="none" strike="noStrike" kern="0" cap="none" spc="0" normalizeH="0" baseline="0" noProof="0" dirty="0">
              <a:ln>
                <a:noFill/>
              </a:ln>
              <a:solidFill>
                <a:srgbClr val="FF0000"/>
              </a:solidFill>
              <a:effectLst/>
              <a:uLnTx/>
              <a:uFillTx/>
              <a:latin typeface="Calibri"/>
              <a:ea typeface="+mj-ea"/>
              <a:cs typeface="+mj-cs"/>
            </a:endParaRPr>
          </a:p>
        </p:txBody>
      </p:sp>
      <p:graphicFrame>
        <p:nvGraphicFramePr>
          <p:cNvPr id="8" name="Table 5">
            <a:extLst>
              <a:ext uri="{FF2B5EF4-FFF2-40B4-BE49-F238E27FC236}">
                <a16:creationId xmlns:a16="http://schemas.microsoft.com/office/drawing/2014/main" id="{2BBE2A99-2FDC-47D2-B7D4-6A7E98135F33}"/>
              </a:ext>
            </a:extLst>
          </p:cNvPr>
          <p:cNvGraphicFramePr>
            <a:graphicFrameLocks noGrp="1"/>
          </p:cNvGraphicFramePr>
          <p:nvPr>
            <p:extLst>
              <p:ext uri="{D42A27DB-BD31-4B8C-83A1-F6EECF244321}">
                <p14:modId xmlns:p14="http://schemas.microsoft.com/office/powerpoint/2010/main" val="1608535305"/>
              </p:ext>
            </p:extLst>
          </p:nvPr>
        </p:nvGraphicFramePr>
        <p:xfrm>
          <a:off x="224818" y="819151"/>
          <a:ext cx="11742361" cy="6088042"/>
        </p:xfrm>
        <a:graphic>
          <a:graphicData uri="http://schemas.openxmlformats.org/drawingml/2006/table">
            <a:tbl>
              <a:tblPr firstRow="1" bandRow="1"/>
              <a:tblGrid>
                <a:gridCol w="727746">
                  <a:extLst>
                    <a:ext uri="{9D8B030D-6E8A-4147-A177-3AD203B41FA5}">
                      <a16:colId xmlns:a16="http://schemas.microsoft.com/office/drawing/2014/main" val="4071695017"/>
                    </a:ext>
                  </a:extLst>
                </a:gridCol>
                <a:gridCol w="1065044">
                  <a:extLst>
                    <a:ext uri="{9D8B030D-6E8A-4147-A177-3AD203B41FA5}">
                      <a16:colId xmlns:a16="http://schemas.microsoft.com/office/drawing/2014/main" val="3614201570"/>
                    </a:ext>
                  </a:extLst>
                </a:gridCol>
                <a:gridCol w="937703">
                  <a:extLst>
                    <a:ext uri="{9D8B030D-6E8A-4147-A177-3AD203B41FA5}">
                      <a16:colId xmlns:a16="http://schemas.microsoft.com/office/drawing/2014/main" val="3327203166"/>
                    </a:ext>
                  </a:extLst>
                </a:gridCol>
                <a:gridCol w="897835">
                  <a:extLst>
                    <a:ext uri="{9D8B030D-6E8A-4147-A177-3AD203B41FA5}">
                      <a16:colId xmlns:a16="http://schemas.microsoft.com/office/drawing/2014/main" val="3630350376"/>
                    </a:ext>
                  </a:extLst>
                </a:gridCol>
                <a:gridCol w="658598">
                  <a:extLst>
                    <a:ext uri="{9D8B030D-6E8A-4147-A177-3AD203B41FA5}">
                      <a16:colId xmlns:a16="http://schemas.microsoft.com/office/drawing/2014/main" val="3202688"/>
                    </a:ext>
                  </a:extLst>
                </a:gridCol>
                <a:gridCol w="494596">
                  <a:extLst>
                    <a:ext uri="{9D8B030D-6E8A-4147-A177-3AD203B41FA5}">
                      <a16:colId xmlns:a16="http://schemas.microsoft.com/office/drawing/2014/main" val="1560111670"/>
                    </a:ext>
                  </a:extLst>
                </a:gridCol>
                <a:gridCol w="822600">
                  <a:extLst>
                    <a:ext uri="{9D8B030D-6E8A-4147-A177-3AD203B41FA5}">
                      <a16:colId xmlns:a16="http://schemas.microsoft.com/office/drawing/2014/main" val="1913383577"/>
                    </a:ext>
                  </a:extLst>
                </a:gridCol>
                <a:gridCol w="640831">
                  <a:extLst>
                    <a:ext uri="{9D8B030D-6E8A-4147-A177-3AD203B41FA5}">
                      <a16:colId xmlns:a16="http://schemas.microsoft.com/office/drawing/2014/main" val="3584294532"/>
                    </a:ext>
                  </a:extLst>
                </a:gridCol>
                <a:gridCol w="851905">
                  <a:extLst>
                    <a:ext uri="{9D8B030D-6E8A-4147-A177-3AD203B41FA5}">
                      <a16:colId xmlns:a16="http://schemas.microsoft.com/office/drawing/2014/main" val="790597164"/>
                    </a:ext>
                  </a:extLst>
                </a:gridCol>
                <a:gridCol w="1387984">
                  <a:extLst>
                    <a:ext uri="{9D8B030D-6E8A-4147-A177-3AD203B41FA5}">
                      <a16:colId xmlns:a16="http://schemas.microsoft.com/office/drawing/2014/main" val="2567962841"/>
                    </a:ext>
                  </a:extLst>
                </a:gridCol>
                <a:gridCol w="822960">
                  <a:extLst>
                    <a:ext uri="{9D8B030D-6E8A-4147-A177-3AD203B41FA5}">
                      <a16:colId xmlns:a16="http://schemas.microsoft.com/office/drawing/2014/main" val="2531575634"/>
                    </a:ext>
                  </a:extLst>
                </a:gridCol>
                <a:gridCol w="693420">
                  <a:extLst>
                    <a:ext uri="{9D8B030D-6E8A-4147-A177-3AD203B41FA5}">
                      <a16:colId xmlns:a16="http://schemas.microsoft.com/office/drawing/2014/main" val="105663574"/>
                    </a:ext>
                  </a:extLst>
                </a:gridCol>
                <a:gridCol w="1741139">
                  <a:extLst>
                    <a:ext uri="{9D8B030D-6E8A-4147-A177-3AD203B41FA5}">
                      <a16:colId xmlns:a16="http://schemas.microsoft.com/office/drawing/2014/main" val="4221935209"/>
                    </a:ext>
                  </a:extLst>
                </a:gridCol>
              </a:tblGrid>
              <a:tr h="163454">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700" dirty="0">
                          <a:solidFill>
                            <a:schemeClr val="tx1"/>
                          </a:solidFill>
                          <a:latin typeface="Calibri" panose="020F0502020204030204" pitchFamily="34" charset="0"/>
                          <a:cs typeface="Calibri" panose="020F0502020204030204" pitchFamily="34" charset="0"/>
                        </a:rPr>
                        <a:t>Abbreviation</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700" dirty="0">
                          <a:solidFill>
                            <a:schemeClr val="tx1"/>
                          </a:solidFill>
                          <a:latin typeface="Calibri" panose="020F0502020204030204" pitchFamily="34" charset="0"/>
                          <a:cs typeface="Calibri" panose="020F0502020204030204" pitchFamily="34" charset="0"/>
                        </a:rPr>
                        <a:t>Acronym</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SA1</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SA2</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SA3</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700" dirty="0">
                          <a:solidFill>
                            <a:schemeClr val="tx1"/>
                          </a:solidFill>
                          <a:latin typeface="Calibri" panose="020F0502020204030204" pitchFamily="34" charset="0"/>
                          <a:cs typeface="Calibri" panose="020F0502020204030204" pitchFamily="34" charset="0"/>
                        </a:rPr>
                        <a:t>SA4</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SA6</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RAN1</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RAN2</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RAN3</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700" dirty="0">
                          <a:solidFill>
                            <a:schemeClr val="tx1"/>
                          </a:solidFill>
                          <a:latin typeface="Calibri" panose="020F0502020204030204" pitchFamily="34" charset="0"/>
                          <a:cs typeface="Calibri" panose="020F0502020204030204" pitchFamily="34" charset="0"/>
                        </a:rPr>
                        <a:t>CT3</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CT4</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Other related groups</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2706751681"/>
                  </a:ext>
                </a:extLst>
              </a:tr>
              <a:tr h="339481">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AIML</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FS_AIML_MGT_Ph2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a:t>
                      </a:r>
                      <a:r>
                        <a:rPr lang="zh-CN" altLang="en-US" sz="700" dirty="0">
                          <a:latin typeface="Calibri" panose="020F0502020204030204" pitchFamily="34" charset="0"/>
                          <a:cs typeface="Calibri" panose="020F0502020204030204" pitchFamily="34" charset="0"/>
                        </a:rPr>
                        <a:t> </a:t>
                      </a:r>
                      <a:r>
                        <a:rPr lang="en-US" altLang="zh-CN" sz="700" dirty="0">
                          <a:latin typeface="Calibri" panose="020F0502020204030204" pitchFamily="34" charset="0"/>
                          <a:cs typeface="Calibri" panose="020F0502020204030204" pitchFamily="34" charset="0"/>
                        </a:rPr>
                        <a:t>22.261 (AIML)</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AIML_CN(R19)</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err="1">
                          <a:latin typeface="Calibri" panose="020F0502020204030204" pitchFamily="34" charset="0"/>
                          <a:cs typeface="Calibri" panose="020F0502020204030204" pitchFamily="34" charset="0"/>
                        </a:rPr>
                        <a:t>NR_AIML_air</a:t>
                      </a:r>
                      <a:r>
                        <a:rPr lang="en-US" altLang="zh-CN" sz="700" dirty="0">
                          <a:latin typeface="Calibri" panose="020F0502020204030204" pitchFamily="34" charset="0"/>
                          <a:cs typeface="Calibri" panose="020F0502020204030204" pitchFamily="34" charset="0"/>
                        </a:rPr>
                        <a:t>-Core (R19)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err="1">
                          <a:latin typeface="Calibri" panose="020F0502020204030204" pitchFamily="34" charset="0"/>
                          <a:cs typeface="Calibri" panose="020F0502020204030204" pitchFamily="34" charset="0"/>
                        </a:rPr>
                        <a:t>FS_NR_AIML_Mob</a:t>
                      </a:r>
                      <a:endParaRPr lang="en-US" altLang="zh-CN" sz="700" dirty="0">
                        <a:latin typeface="Calibri" panose="020F0502020204030204" pitchFamily="34" charset="0"/>
                        <a:cs typeface="Calibri" panose="020F0502020204030204" pitchFamily="34" charset="0"/>
                      </a:endParaRPr>
                    </a:p>
                    <a:p>
                      <a:r>
                        <a:rPr lang="en-US" altLang="zh-CN" sz="700" dirty="0">
                          <a:latin typeface="Calibri" panose="020F0502020204030204" pitchFamily="34" charset="0"/>
                          <a:cs typeface="Calibri" panose="020F0502020204030204" pitchFamily="34" charset="0"/>
                        </a:rPr>
                        <a:t>(R19)</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dirty="0" err="1">
                          <a:latin typeface="Calibri" panose="020F0502020204030204" pitchFamily="34" charset="0"/>
                          <a:cs typeface="Calibri" panose="020F0502020204030204" pitchFamily="34" charset="0"/>
                        </a:rPr>
                        <a:t>FS_NR_AIML_NGRAN_enh</a:t>
                      </a: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(R19)</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a:latin typeface="Calibri" panose="020F0502020204030204" pitchFamily="34" charset="0"/>
                          <a:cs typeface="Calibri" panose="020F0502020204030204" pitchFamily="34" charset="0"/>
                        </a:rPr>
                        <a:t>3GPP SA (TR 22.850)</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120968084"/>
                  </a:ext>
                </a:extLst>
              </a:tr>
              <a:tr h="16345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MDA</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FS_eMDAS_Ph3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 (EE</a:t>
                      </a:r>
                      <a:r>
                        <a:rPr lang="zh-CN" altLang="en-US" sz="700" dirty="0">
                          <a:latin typeface="Calibri" panose="020F0502020204030204" pitchFamily="34" charset="0"/>
                          <a:cs typeface="Calibri" panose="020F0502020204030204" pitchFamily="34" charset="0"/>
                        </a:rPr>
                        <a:t> </a:t>
                      </a:r>
                      <a:r>
                        <a:rPr lang="en-US" altLang="zh-CN" sz="700" dirty="0">
                          <a:latin typeface="Calibri" panose="020F0502020204030204" pitchFamily="34" charset="0"/>
                          <a:cs typeface="Calibri" panose="020F0502020204030204" pitchFamily="34" charset="0"/>
                        </a:rPr>
                        <a:t>cost index)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solidFill>
                  </a:tcPr>
                </a:tc>
                <a:extLst>
                  <a:ext uri="{0D108BD9-81ED-4DB2-BD59-A6C34878D82A}">
                    <a16:rowId xmlns:a16="http://schemas.microsoft.com/office/drawing/2014/main" val="4050063352"/>
                  </a:ext>
                </a:extLst>
              </a:tr>
              <a:tr h="25146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IDM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FS_IDMS_MN_Ph3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22.125 (UAV pre-flight)</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GSMA/CAMARA/ETSI ZSM/TMF</a:t>
                      </a:r>
                      <a:endParaRPr lang="zh-CN" altLang="en-US" sz="7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329452884"/>
                  </a:ext>
                </a:extLst>
              </a:tr>
              <a:tr h="16345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CCL</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FS_CCLM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ETSI ZSM</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57615751"/>
                  </a:ext>
                </a:extLst>
              </a:tr>
              <a:tr h="16345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NDT</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FS_NDT</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ETSI ZSM</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30236420"/>
                  </a:ext>
                </a:extLst>
              </a:tr>
              <a:tr h="16345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CMO</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FS_Cloud_OAM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ETSI NFV</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57544183"/>
                  </a:ext>
                </a:extLst>
              </a:tr>
              <a:tr h="16345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187798" rtl="0" eaLnBrk="1" fontAlgn="ctr" latinLnBrk="0" hangingPunct="1"/>
                      <a:r>
                        <a:rPr lang="en-US" sz="7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MSEC</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FS_SECM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85299235"/>
                  </a:ext>
                </a:extLst>
              </a:tr>
              <a:tr h="16345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SBMA</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FS_SBMA_Ph3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01519020"/>
                  </a:ext>
                </a:extLst>
              </a:tr>
              <a:tr h="16345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PTM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FS_PlanM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28276434"/>
                  </a:ext>
                </a:extLst>
              </a:tr>
              <a:tr h="16345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MADCOL</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MADCOL_Ph2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66701964"/>
                  </a:ext>
                </a:extLst>
              </a:tr>
              <a:tr h="16345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SREP</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FS_Data_SREP</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64460159"/>
                  </a:ext>
                </a:extLst>
              </a:tr>
              <a:tr h="25146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PM_KPI_5G_Ph4</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highlight>
                            <a:srgbClr val="FFFF00"/>
                          </a:highlight>
                          <a:latin typeface="Calibri" panose="020F0502020204030204" pitchFamily="34" charset="0"/>
                          <a:cs typeface="Calibri" panose="020F0502020204030204" pitchFamily="34" charset="0"/>
                        </a:rPr>
                        <a:t>TS 22.137 (Sensing KPI) (TBD)</a:t>
                      </a:r>
                      <a:endParaRPr lang="zh-CN" altLang="en-US" sz="700" dirty="0">
                        <a:highlight>
                          <a:srgbClr val="FFFF00"/>
                        </a:highlight>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err="1">
                          <a:solidFill>
                            <a:srgbClr val="000000"/>
                          </a:solidFill>
                          <a:effectLst/>
                          <a:highlight>
                            <a:srgbClr val="FFFF00"/>
                          </a:highlight>
                          <a:latin typeface="Calibri" panose="020F0502020204030204" pitchFamily="34" charset="0"/>
                          <a:ea typeface="+mn-ea"/>
                          <a:cs typeface="Calibri" panose="020F0502020204030204" pitchFamily="34" charset="0"/>
                        </a:rPr>
                        <a:t>FS_Sensing_NR</a:t>
                      </a:r>
                      <a:r>
                        <a:rPr lang="en-US" altLang="zh-CN" sz="700" b="0" i="0" u="none" strike="noStrike" kern="1200" dirty="0">
                          <a:solidFill>
                            <a:srgbClr val="000000"/>
                          </a:solidFill>
                          <a:effectLst/>
                          <a:highlight>
                            <a:srgbClr val="FFFF00"/>
                          </a:highlight>
                          <a:latin typeface="Calibri" panose="020F0502020204030204" pitchFamily="34" charset="0"/>
                          <a:ea typeface="+mn-ea"/>
                          <a:cs typeface="Calibri" panose="020F0502020204030204" pitchFamily="34" charset="0"/>
                        </a:rPr>
                        <a:t> (TBD) </a:t>
                      </a:r>
                      <a:endParaRPr lang="zh-CN" altLang="en-US" sz="700" b="0" dirty="0">
                        <a:highlight>
                          <a:srgbClr val="FFFF00"/>
                        </a:highlight>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NR_Mob_Ph4 (R19)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dirty="0">
                          <a:latin typeface="Calibri" panose="020F0502020204030204" pitchFamily="34" charset="0"/>
                          <a:cs typeface="Calibri" panose="020F0502020204030204" pitchFamily="34" charset="0"/>
                        </a:rPr>
                        <a:t>X</a:t>
                      </a: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NR_ENDC_SON_MDT_Ph4</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(R19)</a:t>
                      </a:r>
                      <a:endParaRPr lang="zh-CN" altLang="en-US" sz="7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91618250"/>
                  </a:ext>
                </a:extLst>
              </a:tr>
              <a:tr h="25146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AdNRM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AdNRM_Ph3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VMR_Ph2 (R19)</a:t>
                      </a:r>
                    </a:p>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dirty="0">
                          <a:latin typeface="Calibri" panose="020F0502020204030204" pitchFamily="34" charset="0"/>
                          <a:cs typeface="Calibri" panose="020F0502020204030204" pitchFamily="34" charset="0"/>
                        </a:rPr>
                        <a:t>eEDGE_5GC_Ph3 (R19)</a:t>
                      </a:r>
                      <a:endParaRPr lang="zh-CN" altLang="en-US" sz="7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1" i="0" u="none" strike="noStrike" kern="1200" dirty="0" err="1">
                          <a:solidFill>
                            <a:srgbClr val="000000"/>
                          </a:solidFill>
                          <a:effectLst/>
                          <a:highlight>
                            <a:srgbClr val="FFFF00"/>
                          </a:highlight>
                          <a:latin typeface="Calibri" panose="020F0502020204030204" pitchFamily="34" charset="0"/>
                          <a:ea typeface="+mn-ea"/>
                          <a:cs typeface="Calibri" panose="020F0502020204030204" pitchFamily="34" charset="0"/>
                        </a:rPr>
                        <a:t>FS_Sensing_NR</a:t>
                      </a:r>
                      <a:r>
                        <a:rPr lang="en-US" altLang="zh-CN" sz="700" b="1" i="0" u="none" strike="noStrike" kern="1200" dirty="0">
                          <a:solidFill>
                            <a:srgbClr val="000000"/>
                          </a:solidFill>
                          <a:effectLst/>
                          <a:highlight>
                            <a:srgbClr val="FFFF00"/>
                          </a:highlight>
                          <a:latin typeface="Calibri" panose="020F0502020204030204" pitchFamily="34" charset="0"/>
                          <a:ea typeface="+mn-ea"/>
                          <a:cs typeface="Calibri" panose="020F0502020204030204" pitchFamily="34" charset="0"/>
                        </a:rPr>
                        <a:t>??</a:t>
                      </a:r>
                      <a:endParaRPr lang="zh-CN" altLang="en-US" sz="700" dirty="0">
                        <a:highlight>
                          <a:srgbClr val="FFFF00"/>
                        </a:highlight>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NR_Mob_Ph4</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NR_ENDC_SON_MDT_Ph4 (R19)</a:t>
                      </a:r>
                      <a:endParaRPr lang="zh-CN" altLang="en-US" sz="7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b="0" dirty="0">
                          <a:latin typeface="Calibri" panose="020F0502020204030204" pitchFamily="34" charset="0"/>
                          <a:cs typeface="Calibri" panose="020F0502020204030204" pitchFamily="34" charset="0"/>
                        </a:rPr>
                        <a:t>SBIProtoc19 (R19)</a:t>
                      </a:r>
                      <a:endParaRPr lang="zh-CN" altLang="en-US" sz="700" b="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GSMA (GST)</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842559770"/>
                  </a:ext>
                </a:extLst>
              </a:tr>
              <a:tr h="16345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TMQ</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TraceQoE_OAM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00387041"/>
                  </a:ext>
                </a:extLst>
              </a:tr>
              <a:tr h="35834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NTNM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 NTN_OAM_Ph2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ctr"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5GSAT_Ph3_ARCH (R19)</a:t>
                      </a:r>
                      <a:endParaRPr lang="zh-CN" altLang="en-US" sz="700" b="0"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700" b="0" i="0" u="none" strike="noStrike" kern="1200" dirty="0">
                          <a:solidFill>
                            <a:srgbClr val="000000"/>
                          </a:solidFill>
                          <a:effectLst/>
                          <a:latin typeface="Calibri" panose="020F0502020204030204" pitchFamily="34" charset="0"/>
                          <a:ea typeface="+mn-ea"/>
                          <a:cs typeface="Calibri" panose="020F0502020204030204" pitchFamily="34" charset="0"/>
                        </a:rPr>
                        <a:t>NR_NTN_Ph3-Core</a:t>
                      </a: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(R19)</a:t>
                      </a:r>
                      <a:endParaRPr lang="en-US" sz="700" b="0" i="0" u="none" strike="noStrike" kern="1200" dirty="0">
                        <a:solidFill>
                          <a:srgbClr val="000000"/>
                        </a:solidFill>
                        <a:effectLst/>
                        <a:latin typeface="Calibri" panose="020F0502020204030204" pitchFamily="34" charset="0"/>
                        <a:ea typeface="+mn-ea"/>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IoT_NTN_Ph3-Core(R19)</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nn-NO"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LTE_TN_NR_NTN_mob</a:t>
                      </a:r>
                      <a:r>
                        <a:rPr lang="en-US" altLang="zh-CN" sz="700" b="0" i="0" u="none" strike="noStrike" kern="1200" dirty="0">
                          <a:solidFill>
                            <a:srgbClr val="000000"/>
                          </a:solidFill>
                          <a:effectLst/>
                          <a:latin typeface="Calibri" panose="020F0502020204030204" pitchFamily="34" charset="0"/>
                          <a:ea typeface="+mn-ea"/>
                          <a:cs typeface="Calibri" panose="020F0502020204030204" pitchFamily="34" charset="0"/>
                        </a:rPr>
                        <a:t>(R19)</a:t>
                      </a:r>
                      <a:endParaRPr lang="zh-CN" altLang="en-US" sz="700" b="0" i="0" u="none" strike="noStrike" kern="1200" dirty="0">
                        <a:solidFill>
                          <a:srgbClr val="000000"/>
                        </a:solidFill>
                        <a:effectLst/>
                        <a:latin typeface="Calibri" panose="020F0502020204030204" pitchFamily="34" charset="0"/>
                        <a:ea typeface="+mn-ea"/>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18552970"/>
                  </a:ext>
                </a:extLst>
              </a:tr>
              <a:tr h="163454">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IABM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nn-NO"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FS_NR_mobile_IAB_OAM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en-US" altLang="zh-CN"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endParaRPr lang="en-US" sz="1000" b="1" i="0" u="none" strike="noStrike" dirty="0">
                        <a:solidFill>
                          <a:srgbClr val="000000"/>
                        </a:solidFill>
                        <a:effectLst/>
                        <a:latin typeface="+mn-lt"/>
                        <a:ea typeface="等线" panose="02010600030101010101" pitchFamily="2" charset="-122"/>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67382115"/>
                  </a:ext>
                </a:extLst>
              </a:tr>
              <a:tr h="339481">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RedcapM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FS_NR_RedCap_OAM</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NR_REDCAP_Ph2</a:t>
                      </a:r>
                    </a:p>
                    <a:p>
                      <a:r>
                        <a:rPr lang="en-US" altLang="zh-CN" sz="700" dirty="0">
                          <a:latin typeface="Calibri" panose="020F0502020204030204" pitchFamily="34" charset="0"/>
                          <a:cs typeface="Calibri" panose="020F0502020204030204" pitchFamily="34" charset="0"/>
                        </a:rPr>
                        <a:t>(R18)</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err="1">
                          <a:latin typeface="Calibri" panose="020F0502020204030204" pitchFamily="34" charset="0"/>
                          <a:cs typeface="Calibri" panose="020F0502020204030204" pitchFamily="34" charset="0"/>
                        </a:rPr>
                        <a:t>NR_redcap_enh</a:t>
                      </a:r>
                      <a:r>
                        <a:rPr lang="en-US" altLang="zh-CN" sz="700" dirty="0">
                          <a:latin typeface="Calibri" panose="020F0502020204030204" pitchFamily="34" charset="0"/>
                          <a:cs typeface="Calibri" panose="020F0502020204030204" pitchFamily="34" charset="0"/>
                        </a:rPr>
                        <a:t>-Core (R18)</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45780545"/>
                  </a:ext>
                </a:extLst>
              </a:tr>
              <a:tr h="25146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NWDAFM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FS_NWDAF_OAM_Ph2</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23.288, </a:t>
                      </a:r>
                      <a:r>
                        <a:rPr lang="en-US" altLang="zh-CN" sz="700" dirty="0" err="1">
                          <a:latin typeface="Calibri" panose="020F0502020204030204" pitchFamily="34" charset="0"/>
                          <a:cs typeface="Calibri" panose="020F0502020204030204" pitchFamily="34" charset="0"/>
                        </a:rPr>
                        <a:t>eNA_Ph</a:t>
                      </a:r>
                      <a:r>
                        <a:rPr lang="en-US" altLang="zh-CN" sz="700" dirty="0">
                          <a:latin typeface="Calibri" panose="020F0502020204030204" pitchFamily="34" charset="0"/>
                          <a:cs typeface="Calibri" panose="020F0502020204030204" pitchFamily="34" charset="0"/>
                        </a:rPr>
                        <a:t> 2 (R17)</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60336468"/>
                  </a:ext>
                </a:extLst>
              </a:tr>
              <a:tr h="25146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NSM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FS_NetShare_OAM_Ph3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22.261</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TEI19_NetShare(R19)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altLang="zh-CN"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X</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01862012"/>
                  </a:ext>
                </a:extLst>
              </a:tr>
              <a:tr h="251468">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EE</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FS_Energy_OAM_Ph3</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22.261 (EE as a service)</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700" dirty="0" err="1">
                          <a:latin typeface="Calibri" panose="020F0502020204030204" pitchFamily="34" charset="0"/>
                          <a:cs typeface="Calibri" panose="020F0502020204030204" pitchFamily="34" charset="0"/>
                        </a:rPr>
                        <a:t>FS_EnergySys</a:t>
                      </a:r>
                      <a:r>
                        <a:rPr lang="en-US" altLang="zh-CN" sz="700" dirty="0">
                          <a:latin typeface="Calibri" panose="020F0502020204030204" pitchFamily="34" charset="0"/>
                          <a:cs typeface="Calibri" panose="020F0502020204030204" pitchFamily="34" charset="0"/>
                        </a:rPr>
                        <a:t> (R19)</a:t>
                      </a:r>
                    </a:p>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err="1">
                          <a:latin typeface="Calibri" panose="020F0502020204030204" pitchFamily="34" charset="0"/>
                          <a:cs typeface="Calibri" panose="020F0502020204030204" pitchFamily="34" charset="0"/>
                        </a:rPr>
                        <a:t>FS_NR_AIML_NGRAN_enh</a:t>
                      </a:r>
                      <a:r>
                        <a:rPr lang="en-US" altLang="zh-CN" sz="700" dirty="0">
                          <a:latin typeface="Calibri" panose="020F0502020204030204" pitchFamily="34" charset="0"/>
                          <a:cs typeface="Calibri" panose="020F0502020204030204" pitchFamily="34" charset="0"/>
                        </a:rPr>
                        <a:t> (R19)</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700" dirty="0">
                          <a:latin typeface="Calibri" panose="020F0502020204030204" pitchFamily="34" charset="0"/>
                          <a:cs typeface="Calibri" panose="020F0502020204030204" pitchFamily="34" charset="0"/>
                        </a:rPr>
                        <a:t>NGMN/ETSI NFV/</a:t>
                      </a:r>
                      <a:r>
                        <a:rPr lang="en-US" altLang="zh-CN" sz="700" dirty="0">
                          <a:solidFill>
                            <a:schemeClr val="tx1"/>
                          </a:solidFill>
                          <a:latin typeface="Calibri" panose="020F0502020204030204" pitchFamily="34" charset="0"/>
                          <a:cs typeface="Calibri" panose="020F0502020204030204" pitchFamily="34" charset="0"/>
                        </a:rPr>
                        <a:t>ETSI EE/ITU-T SG5</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16486315"/>
                  </a:ext>
                </a:extLst>
              </a:tr>
              <a:tr h="31970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Mexpo</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FS_MExpo</a:t>
                      </a:r>
                      <a:endPar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latin typeface="Calibri" panose="020F0502020204030204" pitchFamily="34" charset="0"/>
                          <a:cs typeface="Calibri" panose="020F0502020204030204" pitchFamily="34" charset="0"/>
                        </a:rPr>
                        <a:t>TS 22.261 (EE as a service)</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solidFill>
                            <a:srgbClr val="0000FF"/>
                          </a:solidFill>
                          <a:latin typeface="Calibri" panose="020F0502020204030204" pitchFamily="34" charset="0"/>
                          <a:cs typeface="Calibri" panose="020F0502020204030204" pitchFamily="34" charset="0"/>
                        </a:rPr>
                        <a:t>TS 33.222 (CAPIF)</a:t>
                      </a:r>
                      <a:endParaRPr lang="zh-CN" altLang="en-US" sz="700" dirty="0">
                        <a:solidFill>
                          <a:srgbClr val="0000FF"/>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1187798" rtl="0" eaLnBrk="1" fontAlgn="auto" latinLnBrk="0" hangingPunct="1">
                        <a:lnSpc>
                          <a:spcPct val="100000"/>
                        </a:lnSpc>
                        <a:spcBef>
                          <a:spcPts val="0"/>
                        </a:spcBef>
                        <a:spcAft>
                          <a:spcPts val="0"/>
                        </a:spcAft>
                        <a:buClrTx/>
                        <a:buSzTx/>
                        <a:buFontTx/>
                        <a:buNone/>
                        <a:tabLst/>
                        <a:defRPr/>
                      </a:pPr>
                      <a:r>
                        <a:rPr lang="en-US" altLang="zh-CN" sz="700" dirty="0">
                          <a:latin typeface="Calibri" panose="020F0502020204030204" pitchFamily="34" charset="0"/>
                          <a:cs typeface="Calibri" panose="020F0502020204030204" pitchFamily="34" charset="0"/>
                        </a:rPr>
                        <a:t>TS 23.222(CAPIF)</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rgbClr val="0000FF"/>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solidFill>
                            <a:srgbClr val="0000FF"/>
                          </a:solidFill>
                          <a:latin typeface="Calibri" panose="020F0502020204030204" pitchFamily="34" charset="0"/>
                          <a:cs typeface="Calibri" panose="020F0502020204030204" pitchFamily="34" charset="0"/>
                        </a:rPr>
                        <a:t>TS 29.222 (CAPIF)</a:t>
                      </a:r>
                      <a:endParaRPr lang="zh-CN" altLang="en-US" sz="700" dirty="0">
                        <a:solidFill>
                          <a:srgbClr val="0000FF"/>
                        </a:solidFill>
                        <a:latin typeface="Calibri" panose="020F0502020204030204" pitchFamily="34" charset="0"/>
                        <a:cs typeface="Calibri" panose="020F0502020204030204" pitchFamily="34" charset="0"/>
                      </a:endParaRPr>
                    </a:p>
                    <a:p>
                      <a:endParaRPr lang="zh-CN" altLang="en-US" sz="700" dirty="0">
                        <a:solidFill>
                          <a:srgbClr val="0000FF"/>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endParaRPr lang="zh-CN" altLang="en-US" sz="700" dirty="0">
                        <a:solidFill>
                          <a:srgbClr val="0000FF"/>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r>
                        <a:rPr lang="en-US" altLang="zh-CN" sz="700" dirty="0">
                          <a:solidFill>
                            <a:schemeClr val="tx1"/>
                          </a:solidFill>
                          <a:latin typeface="Calibri" panose="020F0502020204030204" pitchFamily="34" charset="0"/>
                          <a:cs typeface="Calibri" panose="020F0502020204030204" pitchFamily="34" charset="0"/>
                        </a:rPr>
                        <a:t>GSMA OPG/CAMARA/TMF</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51705196"/>
                  </a:ext>
                </a:extLst>
              </a:tr>
              <a:tr h="251468">
                <a:tc>
                  <a:txBody>
                    <a:bodyPr/>
                    <a:lstStyle/>
                    <a:p>
                      <a:pPr algn="ctr" fontAlgn="ctr"/>
                      <a:r>
                        <a:rPr lang="en-US" sz="700" b="1" i="0" u="none" strike="noStrike" dirty="0" err="1">
                          <a:solidFill>
                            <a:srgbClr val="00B050"/>
                          </a:solidFill>
                          <a:effectLst/>
                          <a:latin typeface="Calibri" panose="020F0502020204030204" pitchFamily="34" charset="0"/>
                          <a:ea typeface="等线" panose="02010600030101010101" pitchFamily="2" charset="-122"/>
                          <a:cs typeface="Calibri" panose="020F0502020204030204" pitchFamily="34" charset="0"/>
                        </a:rPr>
                        <a:t>MonStra</a:t>
                      </a:r>
                      <a:endParaRPr lang="en-US" sz="700" b="1" i="0" u="none" strike="noStrike" dirty="0">
                        <a:solidFill>
                          <a:srgbClr val="00B050"/>
                        </a:solidFill>
                        <a:effectLst/>
                        <a:latin typeface="Calibri" panose="020F0502020204030204" pitchFamily="34" charset="0"/>
                        <a:ea typeface="等线" panose="02010600030101010101" pitchFamily="2" charset="-122"/>
                        <a:cs typeface="Calibri" panose="020F0502020204030204" pitchFamily="34" charset="0"/>
                      </a:endParaRP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700" b="1" i="0" u="none" strike="noStrike"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Monstra</a:t>
                      </a:r>
                      <a:r>
                        <a:rPr lang="en-US" sz="700" b="1" i="0" u="none" strike="noStrike"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-OAM</a:t>
                      </a:r>
                    </a:p>
                  </a:txBody>
                  <a:tcPr marL="7620" marR="7620" marT="762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700" dirty="0">
                          <a:latin typeface="Calibri" panose="020F0502020204030204" pitchFamily="34" charset="0"/>
                          <a:cs typeface="Calibri" panose="020F0502020204030204" pitchFamily="34" charset="0"/>
                        </a:rPr>
                        <a:t>TS 22.261-6.51 (</a:t>
                      </a:r>
                      <a:r>
                        <a:rPr lang="en-US" altLang="zh-CN" sz="700" dirty="0" err="1">
                          <a:latin typeface="Calibri" panose="020F0502020204030204" pitchFamily="34" charset="0"/>
                          <a:cs typeface="Calibri" panose="020F0502020204030204" pitchFamily="34" charset="0"/>
                        </a:rPr>
                        <a:t>MonStra</a:t>
                      </a:r>
                      <a:r>
                        <a:rPr lang="en-US" altLang="zh-CN" sz="700" dirty="0">
                          <a:latin typeface="Calibri" panose="020F0502020204030204" pitchFamily="34" charset="0"/>
                          <a:cs typeface="Calibri" panose="020F0502020204030204" pitchFamily="34" charset="0"/>
                        </a:rPr>
                        <a:t>) </a:t>
                      </a: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187798" rtl="0" eaLnBrk="1" fontAlgn="auto" latinLnBrk="0" hangingPunct="1">
                        <a:lnSpc>
                          <a:spcPct val="100000"/>
                        </a:lnSpc>
                        <a:spcBef>
                          <a:spcPts val="0"/>
                        </a:spcBef>
                        <a:spcAft>
                          <a:spcPts val="0"/>
                        </a:spcAft>
                        <a:buClrTx/>
                        <a:buSzTx/>
                        <a:buFontTx/>
                        <a:buNone/>
                        <a:tabLst/>
                        <a:defRPr/>
                      </a:pPr>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zh-CN" altLang="en-US" sz="700" dirty="0">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35750562"/>
                  </a:ext>
                </a:extLst>
              </a:tr>
            </a:tbl>
          </a:graphicData>
        </a:graphic>
      </p:graphicFrame>
      <p:sp>
        <p:nvSpPr>
          <p:cNvPr id="9" name="TextBox 8">
            <a:extLst>
              <a:ext uri="{FF2B5EF4-FFF2-40B4-BE49-F238E27FC236}">
                <a16:creationId xmlns:a16="http://schemas.microsoft.com/office/drawing/2014/main" id="{88EF213A-7A1A-4FBB-AC5B-B06721534C52}"/>
              </a:ext>
            </a:extLst>
          </p:cNvPr>
          <p:cNvSpPr txBox="1"/>
          <p:nvPr/>
        </p:nvSpPr>
        <p:spPr>
          <a:xfrm rot="21008097">
            <a:off x="9627667" y="4558582"/>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718578864"/>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a:extLst>
              <a:ext uri="{FF2B5EF4-FFF2-40B4-BE49-F238E27FC236}">
                <a16:creationId xmlns:a16="http://schemas.microsoft.com/office/drawing/2014/main" id="{6F22E426-4220-4F24-93D0-F174B2CC0244}"/>
              </a:ext>
            </a:extLst>
          </p:cNvPr>
          <p:cNvSpPr txBox="1">
            <a:spLocks/>
          </p:cNvSpPr>
          <p:nvPr/>
        </p:nvSpPr>
        <p:spPr bwMode="auto">
          <a:xfrm>
            <a:off x="533728" y="219077"/>
            <a:ext cx="10519708" cy="600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pPr lvl="0" algn="l">
              <a:defRPr/>
            </a:pPr>
            <a:r>
              <a:rPr lang="en-IE" altLang="zh-CN" sz="3600" kern="0" dirty="0"/>
              <a:t>SA</a:t>
            </a:r>
            <a:r>
              <a:rPr lang="en-US" altLang="zh-CN" sz="3600" kern="0" dirty="0"/>
              <a:t>5 Rel-19 </a:t>
            </a:r>
            <a:r>
              <a:rPr lang="en-IE" altLang="zh-CN" sz="3600" kern="0" dirty="0"/>
              <a:t>topics relation to other WGs </a:t>
            </a:r>
            <a:r>
              <a:rPr kumimoji="0" lang="en-US" sz="3600" b="0" i="0" u="none" strike="noStrike" kern="0" cap="none" spc="0" normalizeH="0" baseline="0" noProof="0" dirty="0">
                <a:ln>
                  <a:noFill/>
                </a:ln>
                <a:solidFill>
                  <a:srgbClr val="FF0000"/>
                </a:solidFill>
                <a:effectLst/>
                <a:uLnTx/>
                <a:uFillTx/>
                <a:latin typeface="Calibri"/>
                <a:ea typeface="+mj-ea"/>
                <a:cs typeface="+mj-cs"/>
              </a:rPr>
              <a:t>(</a:t>
            </a:r>
            <a:r>
              <a:rPr kumimoji="0" lang="en-US" altLang="zh-CN" sz="3600" b="0" i="0" u="none" strike="noStrike" kern="0" cap="none" spc="0" normalizeH="0" baseline="0" noProof="0" dirty="0">
                <a:ln>
                  <a:noFill/>
                </a:ln>
                <a:solidFill>
                  <a:srgbClr val="FF0000"/>
                </a:solidFill>
                <a:effectLst/>
                <a:uLnTx/>
                <a:uFillTx/>
                <a:latin typeface="Calibri"/>
                <a:ea typeface="+mj-ea"/>
                <a:cs typeface="+mj-cs"/>
              </a:rPr>
              <a:t>CH</a:t>
            </a:r>
            <a:r>
              <a:rPr kumimoji="0" lang="en-US" sz="3600" b="0" i="0" u="none" strike="noStrike" kern="0" cap="none" spc="0" normalizeH="0" baseline="0" noProof="0" dirty="0">
                <a:ln>
                  <a:noFill/>
                </a:ln>
                <a:solidFill>
                  <a:srgbClr val="FF0000"/>
                </a:solidFill>
                <a:effectLst/>
                <a:uLnTx/>
                <a:uFillTx/>
                <a:latin typeface="Calibri"/>
                <a:ea typeface="+mj-ea"/>
                <a:cs typeface="+mj-cs"/>
              </a:rPr>
              <a:t>)</a:t>
            </a:r>
            <a:endParaRPr kumimoji="0" lang="en-IE" sz="3600" b="0" i="0" u="none" strike="noStrike" kern="0" cap="none" spc="0" normalizeH="0" baseline="0" noProof="0" dirty="0">
              <a:ln>
                <a:noFill/>
              </a:ln>
              <a:solidFill>
                <a:srgbClr val="FF0000"/>
              </a:solidFill>
              <a:effectLst/>
              <a:uLnTx/>
              <a:uFillTx/>
              <a:latin typeface="Calibri"/>
              <a:ea typeface="+mj-ea"/>
              <a:cs typeface="+mj-cs"/>
            </a:endParaRPr>
          </a:p>
        </p:txBody>
      </p:sp>
      <p:graphicFrame>
        <p:nvGraphicFramePr>
          <p:cNvPr id="7" name="Table 6">
            <a:extLst>
              <a:ext uri="{FF2B5EF4-FFF2-40B4-BE49-F238E27FC236}">
                <a16:creationId xmlns:a16="http://schemas.microsoft.com/office/drawing/2014/main" id="{5F8ACF00-3C77-452E-B1FC-6C351ECC5F5C}"/>
              </a:ext>
            </a:extLst>
          </p:cNvPr>
          <p:cNvGraphicFramePr>
            <a:graphicFrameLocks noGrp="1"/>
          </p:cNvGraphicFramePr>
          <p:nvPr>
            <p:extLst>
              <p:ext uri="{D42A27DB-BD31-4B8C-83A1-F6EECF244321}">
                <p14:modId xmlns:p14="http://schemas.microsoft.com/office/powerpoint/2010/main" val="1032651297"/>
              </p:ext>
            </p:extLst>
          </p:nvPr>
        </p:nvGraphicFramePr>
        <p:xfrm>
          <a:off x="723088" y="944880"/>
          <a:ext cx="10745823" cy="5212080"/>
        </p:xfrm>
        <a:graphic>
          <a:graphicData uri="http://schemas.openxmlformats.org/drawingml/2006/table">
            <a:tbl>
              <a:tblPr firstRow="1" bandRow="1"/>
              <a:tblGrid>
                <a:gridCol w="832276">
                  <a:extLst>
                    <a:ext uri="{9D8B030D-6E8A-4147-A177-3AD203B41FA5}">
                      <a16:colId xmlns:a16="http://schemas.microsoft.com/office/drawing/2014/main" val="1266671088"/>
                    </a:ext>
                  </a:extLst>
                </a:gridCol>
                <a:gridCol w="1218022">
                  <a:extLst>
                    <a:ext uri="{9D8B030D-6E8A-4147-A177-3AD203B41FA5}">
                      <a16:colId xmlns:a16="http://schemas.microsoft.com/office/drawing/2014/main" val="2242797767"/>
                    </a:ext>
                  </a:extLst>
                </a:gridCol>
                <a:gridCol w="1190543">
                  <a:extLst>
                    <a:ext uri="{9D8B030D-6E8A-4147-A177-3AD203B41FA5}">
                      <a16:colId xmlns:a16="http://schemas.microsoft.com/office/drawing/2014/main" val="1306722892"/>
                    </a:ext>
                  </a:extLst>
                </a:gridCol>
                <a:gridCol w="1407005">
                  <a:extLst>
                    <a:ext uri="{9D8B030D-6E8A-4147-A177-3AD203B41FA5}">
                      <a16:colId xmlns:a16="http://schemas.microsoft.com/office/drawing/2014/main" val="3174082855"/>
                    </a:ext>
                  </a:extLst>
                </a:gridCol>
                <a:gridCol w="1340762">
                  <a:extLst>
                    <a:ext uri="{9D8B030D-6E8A-4147-A177-3AD203B41FA5}">
                      <a16:colId xmlns:a16="http://schemas.microsoft.com/office/drawing/2014/main" val="2572188835"/>
                    </a:ext>
                  </a:extLst>
                </a:gridCol>
                <a:gridCol w="1158240">
                  <a:extLst>
                    <a:ext uri="{9D8B030D-6E8A-4147-A177-3AD203B41FA5}">
                      <a16:colId xmlns:a16="http://schemas.microsoft.com/office/drawing/2014/main" val="2657680655"/>
                    </a:ext>
                  </a:extLst>
                </a:gridCol>
                <a:gridCol w="1292352">
                  <a:extLst>
                    <a:ext uri="{9D8B030D-6E8A-4147-A177-3AD203B41FA5}">
                      <a16:colId xmlns:a16="http://schemas.microsoft.com/office/drawing/2014/main" val="20005"/>
                    </a:ext>
                  </a:extLst>
                </a:gridCol>
                <a:gridCol w="1341120">
                  <a:extLst>
                    <a:ext uri="{9D8B030D-6E8A-4147-A177-3AD203B41FA5}">
                      <a16:colId xmlns:a16="http://schemas.microsoft.com/office/drawing/2014/main" val="1705493217"/>
                    </a:ext>
                  </a:extLst>
                </a:gridCol>
                <a:gridCol w="965503">
                  <a:extLst>
                    <a:ext uri="{9D8B030D-6E8A-4147-A177-3AD203B41FA5}">
                      <a16:colId xmlns:a16="http://schemas.microsoft.com/office/drawing/2014/main" val="3610222564"/>
                    </a:ext>
                  </a:extLst>
                </a:gridCol>
              </a:tblGrid>
              <a:tr h="180909">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800" dirty="0">
                          <a:solidFill>
                            <a:schemeClr val="tx1"/>
                          </a:solidFill>
                          <a:latin typeface="Calibri" panose="020F0502020204030204" pitchFamily="34" charset="0"/>
                          <a:cs typeface="Calibri" panose="020F0502020204030204" pitchFamily="34" charset="0"/>
                        </a:rPr>
                        <a:t>Abbreviation</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pPr algn="ctr"/>
                      <a:r>
                        <a:rPr lang="en-US" altLang="zh-CN" sz="800" dirty="0">
                          <a:solidFill>
                            <a:schemeClr val="tx1"/>
                          </a:solidFill>
                          <a:latin typeface="Calibri" panose="020F0502020204030204" pitchFamily="34" charset="0"/>
                          <a:cs typeface="Calibri" panose="020F0502020204030204" pitchFamily="34" charset="0"/>
                        </a:rPr>
                        <a:t>Acronym</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SA1</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b="1" kern="1200">
                          <a:solidFill>
                            <a:schemeClr val="bg1"/>
                          </a:solidFill>
                          <a:latin typeface="Calibri"/>
                        </a:defRPr>
                      </a:lvl1pPr>
                      <a:lvl2pPr marL="457200" algn="l" defTabSz="914400" rtl="0" eaLnBrk="1" latinLnBrk="0" hangingPunct="1">
                        <a:defRPr sz="1800" b="1" kern="1200">
                          <a:solidFill>
                            <a:schemeClr val="bg1"/>
                          </a:solidFill>
                          <a:latin typeface="Calibri"/>
                        </a:defRPr>
                      </a:lvl2pPr>
                      <a:lvl3pPr marL="914400" algn="l" defTabSz="914400" rtl="0" eaLnBrk="1" latinLnBrk="0" hangingPunct="1">
                        <a:defRPr sz="1800" b="1" kern="1200">
                          <a:solidFill>
                            <a:schemeClr val="bg1"/>
                          </a:solidFill>
                          <a:latin typeface="Calibri"/>
                        </a:defRPr>
                      </a:lvl3pPr>
                      <a:lvl4pPr marL="1371600" algn="l" defTabSz="914400" rtl="0" eaLnBrk="1" latinLnBrk="0" hangingPunct="1">
                        <a:defRPr sz="1800" b="1" kern="1200">
                          <a:solidFill>
                            <a:schemeClr val="bg1"/>
                          </a:solidFill>
                          <a:latin typeface="Calibri"/>
                        </a:defRPr>
                      </a:lvl4pPr>
                      <a:lvl5pPr marL="1828800" algn="l" defTabSz="914400" rtl="0" eaLnBrk="1" latinLnBrk="0" hangingPunct="1">
                        <a:defRPr sz="1800" b="1" kern="1200">
                          <a:solidFill>
                            <a:schemeClr val="bg1"/>
                          </a:solidFill>
                          <a:latin typeface="Calibri"/>
                        </a:defRPr>
                      </a:lvl5pPr>
                      <a:lvl6pPr marL="2286000" algn="l" defTabSz="914400" rtl="0" eaLnBrk="1" latinLnBrk="0" hangingPunct="1">
                        <a:defRPr sz="1800" b="1" kern="1200">
                          <a:solidFill>
                            <a:schemeClr val="bg1"/>
                          </a:solidFill>
                          <a:latin typeface="Calibri"/>
                        </a:defRPr>
                      </a:lvl6pPr>
                      <a:lvl7pPr marL="2743200" algn="l" defTabSz="914400" rtl="0" eaLnBrk="1" latinLnBrk="0" hangingPunct="1">
                        <a:defRPr sz="1800" b="1" kern="1200">
                          <a:solidFill>
                            <a:schemeClr val="bg1"/>
                          </a:solidFill>
                          <a:latin typeface="Calibri"/>
                        </a:defRPr>
                      </a:lvl7pPr>
                      <a:lvl8pPr marL="3200400" algn="l" defTabSz="914400" rtl="0" eaLnBrk="1" latinLnBrk="0" hangingPunct="1">
                        <a:defRPr sz="1800" b="1" kern="1200">
                          <a:solidFill>
                            <a:schemeClr val="bg1"/>
                          </a:solidFill>
                          <a:latin typeface="Calibri"/>
                        </a:defRPr>
                      </a:lvl8pPr>
                      <a:lvl9pPr marL="3657600" algn="l" defTabSz="914400" rtl="0" eaLnBrk="1" latinLnBrk="0" hangingPunct="1">
                        <a:defRPr sz="1800" b="1" kern="1200">
                          <a:solidFill>
                            <a:schemeClr val="bg1"/>
                          </a:solidFill>
                          <a:latin typeface="Calibri"/>
                        </a:defRPr>
                      </a:lvl9pPr>
                    </a:lstStyle>
                    <a:p>
                      <a:r>
                        <a:rPr lang="en-US" altLang="zh-CN" sz="800" dirty="0">
                          <a:solidFill>
                            <a:schemeClr val="tx1"/>
                          </a:solidFill>
                          <a:latin typeface="Calibri" panose="020F0502020204030204" pitchFamily="34" charset="0"/>
                          <a:cs typeface="Calibri" panose="020F0502020204030204" pitchFamily="34" charset="0"/>
                        </a:rPr>
                        <a:t>SA2</a:t>
                      </a:r>
                      <a:endParaRPr lang="zh-CN" altLang="en-US" sz="800"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SA6</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CT1</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800" b="1" dirty="0">
                          <a:solidFill>
                            <a:schemeClr val="tx1"/>
                          </a:solidFill>
                          <a:latin typeface="Calibri" panose="020F0502020204030204" pitchFamily="34" charset="0"/>
                          <a:cs typeface="Calibri" panose="020F0502020204030204" pitchFamily="34" charset="0"/>
                        </a:rPr>
                        <a:t>CT3</a:t>
                      </a:r>
                      <a:endParaRPr lang="zh-CN" altLang="en-US" sz="800" b="1" dirty="0">
                        <a:solidFill>
                          <a:schemeClr val="tx1"/>
                        </a:solidFill>
                        <a:latin typeface="Calibri" panose="020F0502020204030204" pitchFamily="34" charset="0"/>
                        <a:cs typeface="Calibri" panose="020F0502020204030204" pitchFamily="34" charset="0"/>
                      </a:endParaRPr>
                    </a:p>
                    <a:p>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CT4</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r>
                        <a:rPr lang="en-US" altLang="zh-CN" sz="800" b="1" dirty="0">
                          <a:solidFill>
                            <a:schemeClr val="tx1"/>
                          </a:solidFill>
                          <a:latin typeface="Calibri" panose="020F0502020204030204" pitchFamily="34" charset="0"/>
                          <a:cs typeface="Calibri" panose="020F0502020204030204" pitchFamily="34" charset="0"/>
                        </a:rPr>
                        <a:t>Other related groups</a:t>
                      </a:r>
                      <a:endParaRPr lang="zh-CN" altLang="en-US" sz="800" b="1" dirty="0">
                        <a:solidFill>
                          <a:schemeClr val="tx1"/>
                        </a:solidFill>
                        <a:latin typeface="Calibri" panose="020F0502020204030204" pitchFamily="34" charset="0"/>
                        <a:cs typeface="Calibri" panose="020F0502020204030204" pitchFamily="34" charset="0"/>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1605171214"/>
                  </a:ext>
                </a:extLst>
              </a:tr>
              <a:tr h="387662">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SATCH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FS_5GSAT_Ph3_CH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5GSAT_Ph3 (R19)</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5GSAT_Ph3_ARCH</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a:t>
                      </a:r>
                      <a:r>
                        <a:rPr lang="en-US" altLang="zh-CN" sz="800" kern="1200" baseline="0" dirty="0">
                          <a:solidFill>
                            <a:schemeClr val="tx1"/>
                          </a:solidFill>
                          <a:latin typeface="微软雅黑" panose="020B0503020204020204" pitchFamily="34" charset="-122"/>
                          <a:ea typeface="微软雅黑" panose="020B0503020204020204" pitchFamily="34" charset="-122"/>
                          <a:cs typeface="+mn-cs"/>
                        </a:rPr>
                        <a:t> </a:t>
                      </a:r>
                      <a:r>
                        <a:rPr lang="en-US" altLang="zh-CN" sz="800" kern="1200" dirty="0">
                          <a:solidFill>
                            <a:schemeClr val="tx1"/>
                          </a:solidFill>
                          <a:latin typeface="微软雅黑" panose="020B0503020204020204" pitchFamily="34" charset="-122"/>
                          <a:ea typeface="微软雅黑" panose="020B0503020204020204" pitchFamily="34" charset="-122"/>
                          <a:cs typeface="+mn-cs"/>
                        </a:rPr>
                        <a:t>23.501; TS 23.502; TS 23.503; TS 23.682; TS 23.228; TS 23.401 )</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5GSAT_Ph3_App</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 23.558; TS 23.434; TS 23.289 )</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p>
                      <a:pPr marL="0" algn="l" defTabSz="914400" rtl="0" eaLnBrk="1" latinLnBrk="0" hangingPunct="1"/>
                      <a:endParaRPr lang="en-US" altLang="zh-CN"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6898366"/>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CAPCH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FF0000"/>
                          </a:solidFill>
                          <a:effectLst/>
                          <a:latin typeface="Calibri" panose="020F0502020204030204" pitchFamily="34" charset="0"/>
                          <a:ea typeface="等线" panose="02010600030101010101" pitchFamily="2" charset="-122"/>
                          <a:cs typeface="Calibri" panose="020F0502020204030204" pitchFamily="34" charset="0"/>
                        </a:rPr>
                        <a:t>FS_CAPIF_Ph2_CH</a:t>
                      </a:r>
                      <a:endParaRPr lang="zh-CN" altLang="en-US" sz="800" b="1" i="0" u="none" strike="noStrike" kern="1200" dirty="0">
                        <a:solidFill>
                          <a:srgbClr val="FF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CAPIF(R15)??</a:t>
                      </a:r>
                    </a:p>
                    <a:p>
                      <a:pPr marL="0" algn="l" defTabSz="914400" rtl="0" eaLnBrk="1" latinLnBrk="0" hangingPunct="1"/>
                      <a:r>
                        <a:rPr lang="en-US" altLang="zh-CN" sz="800" kern="1200" dirty="0" err="1">
                          <a:solidFill>
                            <a:srgbClr val="FF0000"/>
                          </a:solidFill>
                          <a:highlight>
                            <a:srgbClr val="FFFF00"/>
                          </a:highlight>
                          <a:latin typeface="微软雅黑" panose="020B0503020204020204" pitchFamily="34" charset="-122"/>
                          <a:ea typeface="微软雅黑" panose="020B0503020204020204" pitchFamily="34" charset="-122"/>
                          <a:cs typeface="+mn-cs"/>
                        </a:rPr>
                        <a:t>eCAPIF</a:t>
                      </a:r>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(R16)??</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FS_CAPIF_Ph3</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26283364"/>
                  </a:ext>
                </a:extLst>
              </a:tr>
              <a:tr h="180909">
                <a:tc>
                  <a:txBody>
                    <a:bodyPr/>
                    <a:lstStyle/>
                    <a:p>
                      <a:pPr marL="0" algn="ctr" defTabSz="914400" rtl="0" eaLnBrk="1" fontAlgn="ctr" latinLnBrk="0" hangingPunct="1">
                        <a:spcAft>
                          <a:spcPts val="0"/>
                        </a:spcAft>
                      </a:pPr>
                      <a:r>
                        <a:rPr 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rPr>
                        <a:t>RTCCH</a:t>
                      </a:r>
                      <a:endParaRPr lang="zh-CN" alt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FS_NG_RTC_Ph2_CH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NG_RTC_Ph2?? </a:t>
                      </a: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(TS 23.228; TS 23.502 )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FS_NG_RTC_Ph2 (TR 23.700-77)</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92622300"/>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UASCH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FS_UAS_Ph2_CH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ID_UAS (R17)</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22.125)</a:t>
                      </a:r>
                    </a:p>
                    <a:p>
                      <a:pPr marL="0" algn="l" defTabSz="914400" rtl="0" eaLnBrk="1" latinLnBrk="0" hangingPunct="1"/>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UAS_Ph3(R19)??</a:t>
                      </a:r>
                      <a:endParaRPr lang="zh-CN" altLang="en-US"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ID_UAS (R17)</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(23.501; 23.502; 23.503; 23.401)</a:t>
                      </a:r>
                      <a:endParaRPr lang="zh-CN" altLang="en-US" sz="800" kern="1200" dirty="0">
                        <a:solidFill>
                          <a:schemeClr val="tx1"/>
                        </a:solidFill>
                        <a:highlight>
                          <a:srgbClr val="FFFF00"/>
                        </a:highlight>
                        <a:latin typeface="微软雅黑" panose="020B0503020204020204" pitchFamily="34" charset="-122"/>
                        <a:ea typeface="微软雅黑" panose="020B0503020204020204" pitchFamily="34" charset="-122"/>
                        <a:cs typeface="+mn-cs"/>
                      </a:endParaRP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UAS_Ph2 (R18)</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(23.256)</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rgbClr val="FF3300"/>
                          </a:solidFill>
                          <a:highlight>
                            <a:srgbClr val="FFFF00"/>
                          </a:highlight>
                          <a:latin typeface="微软雅黑" panose="020B0503020204020204" pitchFamily="34" charset="-122"/>
                          <a:ea typeface="微软雅黑" panose="020B0503020204020204" pitchFamily="34" charset="-122"/>
                          <a:cs typeface="+mn-cs"/>
                        </a:rPr>
                        <a:t>UAS_Ph3 (R19)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(TS</a:t>
                      </a:r>
                      <a:r>
                        <a:rPr lang="en-US" altLang="zh-CN" sz="800" kern="1200" baseline="0" dirty="0">
                          <a:solidFill>
                            <a:schemeClr val="tx1"/>
                          </a:solidFill>
                          <a:highlight>
                            <a:srgbClr val="FFFF00"/>
                          </a:highlight>
                          <a:latin typeface="微软雅黑" panose="020B0503020204020204" pitchFamily="34" charset="-122"/>
                          <a:ea typeface="微软雅黑" panose="020B0503020204020204" pitchFamily="34" charset="-122"/>
                          <a:cs typeface="+mn-cs"/>
                        </a:rPr>
                        <a:t> </a:t>
                      </a: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23.256; TS 23.288; TS 23.503; TS 23.502; TS 23.401 )</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UASAPP_Ph3??</a:t>
                      </a:r>
                    </a:p>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en-US" altLang="zh-CN"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rPr>
                        <a:t>UASAPP_Ph3??</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ID_UAS</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R17</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UAS_Ph2</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29.502</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29.503</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29.504</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29.505</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29.510</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29.518</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29.571</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29.274</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29.256</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r>
                        <a:rPr lang="en-US" altLang="zh-CN" sz="800" kern="1200" dirty="0">
                          <a:solidFill>
                            <a:schemeClr val="tx1"/>
                          </a:solidFill>
                          <a:latin typeface="微软雅黑" panose="020B0503020204020204" pitchFamily="34" charset="-122"/>
                          <a:ea typeface="微软雅黑" panose="020B0503020204020204" pitchFamily="34" charset="-122"/>
                          <a:cs typeface="+mn-cs"/>
                        </a:rPr>
                        <a:t>TS 23.008</a:t>
                      </a:r>
                      <a:r>
                        <a:rPr lang="zh-CN" altLang="en-US" sz="800" kern="1200" dirty="0">
                          <a:solidFill>
                            <a:schemeClr val="tx1"/>
                          </a:solidFill>
                          <a:latin typeface="微软雅黑" panose="020B0503020204020204" pitchFamily="34" charset="-122"/>
                          <a:ea typeface="微软雅黑" panose="020B0503020204020204" pitchFamily="34" charset="-122"/>
                          <a:cs typeface="+mn-cs"/>
                        </a:rPr>
                        <a:t>）</a:t>
                      </a:r>
                    </a:p>
                    <a:p>
                      <a:pPr marL="0" algn="l" defTabSz="914400" rtl="0" eaLnBrk="1" latinLnBrk="0" hangingPunct="1"/>
                      <a:endParaRPr lang="en-US" altLang="zh-CN" sz="800" kern="1200" dirty="0">
                        <a:solidFill>
                          <a:srgbClr val="FF0000"/>
                        </a:solidFill>
                        <a:highlight>
                          <a:srgbClr val="FFFF00"/>
                        </a:highlight>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GB" altLang="zh-CN" sz="800" kern="1200" dirty="0">
                          <a:solidFill>
                            <a:schemeClr val="tx1"/>
                          </a:solidFill>
                          <a:latin typeface="微软雅黑" panose="020B0503020204020204" pitchFamily="34" charset="-122"/>
                          <a:ea typeface="微软雅黑" panose="020B0503020204020204" pitchFamily="34" charset="-122"/>
                          <a:cs typeface="+mn-cs"/>
                        </a:rPr>
                        <a:t>ID_UAS</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R17</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p>
                    <a:p>
                      <a:pPr marL="0" algn="l" defTabSz="914400" rtl="0" eaLnBrk="1" latinLnBrk="0" hangingPunct="1"/>
                      <a:r>
                        <a:rPr lang="en-GB" altLang="zh-CN" sz="800" kern="1200" dirty="0">
                          <a:solidFill>
                            <a:schemeClr val="tx1"/>
                          </a:solidFill>
                          <a:latin typeface="微软雅黑" panose="020B0503020204020204" pitchFamily="34" charset="-122"/>
                          <a:ea typeface="微软雅黑" panose="020B0503020204020204" pitchFamily="34" charset="-122"/>
                          <a:cs typeface="+mn-cs"/>
                        </a:rPr>
                        <a:t>UAS_Ph2</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algn="l" defTabSz="914400" rtl="0" eaLnBrk="1" latinLnBrk="0" hangingPunct="1"/>
                      <a:r>
                        <a:rPr lang="en-GB" altLang="zh-CN" sz="800" kern="1200" dirty="0">
                          <a:solidFill>
                            <a:schemeClr val="tx1"/>
                          </a:solidFill>
                          <a:latin typeface="微软雅黑" panose="020B0503020204020204" pitchFamily="34" charset="-122"/>
                          <a:ea typeface="微软雅黑" panose="020B0503020204020204" pitchFamily="34" charset="-122"/>
                          <a:cs typeface="+mn-cs"/>
                        </a:rPr>
                        <a:t>(TS 29.502</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29.503</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29.504</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29.505</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29.510</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29.518</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29.571</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29.274</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29.256</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r>
                        <a:rPr lang="en-GB" altLang="zh-CN" sz="800" kern="1200" dirty="0">
                          <a:solidFill>
                            <a:schemeClr val="tx1"/>
                          </a:solidFill>
                          <a:latin typeface="微软雅黑" panose="020B0503020204020204" pitchFamily="34" charset="-122"/>
                          <a:ea typeface="微软雅黑" panose="020B0503020204020204" pitchFamily="34" charset="-122"/>
                          <a:cs typeface="+mn-cs"/>
                        </a:rPr>
                        <a:t>TS 23.008</a:t>
                      </a:r>
                      <a:r>
                        <a:rPr lang="zh-CN" altLang="en-GB" sz="800" kern="1200" dirty="0">
                          <a:solidFill>
                            <a:schemeClr val="tx1"/>
                          </a:solidFill>
                          <a:latin typeface="微软雅黑" panose="020B0503020204020204" pitchFamily="34" charset="-122"/>
                          <a:ea typeface="微软雅黑" panose="020B0503020204020204" pitchFamily="34" charset="-122"/>
                          <a:cs typeface="+mn-cs"/>
                        </a:rPr>
                        <a:t>）</a:t>
                      </a:r>
                    </a:p>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86419863"/>
                  </a:ext>
                </a:extLst>
              </a:tr>
              <a:tr h="180909">
                <a:tc>
                  <a:txBody>
                    <a:bodyPr/>
                    <a:lstStyle/>
                    <a:p>
                      <a:pPr marL="0" algn="ctr" defTabSz="914400" rtl="0" eaLnBrk="1" fontAlgn="ctr" latinLnBrk="0" hangingPunct="1">
                        <a:spcAft>
                          <a:spcPts val="0"/>
                        </a:spcAft>
                      </a:pPr>
                      <a:r>
                        <a:rPr 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rPr>
                        <a:t>CHSEG</a:t>
                      </a:r>
                      <a:endParaRPr lang="zh-CN" alt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CHFSeg</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38675631"/>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RAGCH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Ranging_SL_CH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Ranging (R18)</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US"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(23.304; 23.287; 23.273; 23.502; 23.503 ; 23.586)</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p>
                      <a:pPr marL="0" algn="l" defTabSz="914400" rtl="0" eaLnBrk="1" latinLnBrk="0" hangingPunct="1"/>
                      <a:endParaRPr lang="en-US" altLang="zh-CN"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GB" altLang="zh-CN" sz="800" kern="1200" dirty="0">
                          <a:solidFill>
                            <a:schemeClr val="tx1"/>
                          </a:solidFill>
                          <a:latin typeface="微软雅黑" panose="020B0503020204020204" pitchFamily="34" charset="-122"/>
                          <a:ea typeface="微软雅黑" panose="020B0503020204020204" pitchFamily="34" charset="-122"/>
                          <a:cs typeface="+mn-cs"/>
                        </a:rPr>
                        <a:t> (R18)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800" kern="1200" dirty="0">
                          <a:solidFill>
                            <a:schemeClr val="tx1"/>
                          </a:solidFill>
                          <a:latin typeface="微软雅黑" panose="020B0503020204020204" pitchFamily="34" charset="-122"/>
                          <a:ea typeface="微软雅黑" panose="020B0503020204020204" pitchFamily="34" charset="-122"/>
                          <a:cs typeface="+mn-cs"/>
                        </a:rPr>
                        <a:t>(24.501; 24.554; 24.555; 24.571; 24.587; 24.588; 24.514)</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US" altLang="zh-CN" sz="800" kern="1200" dirty="0">
                          <a:solidFill>
                            <a:schemeClr val="tx1"/>
                          </a:solidFill>
                          <a:latin typeface="微软雅黑" panose="020B0503020204020204" pitchFamily="34" charset="-122"/>
                          <a:ea typeface="微软雅黑" panose="020B0503020204020204" pitchFamily="34" charset="-122"/>
                          <a:cs typeface="+mn-cs"/>
                        </a:rPr>
                        <a:t> (R18)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(29.513; 29.122; 29.522; 29.591; 29.525; 29.519)</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Ranging_SL</a:t>
                      </a:r>
                      <a:r>
                        <a:rPr lang="en-US" altLang="zh-CN" sz="800" kern="1200" dirty="0">
                          <a:solidFill>
                            <a:schemeClr val="tx1"/>
                          </a:solidFill>
                          <a:latin typeface="微软雅黑" panose="020B0503020204020204" pitchFamily="34" charset="-122"/>
                          <a:ea typeface="微软雅黑" panose="020B0503020204020204" pitchFamily="34" charset="-122"/>
                          <a:cs typeface="+mn-cs"/>
                        </a:rPr>
                        <a:t> </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(R18)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(24.080; 29.503; 29.504; 29.505; 29.510; 29.515; 29.518; 29.571; 29.572; 29.586)</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800" kern="1200" dirty="0">
                        <a:solidFill>
                          <a:schemeClr val="tx1"/>
                        </a:solidFill>
                        <a:highlight>
                          <a:srgbClr val="00FFFF"/>
                        </a:highlight>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92084178"/>
                  </a:ext>
                </a:extLst>
              </a:tr>
              <a:tr h="180909">
                <a:tc>
                  <a:txBody>
                    <a:bodyPr/>
                    <a:lstStyle/>
                    <a:p>
                      <a:pPr marL="0" algn="ctr" defTabSz="914400" rtl="0" eaLnBrk="1" fontAlgn="ctr" latinLnBrk="0" hangingPunct="1">
                        <a:spcAft>
                          <a:spcPts val="0"/>
                        </a:spcAft>
                      </a:pPr>
                      <a:r>
                        <a:rPr 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EESCH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EnergySys_CH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latin typeface="微软雅黑" panose="020B0503020204020204" pitchFamily="34" charset="-122"/>
                          <a:ea typeface="微软雅黑" panose="020B0503020204020204" pitchFamily="34" charset="-122"/>
                          <a:cs typeface="+mn-cs"/>
                        </a:rPr>
                        <a:t>EnergyServ</a:t>
                      </a:r>
                      <a:r>
                        <a:rPr lang="en-US" altLang="zh-CN" sz="800" kern="1200" dirty="0">
                          <a:solidFill>
                            <a:schemeClr val="tx1"/>
                          </a:solidFill>
                          <a:latin typeface="微软雅黑" panose="020B0503020204020204" pitchFamily="34" charset="-122"/>
                          <a:ea typeface="微软雅黑" panose="020B0503020204020204" pitchFamily="34" charset="-122"/>
                          <a:cs typeface="+mn-cs"/>
                        </a:rPr>
                        <a:t> (R19)</a:t>
                      </a:r>
                    </a:p>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r>
                        <a:rPr lang="en-US" altLang="zh-CN" sz="800" kern="1200" dirty="0" err="1">
                          <a:solidFill>
                            <a:schemeClr val="tx1"/>
                          </a:solidFill>
                          <a:highlight>
                            <a:srgbClr val="FFFF00"/>
                          </a:highlight>
                          <a:latin typeface="微软雅黑" panose="020B0503020204020204" pitchFamily="34" charset="-122"/>
                          <a:ea typeface="微软雅黑" panose="020B0503020204020204" pitchFamily="34" charset="-122"/>
                          <a:cs typeface="+mn-cs"/>
                        </a:rPr>
                        <a:t>FS_EnergySys</a:t>
                      </a: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highlight>
                            <a:srgbClr val="FFFF00"/>
                          </a:highlight>
                          <a:latin typeface="微软雅黑" panose="020B0503020204020204" pitchFamily="34" charset="-122"/>
                          <a:ea typeface="微软雅黑" panose="020B0503020204020204" pitchFamily="34" charset="-122"/>
                          <a:cs typeface="+mn-cs"/>
                        </a:rPr>
                        <a:t>(TR 23.700-66)</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36509724"/>
                  </a:ext>
                </a:extLst>
              </a:tr>
              <a:tr h="180909">
                <a:tc>
                  <a:txBody>
                    <a:bodyPr/>
                    <a:lstStyle/>
                    <a:p>
                      <a:pPr marL="0" algn="ctr" defTabSz="914400" rtl="0" eaLnBrk="1" fontAlgn="ctr" latinLnBrk="0" hangingPunct="1">
                        <a:spcAft>
                          <a:spcPts val="0"/>
                        </a:spcAft>
                      </a:pPr>
                      <a:r>
                        <a:rPr 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rPr>
                        <a:t>NSCH</a:t>
                      </a:r>
                      <a:endParaRPr lang="zh-CN" altLang="en-US" sz="800" b="1" i="0" u="none" strike="noStrike" kern="120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sz="800" b="1" i="0" u="none" strike="noStrike" kern="1200" dirty="0" err="1">
                          <a:solidFill>
                            <a:srgbClr val="000000"/>
                          </a:solidFill>
                          <a:effectLst/>
                          <a:latin typeface="Calibri" panose="020F0502020204030204" pitchFamily="34" charset="0"/>
                          <a:ea typeface="等线" panose="02010600030101010101" pitchFamily="2" charset="-122"/>
                          <a:cs typeface="Calibri" panose="020F0502020204030204" pitchFamily="34" charset="0"/>
                        </a:rPr>
                        <a:t>NetShare_CH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NetShare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 22.261)</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l" defTabSz="914400" rtl="0" eaLnBrk="1" latinLnBrk="0" hangingPunct="1"/>
                      <a:r>
                        <a:rPr lang="en-US" altLang="zh-CN" sz="800" kern="1200" dirty="0">
                          <a:solidFill>
                            <a:schemeClr val="tx1"/>
                          </a:solidFill>
                          <a:latin typeface="微软雅黑" panose="020B0503020204020204" pitchFamily="34" charset="-122"/>
                          <a:ea typeface="微软雅黑" panose="020B0503020204020204" pitchFamily="34" charset="-122"/>
                          <a:cs typeface="+mn-cs"/>
                        </a:rPr>
                        <a:t>TEI19_NetShare (R19)</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(TS 23.501; TS 23.502 )</a:t>
                      </a: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800" kern="1200" dirty="0">
                          <a:solidFill>
                            <a:srgbClr val="FF0000"/>
                          </a:solidFill>
                          <a:latin typeface="微软雅黑" panose="020B0503020204020204" pitchFamily="34" charset="-122"/>
                          <a:ea typeface="微软雅黑" panose="020B0503020204020204" pitchFamily="34" charset="-122"/>
                          <a:cs typeface="+mn-cs"/>
                        </a:rPr>
                        <a:t>TEI19_NetShare</a:t>
                      </a:r>
                      <a:br>
                        <a:rPr lang="en-GB" altLang="zh-CN" sz="800" kern="1200" dirty="0">
                          <a:solidFill>
                            <a:srgbClr val="FF0000"/>
                          </a:solidFill>
                          <a:latin typeface="微软雅黑" panose="020B0503020204020204" pitchFamily="34" charset="-122"/>
                          <a:ea typeface="微软雅黑" panose="020B0503020204020204" pitchFamily="34" charset="-122"/>
                          <a:cs typeface="+mn-cs"/>
                        </a:rPr>
                      </a:br>
                      <a:r>
                        <a:rPr lang="en-GB" altLang="zh-CN" sz="800" kern="1200" dirty="0">
                          <a:solidFill>
                            <a:srgbClr val="FF0000"/>
                          </a:solidFill>
                          <a:latin typeface="微软雅黑" panose="020B0503020204020204" pitchFamily="34" charset="-122"/>
                          <a:ea typeface="微软雅黑" panose="020B0503020204020204" pitchFamily="34" charset="-122"/>
                          <a:cs typeface="+mn-cs"/>
                        </a:rPr>
                        <a:t>(24.501)</a:t>
                      </a:r>
                      <a:endParaRPr lang="zh-CN" altLang="en-US" sz="800" kern="1200" dirty="0">
                        <a:solidFill>
                          <a:srgbClr val="FF0000"/>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rgbClr val="FF0000"/>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800" kern="1200" dirty="0">
                          <a:solidFill>
                            <a:srgbClr val="FF0000"/>
                          </a:solidFill>
                          <a:latin typeface="微软雅黑" panose="020B0503020204020204" pitchFamily="34" charset="-122"/>
                          <a:ea typeface="微软雅黑" panose="020B0503020204020204" pitchFamily="34" charset="-122"/>
                          <a:cs typeface="+mn-cs"/>
                        </a:rPr>
                        <a:t>TEI19_NetShare</a:t>
                      </a:r>
                      <a:br>
                        <a:rPr lang="en-GB" altLang="zh-CN" sz="800" kern="1200" dirty="0">
                          <a:solidFill>
                            <a:srgbClr val="FF0000"/>
                          </a:solidFill>
                          <a:latin typeface="微软雅黑" panose="020B0503020204020204" pitchFamily="34" charset="-122"/>
                          <a:ea typeface="微软雅黑" panose="020B0503020204020204" pitchFamily="34" charset="-122"/>
                          <a:cs typeface="+mn-cs"/>
                        </a:rPr>
                      </a:br>
                      <a:r>
                        <a:rPr lang="en-GB" altLang="zh-CN" sz="800" kern="1200" dirty="0">
                          <a:solidFill>
                            <a:srgbClr val="FF0000"/>
                          </a:solidFill>
                          <a:latin typeface="微软雅黑" panose="020B0503020204020204" pitchFamily="34" charset="-122"/>
                          <a:ea typeface="微软雅黑" panose="020B0503020204020204" pitchFamily="34" charset="-122"/>
                          <a:cs typeface="+mn-cs"/>
                        </a:rPr>
                        <a:t>(29.502; 29.503; 29.509; 29.510; 29.531)</a:t>
                      </a:r>
                      <a:endParaRPr lang="zh-CN" altLang="en-US" sz="800" kern="1200" dirty="0">
                        <a:solidFill>
                          <a:srgbClr val="FF0000"/>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40728046"/>
                  </a:ext>
                </a:extLst>
              </a:tr>
              <a:tr h="180909">
                <a:tc>
                  <a:txBody>
                    <a:bodyPr/>
                    <a:lstStyle/>
                    <a:p>
                      <a:pPr marL="0" algn="ctr" defTabSz="914400" rtl="0" eaLnBrk="1" fontAlgn="ctr" latinLnBrk="0" hangingPunct="1">
                        <a:spcAft>
                          <a:spcPts val="0"/>
                        </a:spcAft>
                      </a:pPr>
                      <a:r>
                        <a:rPr lang="en-US" altLang="zh-CN"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PROCH</a:t>
                      </a: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ctr" latinLnBrk="0" hangingPunct="1">
                        <a:spcAft>
                          <a:spcPts val="0"/>
                        </a:spcAft>
                      </a:pPr>
                      <a:r>
                        <a:rPr lang="en-US" altLang="zh-CN"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rPr>
                        <a:t>5G_ProSe_Ph3_CH</a:t>
                      </a:r>
                    </a:p>
                    <a:p>
                      <a:pPr marL="0" algn="ctr" defTabSz="914400" rtl="0" eaLnBrk="1" fontAlgn="ctr" latinLnBrk="0" hangingPunct="1">
                        <a:spcAft>
                          <a:spcPts val="0"/>
                        </a:spcAft>
                      </a:pPr>
                      <a:endParaRPr lang="zh-CN" altLang="en-US" sz="800" b="1" i="0" u="none" strike="noStrike" kern="1200" dirty="0">
                        <a:solidFill>
                          <a:srgbClr val="000000"/>
                        </a:solidFill>
                        <a:effectLst/>
                        <a:latin typeface="Calibri" panose="020F0502020204030204" pitchFamily="34" charset="0"/>
                        <a:ea typeface="等线" panose="02010600030101010101" pitchFamily="2" charset="-122"/>
                        <a:cs typeface="Calibri" panose="020F0502020204030204" pitchFamily="34" charset="0"/>
                      </a:endParaRPr>
                    </a:p>
                  </a:txBody>
                  <a:tcPr marL="68580" marR="68580"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800" kern="1200" dirty="0">
                          <a:solidFill>
                            <a:schemeClr val="tx1"/>
                          </a:solidFill>
                          <a:latin typeface="微软雅黑" panose="020B0503020204020204" pitchFamily="34" charset="-122"/>
                          <a:ea typeface="微软雅黑" panose="020B0503020204020204" pitchFamily="34" charset="-122"/>
                          <a:cs typeface="+mn-cs"/>
                        </a:rPr>
                        <a:t>5G_ProSe_Ph3 (R19)</a:t>
                      </a:r>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zh-CN" altLang="en-US" sz="800" kern="1200" dirty="0">
                        <a:solidFill>
                          <a:schemeClr val="tx1"/>
                        </a:solidFill>
                        <a:latin typeface="微软雅黑" panose="020B0503020204020204" pitchFamily="34" charset="-122"/>
                        <a:ea typeface="微软雅黑" panose="020B0503020204020204" pitchFamily="34" charset="-122"/>
                        <a:cs typeface="+mn-cs"/>
                      </a:endParaRPr>
                    </a:p>
                  </a:txBody>
                  <a:tcP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04969736"/>
                  </a:ext>
                </a:extLst>
              </a:tr>
            </a:tbl>
          </a:graphicData>
        </a:graphic>
      </p:graphicFrame>
      <p:sp>
        <p:nvSpPr>
          <p:cNvPr id="9" name="TextBox 8">
            <a:extLst>
              <a:ext uri="{FF2B5EF4-FFF2-40B4-BE49-F238E27FC236}">
                <a16:creationId xmlns:a16="http://schemas.microsoft.com/office/drawing/2014/main" id="{3EA0E5A7-84E0-4C8A-827B-1B8957FFC516}"/>
              </a:ext>
            </a:extLst>
          </p:cNvPr>
          <p:cNvSpPr txBox="1"/>
          <p:nvPr/>
        </p:nvSpPr>
        <p:spPr>
          <a:xfrm rot="21008097">
            <a:off x="9073182" y="5819597"/>
            <a:ext cx="2851537" cy="430887"/>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to be updated based on working progress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2584917769"/>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72DA1AF-F165-46C4-8C38-0DD122B1C99B}"/>
              </a:ext>
            </a:extLst>
          </p:cNvPr>
          <p:cNvSpPr txBox="1">
            <a:spLocks/>
          </p:cNvSpPr>
          <p:nvPr/>
        </p:nvSpPr>
        <p:spPr bwMode="auto">
          <a:xfrm>
            <a:off x="182824" y="180884"/>
            <a:ext cx="9089864"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400" dirty="0"/>
              <a:t>Release 20 timeline– figure with SA5 (recommended by SA5 leaders)</a:t>
            </a:r>
            <a:endParaRPr lang="en-US" sz="2400" dirty="0"/>
          </a:p>
        </p:txBody>
      </p:sp>
      <p:sp>
        <p:nvSpPr>
          <p:cNvPr id="5" name="TextBox 4">
            <a:extLst>
              <a:ext uri="{FF2B5EF4-FFF2-40B4-BE49-F238E27FC236}">
                <a16:creationId xmlns:a16="http://schemas.microsoft.com/office/drawing/2014/main" id="{2AC8A57F-DEC1-496D-BE8D-C247556EEF1A}"/>
              </a:ext>
            </a:extLst>
          </p:cNvPr>
          <p:cNvSpPr txBox="1"/>
          <p:nvPr/>
        </p:nvSpPr>
        <p:spPr>
          <a:xfrm>
            <a:off x="7856225" y="6020895"/>
            <a:ext cx="1475084" cy="253916"/>
          </a:xfrm>
          <a:prstGeom prst="rect">
            <a:avLst/>
          </a:prstGeom>
          <a:solidFill>
            <a:schemeClr val="bg1">
              <a:lumMod val="85000"/>
            </a:schemeClr>
          </a:solidFill>
        </p:spPr>
        <p:txBody>
          <a:bodyPr wrap="none" rtlCol="0">
            <a:spAutoFit/>
          </a:bodyPr>
          <a:lstStyle/>
          <a:p>
            <a:r>
              <a:rPr lang="en-US" altLang="zh-CN" sz="1050" b="1" dirty="0">
                <a:latin typeface="+mn-lt"/>
              </a:rPr>
              <a:t>Reference</a:t>
            </a:r>
            <a:r>
              <a:rPr lang="zh-CN" altLang="en-US" sz="1050" b="1" dirty="0">
                <a:latin typeface="+mn-lt"/>
              </a:rPr>
              <a:t>：</a:t>
            </a:r>
            <a:r>
              <a:rPr lang="en-US" altLang="zh-CN" sz="1050" b="1" dirty="0">
                <a:latin typeface="+mn-lt"/>
              </a:rPr>
              <a:t>SP-241424</a:t>
            </a:r>
            <a:endParaRPr lang="zh-CN" altLang="en-US" sz="1050" b="1" dirty="0">
              <a:latin typeface="+mn-lt"/>
            </a:endParaRPr>
          </a:p>
        </p:txBody>
      </p:sp>
      <p:cxnSp>
        <p:nvCxnSpPr>
          <p:cNvPr id="6" name="Straight Connector 5">
            <a:extLst>
              <a:ext uri="{FF2B5EF4-FFF2-40B4-BE49-F238E27FC236}">
                <a16:creationId xmlns:a16="http://schemas.microsoft.com/office/drawing/2014/main" id="{89EDA5B3-FF2F-4780-9B95-7FCAA304F667}"/>
              </a:ext>
            </a:extLst>
          </p:cNvPr>
          <p:cNvCxnSpPr>
            <a:cxnSpLocks noChangeShapeType="1"/>
          </p:cNvCxnSpPr>
          <p:nvPr/>
        </p:nvCxnSpPr>
        <p:spPr bwMode="auto">
          <a:xfrm>
            <a:off x="401314" y="1584861"/>
            <a:ext cx="0" cy="4261048"/>
          </a:xfrm>
          <a:prstGeom prst="line">
            <a:avLst/>
          </a:prstGeom>
          <a:noFill/>
          <a:ln w="28575" algn="ctr">
            <a:solidFill>
              <a:schemeClr val="accent4">
                <a:lumMod val="40000"/>
                <a:lumOff val="60000"/>
              </a:schemeClr>
            </a:solidFill>
            <a:round/>
            <a:headEnd/>
            <a:tailEnd/>
          </a:ln>
        </p:spPr>
      </p:cxnSp>
      <p:cxnSp>
        <p:nvCxnSpPr>
          <p:cNvPr id="7" name="Straight Connector 6">
            <a:extLst>
              <a:ext uri="{FF2B5EF4-FFF2-40B4-BE49-F238E27FC236}">
                <a16:creationId xmlns:a16="http://schemas.microsoft.com/office/drawing/2014/main" id="{1A1AFABD-776E-4FCF-A8DE-B76E1C9F6D2A}"/>
              </a:ext>
            </a:extLst>
          </p:cNvPr>
          <p:cNvCxnSpPr>
            <a:cxnSpLocks/>
          </p:cNvCxnSpPr>
          <p:nvPr/>
        </p:nvCxnSpPr>
        <p:spPr bwMode="auto">
          <a:xfrm>
            <a:off x="466835" y="1134523"/>
            <a:ext cx="233435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8" name="Straight Connector 114">
            <a:extLst>
              <a:ext uri="{FF2B5EF4-FFF2-40B4-BE49-F238E27FC236}">
                <a16:creationId xmlns:a16="http://schemas.microsoft.com/office/drawing/2014/main" id="{D5FC6CB0-E75B-443B-BBEE-C23D9B4C6F6E}"/>
              </a:ext>
            </a:extLst>
          </p:cNvPr>
          <p:cNvCxnSpPr>
            <a:cxnSpLocks noChangeShapeType="1"/>
          </p:cNvCxnSpPr>
          <p:nvPr/>
        </p:nvCxnSpPr>
        <p:spPr bwMode="auto">
          <a:xfrm flipH="1">
            <a:off x="2510488" y="1598408"/>
            <a:ext cx="40930" cy="4204252"/>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9" name="Straight Connector 114">
            <a:extLst>
              <a:ext uri="{FF2B5EF4-FFF2-40B4-BE49-F238E27FC236}">
                <a16:creationId xmlns:a16="http://schemas.microsoft.com/office/drawing/2014/main" id="{29576483-711F-46E0-94A2-C2A71E77D95F}"/>
              </a:ext>
            </a:extLst>
          </p:cNvPr>
          <p:cNvCxnSpPr>
            <a:cxnSpLocks noChangeShapeType="1"/>
          </p:cNvCxnSpPr>
          <p:nvPr/>
        </p:nvCxnSpPr>
        <p:spPr bwMode="auto">
          <a:xfrm>
            <a:off x="1015730" y="1584861"/>
            <a:ext cx="0" cy="4261048"/>
          </a:xfrm>
          <a:prstGeom prst="line">
            <a:avLst/>
          </a:prstGeom>
          <a:noFill/>
          <a:ln w="9525" algn="ctr">
            <a:solidFill>
              <a:schemeClr val="accent4">
                <a:lumMod val="40000"/>
                <a:lumOff val="60000"/>
              </a:schemeClr>
            </a:solidFill>
            <a:prstDash val="dash"/>
            <a:round/>
            <a:headEnd/>
            <a:tailEnd/>
          </a:ln>
        </p:spPr>
      </p:cxnSp>
      <p:sp>
        <p:nvSpPr>
          <p:cNvPr id="10" name="TextBox 9">
            <a:extLst>
              <a:ext uri="{FF2B5EF4-FFF2-40B4-BE49-F238E27FC236}">
                <a16:creationId xmlns:a16="http://schemas.microsoft.com/office/drawing/2014/main" id="{975233D7-60B8-4AA1-9307-742C8EC4DAB2}"/>
              </a:ext>
            </a:extLst>
          </p:cNvPr>
          <p:cNvSpPr txBox="1"/>
          <p:nvPr/>
        </p:nvSpPr>
        <p:spPr>
          <a:xfrm>
            <a:off x="1364407" y="1012286"/>
            <a:ext cx="498475" cy="24606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grpSp>
        <p:nvGrpSpPr>
          <p:cNvPr id="11" name="Group 10">
            <a:extLst>
              <a:ext uri="{FF2B5EF4-FFF2-40B4-BE49-F238E27FC236}">
                <a16:creationId xmlns:a16="http://schemas.microsoft.com/office/drawing/2014/main" id="{2793734E-99BD-4AEE-8CB9-D96D059B3BD0}"/>
              </a:ext>
            </a:extLst>
          </p:cNvPr>
          <p:cNvGrpSpPr/>
          <p:nvPr/>
        </p:nvGrpSpPr>
        <p:grpSpPr>
          <a:xfrm>
            <a:off x="806488" y="1277610"/>
            <a:ext cx="400050" cy="354013"/>
            <a:chOff x="996003" y="755453"/>
            <a:chExt cx="400050" cy="354013"/>
          </a:xfrm>
        </p:grpSpPr>
        <p:sp>
          <p:nvSpPr>
            <p:cNvPr id="12" name="TextBox 86">
              <a:extLst>
                <a:ext uri="{FF2B5EF4-FFF2-40B4-BE49-F238E27FC236}">
                  <a16:creationId xmlns:a16="http://schemas.microsoft.com/office/drawing/2014/main" id="{1B2DF2C1-D608-40DD-AC0B-369F447BC407}"/>
                </a:ext>
              </a:extLst>
            </p:cNvPr>
            <p:cNvSpPr txBox="1">
              <a:spLocks noChangeArrowheads="1"/>
            </p:cNvSpPr>
            <p:nvPr/>
          </p:nvSpPr>
          <p:spPr bwMode="auto">
            <a:xfrm>
              <a:off x="996003" y="755453"/>
              <a:ext cx="38893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#103</a:t>
              </a:r>
              <a:endParaRPr lang="en-GB" altLang="en-US" sz="400">
                <a:latin typeface="Montserrat" panose="00000500000000000000" pitchFamily="2" charset="0"/>
              </a:endParaRPr>
            </a:p>
          </p:txBody>
        </p:sp>
        <p:sp>
          <p:nvSpPr>
            <p:cNvPr id="13" name="TextBox 59">
              <a:extLst>
                <a:ext uri="{FF2B5EF4-FFF2-40B4-BE49-F238E27FC236}">
                  <a16:creationId xmlns:a16="http://schemas.microsoft.com/office/drawing/2014/main" id="{195C6572-517F-4199-B594-5C16A3DDA829}"/>
                </a:ext>
              </a:extLst>
            </p:cNvPr>
            <p:cNvSpPr txBox="1">
              <a:spLocks noChangeArrowheads="1"/>
            </p:cNvSpPr>
            <p:nvPr/>
          </p:nvSpPr>
          <p:spPr bwMode="auto">
            <a:xfrm>
              <a:off x="1018228" y="909441"/>
              <a:ext cx="3778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Mar.</a:t>
              </a:r>
            </a:p>
          </p:txBody>
        </p:sp>
      </p:grpSp>
      <p:grpSp>
        <p:nvGrpSpPr>
          <p:cNvPr id="14" name="Group 13">
            <a:extLst>
              <a:ext uri="{FF2B5EF4-FFF2-40B4-BE49-F238E27FC236}">
                <a16:creationId xmlns:a16="http://schemas.microsoft.com/office/drawing/2014/main" id="{43D14379-C890-48C0-AE6A-3AF94FE4318B}"/>
              </a:ext>
            </a:extLst>
          </p:cNvPr>
          <p:cNvGrpSpPr/>
          <p:nvPr/>
        </p:nvGrpSpPr>
        <p:grpSpPr>
          <a:xfrm>
            <a:off x="5660925" y="1277610"/>
            <a:ext cx="403225" cy="354013"/>
            <a:chOff x="6320478" y="755453"/>
            <a:chExt cx="403225" cy="354013"/>
          </a:xfrm>
        </p:grpSpPr>
        <p:sp>
          <p:nvSpPr>
            <p:cNvPr id="15" name="TextBox 86">
              <a:extLst>
                <a:ext uri="{FF2B5EF4-FFF2-40B4-BE49-F238E27FC236}">
                  <a16:creationId xmlns:a16="http://schemas.microsoft.com/office/drawing/2014/main" id="{0166EE55-06E5-424F-8196-23461EFFB8D5}"/>
                </a:ext>
              </a:extLst>
            </p:cNvPr>
            <p:cNvSpPr txBox="1">
              <a:spLocks noChangeArrowheads="1"/>
            </p:cNvSpPr>
            <p:nvPr/>
          </p:nvSpPr>
          <p:spPr bwMode="auto">
            <a:xfrm>
              <a:off x="6320478" y="755453"/>
              <a:ext cx="3429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#111</a:t>
              </a:r>
              <a:endParaRPr lang="en-GB" altLang="en-US" sz="400">
                <a:latin typeface="Montserrat" panose="00000500000000000000" pitchFamily="2" charset="0"/>
              </a:endParaRPr>
            </a:p>
          </p:txBody>
        </p:sp>
        <p:sp>
          <p:nvSpPr>
            <p:cNvPr id="16" name="TextBox 60">
              <a:extLst>
                <a:ext uri="{FF2B5EF4-FFF2-40B4-BE49-F238E27FC236}">
                  <a16:creationId xmlns:a16="http://schemas.microsoft.com/office/drawing/2014/main" id="{A9AAB00E-1DCC-4AFB-BB6E-40A1AE8EB654}"/>
                </a:ext>
              </a:extLst>
            </p:cNvPr>
            <p:cNvSpPr txBox="1">
              <a:spLocks noChangeArrowheads="1"/>
            </p:cNvSpPr>
            <p:nvPr/>
          </p:nvSpPr>
          <p:spPr bwMode="auto">
            <a:xfrm>
              <a:off x="6345878" y="909441"/>
              <a:ext cx="3778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2" charset="0"/>
                </a:rPr>
                <a:t>Mar.</a:t>
              </a:r>
            </a:p>
          </p:txBody>
        </p:sp>
      </p:grpSp>
      <p:grpSp>
        <p:nvGrpSpPr>
          <p:cNvPr id="17" name="Group 16">
            <a:extLst>
              <a:ext uri="{FF2B5EF4-FFF2-40B4-BE49-F238E27FC236}">
                <a16:creationId xmlns:a16="http://schemas.microsoft.com/office/drawing/2014/main" id="{36D11D3F-306A-41EA-909B-3AFE1263F97D}"/>
              </a:ext>
            </a:extLst>
          </p:cNvPr>
          <p:cNvGrpSpPr/>
          <p:nvPr/>
        </p:nvGrpSpPr>
        <p:grpSpPr>
          <a:xfrm>
            <a:off x="3222594" y="1277610"/>
            <a:ext cx="390525" cy="354013"/>
            <a:chOff x="3678878" y="755453"/>
            <a:chExt cx="390525" cy="354013"/>
          </a:xfrm>
        </p:grpSpPr>
        <p:sp>
          <p:nvSpPr>
            <p:cNvPr id="18" name="TextBox 86">
              <a:extLst>
                <a:ext uri="{FF2B5EF4-FFF2-40B4-BE49-F238E27FC236}">
                  <a16:creationId xmlns:a16="http://schemas.microsoft.com/office/drawing/2014/main" id="{036C0DA8-EA79-45E9-8A10-B5E4DDA8756D}"/>
                </a:ext>
              </a:extLst>
            </p:cNvPr>
            <p:cNvSpPr txBox="1">
              <a:spLocks noChangeArrowheads="1"/>
            </p:cNvSpPr>
            <p:nvPr/>
          </p:nvSpPr>
          <p:spPr bwMode="auto">
            <a:xfrm>
              <a:off x="3678878" y="755453"/>
              <a:ext cx="3905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#107</a:t>
              </a:r>
              <a:endParaRPr lang="en-GB" altLang="en-US" sz="400">
                <a:latin typeface="Montserrat" panose="00000500000000000000" pitchFamily="2" charset="0"/>
              </a:endParaRPr>
            </a:p>
          </p:txBody>
        </p:sp>
        <p:sp>
          <p:nvSpPr>
            <p:cNvPr id="19" name="TextBox 61">
              <a:extLst>
                <a:ext uri="{FF2B5EF4-FFF2-40B4-BE49-F238E27FC236}">
                  <a16:creationId xmlns:a16="http://schemas.microsoft.com/office/drawing/2014/main" id="{E698CC41-FF0D-467D-9D7E-D74B78A7130F}"/>
                </a:ext>
              </a:extLst>
            </p:cNvPr>
            <p:cNvSpPr txBox="1">
              <a:spLocks noChangeArrowheads="1"/>
            </p:cNvSpPr>
            <p:nvPr/>
          </p:nvSpPr>
          <p:spPr bwMode="auto">
            <a:xfrm>
              <a:off x="3683640" y="909441"/>
              <a:ext cx="3778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Mar.</a:t>
              </a:r>
            </a:p>
          </p:txBody>
        </p:sp>
      </p:grpSp>
      <p:grpSp>
        <p:nvGrpSpPr>
          <p:cNvPr id="20" name="Group 19">
            <a:extLst>
              <a:ext uri="{FF2B5EF4-FFF2-40B4-BE49-F238E27FC236}">
                <a16:creationId xmlns:a16="http://schemas.microsoft.com/office/drawing/2014/main" id="{07F19D39-1820-42BE-A51B-DE7318E8E949}"/>
              </a:ext>
            </a:extLst>
          </p:cNvPr>
          <p:cNvGrpSpPr/>
          <p:nvPr/>
        </p:nvGrpSpPr>
        <p:grpSpPr>
          <a:xfrm>
            <a:off x="1412102" y="1277610"/>
            <a:ext cx="396875" cy="354013"/>
            <a:chOff x="1684978" y="755453"/>
            <a:chExt cx="396875" cy="354013"/>
          </a:xfrm>
        </p:grpSpPr>
        <p:sp>
          <p:nvSpPr>
            <p:cNvPr id="21" name="TextBox 86">
              <a:extLst>
                <a:ext uri="{FF2B5EF4-FFF2-40B4-BE49-F238E27FC236}">
                  <a16:creationId xmlns:a16="http://schemas.microsoft.com/office/drawing/2014/main" id="{0E4DB8F0-1121-4B30-97BF-CBB79EA7A82D}"/>
                </a:ext>
              </a:extLst>
            </p:cNvPr>
            <p:cNvSpPr txBox="1">
              <a:spLocks noChangeArrowheads="1"/>
            </p:cNvSpPr>
            <p:nvPr/>
          </p:nvSpPr>
          <p:spPr bwMode="auto">
            <a:xfrm>
              <a:off x="1684978" y="755453"/>
              <a:ext cx="3968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#104</a:t>
              </a:r>
              <a:endParaRPr lang="en-GB" altLang="en-US" sz="400">
                <a:latin typeface="Montserrat" panose="00000500000000000000" pitchFamily="2" charset="0"/>
              </a:endParaRPr>
            </a:p>
          </p:txBody>
        </p:sp>
        <p:sp>
          <p:nvSpPr>
            <p:cNvPr id="22" name="TextBox 62">
              <a:extLst>
                <a:ext uri="{FF2B5EF4-FFF2-40B4-BE49-F238E27FC236}">
                  <a16:creationId xmlns:a16="http://schemas.microsoft.com/office/drawing/2014/main" id="{57B1150F-375D-481C-9E14-1EFFD63DFD99}"/>
                </a:ext>
              </a:extLst>
            </p:cNvPr>
            <p:cNvSpPr txBox="1">
              <a:spLocks noChangeArrowheads="1"/>
            </p:cNvSpPr>
            <p:nvPr/>
          </p:nvSpPr>
          <p:spPr bwMode="auto">
            <a:xfrm>
              <a:off x="1705615" y="909441"/>
              <a:ext cx="3714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2" charset="0"/>
                </a:rPr>
                <a:t>Jun.</a:t>
              </a:r>
            </a:p>
          </p:txBody>
        </p:sp>
      </p:grpSp>
      <p:grpSp>
        <p:nvGrpSpPr>
          <p:cNvPr id="23" name="Group 22">
            <a:extLst>
              <a:ext uri="{FF2B5EF4-FFF2-40B4-BE49-F238E27FC236}">
                <a16:creationId xmlns:a16="http://schemas.microsoft.com/office/drawing/2014/main" id="{3AD99D0D-F4D5-41CD-962F-18ACB7B5993A}"/>
              </a:ext>
            </a:extLst>
          </p:cNvPr>
          <p:cNvGrpSpPr/>
          <p:nvPr/>
        </p:nvGrpSpPr>
        <p:grpSpPr>
          <a:xfrm>
            <a:off x="3818683" y="1277610"/>
            <a:ext cx="422275" cy="354013"/>
            <a:chOff x="4367853" y="755453"/>
            <a:chExt cx="422275" cy="354013"/>
          </a:xfrm>
        </p:grpSpPr>
        <p:sp>
          <p:nvSpPr>
            <p:cNvPr id="24" name="TextBox 86">
              <a:extLst>
                <a:ext uri="{FF2B5EF4-FFF2-40B4-BE49-F238E27FC236}">
                  <a16:creationId xmlns:a16="http://schemas.microsoft.com/office/drawing/2014/main" id="{761D082C-EA3E-4418-816E-80C7A489C2CA}"/>
                </a:ext>
              </a:extLst>
            </p:cNvPr>
            <p:cNvSpPr txBox="1">
              <a:spLocks noChangeArrowheads="1"/>
            </p:cNvSpPr>
            <p:nvPr/>
          </p:nvSpPr>
          <p:spPr bwMode="auto">
            <a:xfrm>
              <a:off x="4367853" y="755453"/>
              <a:ext cx="3968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#108</a:t>
              </a:r>
              <a:endParaRPr lang="en-GB" altLang="en-US" sz="400">
                <a:latin typeface="Montserrat" panose="00000500000000000000" pitchFamily="2" charset="0"/>
              </a:endParaRPr>
            </a:p>
          </p:txBody>
        </p:sp>
        <p:sp>
          <p:nvSpPr>
            <p:cNvPr id="25" name="TextBox 63">
              <a:extLst>
                <a:ext uri="{FF2B5EF4-FFF2-40B4-BE49-F238E27FC236}">
                  <a16:creationId xmlns:a16="http://schemas.microsoft.com/office/drawing/2014/main" id="{48E191C4-EDB1-4A3D-88EF-CE1AC307A335}"/>
                </a:ext>
              </a:extLst>
            </p:cNvPr>
            <p:cNvSpPr txBox="1">
              <a:spLocks noChangeArrowheads="1"/>
            </p:cNvSpPr>
            <p:nvPr/>
          </p:nvSpPr>
          <p:spPr bwMode="auto">
            <a:xfrm>
              <a:off x="4418653" y="909441"/>
              <a:ext cx="3714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Jun.</a:t>
              </a:r>
            </a:p>
          </p:txBody>
        </p:sp>
      </p:grpSp>
      <p:grpSp>
        <p:nvGrpSpPr>
          <p:cNvPr id="26" name="Group 25">
            <a:extLst>
              <a:ext uri="{FF2B5EF4-FFF2-40B4-BE49-F238E27FC236}">
                <a16:creationId xmlns:a16="http://schemas.microsoft.com/office/drawing/2014/main" id="{CEF90B53-BE2D-4866-AB1A-8078B8830141}"/>
              </a:ext>
            </a:extLst>
          </p:cNvPr>
          <p:cNvGrpSpPr/>
          <p:nvPr/>
        </p:nvGrpSpPr>
        <p:grpSpPr>
          <a:xfrm>
            <a:off x="6269714" y="1277610"/>
            <a:ext cx="407988" cy="354013"/>
            <a:chOff x="6884040" y="755453"/>
            <a:chExt cx="407988" cy="354013"/>
          </a:xfrm>
        </p:grpSpPr>
        <p:sp>
          <p:nvSpPr>
            <p:cNvPr id="27" name="TextBox 86">
              <a:extLst>
                <a:ext uri="{FF2B5EF4-FFF2-40B4-BE49-F238E27FC236}">
                  <a16:creationId xmlns:a16="http://schemas.microsoft.com/office/drawing/2014/main" id="{48E371C9-4BA9-446A-979A-03D4C78C00CF}"/>
                </a:ext>
              </a:extLst>
            </p:cNvPr>
            <p:cNvSpPr txBox="1">
              <a:spLocks noChangeArrowheads="1"/>
            </p:cNvSpPr>
            <p:nvPr/>
          </p:nvSpPr>
          <p:spPr bwMode="auto">
            <a:xfrm>
              <a:off x="6884040" y="755453"/>
              <a:ext cx="363538"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#112</a:t>
              </a:r>
              <a:endParaRPr lang="en-GB" altLang="en-US" sz="400">
                <a:latin typeface="Montserrat" panose="00000500000000000000" pitchFamily="2" charset="0"/>
              </a:endParaRPr>
            </a:p>
          </p:txBody>
        </p:sp>
        <p:sp>
          <p:nvSpPr>
            <p:cNvPr id="28" name="TextBox 64">
              <a:extLst>
                <a:ext uri="{FF2B5EF4-FFF2-40B4-BE49-F238E27FC236}">
                  <a16:creationId xmlns:a16="http://schemas.microsoft.com/office/drawing/2014/main" id="{54D0F21B-FC13-4AA6-887A-57C7206AED4E}"/>
                </a:ext>
              </a:extLst>
            </p:cNvPr>
            <p:cNvSpPr txBox="1">
              <a:spLocks noChangeArrowheads="1"/>
            </p:cNvSpPr>
            <p:nvPr/>
          </p:nvSpPr>
          <p:spPr bwMode="auto">
            <a:xfrm>
              <a:off x="6920553" y="909441"/>
              <a:ext cx="3714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Jun.</a:t>
              </a:r>
            </a:p>
          </p:txBody>
        </p:sp>
      </p:grpSp>
      <p:grpSp>
        <p:nvGrpSpPr>
          <p:cNvPr id="29" name="Group 28">
            <a:extLst>
              <a:ext uri="{FF2B5EF4-FFF2-40B4-BE49-F238E27FC236}">
                <a16:creationId xmlns:a16="http://schemas.microsoft.com/office/drawing/2014/main" id="{EB27DEFF-7BF1-4E8E-A892-368D7252BAA0}"/>
              </a:ext>
            </a:extLst>
          </p:cNvPr>
          <p:cNvGrpSpPr/>
          <p:nvPr/>
        </p:nvGrpSpPr>
        <p:grpSpPr>
          <a:xfrm>
            <a:off x="2014541" y="1277610"/>
            <a:ext cx="390525" cy="354013"/>
            <a:chOff x="2464440" y="755453"/>
            <a:chExt cx="390525" cy="354013"/>
          </a:xfrm>
        </p:grpSpPr>
        <p:sp>
          <p:nvSpPr>
            <p:cNvPr id="30" name="TextBox 86">
              <a:extLst>
                <a:ext uri="{FF2B5EF4-FFF2-40B4-BE49-F238E27FC236}">
                  <a16:creationId xmlns:a16="http://schemas.microsoft.com/office/drawing/2014/main" id="{E47CCC74-8467-48B7-9508-83D9633E8166}"/>
                </a:ext>
              </a:extLst>
            </p:cNvPr>
            <p:cNvSpPr txBox="1">
              <a:spLocks noChangeArrowheads="1"/>
            </p:cNvSpPr>
            <p:nvPr/>
          </p:nvSpPr>
          <p:spPr bwMode="auto">
            <a:xfrm>
              <a:off x="2464440" y="755453"/>
              <a:ext cx="3905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#105</a:t>
              </a:r>
              <a:endParaRPr lang="en-GB" altLang="en-US" sz="400">
                <a:latin typeface="Montserrat" panose="00000500000000000000" pitchFamily="2" charset="0"/>
              </a:endParaRPr>
            </a:p>
          </p:txBody>
        </p:sp>
        <p:sp>
          <p:nvSpPr>
            <p:cNvPr id="31" name="TextBox 65">
              <a:extLst>
                <a:ext uri="{FF2B5EF4-FFF2-40B4-BE49-F238E27FC236}">
                  <a16:creationId xmlns:a16="http://schemas.microsoft.com/office/drawing/2014/main" id="{A46668B1-925D-46E5-8B03-EAA8AB88CDDB}"/>
                </a:ext>
              </a:extLst>
            </p:cNvPr>
            <p:cNvSpPr txBox="1">
              <a:spLocks noChangeArrowheads="1"/>
            </p:cNvSpPr>
            <p:nvPr/>
          </p:nvSpPr>
          <p:spPr bwMode="auto">
            <a:xfrm>
              <a:off x="2480315" y="909441"/>
              <a:ext cx="3746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Sep.</a:t>
              </a:r>
            </a:p>
          </p:txBody>
        </p:sp>
      </p:grpSp>
      <p:grpSp>
        <p:nvGrpSpPr>
          <p:cNvPr id="32" name="Group 31">
            <a:extLst>
              <a:ext uri="{FF2B5EF4-FFF2-40B4-BE49-F238E27FC236}">
                <a16:creationId xmlns:a16="http://schemas.microsoft.com/office/drawing/2014/main" id="{AA161BB9-AA27-49E5-B127-DADAB35FF9A4}"/>
              </a:ext>
            </a:extLst>
          </p:cNvPr>
          <p:cNvGrpSpPr/>
          <p:nvPr/>
        </p:nvGrpSpPr>
        <p:grpSpPr>
          <a:xfrm>
            <a:off x="4446522" y="1277610"/>
            <a:ext cx="406400" cy="354013"/>
            <a:chOff x="5098103" y="755453"/>
            <a:chExt cx="406400" cy="354013"/>
          </a:xfrm>
        </p:grpSpPr>
        <p:sp>
          <p:nvSpPr>
            <p:cNvPr id="33" name="TextBox 86">
              <a:extLst>
                <a:ext uri="{FF2B5EF4-FFF2-40B4-BE49-F238E27FC236}">
                  <a16:creationId xmlns:a16="http://schemas.microsoft.com/office/drawing/2014/main" id="{7EDBD43F-0F98-481F-89FE-CC7BCDB4DC73}"/>
                </a:ext>
              </a:extLst>
            </p:cNvPr>
            <p:cNvSpPr txBox="1">
              <a:spLocks noChangeArrowheads="1"/>
            </p:cNvSpPr>
            <p:nvPr/>
          </p:nvSpPr>
          <p:spPr bwMode="auto">
            <a:xfrm>
              <a:off x="5098103" y="755453"/>
              <a:ext cx="3937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#109</a:t>
              </a:r>
              <a:endParaRPr lang="en-GB" altLang="en-US" sz="400">
                <a:latin typeface="Montserrat" panose="00000500000000000000" pitchFamily="2" charset="0"/>
              </a:endParaRPr>
            </a:p>
          </p:txBody>
        </p:sp>
        <p:sp>
          <p:nvSpPr>
            <p:cNvPr id="34" name="TextBox 66">
              <a:extLst>
                <a:ext uri="{FF2B5EF4-FFF2-40B4-BE49-F238E27FC236}">
                  <a16:creationId xmlns:a16="http://schemas.microsoft.com/office/drawing/2014/main" id="{3B915487-560D-43C2-B914-438C92012051}"/>
                </a:ext>
              </a:extLst>
            </p:cNvPr>
            <p:cNvSpPr txBox="1">
              <a:spLocks noChangeArrowheads="1"/>
            </p:cNvSpPr>
            <p:nvPr/>
          </p:nvSpPr>
          <p:spPr bwMode="auto">
            <a:xfrm>
              <a:off x="5129853" y="909441"/>
              <a:ext cx="3746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Sep.</a:t>
              </a:r>
            </a:p>
          </p:txBody>
        </p:sp>
      </p:grpSp>
      <p:grpSp>
        <p:nvGrpSpPr>
          <p:cNvPr id="35" name="Group 34">
            <a:extLst>
              <a:ext uri="{FF2B5EF4-FFF2-40B4-BE49-F238E27FC236}">
                <a16:creationId xmlns:a16="http://schemas.microsoft.com/office/drawing/2014/main" id="{23BBFA9A-C446-4421-BC4C-EE4765855890}"/>
              </a:ext>
            </a:extLst>
          </p:cNvPr>
          <p:cNvGrpSpPr/>
          <p:nvPr/>
        </p:nvGrpSpPr>
        <p:grpSpPr>
          <a:xfrm>
            <a:off x="210399" y="1277610"/>
            <a:ext cx="390525" cy="354013"/>
            <a:chOff x="314965" y="755453"/>
            <a:chExt cx="390525" cy="354013"/>
          </a:xfrm>
        </p:grpSpPr>
        <p:sp>
          <p:nvSpPr>
            <p:cNvPr id="36" name="TextBox 86">
              <a:extLst>
                <a:ext uri="{FF2B5EF4-FFF2-40B4-BE49-F238E27FC236}">
                  <a16:creationId xmlns:a16="http://schemas.microsoft.com/office/drawing/2014/main" id="{1F2869D2-90E0-489F-9DF1-F39A17A67EB6}"/>
                </a:ext>
              </a:extLst>
            </p:cNvPr>
            <p:cNvSpPr txBox="1">
              <a:spLocks noChangeArrowheads="1"/>
            </p:cNvSpPr>
            <p:nvPr/>
          </p:nvSpPr>
          <p:spPr bwMode="auto">
            <a:xfrm>
              <a:off x="314965" y="755453"/>
              <a:ext cx="3905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#102</a:t>
              </a:r>
              <a:endParaRPr lang="en-GB" altLang="en-US" sz="400" dirty="0">
                <a:latin typeface="Montserrat" panose="00000500000000000000" pitchFamily="2" charset="0"/>
              </a:endParaRPr>
            </a:p>
          </p:txBody>
        </p:sp>
        <p:sp>
          <p:nvSpPr>
            <p:cNvPr id="37" name="TextBox 69">
              <a:extLst>
                <a:ext uri="{FF2B5EF4-FFF2-40B4-BE49-F238E27FC236}">
                  <a16:creationId xmlns:a16="http://schemas.microsoft.com/office/drawing/2014/main" id="{DCE96625-9F3F-4A25-963F-2032D23C4F0C}"/>
                </a:ext>
              </a:extLst>
            </p:cNvPr>
            <p:cNvSpPr txBox="1">
              <a:spLocks noChangeArrowheads="1"/>
            </p:cNvSpPr>
            <p:nvPr/>
          </p:nvSpPr>
          <p:spPr bwMode="auto">
            <a:xfrm>
              <a:off x="321315" y="909441"/>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Dec.</a:t>
              </a:r>
            </a:p>
          </p:txBody>
        </p:sp>
      </p:grpSp>
      <p:grpSp>
        <p:nvGrpSpPr>
          <p:cNvPr id="38" name="Group 37">
            <a:extLst>
              <a:ext uri="{FF2B5EF4-FFF2-40B4-BE49-F238E27FC236}">
                <a16:creationId xmlns:a16="http://schemas.microsoft.com/office/drawing/2014/main" id="{1247D740-E70D-43C0-9CF4-288919D42080}"/>
              </a:ext>
            </a:extLst>
          </p:cNvPr>
          <p:cNvGrpSpPr/>
          <p:nvPr/>
        </p:nvGrpSpPr>
        <p:grpSpPr>
          <a:xfrm>
            <a:off x="2610630" y="1277610"/>
            <a:ext cx="406400" cy="354013"/>
            <a:chOff x="2991490" y="755453"/>
            <a:chExt cx="406400" cy="354013"/>
          </a:xfrm>
        </p:grpSpPr>
        <p:sp>
          <p:nvSpPr>
            <p:cNvPr id="39" name="TextBox 86">
              <a:extLst>
                <a:ext uri="{FF2B5EF4-FFF2-40B4-BE49-F238E27FC236}">
                  <a16:creationId xmlns:a16="http://schemas.microsoft.com/office/drawing/2014/main" id="{9A218FB1-BC9D-4CB6-8450-4F5D4CD1423E}"/>
                </a:ext>
              </a:extLst>
            </p:cNvPr>
            <p:cNvSpPr txBox="1">
              <a:spLocks noChangeArrowheads="1"/>
            </p:cNvSpPr>
            <p:nvPr/>
          </p:nvSpPr>
          <p:spPr bwMode="auto">
            <a:xfrm>
              <a:off x="2991490" y="755453"/>
              <a:ext cx="392113"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#106</a:t>
              </a:r>
              <a:endParaRPr lang="en-GB" altLang="en-US" sz="400">
                <a:latin typeface="Montserrat" panose="00000500000000000000" pitchFamily="2" charset="0"/>
              </a:endParaRPr>
            </a:p>
          </p:txBody>
        </p:sp>
        <p:sp>
          <p:nvSpPr>
            <p:cNvPr id="40" name="TextBox 70">
              <a:extLst>
                <a:ext uri="{FF2B5EF4-FFF2-40B4-BE49-F238E27FC236}">
                  <a16:creationId xmlns:a16="http://schemas.microsoft.com/office/drawing/2014/main" id="{FA6FFDBF-957F-40E3-9712-CDC978C832B0}"/>
                </a:ext>
              </a:extLst>
            </p:cNvPr>
            <p:cNvSpPr txBox="1">
              <a:spLocks noChangeArrowheads="1"/>
            </p:cNvSpPr>
            <p:nvPr/>
          </p:nvSpPr>
          <p:spPr bwMode="auto">
            <a:xfrm>
              <a:off x="3013715" y="909441"/>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Dec.</a:t>
              </a:r>
            </a:p>
          </p:txBody>
        </p:sp>
      </p:grpSp>
      <p:grpSp>
        <p:nvGrpSpPr>
          <p:cNvPr id="41" name="Group 40">
            <a:extLst>
              <a:ext uri="{FF2B5EF4-FFF2-40B4-BE49-F238E27FC236}">
                <a16:creationId xmlns:a16="http://schemas.microsoft.com/office/drawing/2014/main" id="{21D56733-4258-4469-A506-2EFC4662A6E3}"/>
              </a:ext>
            </a:extLst>
          </p:cNvPr>
          <p:cNvGrpSpPr/>
          <p:nvPr/>
        </p:nvGrpSpPr>
        <p:grpSpPr>
          <a:xfrm>
            <a:off x="5058486" y="1277610"/>
            <a:ext cx="396875" cy="354013"/>
            <a:chOff x="5758503" y="755453"/>
            <a:chExt cx="396875" cy="354013"/>
          </a:xfrm>
        </p:grpSpPr>
        <p:sp>
          <p:nvSpPr>
            <p:cNvPr id="42" name="TextBox 86">
              <a:extLst>
                <a:ext uri="{FF2B5EF4-FFF2-40B4-BE49-F238E27FC236}">
                  <a16:creationId xmlns:a16="http://schemas.microsoft.com/office/drawing/2014/main" id="{DD382702-C0DC-4D95-BFCC-CB1449B4864D}"/>
                </a:ext>
              </a:extLst>
            </p:cNvPr>
            <p:cNvSpPr txBox="1">
              <a:spLocks noChangeArrowheads="1"/>
            </p:cNvSpPr>
            <p:nvPr/>
          </p:nvSpPr>
          <p:spPr bwMode="auto">
            <a:xfrm>
              <a:off x="5758503" y="755453"/>
              <a:ext cx="369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2" charset="0"/>
                </a:rPr>
                <a:t>#110</a:t>
              </a:r>
              <a:endParaRPr lang="en-GB" altLang="en-US" sz="400">
                <a:latin typeface="Montserrat" panose="00000500000000000000" pitchFamily="2" charset="0"/>
              </a:endParaRPr>
            </a:p>
          </p:txBody>
        </p:sp>
        <p:sp>
          <p:nvSpPr>
            <p:cNvPr id="43" name="TextBox 71">
              <a:extLst>
                <a:ext uri="{FF2B5EF4-FFF2-40B4-BE49-F238E27FC236}">
                  <a16:creationId xmlns:a16="http://schemas.microsoft.com/office/drawing/2014/main" id="{0443325F-C29C-4B4E-AA08-BF33A3C9AE4A}"/>
                </a:ext>
              </a:extLst>
            </p:cNvPr>
            <p:cNvSpPr txBox="1">
              <a:spLocks noChangeArrowheads="1"/>
            </p:cNvSpPr>
            <p:nvPr/>
          </p:nvSpPr>
          <p:spPr bwMode="auto">
            <a:xfrm>
              <a:off x="5771203" y="909441"/>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Dec.</a:t>
              </a:r>
            </a:p>
          </p:txBody>
        </p:sp>
      </p:grpSp>
      <p:sp>
        <p:nvSpPr>
          <p:cNvPr id="44" name="Rectangle 12">
            <a:extLst>
              <a:ext uri="{FF2B5EF4-FFF2-40B4-BE49-F238E27FC236}">
                <a16:creationId xmlns:a16="http://schemas.microsoft.com/office/drawing/2014/main" id="{361F08AC-1AEC-487A-9512-1CBDA6D36022}"/>
              </a:ext>
            </a:extLst>
          </p:cNvPr>
          <p:cNvSpPr>
            <a:spLocks noChangeArrowheads="1"/>
          </p:cNvSpPr>
          <p:nvPr/>
        </p:nvSpPr>
        <p:spPr bwMode="auto">
          <a:xfrm>
            <a:off x="2093111" y="5894973"/>
            <a:ext cx="86995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100" dirty="0">
                <a:solidFill>
                  <a:srgbClr val="C00000"/>
                </a:solidFill>
                <a:latin typeface="Montserrat" panose="00000500000000000000" pitchFamily="2" charset="0"/>
              </a:rPr>
              <a:t>Now</a:t>
            </a:r>
          </a:p>
        </p:txBody>
      </p:sp>
      <p:sp>
        <p:nvSpPr>
          <p:cNvPr id="45" name="TextBox 67">
            <a:extLst>
              <a:ext uri="{FF2B5EF4-FFF2-40B4-BE49-F238E27FC236}">
                <a16:creationId xmlns:a16="http://schemas.microsoft.com/office/drawing/2014/main" id="{D6E8D4CB-5941-498A-9A3C-DF1A4DA1E05D}"/>
              </a:ext>
            </a:extLst>
          </p:cNvPr>
          <p:cNvSpPr txBox="1">
            <a:spLocks noChangeArrowheads="1"/>
          </p:cNvSpPr>
          <p:nvPr/>
        </p:nvSpPr>
        <p:spPr bwMode="auto">
          <a:xfrm>
            <a:off x="150920" y="1175798"/>
            <a:ext cx="403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TSGs</a:t>
            </a:r>
          </a:p>
        </p:txBody>
      </p:sp>
      <p:sp>
        <p:nvSpPr>
          <p:cNvPr id="46" name="Chevron 60">
            <a:extLst>
              <a:ext uri="{FF2B5EF4-FFF2-40B4-BE49-F238E27FC236}">
                <a16:creationId xmlns:a16="http://schemas.microsoft.com/office/drawing/2014/main" id="{5348FC6E-36B4-4298-90D1-5FEEE1550FFB}"/>
              </a:ext>
            </a:extLst>
          </p:cNvPr>
          <p:cNvSpPr/>
          <p:nvPr/>
        </p:nvSpPr>
        <p:spPr bwMode="auto">
          <a:xfrm>
            <a:off x="105412" y="1634041"/>
            <a:ext cx="1557862" cy="22165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800" dirty="0">
                <a:latin typeface="Montserrat" panose="00000500000000000000" pitchFamily="50" charset="0"/>
                <a:ea typeface="ＭＳ Ｐゴシック" charset="-128"/>
                <a:cs typeface="Arial" pitchFamily="34" charset="0"/>
              </a:rPr>
              <a:t>SA1 5GA SID </a:t>
            </a:r>
            <a:r>
              <a:rPr lang="fr-FR" sz="800" dirty="0" err="1">
                <a:latin typeface="Montserrat" panose="00000500000000000000" pitchFamily="50" charset="0"/>
                <a:ea typeface="ＭＳ Ｐゴシック" charset="-128"/>
                <a:cs typeface="Arial" pitchFamily="34" charset="0"/>
              </a:rPr>
              <a:t>definition</a:t>
            </a:r>
            <a:endParaRPr lang="fr-FR" sz="800" dirty="0">
              <a:latin typeface="Montserrat" panose="00000500000000000000" pitchFamily="50" charset="0"/>
              <a:ea typeface="ＭＳ Ｐゴシック" charset="-128"/>
              <a:cs typeface="Arial" pitchFamily="34" charset="0"/>
            </a:endParaRPr>
          </a:p>
        </p:txBody>
      </p:sp>
      <p:sp>
        <p:nvSpPr>
          <p:cNvPr id="47" name="Star: 5 Points 46">
            <a:extLst>
              <a:ext uri="{FF2B5EF4-FFF2-40B4-BE49-F238E27FC236}">
                <a16:creationId xmlns:a16="http://schemas.microsoft.com/office/drawing/2014/main" id="{117D9257-AEBA-40EB-A495-3D3687966822}"/>
              </a:ext>
            </a:extLst>
          </p:cNvPr>
          <p:cNvSpPr/>
          <p:nvPr/>
        </p:nvSpPr>
        <p:spPr bwMode="auto">
          <a:xfrm>
            <a:off x="3248511" y="4004849"/>
            <a:ext cx="339301" cy="321838"/>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48" name="TextBox 1">
            <a:extLst>
              <a:ext uri="{FF2B5EF4-FFF2-40B4-BE49-F238E27FC236}">
                <a16:creationId xmlns:a16="http://schemas.microsoft.com/office/drawing/2014/main" id="{36FEE40F-A9D9-4FC6-9D1B-256649B30D32}"/>
              </a:ext>
            </a:extLst>
          </p:cNvPr>
          <p:cNvSpPr txBox="1">
            <a:spLocks noChangeArrowheads="1"/>
          </p:cNvSpPr>
          <p:nvPr/>
        </p:nvSpPr>
        <p:spPr bwMode="auto">
          <a:xfrm>
            <a:off x="2935248" y="4267606"/>
            <a:ext cx="1079604" cy="200055"/>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700" b="1" dirty="0">
                <a:latin typeface="Montserrat" panose="00000500000000000000" pitchFamily="50" charset="0"/>
              </a:rPr>
              <a:t>Workshop 6G TSGs</a:t>
            </a:r>
            <a:endParaRPr lang="en-GB" altLang="en-US" sz="700" dirty="0">
              <a:latin typeface="Montserrat" panose="00000500000000000000" pitchFamily="50" charset="0"/>
            </a:endParaRPr>
          </a:p>
        </p:txBody>
      </p:sp>
      <p:sp>
        <p:nvSpPr>
          <p:cNvPr id="49" name="Chevron 60">
            <a:extLst>
              <a:ext uri="{FF2B5EF4-FFF2-40B4-BE49-F238E27FC236}">
                <a16:creationId xmlns:a16="http://schemas.microsoft.com/office/drawing/2014/main" id="{60EBEDEB-9B24-4AD7-9F91-D6296D8E024F}"/>
              </a:ext>
            </a:extLst>
          </p:cNvPr>
          <p:cNvSpPr/>
          <p:nvPr/>
        </p:nvSpPr>
        <p:spPr bwMode="auto">
          <a:xfrm>
            <a:off x="3302426" y="1629642"/>
            <a:ext cx="731838"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50" name="Chevron 60">
            <a:extLst>
              <a:ext uri="{FF2B5EF4-FFF2-40B4-BE49-F238E27FC236}">
                <a16:creationId xmlns:a16="http://schemas.microsoft.com/office/drawing/2014/main" id="{528558C8-A6AC-493D-9D46-6569C7BA2CD8}"/>
              </a:ext>
            </a:extLst>
          </p:cNvPr>
          <p:cNvSpPr/>
          <p:nvPr/>
        </p:nvSpPr>
        <p:spPr bwMode="auto">
          <a:xfrm>
            <a:off x="1575227" y="1633240"/>
            <a:ext cx="1869433"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5GA </a:t>
            </a:r>
            <a:r>
              <a:rPr lang="fr-FR" sz="900" dirty="0" err="1">
                <a:latin typeface="Montserrat" panose="00000500000000000000" pitchFamily="50" charset="0"/>
                <a:ea typeface="ＭＳ Ｐゴシック" charset="-128"/>
                <a:cs typeface="Arial" pitchFamily="34" charset="0"/>
              </a:rPr>
              <a:t>Studies</a:t>
            </a:r>
            <a:r>
              <a:rPr lang="fr-FR" sz="900" dirty="0">
                <a:latin typeface="Montserrat" panose="00000500000000000000" pitchFamily="50" charset="0"/>
                <a:ea typeface="ＭＳ Ｐゴシック" charset="-128"/>
                <a:cs typeface="Arial" pitchFamily="34" charset="0"/>
              </a:rPr>
              <a:t> + </a:t>
            </a:r>
            <a:r>
              <a:rPr lang="fr-FR" sz="900" dirty="0" err="1">
                <a:latin typeface="Montserrat" panose="00000500000000000000" pitchFamily="50" charset="0"/>
                <a:ea typeface="ＭＳ Ｐゴシック" charset="-128"/>
                <a:cs typeface="Arial" pitchFamily="34" charset="0"/>
              </a:rPr>
              <a:t>Norm</a:t>
            </a:r>
            <a:r>
              <a:rPr lang="fr-FR" sz="900" dirty="0">
                <a:latin typeface="Montserrat" panose="00000500000000000000" pitchFamily="50" charset="0"/>
                <a:ea typeface="ＭＳ Ｐゴシック" charset="-128"/>
                <a:cs typeface="Arial" pitchFamily="34" charset="0"/>
              </a:rPr>
              <a:t> 80%</a:t>
            </a:r>
          </a:p>
        </p:txBody>
      </p:sp>
      <p:sp>
        <p:nvSpPr>
          <p:cNvPr id="51" name="Chevron 60">
            <a:extLst>
              <a:ext uri="{FF2B5EF4-FFF2-40B4-BE49-F238E27FC236}">
                <a16:creationId xmlns:a16="http://schemas.microsoft.com/office/drawing/2014/main" id="{007DA1BF-7D05-4FE3-95E8-E2AA65464633}"/>
              </a:ext>
            </a:extLst>
          </p:cNvPr>
          <p:cNvSpPr/>
          <p:nvPr/>
        </p:nvSpPr>
        <p:spPr bwMode="auto">
          <a:xfrm>
            <a:off x="6324446" y="1928681"/>
            <a:ext cx="731838"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52" name="Chevron 60">
            <a:extLst>
              <a:ext uri="{FF2B5EF4-FFF2-40B4-BE49-F238E27FC236}">
                <a16:creationId xmlns:a16="http://schemas.microsoft.com/office/drawing/2014/main" id="{FCA37EA0-358A-41BF-9286-006B7934D986}"/>
              </a:ext>
            </a:extLst>
          </p:cNvPr>
          <p:cNvSpPr/>
          <p:nvPr/>
        </p:nvSpPr>
        <p:spPr bwMode="auto">
          <a:xfrm>
            <a:off x="3993302" y="1930448"/>
            <a:ext cx="2438397"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 2 (SA2, SA6, …) 5GA St.+</a:t>
            </a:r>
            <a:r>
              <a:rPr lang="fr-FR" sz="900" dirty="0" err="1">
                <a:latin typeface="Montserrat" panose="00000500000000000000" pitchFamily="50" charset="0"/>
                <a:ea typeface="ＭＳ Ｐゴシック" charset="-128"/>
                <a:cs typeface="Arial" pitchFamily="34" charset="0"/>
              </a:rPr>
              <a:t>Norm</a:t>
            </a:r>
            <a:r>
              <a:rPr lang="fr-FR" sz="900" dirty="0">
                <a:latin typeface="Montserrat" panose="00000500000000000000" pitchFamily="50" charset="0"/>
                <a:ea typeface="ＭＳ Ｐゴシック" charset="-128"/>
                <a:cs typeface="Arial" pitchFamily="34" charset="0"/>
              </a:rPr>
              <a:t> 80%</a:t>
            </a:r>
          </a:p>
        </p:txBody>
      </p:sp>
      <p:sp>
        <p:nvSpPr>
          <p:cNvPr id="53" name="Chevron 60">
            <a:extLst>
              <a:ext uri="{FF2B5EF4-FFF2-40B4-BE49-F238E27FC236}">
                <a16:creationId xmlns:a16="http://schemas.microsoft.com/office/drawing/2014/main" id="{B6ABB6FA-E5F5-4B60-9E10-AB2B2EF25462}"/>
              </a:ext>
            </a:extLst>
          </p:cNvPr>
          <p:cNvSpPr/>
          <p:nvPr/>
        </p:nvSpPr>
        <p:spPr bwMode="auto">
          <a:xfrm>
            <a:off x="6395557" y="3101412"/>
            <a:ext cx="187849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3 5GA St + </a:t>
            </a:r>
            <a:r>
              <a:rPr lang="fr-FR" sz="900" dirty="0" err="1">
                <a:latin typeface="Montserrat" panose="00000500000000000000" pitchFamily="50" charset="0"/>
                <a:ea typeface="ＭＳ Ｐゴシック" charset="-128"/>
                <a:cs typeface="Arial" pitchFamily="34" charset="0"/>
              </a:rPr>
              <a:t>Norm</a:t>
            </a:r>
            <a:endParaRPr lang="fr-FR" sz="900" dirty="0">
              <a:latin typeface="Montserrat" panose="00000500000000000000" pitchFamily="50" charset="0"/>
              <a:ea typeface="ＭＳ Ｐゴシック" charset="-128"/>
              <a:cs typeface="Arial" pitchFamily="34" charset="0"/>
            </a:endParaRPr>
          </a:p>
        </p:txBody>
      </p:sp>
      <p:sp>
        <p:nvSpPr>
          <p:cNvPr id="54" name="Chevron 60">
            <a:extLst>
              <a:ext uri="{FF2B5EF4-FFF2-40B4-BE49-F238E27FC236}">
                <a16:creationId xmlns:a16="http://schemas.microsoft.com/office/drawing/2014/main" id="{009F863D-2196-496D-A6F6-BF913D00C062}"/>
              </a:ext>
            </a:extLst>
          </p:cNvPr>
          <p:cNvSpPr/>
          <p:nvPr/>
        </p:nvSpPr>
        <p:spPr bwMode="auto">
          <a:xfrm>
            <a:off x="4634538" y="5621649"/>
            <a:ext cx="1245990" cy="197892"/>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25034"/>
              <a:gd name="connsiteY0" fmla="*/ 0 h 222250"/>
              <a:gd name="connsiteX1" fmla="*/ 1467062 w 1625034"/>
              <a:gd name="connsiteY1" fmla="*/ 0 h 222250"/>
              <a:gd name="connsiteX2" fmla="*/ 1625034 w 1625034"/>
              <a:gd name="connsiteY2" fmla="*/ 104677 h 222250"/>
              <a:gd name="connsiteX3" fmla="*/ 1467062 w 1625034"/>
              <a:gd name="connsiteY3" fmla="*/ 222250 h 222250"/>
              <a:gd name="connsiteX4" fmla="*/ 0 w 1625034"/>
              <a:gd name="connsiteY4" fmla="*/ 222250 h 222250"/>
              <a:gd name="connsiteX5" fmla="*/ 26818 w 1625034"/>
              <a:gd name="connsiteY5" fmla="*/ 98155 h 222250"/>
              <a:gd name="connsiteX6" fmla="*/ 0 w 162503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5034" h="222250">
                <a:moveTo>
                  <a:pt x="0" y="0"/>
                </a:moveTo>
                <a:lnTo>
                  <a:pt x="1467062" y="0"/>
                </a:lnTo>
                <a:lnTo>
                  <a:pt x="1625034" y="104677"/>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800" dirty="0">
                <a:latin typeface="Montserrat" panose="00000500000000000000" pitchFamily="50" charset="0"/>
                <a:ea typeface="ＭＳ Ｐゴシック" charset="-128"/>
                <a:cs typeface="Arial" pitchFamily="34" charset="0"/>
              </a:rPr>
              <a:t>Stage 3 6G SID </a:t>
            </a:r>
            <a:r>
              <a:rPr lang="fr-FR" sz="800" dirty="0" err="1">
                <a:latin typeface="Montserrat" panose="00000500000000000000" pitchFamily="50" charset="0"/>
                <a:ea typeface="ＭＳ Ｐゴシック" charset="-128"/>
                <a:cs typeface="Arial" pitchFamily="34" charset="0"/>
              </a:rPr>
              <a:t>def</a:t>
            </a:r>
            <a:r>
              <a:rPr lang="fr-FR" sz="800" dirty="0">
                <a:latin typeface="Montserrat" panose="00000500000000000000" pitchFamily="50" charset="0"/>
                <a:ea typeface="ＭＳ Ｐゴシック" charset="-128"/>
                <a:cs typeface="Arial" pitchFamily="34" charset="0"/>
              </a:rPr>
              <a:t>.</a:t>
            </a:r>
          </a:p>
        </p:txBody>
      </p:sp>
      <p:grpSp>
        <p:nvGrpSpPr>
          <p:cNvPr id="55" name="Group 54">
            <a:extLst>
              <a:ext uri="{FF2B5EF4-FFF2-40B4-BE49-F238E27FC236}">
                <a16:creationId xmlns:a16="http://schemas.microsoft.com/office/drawing/2014/main" id="{7D54E802-9FCD-4D92-A7C5-7B9D4D87722F}"/>
              </a:ext>
            </a:extLst>
          </p:cNvPr>
          <p:cNvGrpSpPr/>
          <p:nvPr/>
        </p:nvGrpSpPr>
        <p:grpSpPr>
          <a:xfrm>
            <a:off x="6883266" y="1267450"/>
            <a:ext cx="390850" cy="354013"/>
            <a:chOff x="7359013" y="745293"/>
            <a:chExt cx="390850" cy="354013"/>
          </a:xfrm>
        </p:grpSpPr>
        <p:sp>
          <p:nvSpPr>
            <p:cNvPr id="56" name="TextBox 86">
              <a:extLst>
                <a:ext uri="{FF2B5EF4-FFF2-40B4-BE49-F238E27FC236}">
                  <a16:creationId xmlns:a16="http://schemas.microsoft.com/office/drawing/2014/main" id="{219E27A1-E649-437E-84DD-05C7B0064340}"/>
                </a:ext>
              </a:extLst>
            </p:cNvPr>
            <p:cNvSpPr txBox="1">
              <a:spLocks noChangeArrowheads="1"/>
            </p:cNvSpPr>
            <p:nvPr/>
          </p:nvSpPr>
          <p:spPr bwMode="auto">
            <a:xfrm>
              <a:off x="7359013" y="745293"/>
              <a:ext cx="3626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#113</a:t>
              </a:r>
              <a:endParaRPr lang="en-GB" altLang="en-US" sz="400" dirty="0">
                <a:latin typeface="Montserrat" panose="00000500000000000000" pitchFamily="2" charset="0"/>
              </a:endParaRPr>
            </a:p>
          </p:txBody>
        </p:sp>
        <p:sp>
          <p:nvSpPr>
            <p:cNvPr id="57" name="TextBox 66">
              <a:extLst>
                <a:ext uri="{FF2B5EF4-FFF2-40B4-BE49-F238E27FC236}">
                  <a16:creationId xmlns:a16="http://schemas.microsoft.com/office/drawing/2014/main" id="{097C716F-A5E1-48A0-B38A-31288EF6F0DB}"/>
                </a:ext>
              </a:extLst>
            </p:cNvPr>
            <p:cNvSpPr txBox="1">
              <a:spLocks noChangeArrowheads="1"/>
            </p:cNvSpPr>
            <p:nvPr/>
          </p:nvSpPr>
          <p:spPr bwMode="auto">
            <a:xfrm>
              <a:off x="7375213" y="899281"/>
              <a:ext cx="3746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Sep.</a:t>
              </a:r>
            </a:p>
          </p:txBody>
        </p:sp>
      </p:grpSp>
      <p:grpSp>
        <p:nvGrpSpPr>
          <p:cNvPr id="58" name="Group 57">
            <a:extLst>
              <a:ext uri="{FF2B5EF4-FFF2-40B4-BE49-F238E27FC236}">
                <a16:creationId xmlns:a16="http://schemas.microsoft.com/office/drawing/2014/main" id="{73D8AAAD-4D6C-4C96-8F85-6CD5B2CABADC}"/>
              </a:ext>
            </a:extLst>
          </p:cNvPr>
          <p:cNvGrpSpPr/>
          <p:nvPr/>
        </p:nvGrpSpPr>
        <p:grpSpPr>
          <a:xfrm>
            <a:off x="7479680" y="1267450"/>
            <a:ext cx="384175" cy="354013"/>
            <a:chOff x="8016563" y="745293"/>
            <a:chExt cx="384175" cy="354013"/>
          </a:xfrm>
        </p:grpSpPr>
        <p:sp>
          <p:nvSpPr>
            <p:cNvPr id="59" name="TextBox 86">
              <a:extLst>
                <a:ext uri="{FF2B5EF4-FFF2-40B4-BE49-F238E27FC236}">
                  <a16:creationId xmlns:a16="http://schemas.microsoft.com/office/drawing/2014/main" id="{57905CD9-B53F-4255-BD60-192BC067FB4C}"/>
                </a:ext>
              </a:extLst>
            </p:cNvPr>
            <p:cNvSpPr txBox="1">
              <a:spLocks noChangeArrowheads="1"/>
            </p:cNvSpPr>
            <p:nvPr/>
          </p:nvSpPr>
          <p:spPr bwMode="auto">
            <a:xfrm>
              <a:off x="8017046" y="745293"/>
              <a:ext cx="370614"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#114</a:t>
              </a:r>
              <a:endParaRPr lang="en-GB" altLang="en-US" sz="400" dirty="0">
                <a:latin typeface="Montserrat" panose="00000500000000000000" pitchFamily="2" charset="0"/>
              </a:endParaRPr>
            </a:p>
          </p:txBody>
        </p:sp>
        <p:sp>
          <p:nvSpPr>
            <p:cNvPr id="60" name="TextBox 71">
              <a:extLst>
                <a:ext uri="{FF2B5EF4-FFF2-40B4-BE49-F238E27FC236}">
                  <a16:creationId xmlns:a16="http://schemas.microsoft.com/office/drawing/2014/main" id="{A1099C78-612B-478E-B37C-CC2EB2E6EF59}"/>
                </a:ext>
              </a:extLst>
            </p:cNvPr>
            <p:cNvSpPr txBox="1">
              <a:spLocks noChangeArrowheads="1"/>
            </p:cNvSpPr>
            <p:nvPr/>
          </p:nvSpPr>
          <p:spPr bwMode="auto">
            <a:xfrm>
              <a:off x="8016563" y="899281"/>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Dec.</a:t>
              </a:r>
            </a:p>
          </p:txBody>
        </p:sp>
      </p:grpSp>
      <p:sp>
        <p:nvSpPr>
          <p:cNvPr id="61" name="TextBox 86">
            <a:extLst>
              <a:ext uri="{FF2B5EF4-FFF2-40B4-BE49-F238E27FC236}">
                <a16:creationId xmlns:a16="http://schemas.microsoft.com/office/drawing/2014/main" id="{81E168DE-A9B6-4488-A56A-812A2AB9D7C5}"/>
              </a:ext>
            </a:extLst>
          </p:cNvPr>
          <p:cNvSpPr txBox="1">
            <a:spLocks noChangeArrowheads="1"/>
          </p:cNvSpPr>
          <p:nvPr/>
        </p:nvSpPr>
        <p:spPr bwMode="auto">
          <a:xfrm>
            <a:off x="8069419" y="1280997"/>
            <a:ext cx="362600"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#115</a:t>
            </a:r>
            <a:endParaRPr lang="en-GB" altLang="en-US" sz="400" dirty="0">
              <a:latin typeface="Montserrat" panose="00000500000000000000" pitchFamily="2" charset="0"/>
            </a:endParaRPr>
          </a:p>
        </p:txBody>
      </p:sp>
      <p:sp>
        <p:nvSpPr>
          <p:cNvPr id="62" name="TextBox 60">
            <a:extLst>
              <a:ext uri="{FF2B5EF4-FFF2-40B4-BE49-F238E27FC236}">
                <a16:creationId xmlns:a16="http://schemas.microsoft.com/office/drawing/2014/main" id="{678DD7FA-98C7-44DC-A34A-885A12B0BF32}"/>
              </a:ext>
            </a:extLst>
          </p:cNvPr>
          <p:cNvSpPr txBox="1">
            <a:spLocks noChangeArrowheads="1"/>
          </p:cNvSpPr>
          <p:nvPr/>
        </p:nvSpPr>
        <p:spPr bwMode="auto">
          <a:xfrm>
            <a:off x="8104669" y="1434985"/>
            <a:ext cx="3778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Mar.</a:t>
            </a:r>
          </a:p>
        </p:txBody>
      </p:sp>
      <p:sp>
        <p:nvSpPr>
          <p:cNvPr id="63" name="TextBox 60">
            <a:extLst>
              <a:ext uri="{FF2B5EF4-FFF2-40B4-BE49-F238E27FC236}">
                <a16:creationId xmlns:a16="http://schemas.microsoft.com/office/drawing/2014/main" id="{61DCF5FB-1AAF-4233-BA3B-A8CD0B82A290}"/>
              </a:ext>
            </a:extLst>
          </p:cNvPr>
          <p:cNvSpPr txBox="1">
            <a:spLocks noChangeArrowheads="1"/>
          </p:cNvSpPr>
          <p:nvPr/>
        </p:nvSpPr>
        <p:spPr bwMode="auto">
          <a:xfrm>
            <a:off x="8694830" y="1418051"/>
            <a:ext cx="351378"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dirty="0">
                <a:latin typeface="Montserrat" panose="00000500000000000000" pitchFamily="2" charset="0"/>
              </a:rPr>
              <a:t>Jun</a:t>
            </a:r>
          </a:p>
        </p:txBody>
      </p:sp>
      <p:cxnSp>
        <p:nvCxnSpPr>
          <p:cNvPr id="64" name="Straight Connector 63">
            <a:extLst>
              <a:ext uri="{FF2B5EF4-FFF2-40B4-BE49-F238E27FC236}">
                <a16:creationId xmlns:a16="http://schemas.microsoft.com/office/drawing/2014/main" id="{5FA8C62D-4ACD-4653-8E3C-5332FB11006A}"/>
              </a:ext>
            </a:extLst>
          </p:cNvPr>
          <p:cNvCxnSpPr>
            <a:cxnSpLocks/>
          </p:cNvCxnSpPr>
          <p:nvPr/>
        </p:nvCxnSpPr>
        <p:spPr bwMode="auto">
          <a:xfrm>
            <a:off x="30900" y="3379696"/>
            <a:ext cx="9144000" cy="0"/>
          </a:xfrm>
          <a:prstGeom prst="line">
            <a:avLst/>
          </a:prstGeom>
          <a:solidFill>
            <a:schemeClr val="accent1"/>
          </a:solidFill>
          <a:ln w="25400"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cxnSp>
      <p:sp>
        <p:nvSpPr>
          <p:cNvPr id="65" name="Star: 5 Points 64">
            <a:extLst>
              <a:ext uri="{FF2B5EF4-FFF2-40B4-BE49-F238E27FC236}">
                <a16:creationId xmlns:a16="http://schemas.microsoft.com/office/drawing/2014/main" id="{7CC469B0-6242-4B9A-B6D9-22BAC954CF8E}"/>
              </a:ext>
            </a:extLst>
          </p:cNvPr>
          <p:cNvSpPr/>
          <p:nvPr/>
        </p:nvSpPr>
        <p:spPr bwMode="auto">
          <a:xfrm>
            <a:off x="1164393" y="3358794"/>
            <a:ext cx="339301" cy="321838"/>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66" name="TextBox 1">
            <a:extLst>
              <a:ext uri="{FF2B5EF4-FFF2-40B4-BE49-F238E27FC236}">
                <a16:creationId xmlns:a16="http://schemas.microsoft.com/office/drawing/2014/main" id="{18915A28-060D-4486-A3AC-31012C933706}"/>
              </a:ext>
            </a:extLst>
          </p:cNvPr>
          <p:cNvSpPr txBox="1">
            <a:spLocks noChangeArrowheads="1"/>
          </p:cNvSpPr>
          <p:nvPr/>
        </p:nvSpPr>
        <p:spPr bwMode="auto">
          <a:xfrm>
            <a:off x="839356" y="3649850"/>
            <a:ext cx="1149037" cy="307777"/>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700" b="1" dirty="0">
                <a:latin typeface="Montserrat" panose="00000500000000000000" pitchFamily="50" charset="0"/>
              </a:rPr>
              <a:t>Workshop IMT-2030 use cases</a:t>
            </a:r>
            <a:endParaRPr lang="en-GB" altLang="en-US" sz="700" dirty="0">
              <a:latin typeface="Montserrat" panose="00000500000000000000" pitchFamily="50" charset="0"/>
            </a:endParaRPr>
          </a:p>
        </p:txBody>
      </p:sp>
      <p:sp>
        <p:nvSpPr>
          <p:cNvPr id="67" name="Chevron 60">
            <a:extLst>
              <a:ext uri="{FF2B5EF4-FFF2-40B4-BE49-F238E27FC236}">
                <a16:creationId xmlns:a16="http://schemas.microsoft.com/office/drawing/2014/main" id="{7A15F251-477B-4AF0-9790-CB454D6C4C5C}"/>
              </a:ext>
            </a:extLst>
          </p:cNvPr>
          <p:cNvSpPr/>
          <p:nvPr/>
        </p:nvSpPr>
        <p:spPr bwMode="auto">
          <a:xfrm>
            <a:off x="4101700" y="2408881"/>
            <a:ext cx="3562434" cy="219549"/>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68" name="Chevron 60">
            <a:extLst>
              <a:ext uri="{FF2B5EF4-FFF2-40B4-BE49-F238E27FC236}">
                <a16:creationId xmlns:a16="http://schemas.microsoft.com/office/drawing/2014/main" id="{F9D07B0C-DDEC-4358-8191-D22E4BAFDF34}"/>
              </a:ext>
            </a:extLst>
          </p:cNvPr>
          <p:cNvSpPr/>
          <p:nvPr/>
        </p:nvSpPr>
        <p:spPr bwMode="auto">
          <a:xfrm>
            <a:off x="4621254" y="2639994"/>
            <a:ext cx="3634571" cy="20997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a:t>
            </a:r>
            <a:r>
              <a:rPr lang="fr-FR" sz="900" dirty="0" err="1">
                <a:latin typeface="Montserrat" panose="00000500000000000000" pitchFamily="50" charset="0"/>
                <a:ea typeface="ＭＳ Ｐゴシック" charset="-128"/>
                <a:cs typeface="Arial" pitchFamily="34" charset="0"/>
              </a:rPr>
              <a:t>Completion</a:t>
            </a:r>
            <a:r>
              <a:rPr lang="fr-FR" sz="900" dirty="0">
                <a:latin typeface="Montserrat" panose="00000500000000000000" pitchFamily="50" charset="0"/>
                <a:ea typeface="ＭＳ Ｐゴシック" charset="-128"/>
                <a:cs typeface="Arial" pitchFamily="34" charset="0"/>
              </a:rPr>
              <a:t> (RAN2/3/4core)</a:t>
            </a:r>
          </a:p>
        </p:txBody>
      </p:sp>
      <p:sp>
        <p:nvSpPr>
          <p:cNvPr id="69" name="TextBox 86">
            <a:extLst>
              <a:ext uri="{FF2B5EF4-FFF2-40B4-BE49-F238E27FC236}">
                <a16:creationId xmlns:a16="http://schemas.microsoft.com/office/drawing/2014/main" id="{92DB0BA3-3C31-4608-8AB0-94CD89181008}"/>
              </a:ext>
            </a:extLst>
          </p:cNvPr>
          <p:cNvSpPr txBox="1">
            <a:spLocks noChangeArrowheads="1"/>
          </p:cNvSpPr>
          <p:nvPr/>
        </p:nvSpPr>
        <p:spPr bwMode="auto">
          <a:xfrm>
            <a:off x="8646936" y="1277610"/>
            <a:ext cx="365806" cy="200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dirty="0">
                <a:latin typeface="Montserrat" panose="00000500000000000000" pitchFamily="2" charset="0"/>
              </a:rPr>
              <a:t>#116</a:t>
            </a:r>
            <a:endParaRPr lang="en-GB" altLang="en-US" sz="400" dirty="0">
              <a:latin typeface="Montserrat" panose="00000500000000000000" pitchFamily="2" charset="0"/>
            </a:endParaRPr>
          </a:p>
        </p:txBody>
      </p:sp>
      <p:cxnSp>
        <p:nvCxnSpPr>
          <p:cNvPr id="70" name="Straight Connector 114">
            <a:extLst>
              <a:ext uri="{FF2B5EF4-FFF2-40B4-BE49-F238E27FC236}">
                <a16:creationId xmlns:a16="http://schemas.microsoft.com/office/drawing/2014/main" id="{F4799ED1-6DEB-43DE-9091-1C3E0569FBFF}"/>
              </a:ext>
            </a:extLst>
          </p:cNvPr>
          <p:cNvCxnSpPr>
            <a:cxnSpLocks noChangeShapeType="1"/>
          </p:cNvCxnSpPr>
          <p:nvPr/>
        </p:nvCxnSpPr>
        <p:spPr bwMode="auto">
          <a:xfrm flipH="1">
            <a:off x="2140904" y="1581743"/>
            <a:ext cx="53864" cy="4313230"/>
          </a:xfrm>
          <a:prstGeom prst="line">
            <a:avLst/>
          </a:prstGeom>
          <a:noFill/>
          <a:ln w="9525" algn="ctr">
            <a:solidFill>
              <a:schemeClr val="accent4">
                <a:lumMod val="40000"/>
                <a:lumOff val="60000"/>
              </a:schemeClr>
            </a:solidFill>
            <a:prstDash val="dash"/>
            <a:round/>
            <a:headEnd/>
            <a:tailEnd/>
          </a:ln>
        </p:spPr>
      </p:cxnSp>
      <p:cxnSp>
        <p:nvCxnSpPr>
          <p:cNvPr id="71" name="Straight Connector 114">
            <a:extLst>
              <a:ext uri="{FF2B5EF4-FFF2-40B4-BE49-F238E27FC236}">
                <a16:creationId xmlns:a16="http://schemas.microsoft.com/office/drawing/2014/main" id="{9EB3D2DC-785F-4094-9479-5C4D223A1770}"/>
              </a:ext>
            </a:extLst>
          </p:cNvPr>
          <p:cNvCxnSpPr>
            <a:cxnSpLocks noChangeShapeType="1"/>
          </p:cNvCxnSpPr>
          <p:nvPr/>
        </p:nvCxnSpPr>
        <p:spPr bwMode="auto">
          <a:xfrm>
            <a:off x="3427489" y="1584861"/>
            <a:ext cx="13360" cy="4359902"/>
          </a:xfrm>
          <a:prstGeom prst="line">
            <a:avLst/>
          </a:prstGeom>
          <a:noFill/>
          <a:ln w="9525" algn="ctr">
            <a:solidFill>
              <a:schemeClr val="accent4">
                <a:lumMod val="40000"/>
                <a:lumOff val="60000"/>
              </a:schemeClr>
            </a:solidFill>
            <a:prstDash val="dash"/>
            <a:round/>
            <a:headEnd/>
            <a:tailEnd/>
          </a:ln>
        </p:spPr>
      </p:cxnSp>
      <p:cxnSp>
        <p:nvCxnSpPr>
          <p:cNvPr id="72" name="Straight Connector 114">
            <a:extLst>
              <a:ext uri="{FF2B5EF4-FFF2-40B4-BE49-F238E27FC236}">
                <a16:creationId xmlns:a16="http://schemas.microsoft.com/office/drawing/2014/main" id="{2CA1254C-51EF-4F3C-8259-57DD5A4EF4EF}"/>
              </a:ext>
            </a:extLst>
          </p:cNvPr>
          <p:cNvCxnSpPr>
            <a:cxnSpLocks noChangeShapeType="1"/>
          </p:cNvCxnSpPr>
          <p:nvPr/>
        </p:nvCxnSpPr>
        <p:spPr bwMode="auto">
          <a:xfrm>
            <a:off x="4032724" y="1584861"/>
            <a:ext cx="7990" cy="4359902"/>
          </a:xfrm>
          <a:prstGeom prst="line">
            <a:avLst/>
          </a:prstGeom>
          <a:noFill/>
          <a:ln w="9525" algn="ctr">
            <a:solidFill>
              <a:schemeClr val="accent4">
                <a:lumMod val="40000"/>
                <a:lumOff val="60000"/>
              </a:schemeClr>
            </a:solidFill>
            <a:prstDash val="dash"/>
            <a:round/>
            <a:headEnd/>
            <a:tailEnd/>
          </a:ln>
        </p:spPr>
      </p:cxnSp>
      <p:cxnSp>
        <p:nvCxnSpPr>
          <p:cNvPr id="73" name="Straight Connector 114">
            <a:extLst>
              <a:ext uri="{FF2B5EF4-FFF2-40B4-BE49-F238E27FC236}">
                <a16:creationId xmlns:a16="http://schemas.microsoft.com/office/drawing/2014/main" id="{B927F168-00A7-40F7-BC1E-35FE46435E66}"/>
              </a:ext>
            </a:extLst>
          </p:cNvPr>
          <p:cNvCxnSpPr>
            <a:cxnSpLocks noChangeShapeType="1"/>
          </p:cNvCxnSpPr>
          <p:nvPr/>
        </p:nvCxnSpPr>
        <p:spPr bwMode="auto">
          <a:xfrm>
            <a:off x="4637959" y="1584861"/>
            <a:ext cx="0" cy="4359902"/>
          </a:xfrm>
          <a:prstGeom prst="line">
            <a:avLst/>
          </a:prstGeom>
          <a:noFill/>
          <a:ln w="9525" algn="ctr">
            <a:solidFill>
              <a:schemeClr val="accent4">
                <a:lumMod val="40000"/>
                <a:lumOff val="60000"/>
              </a:schemeClr>
            </a:solidFill>
            <a:prstDash val="dash"/>
            <a:round/>
            <a:headEnd/>
            <a:tailEnd/>
          </a:ln>
        </p:spPr>
      </p:cxnSp>
      <p:cxnSp>
        <p:nvCxnSpPr>
          <p:cNvPr id="74" name="Straight Connector 114">
            <a:extLst>
              <a:ext uri="{FF2B5EF4-FFF2-40B4-BE49-F238E27FC236}">
                <a16:creationId xmlns:a16="http://schemas.microsoft.com/office/drawing/2014/main" id="{566102B8-AF4B-4C6F-8B81-F51678D60411}"/>
              </a:ext>
            </a:extLst>
          </p:cNvPr>
          <p:cNvCxnSpPr>
            <a:cxnSpLocks noChangeShapeType="1"/>
          </p:cNvCxnSpPr>
          <p:nvPr/>
        </p:nvCxnSpPr>
        <p:spPr bwMode="auto">
          <a:xfrm>
            <a:off x="5848429" y="1584861"/>
            <a:ext cx="0" cy="4359902"/>
          </a:xfrm>
          <a:prstGeom prst="line">
            <a:avLst/>
          </a:prstGeom>
          <a:noFill/>
          <a:ln w="9525" algn="ctr">
            <a:solidFill>
              <a:schemeClr val="accent4">
                <a:lumMod val="40000"/>
                <a:lumOff val="60000"/>
              </a:schemeClr>
            </a:solidFill>
            <a:prstDash val="dash"/>
            <a:round/>
            <a:headEnd/>
            <a:tailEnd/>
          </a:ln>
        </p:spPr>
      </p:cxnSp>
      <p:cxnSp>
        <p:nvCxnSpPr>
          <p:cNvPr id="75" name="Straight Connector 114">
            <a:extLst>
              <a:ext uri="{FF2B5EF4-FFF2-40B4-BE49-F238E27FC236}">
                <a16:creationId xmlns:a16="http://schemas.microsoft.com/office/drawing/2014/main" id="{CE740A42-E1D4-4EC5-9289-ADCCA5D83DD4}"/>
              </a:ext>
            </a:extLst>
          </p:cNvPr>
          <p:cNvCxnSpPr>
            <a:cxnSpLocks noChangeShapeType="1"/>
          </p:cNvCxnSpPr>
          <p:nvPr/>
        </p:nvCxnSpPr>
        <p:spPr bwMode="auto">
          <a:xfrm>
            <a:off x="6453664" y="1584861"/>
            <a:ext cx="0" cy="4359902"/>
          </a:xfrm>
          <a:prstGeom prst="line">
            <a:avLst/>
          </a:prstGeom>
          <a:noFill/>
          <a:ln w="9525" algn="ctr">
            <a:solidFill>
              <a:schemeClr val="accent4">
                <a:lumMod val="40000"/>
                <a:lumOff val="60000"/>
              </a:schemeClr>
            </a:solidFill>
            <a:prstDash val="dash"/>
            <a:round/>
            <a:headEnd/>
            <a:tailEnd/>
          </a:ln>
        </p:spPr>
      </p:cxnSp>
      <p:cxnSp>
        <p:nvCxnSpPr>
          <p:cNvPr id="76" name="Straight Connector 114">
            <a:extLst>
              <a:ext uri="{FF2B5EF4-FFF2-40B4-BE49-F238E27FC236}">
                <a16:creationId xmlns:a16="http://schemas.microsoft.com/office/drawing/2014/main" id="{D0BAD298-EC02-4A54-9710-68814F41A45D}"/>
              </a:ext>
            </a:extLst>
          </p:cNvPr>
          <p:cNvCxnSpPr>
            <a:cxnSpLocks noChangeShapeType="1"/>
          </p:cNvCxnSpPr>
          <p:nvPr/>
        </p:nvCxnSpPr>
        <p:spPr bwMode="auto">
          <a:xfrm>
            <a:off x="7058899" y="1584861"/>
            <a:ext cx="0" cy="4359902"/>
          </a:xfrm>
          <a:prstGeom prst="line">
            <a:avLst/>
          </a:prstGeom>
          <a:noFill/>
          <a:ln w="9525" algn="ctr">
            <a:solidFill>
              <a:schemeClr val="accent4">
                <a:lumMod val="40000"/>
                <a:lumOff val="60000"/>
              </a:schemeClr>
            </a:solidFill>
            <a:prstDash val="dash"/>
            <a:round/>
            <a:headEnd/>
            <a:tailEnd/>
          </a:ln>
        </p:spPr>
      </p:cxnSp>
      <p:cxnSp>
        <p:nvCxnSpPr>
          <p:cNvPr id="77" name="Straight Connector 114">
            <a:extLst>
              <a:ext uri="{FF2B5EF4-FFF2-40B4-BE49-F238E27FC236}">
                <a16:creationId xmlns:a16="http://schemas.microsoft.com/office/drawing/2014/main" id="{A2AEA3B0-9765-4EB6-BAED-03711DB4EB3C}"/>
              </a:ext>
            </a:extLst>
          </p:cNvPr>
          <p:cNvCxnSpPr>
            <a:cxnSpLocks noChangeShapeType="1"/>
          </p:cNvCxnSpPr>
          <p:nvPr/>
        </p:nvCxnSpPr>
        <p:spPr bwMode="auto">
          <a:xfrm>
            <a:off x="8269369" y="1584861"/>
            <a:ext cx="4678" cy="4359902"/>
          </a:xfrm>
          <a:prstGeom prst="line">
            <a:avLst/>
          </a:prstGeom>
          <a:noFill/>
          <a:ln w="9525" algn="ctr">
            <a:solidFill>
              <a:schemeClr val="accent4">
                <a:lumMod val="40000"/>
                <a:lumOff val="60000"/>
              </a:schemeClr>
            </a:solidFill>
            <a:prstDash val="dash"/>
            <a:round/>
            <a:headEnd/>
            <a:tailEnd/>
          </a:ln>
        </p:spPr>
      </p:cxnSp>
      <p:cxnSp>
        <p:nvCxnSpPr>
          <p:cNvPr id="78" name="Straight Connector 114">
            <a:extLst>
              <a:ext uri="{FF2B5EF4-FFF2-40B4-BE49-F238E27FC236}">
                <a16:creationId xmlns:a16="http://schemas.microsoft.com/office/drawing/2014/main" id="{5A120B95-E02A-4CED-BEC9-C4BAB9B5B3BC}"/>
              </a:ext>
            </a:extLst>
          </p:cNvPr>
          <p:cNvCxnSpPr>
            <a:cxnSpLocks noChangeShapeType="1"/>
          </p:cNvCxnSpPr>
          <p:nvPr/>
        </p:nvCxnSpPr>
        <p:spPr bwMode="auto">
          <a:xfrm>
            <a:off x="8874609" y="1584861"/>
            <a:ext cx="0" cy="4359902"/>
          </a:xfrm>
          <a:prstGeom prst="line">
            <a:avLst/>
          </a:prstGeom>
          <a:noFill/>
          <a:ln w="9525" algn="ctr">
            <a:solidFill>
              <a:schemeClr val="accent4">
                <a:lumMod val="40000"/>
                <a:lumOff val="60000"/>
              </a:schemeClr>
            </a:solidFill>
            <a:prstDash val="dash"/>
            <a:round/>
            <a:headEnd/>
            <a:tailEnd/>
          </a:ln>
        </p:spPr>
      </p:cxnSp>
      <p:cxnSp>
        <p:nvCxnSpPr>
          <p:cNvPr id="79" name="Straight Connector 114">
            <a:extLst>
              <a:ext uri="{FF2B5EF4-FFF2-40B4-BE49-F238E27FC236}">
                <a16:creationId xmlns:a16="http://schemas.microsoft.com/office/drawing/2014/main" id="{12794B5E-5DF6-48EF-AC6A-90C66E038A98}"/>
              </a:ext>
            </a:extLst>
          </p:cNvPr>
          <p:cNvCxnSpPr>
            <a:cxnSpLocks noChangeShapeType="1"/>
          </p:cNvCxnSpPr>
          <p:nvPr/>
        </p:nvCxnSpPr>
        <p:spPr bwMode="auto">
          <a:xfrm>
            <a:off x="5243194" y="1584861"/>
            <a:ext cx="16719" cy="4359902"/>
          </a:xfrm>
          <a:prstGeom prst="line">
            <a:avLst/>
          </a:prstGeom>
          <a:noFill/>
          <a:ln w="28575" algn="ctr">
            <a:solidFill>
              <a:schemeClr val="accent4">
                <a:lumMod val="40000"/>
                <a:lumOff val="60000"/>
              </a:schemeClr>
            </a:solidFill>
            <a:round/>
            <a:headEnd/>
            <a:tailEnd/>
          </a:ln>
        </p:spPr>
      </p:cxnSp>
      <p:cxnSp>
        <p:nvCxnSpPr>
          <p:cNvPr id="80" name="Straight Connector 114">
            <a:extLst>
              <a:ext uri="{FF2B5EF4-FFF2-40B4-BE49-F238E27FC236}">
                <a16:creationId xmlns:a16="http://schemas.microsoft.com/office/drawing/2014/main" id="{BBEFD7D5-F052-4321-9081-2FF81AD8E873}"/>
              </a:ext>
            </a:extLst>
          </p:cNvPr>
          <p:cNvCxnSpPr>
            <a:cxnSpLocks noChangeShapeType="1"/>
          </p:cNvCxnSpPr>
          <p:nvPr/>
        </p:nvCxnSpPr>
        <p:spPr bwMode="auto">
          <a:xfrm flipH="1">
            <a:off x="7655204" y="1584861"/>
            <a:ext cx="8930" cy="4359902"/>
          </a:xfrm>
          <a:prstGeom prst="line">
            <a:avLst/>
          </a:prstGeom>
          <a:noFill/>
          <a:ln w="28575" algn="ctr">
            <a:solidFill>
              <a:schemeClr val="accent4">
                <a:lumMod val="40000"/>
                <a:lumOff val="60000"/>
              </a:schemeClr>
            </a:solidFill>
            <a:round/>
            <a:headEnd/>
            <a:tailEnd/>
          </a:ln>
        </p:spPr>
      </p:cxnSp>
      <p:cxnSp>
        <p:nvCxnSpPr>
          <p:cNvPr id="81" name="Straight Connector 114">
            <a:extLst>
              <a:ext uri="{FF2B5EF4-FFF2-40B4-BE49-F238E27FC236}">
                <a16:creationId xmlns:a16="http://schemas.microsoft.com/office/drawing/2014/main" id="{975B5E6F-C9F7-4113-B26B-D05F85C623C8}"/>
              </a:ext>
            </a:extLst>
          </p:cNvPr>
          <p:cNvCxnSpPr>
            <a:cxnSpLocks noChangeShapeType="1"/>
          </p:cNvCxnSpPr>
          <p:nvPr/>
        </p:nvCxnSpPr>
        <p:spPr bwMode="auto">
          <a:xfrm flipH="1">
            <a:off x="2801193" y="1584861"/>
            <a:ext cx="21061" cy="4359902"/>
          </a:xfrm>
          <a:prstGeom prst="line">
            <a:avLst/>
          </a:prstGeom>
          <a:noFill/>
          <a:ln w="28575" algn="ctr">
            <a:solidFill>
              <a:schemeClr val="accent4">
                <a:lumMod val="40000"/>
                <a:lumOff val="60000"/>
              </a:schemeClr>
            </a:solidFill>
            <a:round/>
            <a:headEnd/>
            <a:tailEnd/>
          </a:ln>
        </p:spPr>
      </p:cxnSp>
      <p:sp>
        <p:nvSpPr>
          <p:cNvPr id="82" name="Chevron 60">
            <a:extLst>
              <a:ext uri="{FF2B5EF4-FFF2-40B4-BE49-F238E27FC236}">
                <a16:creationId xmlns:a16="http://schemas.microsoft.com/office/drawing/2014/main" id="{0AA9AF51-C223-47B8-B739-F8BC2B3A20B5}"/>
              </a:ext>
            </a:extLst>
          </p:cNvPr>
          <p:cNvSpPr/>
          <p:nvPr/>
        </p:nvSpPr>
        <p:spPr bwMode="auto">
          <a:xfrm>
            <a:off x="2066292" y="3440748"/>
            <a:ext cx="3803221"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6G </a:t>
            </a:r>
            <a:r>
              <a:rPr lang="fr-FR" sz="900" dirty="0" err="1">
                <a:latin typeface="Montserrat" panose="00000500000000000000" pitchFamily="50" charset="0"/>
                <a:ea typeface="ＭＳ Ｐゴシック" charset="-128"/>
                <a:cs typeface="Arial" pitchFamily="34" charset="0"/>
              </a:rPr>
              <a:t>Study</a:t>
            </a:r>
            <a:r>
              <a:rPr lang="fr-FR" sz="900" dirty="0">
                <a:latin typeface="Montserrat" panose="00000500000000000000" pitchFamily="50" charset="0"/>
                <a:ea typeface="ＭＳ Ｐゴシック" charset="-128"/>
                <a:cs typeface="Arial" pitchFamily="34" charset="0"/>
              </a:rPr>
              <a:t>(</a:t>
            </a:r>
            <a:r>
              <a:rPr lang="fr-FR" sz="900" dirty="0" err="1">
                <a:latin typeface="Montserrat" panose="00000500000000000000" pitchFamily="50" charset="0"/>
                <a:ea typeface="ＭＳ Ｐゴシック" charset="-128"/>
                <a:cs typeface="Arial" pitchFamily="34" charset="0"/>
              </a:rPr>
              <a:t>ies</a:t>
            </a:r>
            <a:r>
              <a:rPr lang="fr-FR" sz="900" dirty="0">
                <a:latin typeface="Montserrat" panose="00000500000000000000" pitchFamily="50" charset="0"/>
                <a:ea typeface="ＭＳ Ｐゴシック" charset="-128"/>
                <a:cs typeface="Arial" pitchFamily="34" charset="0"/>
              </a:rPr>
              <a:t>)</a:t>
            </a:r>
          </a:p>
        </p:txBody>
      </p:sp>
      <p:sp>
        <p:nvSpPr>
          <p:cNvPr id="83" name="Chevron 60">
            <a:extLst>
              <a:ext uri="{FF2B5EF4-FFF2-40B4-BE49-F238E27FC236}">
                <a16:creationId xmlns:a16="http://schemas.microsoft.com/office/drawing/2014/main" id="{F0EA6511-7F4F-4CFA-B7EA-E63027E20038}"/>
              </a:ext>
            </a:extLst>
          </p:cNvPr>
          <p:cNvSpPr/>
          <p:nvPr/>
        </p:nvSpPr>
        <p:spPr bwMode="auto">
          <a:xfrm>
            <a:off x="5137998" y="2172242"/>
            <a:ext cx="751835" cy="22165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89500"/>
              <a:gd name="connsiteY0" fmla="*/ 0 h 222250"/>
              <a:gd name="connsiteX1" fmla="*/ 1467062 w 1689500"/>
              <a:gd name="connsiteY1" fmla="*/ 0 h 222250"/>
              <a:gd name="connsiteX2" fmla="*/ 1689500 w 1689500"/>
              <a:gd name="connsiteY2" fmla="*/ 111126 h 222250"/>
              <a:gd name="connsiteX3" fmla="*/ 1467062 w 1689500"/>
              <a:gd name="connsiteY3" fmla="*/ 222250 h 222250"/>
              <a:gd name="connsiteX4" fmla="*/ 0 w 1689500"/>
              <a:gd name="connsiteY4" fmla="*/ 222250 h 222250"/>
              <a:gd name="connsiteX5" fmla="*/ 26818 w 1689500"/>
              <a:gd name="connsiteY5" fmla="*/ 98155 h 222250"/>
              <a:gd name="connsiteX6" fmla="*/ 0 w 1689500"/>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9500" h="222250">
                <a:moveTo>
                  <a:pt x="0" y="0"/>
                </a:moveTo>
                <a:lnTo>
                  <a:pt x="1467062" y="0"/>
                </a:lnTo>
                <a:lnTo>
                  <a:pt x="1689500" y="111126"/>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800" dirty="0">
                <a:latin typeface="Montserrat" panose="00000500000000000000" pitchFamily="50" charset="0"/>
                <a:ea typeface="ＭＳ Ｐゴシック" charset="-128"/>
                <a:cs typeface="Arial" pitchFamily="34" charset="0"/>
              </a:rPr>
              <a:t>RAN4 C.def.</a:t>
            </a:r>
          </a:p>
        </p:txBody>
      </p:sp>
      <p:sp>
        <p:nvSpPr>
          <p:cNvPr id="84" name="Chevron 60">
            <a:extLst>
              <a:ext uri="{FF2B5EF4-FFF2-40B4-BE49-F238E27FC236}">
                <a16:creationId xmlns:a16="http://schemas.microsoft.com/office/drawing/2014/main" id="{A1B9721A-E2C3-46B1-B13C-31C79E91D27B}"/>
              </a:ext>
            </a:extLst>
          </p:cNvPr>
          <p:cNvSpPr/>
          <p:nvPr/>
        </p:nvSpPr>
        <p:spPr bwMode="auto">
          <a:xfrm>
            <a:off x="8167771" y="2639147"/>
            <a:ext cx="708871" cy="209970"/>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700" dirty="0">
                <a:latin typeface="Montserrat" panose="00000500000000000000" pitchFamily="50" charset="0"/>
                <a:ea typeface="ＭＳ Ｐゴシック" charset="-128"/>
                <a:cs typeface="Arial" pitchFamily="34" charset="0"/>
              </a:rPr>
              <a:t>RAN4 Perf</a:t>
            </a:r>
          </a:p>
        </p:txBody>
      </p:sp>
      <p:sp>
        <p:nvSpPr>
          <p:cNvPr id="85" name="Chevron 60">
            <a:extLst>
              <a:ext uri="{FF2B5EF4-FFF2-40B4-BE49-F238E27FC236}">
                <a16:creationId xmlns:a16="http://schemas.microsoft.com/office/drawing/2014/main" id="{A5646462-F234-41A3-804D-305A0A1F4EB2}"/>
              </a:ext>
            </a:extLst>
          </p:cNvPr>
          <p:cNvSpPr/>
          <p:nvPr/>
        </p:nvSpPr>
        <p:spPr bwMode="auto">
          <a:xfrm>
            <a:off x="4050878" y="2172121"/>
            <a:ext cx="1209035" cy="22165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01837"/>
              <a:gd name="connsiteY0" fmla="*/ 0 h 222250"/>
              <a:gd name="connsiteX1" fmla="*/ 1467062 w 1601837"/>
              <a:gd name="connsiteY1" fmla="*/ 0 h 222250"/>
              <a:gd name="connsiteX2" fmla="*/ 1601837 w 1601837"/>
              <a:gd name="connsiteY2" fmla="*/ 111126 h 222250"/>
              <a:gd name="connsiteX3" fmla="*/ 1467062 w 1601837"/>
              <a:gd name="connsiteY3" fmla="*/ 222250 h 222250"/>
              <a:gd name="connsiteX4" fmla="*/ 0 w 1601837"/>
              <a:gd name="connsiteY4" fmla="*/ 222250 h 222250"/>
              <a:gd name="connsiteX5" fmla="*/ 26818 w 1601837"/>
              <a:gd name="connsiteY5" fmla="*/ 98155 h 222250"/>
              <a:gd name="connsiteX6" fmla="*/ 0 w 1601837"/>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1837" h="222250">
                <a:moveTo>
                  <a:pt x="0" y="0"/>
                </a:moveTo>
                <a:lnTo>
                  <a:pt x="1467062" y="0"/>
                </a:lnTo>
                <a:lnTo>
                  <a:pt x="1601837" y="111126"/>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800" dirty="0">
                <a:latin typeface="Montserrat" panose="00000500000000000000" pitchFamily="50" charset="0"/>
                <a:ea typeface="ＭＳ Ｐゴシック" charset="-128"/>
                <a:cs typeface="Arial" pitchFamily="34" charset="0"/>
              </a:rPr>
              <a:t>RP Content </a:t>
            </a:r>
            <a:r>
              <a:rPr lang="fr-FR" sz="800" dirty="0" err="1">
                <a:latin typeface="Montserrat" panose="00000500000000000000" pitchFamily="50" charset="0"/>
                <a:ea typeface="ＭＳ Ｐゴシック" charset="-128"/>
                <a:cs typeface="Arial" pitchFamily="34" charset="0"/>
              </a:rPr>
              <a:t>def</a:t>
            </a:r>
            <a:r>
              <a:rPr lang="fr-FR" sz="800" dirty="0">
                <a:latin typeface="Montserrat" panose="00000500000000000000" pitchFamily="50" charset="0"/>
                <a:ea typeface="ＭＳ Ｐゴシック" charset="-128"/>
                <a:cs typeface="Arial" pitchFamily="34" charset="0"/>
              </a:rPr>
              <a:t>.</a:t>
            </a:r>
          </a:p>
        </p:txBody>
      </p:sp>
      <p:sp>
        <p:nvSpPr>
          <p:cNvPr id="86" name="Chevron 60">
            <a:extLst>
              <a:ext uri="{FF2B5EF4-FFF2-40B4-BE49-F238E27FC236}">
                <a16:creationId xmlns:a16="http://schemas.microsoft.com/office/drawing/2014/main" id="{F9FBF152-187F-499A-9040-2740B657FF9F}"/>
              </a:ext>
            </a:extLst>
          </p:cNvPr>
          <p:cNvSpPr/>
          <p:nvPr/>
        </p:nvSpPr>
        <p:spPr bwMode="auto">
          <a:xfrm>
            <a:off x="1405887" y="3447412"/>
            <a:ext cx="833121" cy="219286"/>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2394"/>
              <a:gd name="connsiteY0" fmla="*/ 0 h 222250"/>
              <a:gd name="connsiteX1" fmla="*/ 1467062 w 1592394"/>
              <a:gd name="connsiteY1" fmla="*/ 0 h 222250"/>
              <a:gd name="connsiteX2" fmla="*/ 1592394 w 1592394"/>
              <a:gd name="connsiteY2" fmla="*/ 124393 h 222250"/>
              <a:gd name="connsiteX3" fmla="*/ 1467062 w 1592394"/>
              <a:gd name="connsiteY3" fmla="*/ 222250 h 222250"/>
              <a:gd name="connsiteX4" fmla="*/ 0 w 1592394"/>
              <a:gd name="connsiteY4" fmla="*/ 222250 h 222250"/>
              <a:gd name="connsiteX5" fmla="*/ 26818 w 1592394"/>
              <a:gd name="connsiteY5" fmla="*/ 98155 h 222250"/>
              <a:gd name="connsiteX6" fmla="*/ 0 w 1592394"/>
              <a:gd name="connsiteY6" fmla="*/ 0 h 222250"/>
              <a:gd name="connsiteX0" fmla="*/ 0 w 1770114"/>
              <a:gd name="connsiteY0" fmla="*/ 0 h 222250"/>
              <a:gd name="connsiteX1" fmla="*/ 1467062 w 1770114"/>
              <a:gd name="connsiteY1" fmla="*/ 0 h 222250"/>
              <a:gd name="connsiteX2" fmla="*/ 1770114 w 1770114"/>
              <a:gd name="connsiteY2" fmla="*/ 124393 h 222250"/>
              <a:gd name="connsiteX3" fmla="*/ 1467062 w 1770114"/>
              <a:gd name="connsiteY3" fmla="*/ 222250 h 222250"/>
              <a:gd name="connsiteX4" fmla="*/ 0 w 1770114"/>
              <a:gd name="connsiteY4" fmla="*/ 222250 h 222250"/>
              <a:gd name="connsiteX5" fmla="*/ 26818 w 1770114"/>
              <a:gd name="connsiteY5" fmla="*/ 98155 h 222250"/>
              <a:gd name="connsiteX6" fmla="*/ 0 w 177011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0114" h="222250">
                <a:moveTo>
                  <a:pt x="0" y="0"/>
                </a:moveTo>
                <a:lnTo>
                  <a:pt x="1467062" y="0"/>
                </a:lnTo>
                <a:lnTo>
                  <a:pt x="1770114" y="124393"/>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800" dirty="0">
                <a:latin typeface="Montserrat" panose="00000500000000000000" pitchFamily="50" charset="0"/>
                <a:ea typeface="ＭＳ Ｐゴシック" charset="-128"/>
                <a:cs typeface="Arial" pitchFamily="34" charset="0"/>
              </a:rPr>
              <a:t>SA1 6G SID </a:t>
            </a:r>
            <a:r>
              <a:rPr lang="fr-FR" sz="800" dirty="0" err="1">
                <a:latin typeface="Montserrat" panose="00000500000000000000" pitchFamily="50" charset="0"/>
                <a:ea typeface="ＭＳ Ｐゴシック" charset="-128"/>
                <a:cs typeface="Arial" pitchFamily="34" charset="0"/>
              </a:rPr>
              <a:t>def</a:t>
            </a:r>
            <a:r>
              <a:rPr lang="fr-FR" sz="800" dirty="0">
                <a:latin typeface="Montserrat" panose="00000500000000000000" pitchFamily="50" charset="0"/>
                <a:ea typeface="ＭＳ Ｐゴシック" charset="-128"/>
                <a:cs typeface="Arial" pitchFamily="34" charset="0"/>
              </a:rPr>
              <a:t>.</a:t>
            </a:r>
          </a:p>
        </p:txBody>
      </p:sp>
      <p:sp>
        <p:nvSpPr>
          <p:cNvPr id="87" name="Chevron 60">
            <a:extLst>
              <a:ext uri="{FF2B5EF4-FFF2-40B4-BE49-F238E27FC236}">
                <a16:creationId xmlns:a16="http://schemas.microsoft.com/office/drawing/2014/main" id="{140F0D4C-64BE-4E86-B841-379FEF75BA9F}"/>
              </a:ext>
            </a:extLst>
          </p:cNvPr>
          <p:cNvSpPr/>
          <p:nvPr/>
        </p:nvSpPr>
        <p:spPr bwMode="auto">
          <a:xfrm>
            <a:off x="2164500" y="3718350"/>
            <a:ext cx="690880" cy="291254"/>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82192"/>
              <a:gd name="connsiteY0" fmla="*/ 0 h 222250"/>
              <a:gd name="connsiteX1" fmla="*/ 1467062 w 1582192"/>
              <a:gd name="connsiteY1" fmla="*/ 0 h 222250"/>
              <a:gd name="connsiteX2" fmla="*/ 1582192 w 1582192"/>
              <a:gd name="connsiteY2" fmla="*/ 104333 h 222250"/>
              <a:gd name="connsiteX3" fmla="*/ 1467062 w 1582192"/>
              <a:gd name="connsiteY3" fmla="*/ 222250 h 222250"/>
              <a:gd name="connsiteX4" fmla="*/ 0 w 1582192"/>
              <a:gd name="connsiteY4" fmla="*/ 222250 h 222250"/>
              <a:gd name="connsiteX5" fmla="*/ 26818 w 1582192"/>
              <a:gd name="connsiteY5" fmla="*/ 98155 h 222250"/>
              <a:gd name="connsiteX6" fmla="*/ 0 w 1582192"/>
              <a:gd name="connsiteY6" fmla="*/ 0 h 222250"/>
              <a:gd name="connsiteX0" fmla="*/ 0 w 1944424"/>
              <a:gd name="connsiteY0" fmla="*/ 0 h 222250"/>
              <a:gd name="connsiteX1" fmla="*/ 1467062 w 1944424"/>
              <a:gd name="connsiteY1" fmla="*/ 0 h 222250"/>
              <a:gd name="connsiteX2" fmla="*/ 1944424 w 1944424"/>
              <a:gd name="connsiteY2" fmla="*/ 109889 h 222250"/>
              <a:gd name="connsiteX3" fmla="*/ 1467062 w 1944424"/>
              <a:gd name="connsiteY3" fmla="*/ 222250 h 222250"/>
              <a:gd name="connsiteX4" fmla="*/ 0 w 1944424"/>
              <a:gd name="connsiteY4" fmla="*/ 222250 h 222250"/>
              <a:gd name="connsiteX5" fmla="*/ 26818 w 1944424"/>
              <a:gd name="connsiteY5" fmla="*/ 98155 h 222250"/>
              <a:gd name="connsiteX6" fmla="*/ 0 w 194442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44424" h="222250">
                <a:moveTo>
                  <a:pt x="0" y="0"/>
                </a:moveTo>
                <a:lnTo>
                  <a:pt x="1467062" y="0"/>
                </a:lnTo>
                <a:lnTo>
                  <a:pt x="1944424" y="109889"/>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800" dirty="0">
                <a:latin typeface="Montserrat" panose="00000500000000000000" pitchFamily="50" charset="0"/>
                <a:ea typeface="ＭＳ Ｐゴシック" charset="-128"/>
                <a:cs typeface="Arial" pitchFamily="34" charset="0"/>
              </a:rPr>
              <a:t>RP IMT-2030 disc.</a:t>
            </a:r>
          </a:p>
        </p:txBody>
      </p:sp>
      <p:sp>
        <p:nvSpPr>
          <p:cNvPr id="88" name="Chevron 60">
            <a:extLst>
              <a:ext uri="{FF2B5EF4-FFF2-40B4-BE49-F238E27FC236}">
                <a16:creationId xmlns:a16="http://schemas.microsoft.com/office/drawing/2014/main" id="{5A2EB65E-857D-4FB9-BB0C-05896240419A}"/>
              </a:ext>
            </a:extLst>
          </p:cNvPr>
          <p:cNvSpPr/>
          <p:nvPr/>
        </p:nvSpPr>
        <p:spPr bwMode="auto">
          <a:xfrm>
            <a:off x="2767327" y="3752376"/>
            <a:ext cx="1273387" cy="243257"/>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RP ITU </a:t>
            </a:r>
            <a:r>
              <a:rPr lang="fr-FR" sz="900" dirty="0" err="1">
                <a:latin typeface="Montserrat" panose="00000500000000000000" pitchFamily="50" charset="0"/>
                <a:ea typeface="ＭＳ Ｐゴシック" charset="-128"/>
                <a:cs typeface="Arial" pitchFamily="34" charset="0"/>
              </a:rPr>
              <a:t>Study</a:t>
            </a:r>
            <a:endParaRPr lang="fr-FR" sz="900" dirty="0">
              <a:latin typeface="Montserrat" panose="00000500000000000000" pitchFamily="50" charset="0"/>
              <a:ea typeface="ＭＳ Ｐゴシック" charset="-128"/>
              <a:cs typeface="Arial" pitchFamily="34" charset="0"/>
            </a:endParaRPr>
          </a:p>
        </p:txBody>
      </p:sp>
      <p:sp>
        <p:nvSpPr>
          <p:cNvPr id="89" name="Chevron 60">
            <a:extLst>
              <a:ext uri="{FF2B5EF4-FFF2-40B4-BE49-F238E27FC236}">
                <a16:creationId xmlns:a16="http://schemas.microsoft.com/office/drawing/2014/main" id="{342E6D61-6798-4388-860E-519051F9E0E2}"/>
              </a:ext>
            </a:extLst>
          </p:cNvPr>
          <p:cNvSpPr/>
          <p:nvPr/>
        </p:nvSpPr>
        <p:spPr bwMode="auto">
          <a:xfrm>
            <a:off x="3505621" y="4085011"/>
            <a:ext cx="2993813" cy="219549"/>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RP 6G </a:t>
            </a:r>
            <a:r>
              <a:rPr lang="fr-FR" sz="900" dirty="0" err="1">
                <a:latin typeface="Montserrat" panose="00000500000000000000" pitchFamily="50" charset="0"/>
                <a:ea typeface="ＭＳ Ｐゴシック" charset="-128"/>
                <a:cs typeface="Arial" pitchFamily="34" charset="0"/>
              </a:rPr>
              <a:t>Study</a:t>
            </a:r>
            <a:r>
              <a:rPr lang="fr-FR" sz="900" dirty="0">
                <a:latin typeface="Montserrat" panose="00000500000000000000" pitchFamily="50" charset="0"/>
                <a:ea typeface="ＭＳ Ｐゴシック" charset="-128"/>
                <a:cs typeface="Arial" pitchFamily="34" charset="0"/>
              </a:rPr>
              <a:t>(</a:t>
            </a:r>
            <a:r>
              <a:rPr lang="fr-FR" sz="900" dirty="0" err="1">
                <a:latin typeface="Montserrat" panose="00000500000000000000" pitchFamily="50" charset="0"/>
                <a:ea typeface="ＭＳ Ｐゴシック" charset="-128"/>
                <a:cs typeface="Arial" pitchFamily="34" charset="0"/>
              </a:rPr>
              <a:t>ies</a:t>
            </a:r>
            <a:r>
              <a:rPr lang="fr-FR" sz="900" dirty="0">
                <a:latin typeface="Montserrat" panose="00000500000000000000" pitchFamily="50" charset="0"/>
                <a:ea typeface="ＭＳ Ｐゴシック" charset="-128"/>
                <a:cs typeface="Arial" pitchFamily="34" charset="0"/>
              </a:rPr>
              <a:t>)</a:t>
            </a:r>
          </a:p>
        </p:txBody>
      </p:sp>
      <p:sp>
        <p:nvSpPr>
          <p:cNvPr id="90" name="Chevron 60">
            <a:extLst>
              <a:ext uri="{FF2B5EF4-FFF2-40B4-BE49-F238E27FC236}">
                <a16:creationId xmlns:a16="http://schemas.microsoft.com/office/drawing/2014/main" id="{2D487410-507A-46EF-9C0C-9D7883E96362}"/>
              </a:ext>
            </a:extLst>
          </p:cNvPr>
          <p:cNvSpPr/>
          <p:nvPr/>
        </p:nvSpPr>
        <p:spPr bwMode="auto">
          <a:xfrm>
            <a:off x="4065690" y="4732862"/>
            <a:ext cx="4225294" cy="232628"/>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 6G </a:t>
            </a:r>
            <a:r>
              <a:rPr lang="fr-FR" sz="900" dirty="0" err="1">
                <a:latin typeface="Montserrat" panose="00000500000000000000" pitchFamily="50" charset="0"/>
                <a:ea typeface="ＭＳ Ｐゴシック" charset="-128"/>
                <a:cs typeface="Arial" pitchFamily="34" charset="0"/>
              </a:rPr>
              <a:t>Study</a:t>
            </a:r>
            <a:r>
              <a:rPr lang="fr-FR" sz="900" dirty="0">
                <a:latin typeface="Montserrat" panose="00000500000000000000" pitchFamily="50" charset="0"/>
                <a:ea typeface="ＭＳ Ｐゴシック" charset="-128"/>
                <a:cs typeface="Arial" pitchFamily="34" charset="0"/>
              </a:rPr>
              <a:t>(</a:t>
            </a:r>
            <a:r>
              <a:rPr lang="fr-FR" sz="900" dirty="0" err="1">
                <a:latin typeface="Montserrat" panose="00000500000000000000" pitchFamily="50" charset="0"/>
                <a:ea typeface="ＭＳ Ｐゴシック" charset="-128"/>
                <a:cs typeface="Arial" pitchFamily="34" charset="0"/>
              </a:rPr>
              <a:t>ies</a:t>
            </a:r>
            <a:r>
              <a:rPr lang="fr-FR" sz="900" dirty="0">
                <a:latin typeface="Montserrat" panose="00000500000000000000" pitchFamily="50" charset="0"/>
                <a:ea typeface="ＭＳ Ｐゴシック" charset="-128"/>
                <a:cs typeface="Arial" pitchFamily="34" charset="0"/>
              </a:rPr>
              <a:t>)</a:t>
            </a:r>
          </a:p>
        </p:txBody>
      </p:sp>
      <p:sp>
        <p:nvSpPr>
          <p:cNvPr id="91" name="Chevron 60">
            <a:extLst>
              <a:ext uri="{FF2B5EF4-FFF2-40B4-BE49-F238E27FC236}">
                <a16:creationId xmlns:a16="http://schemas.microsoft.com/office/drawing/2014/main" id="{86FD6CED-61A3-4764-938B-9AECBD00CC4D}"/>
              </a:ext>
            </a:extLst>
          </p:cNvPr>
          <p:cNvSpPr/>
          <p:nvPr/>
        </p:nvSpPr>
        <p:spPr bwMode="auto">
          <a:xfrm>
            <a:off x="3939114" y="4421234"/>
            <a:ext cx="3786293"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SA2 6G </a:t>
            </a:r>
            <a:r>
              <a:rPr lang="fr-FR" sz="900" dirty="0" err="1">
                <a:latin typeface="Montserrat" panose="00000500000000000000" pitchFamily="50" charset="0"/>
                <a:ea typeface="ＭＳ Ｐゴシック" charset="-128"/>
                <a:cs typeface="Arial" pitchFamily="34" charset="0"/>
              </a:rPr>
              <a:t>Study</a:t>
            </a:r>
            <a:r>
              <a:rPr lang="fr-FR" sz="900" dirty="0">
                <a:latin typeface="Montserrat" panose="00000500000000000000" pitchFamily="50" charset="0"/>
                <a:ea typeface="ＭＳ Ｐゴシック" charset="-128"/>
                <a:cs typeface="Arial" pitchFamily="34" charset="0"/>
              </a:rPr>
              <a:t>(</a:t>
            </a:r>
            <a:r>
              <a:rPr lang="fr-FR" sz="900" dirty="0" err="1">
                <a:latin typeface="Montserrat" panose="00000500000000000000" pitchFamily="50" charset="0"/>
                <a:ea typeface="ＭＳ Ｐゴシック" charset="-128"/>
                <a:cs typeface="Arial" pitchFamily="34" charset="0"/>
              </a:rPr>
              <a:t>ies</a:t>
            </a:r>
            <a:r>
              <a:rPr lang="fr-FR" sz="900" dirty="0">
                <a:latin typeface="Montserrat" panose="00000500000000000000" pitchFamily="50" charset="0"/>
                <a:ea typeface="ＭＳ Ｐゴシック" charset="-128"/>
                <a:cs typeface="Arial" pitchFamily="34" charset="0"/>
              </a:rPr>
              <a:t>)</a:t>
            </a:r>
          </a:p>
        </p:txBody>
      </p:sp>
      <p:sp>
        <p:nvSpPr>
          <p:cNvPr id="92" name="Chevron 60">
            <a:extLst>
              <a:ext uri="{FF2B5EF4-FFF2-40B4-BE49-F238E27FC236}">
                <a16:creationId xmlns:a16="http://schemas.microsoft.com/office/drawing/2014/main" id="{D52B8A0F-FAB8-4F66-AD29-C499107E857A}"/>
              </a:ext>
            </a:extLst>
          </p:cNvPr>
          <p:cNvSpPr/>
          <p:nvPr/>
        </p:nvSpPr>
        <p:spPr bwMode="auto">
          <a:xfrm>
            <a:off x="5812795" y="5612794"/>
            <a:ext cx="2709334"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3 6G </a:t>
            </a:r>
            <a:r>
              <a:rPr lang="fr-FR" sz="900" dirty="0" err="1">
                <a:latin typeface="Montserrat" panose="00000500000000000000" pitchFamily="50" charset="0"/>
                <a:ea typeface="ＭＳ Ｐゴシック" charset="-128"/>
                <a:cs typeface="Arial" pitchFamily="34" charset="0"/>
              </a:rPr>
              <a:t>Study</a:t>
            </a:r>
            <a:r>
              <a:rPr lang="fr-FR" sz="900" dirty="0">
                <a:latin typeface="Montserrat" panose="00000500000000000000" pitchFamily="50" charset="0"/>
                <a:ea typeface="ＭＳ Ｐゴシック" charset="-128"/>
                <a:cs typeface="Arial" pitchFamily="34" charset="0"/>
              </a:rPr>
              <a:t>(</a:t>
            </a:r>
            <a:r>
              <a:rPr lang="fr-FR" sz="900" dirty="0" err="1">
                <a:latin typeface="Montserrat" panose="00000500000000000000" pitchFamily="50" charset="0"/>
                <a:ea typeface="ＭＳ Ｐゴシック" charset="-128"/>
                <a:cs typeface="Arial" pitchFamily="34" charset="0"/>
              </a:rPr>
              <a:t>ies</a:t>
            </a:r>
            <a:r>
              <a:rPr lang="fr-FR" sz="900" dirty="0">
                <a:latin typeface="Montserrat" panose="00000500000000000000" pitchFamily="50" charset="0"/>
                <a:ea typeface="ＭＳ Ｐゴシック" charset="-128"/>
                <a:cs typeface="Arial" pitchFamily="34" charset="0"/>
              </a:rPr>
              <a:t>)</a:t>
            </a:r>
          </a:p>
        </p:txBody>
      </p:sp>
      <p:sp>
        <p:nvSpPr>
          <p:cNvPr id="93" name="Title 1">
            <a:extLst>
              <a:ext uri="{FF2B5EF4-FFF2-40B4-BE49-F238E27FC236}">
                <a16:creationId xmlns:a16="http://schemas.microsoft.com/office/drawing/2014/main" id="{8E1EBC32-BBE8-4FF6-818A-724680DB5440}"/>
              </a:ext>
            </a:extLst>
          </p:cNvPr>
          <p:cNvSpPr txBox="1">
            <a:spLocks/>
          </p:cNvSpPr>
          <p:nvPr/>
        </p:nvSpPr>
        <p:spPr bwMode="auto">
          <a:xfrm>
            <a:off x="6607806" y="3595961"/>
            <a:ext cx="2490109" cy="388686"/>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lIns="91430" tIns="45715" rIns="91430" bIns="45715" anchor="ctr">
            <a:scene3d>
              <a:camera prst="orthographicFront"/>
              <a:lightRig rig="soft" dir="t">
                <a:rot lat="0" lon="0" rev="15600000"/>
              </a:lightRig>
            </a:scene3d>
            <a:sp3d extrusionH="57150" prstMaterial="softEdge">
              <a:bevelT w="25400" h="38100"/>
            </a:sp3d>
          </a:bodyPr>
          <a:lstStyle/>
          <a:p>
            <a:pPr algn="ctr">
              <a:defRPr/>
            </a:pPr>
            <a:r>
              <a:rPr lang="en-GB" sz="1800" b="1" kern="0" dirty="0">
                <a:latin typeface="Montserrat" panose="00000500000000000000" pitchFamily="50" charset="0"/>
                <a:ea typeface="ＭＳ Ｐゴシック" charset="0"/>
                <a:cs typeface="ＭＳ Ｐゴシック" charset="0"/>
              </a:rPr>
              <a:t>Rel-20 – FS_6G part</a:t>
            </a:r>
            <a:endParaRPr lang="en-US" sz="1600" b="1" kern="0" dirty="0">
              <a:latin typeface="Montserrat" panose="00000500000000000000" pitchFamily="50" charset="0"/>
              <a:ea typeface="ＭＳ Ｐゴシック" charset="0"/>
              <a:cs typeface="ＭＳ Ｐゴシック" charset="0"/>
            </a:endParaRPr>
          </a:p>
        </p:txBody>
      </p:sp>
      <p:cxnSp>
        <p:nvCxnSpPr>
          <p:cNvPr id="94" name="Straight Connector 93">
            <a:extLst>
              <a:ext uri="{FF2B5EF4-FFF2-40B4-BE49-F238E27FC236}">
                <a16:creationId xmlns:a16="http://schemas.microsoft.com/office/drawing/2014/main" id="{C5670A09-8A40-4797-9D48-AF1DAA666F50}"/>
              </a:ext>
            </a:extLst>
          </p:cNvPr>
          <p:cNvCxnSpPr>
            <a:cxnSpLocks/>
          </p:cNvCxnSpPr>
          <p:nvPr/>
        </p:nvCxnSpPr>
        <p:spPr bwMode="auto">
          <a:xfrm>
            <a:off x="2834108" y="1131138"/>
            <a:ext cx="233435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5" name="TextBox 94">
            <a:extLst>
              <a:ext uri="{FF2B5EF4-FFF2-40B4-BE49-F238E27FC236}">
                <a16:creationId xmlns:a16="http://schemas.microsoft.com/office/drawing/2014/main" id="{5A40FFB0-E5EE-4956-A315-73C8B3895059}"/>
              </a:ext>
            </a:extLst>
          </p:cNvPr>
          <p:cNvSpPr txBox="1"/>
          <p:nvPr/>
        </p:nvSpPr>
        <p:spPr>
          <a:xfrm>
            <a:off x="3731680" y="1008901"/>
            <a:ext cx="486030" cy="246221"/>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cxnSp>
        <p:nvCxnSpPr>
          <p:cNvPr id="96" name="Straight Connector 95">
            <a:extLst>
              <a:ext uri="{FF2B5EF4-FFF2-40B4-BE49-F238E27FC236}">
                <a16:creationId xmlns:a16="http://schemas.microsoft.com/office/drawing/2014/main" id="{86FF6F1C-94D5-4CEE-9654-487DBF83E837}"/>
              </a:ext>
            </a:extLst>
          </p:cNvPr>
          <p:cNvCxnSpPr>
            <a:cxnSpLocks/>
          </p:cNvCxnSpPr>
          <p:nvPr/>
        </p:nvCxnSpPr>
        <p:spPr bwMode="auto">
          <a:xfrm>
            <a:off x="5235251" y="1134530"/>
            <a:ext cx="233435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7" name="TextBox 96">
            <a:extLst>
              <a:ext uri="{FF2B5EF4-FFF2-40B4-BE49-F238E27FC236}">
                <a16:creationId xmlns:a16="http://schemas.microsoft.com/office/drawing/2014/main" id="{63EE8FD4-4E97-41E4-8D31-E0AFE71B63CD}"/>
              </a:ext>
            </a:extLst>
          </p:cNvPr>
          <p:cNvSpPr txBox="1"/>
          <p:nvPr/>
        </p:nvSpPr>
        <p:spPr>
          <a:xfrm>
            <a:off x="6132823" y="1012293"/>
            <a:ext cx="492443" cy="246221"/>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cxnSp>
        <p:nvCxnSpPr>
          <p:cNvPr id="98" name="Straight Connector 97">
            <a:extLst>
              <a:ext uri="{FF2B5EF4-FFF2-40B4-BE49-F238E27FC236}">
                <a16:creationId xmlns:a16="http://schemas.microsoft.com/office/drawing/2014/main" id="{64A8033E-0F6F-4F11-A170-D375D64CC774}"/>
              </a:ext>
            </a:extLst>
          </p:cNvPr>
          <p:cNvCxnSpPr>
            <a:cxnSpLocks/>
          </p:cNvCxnSpPr>
          <p:nvPr/>
        </p:nvCxnSpPr>
        <p:spPr bwMode="auto">
          <a:xfrm>
            <a:off x="7629620" y="1124374"/>
            <a:ext cx="1491093"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9" name="TextBox 98">
            <a:extLst>
              <a:ext uri="{FF2B5EF4-FFF2-40B4-BE49-F238E27FC236}">
                <a16:creationId xmlns:a16="http://schemas.microsoft.com/office/drawing/2014/main" id="{67C72575-067A-42E1-80D3-D80386027E5F}"/>
              </a:ext>
            </a:extLst>
          </p:cNvPr>
          <p:cNvSpPr txBox="1"/>
          <p:nvPr/>
        </p:nvSpPr>
        <p:spPr>
          <a:xfrm>
            <a:off x="8195299" y="1015684"/>
            <a:ext cx="489236" cy="246221"/>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2027</a:t>
            </a:r>
          </a:p>
        </p:txBody>
      </p:sp>
      <p:sp>
        <p:nvSpPr>
          <p:cNvPr id="100" name="Thought Bubble: Cloud 99">
            <a:extLst>
              <a:ext uri="{FF2B5EF4-FFF2-40B4-BE49-F238E27FC236}">
                <a16:creationId xmlns:a16="http://schemas.microsoft.com/office/drawing/2014/main" id="{D53B40C9-C19A-4678-B413-A901A4EB9EC2}"/>
              </a:ext>
            </a:extLst>
          </p:cNvPr>
          <p:cNvSpPr/>
          <p:nvPr/>
        </p:nvSpPr>
        <p:spPr bwMode="auto">
          <a:xfrm>
            <a:off x="2826445" y="4794272"/>
            <a:ext cx="1197887" cy="438946"/>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defRPr/>
            </a:pPr>
            <a:endParaRPr lang="fr-FR" sz="800" dirty="0">
              <a:latin typeface="Montserrat" panose="00000500000000000000" pitchFamily="50" charset="0"/>
              <a:ea typeface="ＭＳ Ｐゴシック" charset="-128"/>
              <a:cs typeface="Arial" pitchFamily="34" charset="0"/>
            </a:endParaRPr>
          </a:p>
        </p:txBody>
      </p:sp>
      <p:sp>
        <p:nvSpPr>
          <p:cNvPr id="101" name="Chevron 60">
            <a:extLst>
              <a:ext uri="{FF2B5EF4-FFF2-40B4-BE49-F238E27FC236}">
                <a16:creationId xmlns:a16="http://schemas.microsoft.com/office/drawing/2014/main" id="{01F9DA0E-18F9-4B53-8A0D-26385B6ABF75}"/>
              </a:ext>
            </a:extLst>
          </p:cNvPr>
          <p:cNvSpPr/>
          <p:nvPr/>
        </p:nvSpPr>
        <p:spPr bwMode="auto">
          <a:xfrm>
            <a:off x="3326550" y="4409131"/>
            <a:ext cx="748030" cy="281698"/>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09167"/>
              <a:gd name="connsiteY0" fmla="*/ 0 h 222250"/>
              <a:gd name="connsiteX1" fmla="*/ 1467062 w 1609167"/>
              <a:gd name="connsiteY1" fmla="*/ 0 h 222250"/>
              <a:gd name="connsiteX2" fmla="*/ 1609167 w 1609167"/>
              <a:gd name="connsiteY2" fmla="*/ 118533 h 222250"/>
              <a:gd name="connsiteX3" fmla="*/ 1467062 w 1609167"/>
              <a:gd name="connsiteY3" fmla="*/ 222250 h 222250"/>
              <a:gd name="connsiteX4" fmla="*/ 0 w 1609167"/>
              <a:gd name="connsiteY4" fmla="*/ 222250 h 222250"/>
              <a:gd name="connsiteX5" fmla="*/ 26818 w 1609167"/>
              <a:gd name="connsiteY5" fmla="*/ 98155 h 222250"/>
              <a:gd name="connsiteX6" fmla="*/ 0 w 1609167"/>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9167" h="222250">
                <a:moveTo>
                  <a:pt x="0" y="0"/>
                </a:moveTo>
                <a:lnTo>
                  <a:pt x="1467062" y="0"/>
                </a:lnTo>
                <a:lnTo>
                  <a:pt x="1609167" y="118533"/>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700" dirty="0">
                <a:latin typeface="Montserrat" panose="00000500000000000000" pitchFamily="50" charset="0"/>
                <a:ea typeface="ＭＳ Ｐゴシック" charset="-128"/>
                <a:cs typeface="Arial" pitchFamily="34" charset="0"/>
              </a:rPr>
              <a:t>SA2 &amp; RAN </a:t>
            </a:r>
            <a:r>
              <a:rPr lang="fr-FR" sz="700" dirty="0" err="1">
                <a:latin typeface="Montserrat" panose="00000500000000000000" pitchFamily="50" charset="0"/>
                <a:ea typeface="ＭＳ Ｐゴシック" charset="-128"/>
                <a:cs typeface="Arial" pitchFamily="34" charset="0"/>
              </a:rPr>
              <a:t>WGs</a:t>
            </a:r>
            <a:r>
              <a:rPr lang="fr-FR" sz="700" dirty="0">
                <a:latin typeface="Montserrat" panose="00000500000000000000" pitchFamily="50" charset="0"/>
                <a:ea typeface="ＭＳ Ｐゴシック" charset="-128"/>
                <a:cs typeface="Arial" pitchFamily="34" charset="0"/>
              </a:rPr>
              <a:t> 6G SID </a:t>
            </a:r>
            <a:r>
              <a:rPr lang="fr-FR" sz="700" dirty="0" err="1">
                <a:latin typeface="Montserrat" panose="00000500000000000000" pitchFamily="50" charset="0"/>
                <a:ea typeface="ＭＳ Ｐゴシック" charset="-128"/>
                <a:cs typeface="Arial" pitchFamily="34" charset="0"/>
              </a:rPr>
              <a:t>def</a:t>
            </a:r>
            <a:r>
              <a:rPr lang="fr-FR" sz="700" dirty="0">
                <a:latin typeface="Montserrat" panose="00000500000000000000" pitchFamily="50" charset="0"/>
                <a:ea typeface="ＭＳ Ｐゴシック" charset="-128"/>
                <a:cs typeface="Arial" pitchFamily="34" charset="0"/>
              </a:rPr>
              <a:t>.</a:t>
            </a:r>
          </a:p>
        </p:txBody>
      </p:sp>
      <p:sp>
        <p:nvSpPr>
          <p:cNvPr id="102" name="TextBox 101">
            <a:extLst>
              <a:ext uri="{FF2B5EF4-FFF2-40B4-BE49-F238E27FC236}">
                <a16:creationId xmlns:a16="http://schemas.microsoft.com/office/drawing/2014/main" id="{A15437E3-FF66-4892-89B6-E649B4561F3A}"/>
              </a:ext>
            </a:extLst>
          </p:cNvPr>
          <p:cNvSpPr txBox="1"/>
          <p:nvPr/>
        </p:nvSpPr>
        <p:spPr>
          <a:xfrm>
            <a:off x="2812897" y="4829015"/>
            <a:ext cx="1198880" cy="369332"/>
          </a:xfrm>
          <a:prstGeom prst="rect">
            <a:avLst/>
          </a:prstGeom>
          <a:noFill/>
        </p:spPr>
        <p:txBody>
          <a:bodyPr wrap="square">
            <a:spAutoFit/>
          </a:bodyPr>
          <a:lstStyle/>
          <a:p>
            <a:pPr algn="ctr">
              <a:defRPr/>
            </a:pPr>
            <a:r>
              <a:rPr lang="fr-FR" sz="900" dirty="0">
                <a:latin typeface="Montserrat" panose="00000500000000000000" pitchFamily="50" charset="0"/>
                <a:ea typeface="ＭＳ Ｐゴシック" charset="-128"/>
                <a:cs typeface="Arial" pitchFamily="34" charset="0"/>
              </a:rPr>
              <a:t>SA3/4/6 SID </a:t>
            </a:r>
            <a:r>
              <a:rPr lang="fr-FR" sz="900" dirty="0" err="1">
                <a:latin typeface="Montserrat" panose="00000500000000000000" pitchFamily="50" charset="0"/>
                <a:ea typeface="ＭＳ Ｐゴシック" charset="-128"/>
                <a:cs typeface="Arial" pitchFamily="34" charset="0"/>
              </a:rPr>
              <a:t>def</a:t>
            </a:r>
            <a:r>
              <a:rPr lang="fr-FR" sz="900" dirty="0">
                <a:latin typeface="Montserrat" panose="00000500000000000000" pitchFamily="50" charset="0"/>
                <a:ea typeface="ＭＳ Ｐゴシック" charset="-128"/>
                <a:cs typeface="Arial" pitchFamily="34" charset="0"/>
              </a:rPr>
              <a:t>. and </a:t>
            </a:r>
            <a:r>
              <a:rPr lang="fr-FR" sz="900" dirty="0" err="1">
                <a:latin typeface="Montserrat" panose="00000500000000000000" pitchFamily="50" charset="0"/>
                <a:ea typeface="ＭＳ Ｐゴシック" charset="-128"/>
                <a:cs typeface="Arial" pitchFamily="34" charset="0"/>
              </a:rPr>
              <a:t>compl</a:t>
            </a:r>
            <a:r>
              <a:rPr lang="fr-FR" sz="900" dirty="0">
                <a:latin typeface="Montserrat" panose="00000500000000000000" pitchFamily="50" charset="0"/>
                <a:ea typeface="ＭＳ Ｐゴシック" charset="-128"/>
                <a:cs typeface="Arial" pitchFamily="34" charset="0"/>
              </a:rPr>
              <a:t>. TBD</a:t>
            </a:r>
          </a:p>
        </p:txBody>
      </p:sp>
      <p:sp>
        <p:nvSpPr>
          <p:cNvPr id="103" name="Chevron 58">
            <a:extLst>
              <a:ext uri="{FF2B5EF4-FFF2-40B4-BE49-F238E27FC236}">
                <a16:creationId xmlns:a16="http://schemas.microsoft.com/office/drawing/2014/main" id="{7D40FECF-8AAC-4665-9FCA-9F54191140DC}"/>
              </a:ext>
            </a:extLst>
          </p:cNvPr>
          <p:cNvSpPr/>
          <p:nvPr/>
        </p:nvSpPr>
        <p:spPr bwMode="auto">
          <a:xfrm>
            <a:off x="8057301" y="3088430"/>
            <a:ext cx="853440" cy="243841"/>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700" dirty="0">
                <a:latin typeface="Montserrat" panose="00000500000000000000" pitchFamily="50" charset="0"/>
                <a:ea typeface="ＭＳ Ｐゴシック" charset="-128"/>
                <a:cs typeface="Arial" pitchFamily="34" charset="0"/>
              </a:rPr>
              <a:t>5GA ASN.1 &amp; Open APIs </a:t>
            </a:r>
          </a:p>
        </p:txBody>
      </p:sp>
      <p:sp>
        <p:nvSpPr>
          <p:cNvPr id="104" name="Chevron 60">
            <a:extLst>
              <a:ext uri="{FF2B5EF4-FFF2-40B4-BE49-F238E27FC236}">
                <a16:creationId xmlns:a16="http://schemas.microsoft.com/office/drawing/2014/main" id="{E26A1CD4-2222-4DDE-858A-C3D5FB14F16D}"/>
              </a:ext>
            </a:extLst>
          </p:cNvPr>
          <p:cNvSpPr/>
          <p:nvPr/>
        </p:nvSpPr>
        <p:spPr bwMode="auto">
          <a:xfrm>
            <a:off x="4641001" y="5041789"/>
            <a:ext cx="4262970" cy="219549"/>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RAN2/3/4 6G </a:t>
            </a:r>
            <a:r>
              <a:rPr lang="fr-FR" sz="900" dirty="0" err="1">
                <a:latin typeface="Montserrat" panose="00000500000000000000" pitchFamily="50" charset="0"/>
                <a:ea typeface="ＭＳ Ｐゴシック" charset="-128"/>
                <a:cs typeface="Arial" pitchFamily="34" charset="0"/>
              </a:rPr>
              <a:t>Study</a:t>
            </a:r>
            <a:r>
              <a:rPr lang="fr-FR" sz="900" dirty="0">
                <a:latin typeface="Montserrat" panose="00000500000000000000" pitchFamily="50" charset="0"/>
                <a:ea typeface="ＭＳ Ｐゴシック" charset="-128"/>
                <a:cs typeface="Arial" pitchFamily="34" charset="0"/>
              </a:rPr>
              <a:t>(</a:t>
            </a:r>
            <a:r>
              <a:rPr lang="fr-FR" sz="900" dirty="0" err="1">
                <a:latin typeface="Montserrat" panose="00000500000000000000" pitchFamily="50" charset="0"/>
                <a:ea typeface="ＭＳ Ｐゴシック" charset="-128"/>
                <a:cs typeface="Arial" pitchFamily="34" charset="0"/>
              </a:rPr>
              <a:t>ies</a:t>
            </a:r>
            <a:r>
              <a:rPr lang="fr-FR" sz="900" dirty="0">
                <a:latin typeface="Montserrat" panose="00000500000000000000" pitchFamily="50" charset="0"/>
                <a:ea typeface="ＭＳ Ｐゴシック" charset="-128"/>
                <a:cs typeface="Arial" pitchFamily="34" charset="0"/>
              </a:rPr>
              <a:t>)</a:t>
            </a:r>
          </a:p>
        </p:txBody>
      </p:sp>
      <p:sp>
        <p:nvSpPr>
          <p:cNvPr id="105" name="Thought Bubble: Cloud 104">
            <a:extLst>
              <a:ext uri="{FF2B5EF4-FFF2-40B4-BE49-F238E27FC236}">
                <a16:creationId xmlns:a16="http://schemas.microsoft.com/office/drawing/2014/main" id="{8F440BEE-05F2-47D7-9FE0-8D72C453CAD4}"/>
              </a:ext>
            </a:extLst>
          </p:cNvPr>
          <p:cNvSpPr/>
          <p:nvPr/>
        </p:nvSpPr>
        <p:spPr bwMode="auto">
          <a:xfrm>
            <a:off x="3160180" y="1943739"/>
            <a:ext cx="903248" cy="250613"/>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defRPr/>
            </a:pPr>
            <a:endParaRPr lang="fr-FR" sz="800" dirty="0">
              <a:latin typeface="Montserrat" panose="00000500000000000000" pitchFamily="50" charset="0"/>
              <a:ea typeface="ＭＳ Ｐゴシック" charset="-128"/>
              <a:cs typeface="Arial" pitchFamily="34" charset="0"/>
            </a:endParaRPr>
          </a:p>
        </p:txBody>
      </p:sp>
      <p:sp>
        <p:nvSpPr>
          <p:cNvPr id="106" name="TextBox 105">
            <a:extLst>
              <a:ext uri="{FF2B5EF4-FFF2-40B4-BE49-F238E27FC236}">
                <a16:creationId xmlns:a16="http://schemas.microsoft.com/office/drawing/2014/main" id="{B66B2E89-976D-41FF-AE0D-9E1B3417A4CB}"/>
              </a:ext>
            </a:extLst>
          </p:cNvPr>
          <p:cNvSpPr txBox="1"/>
          <p:nvPr/>
        </p:nvSpPr>
        <p:spPr>
          <a:xfrm>
            <a:off x="3051807" y="1935776"/>
            <a:ext cx="1060025" cy="215444"/>
          </a:xfrm>
          <a:prstGeom prst="rect">
            <a:avLst/>
          </a:prstGeom>
          <a:noFill/>
        </p:spPr>
        <p:txBody>
          <a:bodyPr wrap="square">
            <a:spAutoFit/>
          </a:bodyPr>
          <a:lstStyle/>
          <a:p>
            <a:pPr algn="ctr">
              <a:defRPr/>
            </a:pPr>
            <a:r>
              <a:rPr lang="fr-FR" sz="800" dirty="0">
                <a:solidFill>
                  <a:schemeClr val="dk1"/>
                </a:solidFill>
                <a:latin typeface="Montserrat" panose="00000500000000000000" pitchFamily="50" charset="0"/>
                <a:ea typeface="ＭＳ Ｐゴシック" charset="-128"/>
                <a:cs typeface="Arial" pitchFamily="34" charset="0"/>
              </a:rPr>
              <a:t>St.2 SID </a:t>
            </a:r>
            <a:r>
              <a:rPr lang="fr-FR" sz="800" dirty="0" err="1">
                <a:solidFill>
                  <a:schemeClr val="dk1"/>
                </a:solidFill>
                <a:latin typeface="Montserrat" panose="00000500000000000000" pitchFamily="50" charset="0"/>
                <a:ea typeface="ＭＳ Ｐゴシック" charset="-128"/>
                <a:cs typeface="Arial" pitchFamily="34" charset="0"/>
              </a:rPr>
              <a:t>def</a:t>
            </a:r>
            <a:r>
              <a:rPr lang="fr-FR" sz="800" dirty="0">
                <a:solidFill>
                  <a:schemeClr val="dk1"/>
                </a:solidFill>
                <a:latin typeface="Montserrat" panose="00000500000000000000" pitchFamily="50" charset="0"/>
                <a:ea typeface="ＭＳ Ｐゴシック" charset="-128"/>
                <a:cs typeface="Arial" pitchFamily="34" charset="0"/>
              </a:rPr>
              <a:t>. TBD</a:t>
            </a:r>
          </a:p>
        </p:txBody>
      </p:sp>
      <p:sp>
        <p:nvSpPr>
          <p:cNvPr id="107" name="Thought Bubble: Cloud 106">
            <a:extLst>
              <a:ext uri="{FF2B5EF4-FFF2-40B4-BE49-F238E27FC236}">
                <a16:creationId xmlns:a16="http://schemas.microsoft.com/office/drawing/2014/main" id="{569B7922-52BC-4450-A2D5-65426AE75E7F}"/>
              </a:ext>
            </a:extLst>
          </p:cNvPr>
          <p:cNvSpPr/>
          <p:nvPr/>
        </p:nvSpPr>
        <p:spPr bwMode="auto">
          <a:xfrm>
            <a:off x="5344580" y="3078269"/>
            <a:ext cx="903248" cy="250613"/>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defRPr/>
            </a:pPr>
            <a:endParaRPr lang="fr-FR" sz="800" dirty="0">
              <a:latin typeface="Montserrat" panose="00000500000000000000" pitchFamily="50" charset="0"/>
              <a:ea typeface="ＭＳ Ｐゴシック" charset="-128"/>
              <a:cs typeface="Arial" pitchFamily="34" charset="0"/>
            </a:endParaRPr>
          </a:p>
        </p:txBody>
      </p:sp>
      <p:sp>
        <p:nvSpPr>
          <p:cNvPr id="108" name="TextBox 107">
            <a:extLst>
              <a:ext uri="{FF2B5EF4-FFF2-40B4-BE49-F238E27FC236}">
                <a16:creationId xmlns:a16="http://schemas.microsoft.com/office/drawing/2014/main" id="{703F8E98-DE59-400F-B3E7-3C8E814DF18A}"/>
              </a:ext>
            </a:extLst>
          </p:cNvPr>
          <p:cNvSpPr txBox="1"/>
          <p:nvPr/>
        </p:nvSpPr>
        <p:spPr>
          <a:xfrm>
            <a:off x="5236207" y="3070306"/>
            <a:ext cx="1060025" cy="215444"/>
          </a:xfrm>
          <a:prstGeom prst="rect">
            <a:avLst/>
          </a:prstGeom>
          <a:noFill/>
        </p:spPr>
        <p:txBody>
          <a:bodyPr wrap="square">
            <a:spAutoFit/>
          </a:bodyPr>
          <a:lstStyle/>
          <a:p>
            <a:pPr algn="ctr">
              <a:defRPr/>
            </a:pPr>
            <a:r>
              <a:rPr lang="fr-FR" sz="800" dirty="0">
                <a:solidFill>
                  <a:schemeClr val="dk1"/>
                </a:solidFill>
                <a:latin typeface="Montserrat" panose="00000500000000000000" pitchFamily="50" charset="0"/>
                <a:ea typeface="ＭＳ Ｐゴシック" charset="-128"/>
                <a:cs typeface="Arial" pitchFamily="34" charset="0"/>
              </a:rPr>
              <a:t>St.3 SID </a:t>
            </a:r>
            <a:r>
              <a:rPr lang="fr-FR" sz="800" dirty="0" err="1">
                <a:solidFill>
                  <a:schemeClr val="dk1"/>
                </a:solidFill>
                <a:latin typeface="Montserrat" panose="00000500000000000000" pitchFamily="50" charset="0"/>
                <a:ea typeface="ＭＳ Ｐゴシック" charset="-128"/>
                <a:cs typeface="Arial" pitchFamily="34" charset="0"/>
              </a:rPr>
              <a:t>def</a:t>
            </a:r>
            <a:r>
              <a:rPr lang="fr-FR" sz="800" dirty="0">
                <a:solidFill>
                  <a:schemeClr val="dk1"/>
                </a:solidFill>
                <a:latin typeface="Montserrat" panose="00000500000000000000" pitchFamily="50" charset="0"/>
                <a:ea typeface="ＭＳ Ｐゴシック" charset="-128"/>
                <a:cs typeface="Arial" pitchFamily="34" charset="0"/>
              </a:rPr>
              <a:t>. TBD</a:t>
            </a:r>
          </a:p>
        </p:txBody>
      </p:sp>
      <p:sp>
        <p:nvSpPr>
          <p:cNvPr id="109" name="Title 1">
            <a:extLst>
              <a:ext uri="{FF2B5EF4-FFF2-40B4-BE49-F238E27FC236}">
                <a16:creationId xmlns:a16="http://schemas.microsoft.com/office/drawing/2014/main" id="{6F7D82F0-E0FD-4CE1-9B9A-0B269EE5BF75}"/>
              </a:ext>
            </a:extLst>
          </p:cNvPr>
          <p:cNvSpPr txBox="1">
            <a:spLocks/>
          </p:cNvSpPr>
          <p:nvPr/>
        </p:nvSpPr>
        <p:spPr bwMode="auto">
          <a:xfrm>
            <a:off x="886496" y="569570"/>
            <a:ext cx="7142018" cy="388686"/>
          </a:xfrm>
          <a:prstGeom prst="rect">
            <a:avLst/>
          </a:prstGeom>
          <a:noFill/>
          <a:ln>
            <a:noFill/>
          </a:ln>
        </p:spPr>
        <p:txBody>
          <a:bodyPr lIns="91430" tIns="45715" rIns="91430" bIns="45715" anchor="ctr">
            <a:scene3d>
              <a:camera prst="orthographicFront"/>
              <a:lightRig rig="soft" dir="t">
                <a:rot lat="0" lon="0" rev="15600000"/>
              </a:lightRig>
            </a:scene3d>
            <a:sp3d extrusionH="57150" prstMaterial="softEdge">
              <a:bevelT w="25400" h="38100"/>
            </a:sp3d>
          </a:bodyPr>
          <a:lstStyle/>
          <a:p>
            <a:pPr algn="ctr">
              <a:defRPr/>
            </a:pPr>
            <a:r>
              <a:rPr lang="en-GB" sz="2400" kern="0" dirty="0">
                <a:latin typeface="Montserrat" panose="00000500000000000000" pitchFamily="50" charset="0"/>
                <a:ea typeface="ＭＳ Ｐゴシック" charset="0"/>
                <a:cs typeface="ＭＳ Ｐゴシック" charset="0"/>
              </a:rPr>
              <a:t>Release 20 timeline</a:t>
            </a:r>
            <a:endParaRPr lang="en-US" sz="2000" kern="0" dirty="0">
              <a:latin typeface="Montserrat" panose="00000500000000000000" pitchFamily="50" charset="0"/>
              <a:ea typeface="ＭＳ Ｐゴシック" charset="0"/>
              <a:cs typeface="ＭＳ Ｐゴシック" charset="0"/>
            </a:endParaRPr>
          </a:p>
        </p:txBody>
      </p:sp>
      <p:sp>
        <p:nvSpPr>
          <p:cNvPr id="110" name="Chevron 60">
            <a:extLst>
              <a:ext uri="{FF2B5EF4-FFF2-40B4-BE49-F238E27FC236}">
                <a16:creationId xmlns:a16="http://schemas.microsoft.com/office/drawing/2014/main" id="{E5719DD9-D6C8-4B1A-B09E-247DE6049E58}"/>
              </a:ext>
            </a:extLst>
          </p:cNvPr>
          <p:cNvSpPr/>
          <p:nvPr/>
        </p:nvSpPr>
        <p:spPr bwMode="auto">
          <a:xfrm>
            <a:off x="7655890" y="4421234"/>
            <a:ext cx="550705"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solidFill>
              <a:schemeClr val="tx1"/>
            </a:solidFill>
            <a:prstDash val="dash"/>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or </a:t>
            </a:r>
          </a:p>
        </p:txBody>
      </p:sp>
      <p:sp>
        <p:nvSpPr>
          <p:cNvPr id="111" name="Thought Bubble: Cloud 110">
            <a:extLst>
              <a:ext uri="{FF2B5EF4-FFF2-40B4-BE49-F238E27FC236}">
                <a16:creationId xmlns:a16="http://schemas.microsoft.com/office/drawing/2014/main" id="{308F9275-5B3C-433F-82AA-64AD8C6E5952}"/>
              </a:ext>
            </a:extLst>
          </p:cNvPr>
          <p:cNvSpPr/>
          <p:nvPr/>
        </p:nvSpPr>
        <p:spPr bwMode="auto">
          <a:xfrm>
            <a:off x="8053454" y="5608152"/>
            <a:ext cx="903248" cy="250613"/>
          </a:xfrm>
          <a:prstGeom prst="cloudCallout">
            <a:avLst>
              <a:gd name="adj1" fmla="val -1577"/>
              <a:gd name="adj2" fmla="val 30526"/>
            </a:avLst>
          </a:prstGeom>
          <a:solidFill>
            <a:srgbClr val="88C5D5"/>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defRPr/>
            </a:pPr>
            <a:endParaRPr lang="fr-FR" sz="800" dirty="0">
              <a:latin typeface="Montserrat" panose="00000500000000000000" pitchFamily="50" charset="0"/>
              <a:ea typeface="ＭＳ Ｐゴシック" charset="-128"/>
              <a:cs typeface="Arial" pitchFamily="34" charset="0"/>
            </a:endParaRPr>
          </a:p>
        </p:txBody>
      </p:sp>
      <p:sp>
        <p:nvSpPr>
          <p:cNvPr id="112" name="TextBox 111">
            <a:extLst>
              <a:ext uri="{FF2B5EF4-FFF2-40B4-BE49-F238E27FC236}">
                <a16:creationId xmlns:a16="http://schemas.microsoft.com/office/drawing/2014/main" id="{FACF1926-2A48-4CC7-8141-82609A0D845A}"/>
              </a:ext>
            </a:extLst>
          </p:cNvPr>
          <p:cNvSpPr txBox="1"/>
          <p:nvPr/>
        </p:nvSpPr>
        <p:spPr>
          <a:xfrm>
            <a:off x="7965553" y="5634308"/>
            <a:ext cx="1060025" cy="215444"/>
          </a:xfrm>
          <a:prstGeom prst="rect">
            <a:avLst/>
          </a:prstGeom>
          <a:noFill/>
        </p:spPr>
        <p:txBody>
          <a:bodyPr wrap="square">
            <a:spAutoFit/>
          </a:bodyPr>
          <a:lstStyle/>
          <a:p>
            <a:pPr algn="ctr">
              <a:defRPr/>
            </a:pPr>
            <a:r>
              <a:rPr lang="fr-FR" sz="800" dirty="0">
                <a:solidFill>
                  <a:schemeClr val="dk1"/>
                </a:solidFill>
                <a:latin typeface="Montserrat" panose="00000500000000000000" pitchFamily="50" charset="0"/>
                <a:ea typeface="ＭＳ Ｐゴシック" charset="-128"/>
                <a:cs typeface="Arial" pitchFamily="34" charset="0"/>
              </a:rPr>
              <a:t>TBD</a:t>
            </a:r>
          </a:p>
        </p:txBody>
      </p:sp>
      <p:sp>
        <p:nvSpPr>
          <p:cNvPr id="113" name="TextBox 1">
            <a:extLst>
              <a:ext uri="{FF2B5EF4-FFF2-40B4-BE49-F238E27FC236}">
                <a16:creationId xmlns:a16="http://schemas.microsoft.com/office/drawing/2014/main" id="{D9004E89-454B-4BDC-A2C0-61FE3D141098}"/>
              </a:ext>
            </a:extLst>
          </p:cNvPr>
          <p:cNvSpPr txBox="1">
            <a:spLocks noChangeArrowheads="1"/>
          </p:cNvSpPr>
          <p:nvPr/>
        </p:nvSpPr>
        <p:spPr bwMode="auto">
          <a:xfrm>
            <a:off x="6212244" y="689014"/>
            <a:ext cx="1363663" cy="169862"/>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All starting dates are indicative</a:t>
            </a:r>
          </a:p>
        </p:txBody>
      </p:sp>
      <p:sp>
        <p:nvSpPr>
          <p:cNvPr id="114" name="Star: 5 Points 113">
            <a:extLst>
              <a:ext uri="{FF2B5EF4-FFF2-40B4-BE49-F238E27FC236}">
                <a16:creationId xmlns:a16="http://schemas.microsoft.com/office/drawing/2014/main" id="{FF86E9FA-EC5E-4ED8-BCE0-71A1EE04D5D7}"/>
              </a:ext>
            </a:extLst>
          </p:cNvPr>
          <p:cNvSpPr/>
          <p:nvPr/>
        </p:nvSpPr>
        <p:spPr bwMode="auto">
          <a:xfrm>
            <a:off x="2656159" y="2527701"/>
            <a:ext cx="339301" cy="321838"/>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115" name="TextBox 1">
            <a:extLst>
              <a:ext uri="{FF2B5EF4-FFF2-40B4-BE49-F238E27FC236}">
                <a16:creationId xmlns:a16="http://schemas.microsoft.com/office/drawing/2014/main" id="{502DA9E9-3997-4981-B954-C451EDEF3922}"/>
              </a:ext>
            </a:extLst>
          </p:cNvPr>
          <p:cNvSpPr txBox="1">
            <a:spLocks noChangeArrowheads="1"/>
          </p:cNvSpPr>
          <p:nvPr/>
        </p:nvSpPr>
        <p:spPr bwMode="auto">
          <a:xfrm>
            <a:off x="2276734" y="2864213"/>
            <a:ext cx="1164115" cy="200055"/>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700" b="1" dirty="0">
                <a:latin typeface="Montserrat" panose="00000500000000000000" pitchFamily="50" charset="0"/>
              </a:rPr>
              <a:t>Workshop 5GA RAN</a:t>
            </a:r>
            <a:endParaRPr lang="en-GB" altLang="en-US" sz="700" dirty="0">
              <a:latin typeface="Montserrat" panose="00000500000000000000" pitchFamily="50" charset="0"/>
            </a:endParaRPr>
          </a:p>
        </p:txBody>
      </p:sp>
      <p:sp>
        <p:nvSpPr>
          <p:cNvPr id="116" name="Star: 5 Points 115">
            <a:extLst>
              <a:ext uri="{FF2B5EF4-FFF2-40B4-BE49-F238E27FC236}">
                <a16:creationId xmlns:a16="http://schemas.microsoft.com/office/drawing/2014/main" id="{ACA4339C-F319-47A9-8934-47E96720EBC7}"/>
              </a:ext>
            </a:extLst>
          </p:cNvPr>
          <p:cNvSpPr/>
          <p:nvPr/>
        </p:nvSpPr>
        <p:spPr bwMode="auto">
          <a:xfrm>
            <a:off x="2641743" y="2031371"/>
            <a:ext cx="339301" cy="321838"/>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117" name="TextBox 1">
            <a:extLst>
              <a:ext uri="{FF2B5EF4-FFF2-40B4-BE49-F238E27FC236}">
                <a16:creationId xmlns:a16="http://schemas.microsoft.com/office/drawing/2014/main" id="{13A28A5D-CC39-4F34-83CB-9057D2B51928}"/>
              </a:ext>
            </a:extLst>
          </p:cNvPr>
          <p:cNvSpPr txBox="1">
            <a:spLocks noChangeArrowheads="1"/>
          </p:cNvSpPr>
          <p:nvPr/>
        </p:nvSpPr>
        <p:spPr bwMode="auto">
          <a:xfrm>
            <a:off x="2262318" y="2367883"/>
            <a:ext cx="1164115" cy="200055"/>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700" b="1" dirty="0">
                <a:latin typeface="Montserrat" panose="00000500000000000000" pitchFamily="50" charset="0"/>
              </a:rPr>
              <a:t>Workshop 5GA SA</a:t>
            </a:r>
            <a:endParaRPr lang="en-GB" altLang="en-US" sz="700" dirty="0">
              <a:latin typeface="Montserrat" panose="00000500000000000000" pitchFamily="50" charset="0"/>
            </a:endParaRPr>
          </a:p>
        </p:txBody>
      </p:sp>
      <p:cxnSp>
        <p:nvCxnSpPr>
          <p:cNvPr id="118" name="Straight Connector 114">
            <a:extLst>
              <a:ext uri="{FF2B5EF4-FFF2-40B4-BE49-F238E27FC236}">
                <a16:creationId xmlns:a16="http://schemas.microsoft.com/office/drawing/2014/main" id="{729C07E3-DC59-4E66-B65C-2A4F97688FA4}"/>
              </a:ext>
            </a:extLst>
          </p:cNvPr>
          <p:cNvCxnSpPr>
            <a:cxnSpLocks noChangeShapeType="1"/>
          </p:cNvCxnSpPr>
          <p:nvPr/>
        </p:nvCxnSpPr>
        <p:spPr bwMode="auto">
          <a:xfrm>
            <a:off x="1563392" y="1452781"/>
            <a:ext cx="0" cy="4393128"/>
          </a:xfrm>
          <a:prstGeom prst="line">
            <a:avLst/>
          </a:prstGeom>
          <a:noFill/>
          <a:ln w="9525" algn="ctr">
            <a:solidFill>
              <a:schemeClr val="accent4">
                <a:lumMod val="40000"/>
                <a:lumOff val="60000"/>
              </a:schemeClr>
            </a:solidFill>
            <a:prstDash val="dash"/>
            <a:round/>
            <a:headEnd/>
            <a:tailEnd/>
          </a:ln>
        </p:spPr>
      </p:cxnSp>
      <p:sp>
        <p:nvSpPr>
          <p:cNvPr id="119" name="Chevron 60">
            <a:extLst>
              <a:ext uri="{FF2B5EF4-FFF2-40B4-BE49-F238E27FC236}">
                <a16:creationId xmlns:a16="http://schemas.microsoft.com/office/drawing/2014/main" id="{18DF2A5F-0D70-4EA6-9CDA-5B09424788DF}"/>
              </a:ext>
            </a:extLst>
          </p:cNvPr>
          <p:cNvSpPr/>
          <p:nvPr/>
        </p:nvSpPr>
        <p:spPr bwMode="auto">
          <a:xfrm>
            <a:off x="4054258" y="2872451"/>
            <a:ext cx="4213079" cy="165742"/>
          </a:xfrm>
          <a:prstGeom prst="chevron">
            <a:avLst/>
          </a:prstGeom>
          <a:solidFill>
            <a:schemeClr val="accent6">
              <a:lumMod val="20000"/>
              <a:lumOff val="80000"/>
            </a:schemeClr>
          </a:solidFill>
          <a:ln w="9525" cap="flat" cmpd="sng" algn="ctr">
            <a:noFill/>
            <a:prstDash val="solid"/>
            <a:round/>
            <a:headEnd type="none" w="med" len="med"/>
            <a:tailEnd type="none" w="med" len="med"/>
          </a:ln>
          <a:effectLst/>
        </p:spPr>
        <p:txBody>
          <a:bodyPr lIns="0" rIns="0"/>
          <a:lstStyle/>
          <a:p>
            <a:pPr algn="ctr">
              <a:defRPr/>
            </a:pPr>
            <a:r>
              <a:rPr lang="fr-FR" sz="900" dirty="0">
                <a:solidFill>
                  <a:srgbClr val="FF0000"/>
                </a:solidFill>
                <a:latin typeface="+mn-lt"/>
                <a:ea typeface="ＭＳ Ｐゴシック" charset="-128"/>
                <a:cs typeface="Arial" pitchFamily="34" charset="0"/>
              </a:rPr>
              <a:t>Management Stage 2/Stage3 St.+</a:t>
            </a:r>
            <a:r>
              <a:rPr lang="fr-FR" sz="900" dirty="0" err="1">
                <a:solidFill>
                  <a:srgbClr val="FF0000"/>
                </a:solidFill>
                <a:latin typeface="+mn-lt"/>
                <a:ea typeface="ＭＳ Ｐゴシック" charset="-128"/>
                <a:cs typeface="Arial" pitchFamily="34" charset="0"/>
              </a:rPr>
              <a:t>Norm</a:t>
            </a:r>
            <a:r>
              <a:rPr lang="fr-FR" sz="900" dirty="0">
                <a:solidFill>
                  <a:srgbClr val="FF0000"/>
                </a:solidFill>
                <a:latin typeface="+mn-lt"/>
                <a:ea typeface="ＭＳ Ｐゴシック" charset="-128"/>
                <a:cs typeface="Arial" pitchFamily="34" charset="0"/>
              </a:rPr>
              <a:t> </a:t>
            </a:r>
            <a:r>
              <a:rPr lang="fr-FR" sz="900" dirty="0" err="1">
                <a:solidFill>
                  <a:srgbClr val="FF0000"/>
                </a:solidFill>
                <a:latin typeface="+mn-lt"/>
                <a:ea typeface="ＭＳ Ｐゴシック" charset="-128"/>
                <a:cs typeface="Arial" pitchFamily="34" charset="0"/>
              </a:rPr>
              <a:t>supporting</a:t>
            </a:r>
            <a:r>
              <a:rPr lang="fr-FR" sz="900" dirty="0">
                <a:solidFill>
                  <a:srgbClr val="FF0000"/>
                </a:solidFill>
                <a:latin typeface="+mn-lt"/>
                <a:ea typeface="ＭＳ Ｐゴシック" charset="-128"/>
                <a:cs typeface="Arial" pitchFamily="34" charset="0"/>
              </a:rPr>
              <a:t> SA&amp;RAN </a:t>
            </a:r>
            <a:r>
              <a:rPr lang="fr-FR" altLang="zh-CN" sz="900" dirty="0">
                <a:solidFill>
                  <a:srgbClr val="FF0000"/>
                </a:solidFill>
                <a:latin typeface="+mn-lt"/>
                <a:ea typeface="ＭＳ Ｐゴシック" charset="-128"/>
              </a:rPr>
              <a:t>(SA5) </a:t>
            </a:r>
            <a:endParaRPr lang="fr-FR" sz="900" dirty="0">
              <a:solidFill>
                <a:srgbClr val="FF0000"/>
              </a:solidFill>
              <a:latin typeface="+mn-lt"/>
              <a:ea typeface="ＭＳ Ｐゴシック" charset="-128"/>
              <a:cs typeface="Arial" pitchFamily="34" charset="0"/>
            </a:endParaRPr>
          </a:p>
        </p:txBody>
      </p:sp>
      <p:sp>
        <p:nvSpPr>
          <p:cNvPr id="121" name="TextBox 120">
            <a:extLst>
              <a:ext uri="{FF2B5EF4-FFF2-40B4-BE49-F238E27FC236}">
                <a16:creationId xmlns:a16="http://schemas.microsoft.com/office/drawing/2014/main" id="{EE373594-8455-44DA-83BA-3C0CF652242C}"/>
              </a:ext>
            </a:extLst>
          </p:cNvPr>
          <p:cNvSpPr txBox="1"/>
          <p:nvPr/>
        </p:nvSpPr>
        <p:spPr>
          <a:xfrm>
            <a:off x="8593767" y="4338231"/>
            <a:ext cx="875561" cy="430887"/>
          </a:xfrm>
          <a:prstGeom prst="rect">
            <a:avLst/>
          </a:prstGeom>
          <a:noFill/>
        </p:spPr>
        <p:txBody>
          <a:bodyPr wrap="none" rtlCol="0">
            <a:spAutoFit/>
          </a:bodyPr>
          <a:lstStyle/>
          <a:p>
            <a:r>
              <a:rPr lang="en-US" altLang="zh-CN" sz="1100" b="1" dirty="0">
                <a:solidFill>
                  <a:srgbClr val="C00000"/>
                </a:solidFill>
                <a:latin typeface="Arial" panose="020B0604020202020204" pitchFamily="34" charset="0"/>
                <a:cs typeface="Arial" panose="020B0604020202020204" pitchFamily="34" charset="0"/>
              </a:rPr>
              <a:t>3GPP SA5</a:t>
            </a:r>
          </a:p>
          <a:p>
            <a:r>
              <a:rPr lang="en-US" altLang="zh-CN" sz="1100" b="1" dirty="0">
                <a:solidFill>
                  <a:srgbClr val="C00000"/>
                </a:solidFill>
                <a:latin typeface="Arial" panose="020B0604020202020204" pitchFamily="34" charset="0"/>
                <a:cs typeface="Arial" panose="020B0604020202020204" pitchFamily="34" charset="0"/>
              </a:rPr>
              <a:t>Time plan</a:t>
            </a:r>
            <a:endParaRPr lang="zh-CN" altLang="en-US" sz="1100" b="1" dirty="0">
              <a:solidFill>
                <a:srgbClr val="C00000"/>
              </a:solidFill>
              <a:latin typeface="Arial" panose="020B0604020202020204" pitchFamily="34" charset="0"/>
              <a:cs typeface="Arial" panose="020B0604020202020204" pitchFamily="34" charset="0"/>
            </a:endParaRPr>
          </a:p>
        </p:txBody>
      </p:sp>
      <p:cxnSp>
        <p:nvCxnSpPr>
          <p:cNvPr id="122" name="Straight Connector 121">
            <a:extLst>
              <a:ext uri="{FF2B5EF4-FFF2-40B4-BE49-F238E27FC236}">
                <a16:creationId xmlns:a16="http://schemas.microsoft.com/office/drawing/2014/main" id="{DCD04FFF-DDD6-46B4-9F19-7BD175C10DED}"/>
              </a:ext>
            </a:extLst>
          </p:cNvPr>
          <p:cNvCxnSpPr>
            <a:cxnSpLocks/>
            <a:stCxn id="119" idx="3"/>
            <a:endCxn id="121" idx="1"/>
          </p:cNvCxnSpPr>
          <p:nvPr/>
        </p:nvCxnSpPr>
        <p:spPr>
          <a:xfrm>
            <a:off x="8267337" y="2955322"/>
            <a:ext cx="326430" cy="1598353"/>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23" name="Straight Connector 122">
            <a:extLst>
              <a:ext uri="{FF2B5EF4-FFF2-40B4-BE49-F238E27FC236}">
                <a16:creationId xmlns:a16="http://schemas.microsoft.com/office/drawing/2014/main" id="{B5785BBB-EE92-46EE-8127-9F9C08483145}"/>
              </a:ext>
            </a:extLst>
          </p:cNvPr>
          <p:cNvCxnSpPr>
            <a:cxnSpLocks/>
            <a:endCxn id="121" idx="1"/>
          </p:cNvCxnSpPr>
          <p:nvPr/>
        </p:nvCxnSpPr>
        <p:spPr>
          <a:xfrm flipV="1">
            <a:off x="8281932" y="4553675"/>
            <a:ext cx="311835" cy="837036"/>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124" name="TextBox 123">
            <a:extLst>
              <a:ext uri="{FF2B5EF4-FFF2-40B4-BE49-F238E27FC236}">
                <a16:creationId xmlns:a16="http://schemas.microsoft.com/office/drawing/2014/main" id="{9FCB6B10-4552-435D-83AD-85B4E0BA0344}"/>
              </a:ext>
            </a:extLst>
          </p:cNvPr>
          <p:cNvSpPr txBox="1"/>
          <p:nvPr/>
        </p:nvSpPr>
        <p:spPr>
          <a:xfrm>
            <a:off x="9545314" y="1740767"/>
            <a:ext cx="2490103" cy="4185761"/>
          </a:xfrm>
          <a:prstGeom prst="rect">
            <a:avLst/>
          </a:prstGeom>
          <a:noFill/>
        </p:spPr>
        <p:txBody>
          <a:bodyPr wrap="square" rtlCol="0">
            <a:spAutoFit/>
          </a:bodyPr>
          <a:lstStyle/>
          <a:p>
            <a:r>
              <a:rPr lang="en-GB" altLang="zh-CN" sz="1400" b="1" dirty="0">
                <a:latin typeface="+mn-lt"/>
              </a:rPr>
              <a:t>OAM/CH prime feature:</a:t>
            </a:r>
            <a:endParaRPr lang="zh-CN" altLang="zh-CN" sz="1400" dirty="0">
              <a:latin typeface="+mn-lt"/>
            </a:endParaRPr>
          </a:p>
          <a:p>
            <a:pPr marL="285750" lvl="0" indent="-285750">
              <a:buFont typeface="Wingdings" panose="05000000000000000000" pitchFamily="2" charset="2"/>
              <a:buChar char="Ø"/>
            </a:pPr>
            <a:r>
              <a:rPr lang="en-GB" altLang="zh-CN" sz="1400" dirty="0">
                <a:latin typeface="+mn-lt"/>
              </a:rPr>
              <a:t>Start of Rel-20 study: Jan.2025 (SA#107/SA5#159)</a:t>
            </a:r>
            <a:endParaRPr lang="zh-CN" altLang="zh-CN" sz="1400" dirty="0">
              <a:latin typeface="+mn-lt"/>
            </a:endParaRPr>
          </a:p>
          <a:p>
            <a:pPr marL="285750" lvl="0" indent="-285750">
              <a:buFont typeface="Wingdings" panose="05000000000000000000" pitchFamily="2" charset="2"/>
              <a:buChar char="Ø"/>
            </a:pPr>
            <a:r>
              <a:rPr lang="en-US" altLang="zh-CN" sz="1400" dirty="0">
                <a:latin typeface="+mn-lt"/>
              </a:rPr>
              <a:t>End of Rel-20 work: Mar.2027 (SA#115/SA5#172)</a:t>
            </a:r>
          </a:p>
          <a:p>
            <a:r>
              <a:rPr lang="en-GB" altLang="zh-CN" sz="1400" dirty="0">
                <a:latin typeface="+mn-lt"/>
              </a:rPr>
              <a:t> </a:t>
            </a:r>
            <a:endParaRPr lang="zh-CN" altLang="zh-CN" sz="1400" dirty="0">
              <a:latin typeface="+mn-lt"/>
            </a:endParaRPr>
          </a:p>
          <a:p>
            <a:r>
              <a:rPr lang="en-GB" altLang="zh-CN" sz="1400" b="1" dirty="0">
                <a:latin typeface="+mn-lt"/>
              </a:rPr>
              <a:t>OAM/CH support to network feature </a:t>
            </a:r>
            <a:r>
              <a:rPr lang="en-GB" altLang="zh-CN" sz="1400" dirty="0">
                <a:latin typeface="+mn-lt"/>
              </a:rPr>
              <a:t>(</a:t>
            </a:r>
            <a:r>
              <a:rPr lang="en-US" altLang="zh-CN" sz="1400" dirty="0">
                <a:latin typeface="+mn-lt"/>
              </a:rPr>
              <a:t>SA5 is ready to support network features pending the availability of inputs from other WGs. )</a:t>
            </a:r>
            <a:endParaRPr lang="zh-CN" altLang="zh-CN" sz="1400" dirty="0">
              <a:latin typeface="+mn-lt"/>
            </a:endParaRPr>
          </a:p>
          <a:p>
            <a:pPr marL="285750" lvl="0" indent="-285750">
              <a:buFont typeface="Wingdings" panose="05000000000000000000" pitchFamily="2" charset="2"/>
              <a:buChar char="Ø"/>
            </a:pPr>
            <a:r>
              <a:rPr lang="en-GB" altLang="zh-CN" sz="1400" dirty="0">
                <a:latin typeface="+mn-lt"/>
              </a:rPr>
              <a:t>Start of Rel-20 study: Jun.2025 (SA#108/SA5#161)</a:t>
            </a:r>
          </a:p>
          <a:p>
            <a:pPr marL="285750" lvl="0" indent="-285750">
              <a:buFont typeface="Wingdings" panose="05000000000000000000" pitchFamily="2" charset="2"/>
              <a:buChar char="Ø"/>
            </a:pPr>
            <a:r>
              <a:rPr lang="en-GB" altLang="zh-CN" sz="1400" dirty="0">
                <a:latin typeface="+mn-lt"/>
              </a:rPr>
              <a:t>End of Rel-20 study: Mar.2027 (SA#115/SA5#172)</a:t>
            </a:r>
            <a:endParaRPr lang="zh-CN" altLang="zh-CN" sz="1400" dirty="0">
              <a:latin typeface="+mn-lt"/>
            </a:endParaRPr>
          </a:p>
        </p:txBody>
      </p:sp>
      <p:sp>
        <p:nvSpPr>
          <p:cNvPr id="125" name="Chevron 60">
            <a:extLst>
              <a:ext uri="{FF2B5EF4-FFF2-40B4-BE49-F238E27FC236}">
                <a16:creationId xmlns:a16="http://schemas.microsoft.com/office/drawing/2014/main" id="{4C19788E-6B6E-4E19-924F-E2FCF545CB65}"/>
              </a:ext>
            </a:extLst>
          </p:cNvPr>
          <p:cNvSpPr/>
          <p:nvPr/>
        </p:nvSpPr>
        <p:spPr bwMode="auto">
          <a:xfrm>
            <a:off x="3361620" y="5306173"/>
            <a:ext cx="748030" cy="281698"/>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09167"/>
              <a:gd name="connsiteY0" fmla="*/ 0 h 222250"/>
              <a:gd name="connsiteX1" fmla="*/ 1467062 w 1609167"/>
              <a:gd name="connsiteY1" fmla="*/ 0 h 222250"/>
              <a:gd name="connsiteX2" fmla="*/ 1609167 w 1609167"/>
              <a:gd name="connsiteY2" fmla="*/ 118533 h 222250"/>
              <a:gd name="connsiteX3" fmla="*/ 1467062 w 1609167"/>
              <a:gd name="connsiteY3" fmla="*/ 222250 h 222250"/>
              <a:gd name="connsiteX4" fmla="*/ 0 w 1609167"/>
              <a:gd name="connsiteY4" fmla="*/ 222250 h 222250"/>
              <a:gd name="connsiteX5" fmla="*/ 26818 w 1609167"/>
              <a:gd name="connsiteY5" fmla="*/ 98155 h 222250"/>
              <a:gd name="connsiteX6" fmla="*/ 0 w 1609167"/>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9167" h="222250">
                <a:moveTo>
                  <a:pt x="0" y="0"/>
                </a:moveTo>
                <a:lnTo>
                  <a:pt x="1467062" y="0"/>
                </a:lnTo>
                <a:lnTo>
                  <a:pt x="1609167" y="118533"/>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700" dirty="0">
                <a:latin typeface="Montserrat" panose="00000500000000000000" pitchFamily="50" charset="0"/>
                <a:ea typeface="ＭＳ Ｐゴシック" charset="-128"/>
                <a:cs typeface="Arial" pitchFamily="34" charset="0"/>
              </a:rPr>
              <a:t>SA5 6G SID </a:t>
            </a:r>
            <a:r>
              <a:rPr lang="fr-FR" sz="700" dirty="0" err="1">
                <a:latin typeface="Montserrat" panose="00000500000000000000" pitchFamily="50" charset="0"/>
                <a:ea typeface="ＭＳ Ｐゴシック" charset="-128"/>
                <a:cs typeface="Arial" pitchFamily="34" charset="0"/>
              </a:rPr>
              <a:t>def</a:t>
            </a:r>
            <a:r>
              <a:rPr lang="fr-FR" sz="700" dirty="0">
                <a:latin typeface="Montserrat" panose="00000500000000000000" pitchFamily="50" charset="0"/>
                <a:ea typeface="ＭＳ Ｐゴシック" charset="-128"/>
                <a:cs typeface="Arial" pitchFamily="34" charset="0"/>
              </a:rPr>
              <a:t>.</a:t>
            </a:r>
          </a:p>
        </p:txBody>
      </p:sp>
      <p:sp>
        <p:nvSpPr>
          <p:cNvPr id="126" name="Chevron 60">
            <a:extLst>
              <a:ext uri="{FF2B5EF4-FFF2-40B4-BE49-F238E27FC236}">
                <a16:creationId xmlns:a16="http://schemas.microsoft.com/office/drawing/2014/main" id="{688F809E-F7B0-4683-AD5A-BB1F13B33339}"/>
              </a:ext>
            </a:extLst>
          </p:cNvPr>
          <p:cNvSpPr/>
          <p:nvPr/>
        </p:nvSpPr>
        <p:spPr bwMode="auto">
          <a:xfrm>
            <a:off x="4039528" y="5311563"/>
            <a:ext cx="4241322" cy="270918"/>
          </a:xfrm>
          <a:prstGeom prst="chevron">
            <a:avLst/>
          </a:prstGeom>
          <a:solidFill>
            <a:schemeClr val="accent6">
              <a:lumMod val="20000"/>
              <a:lumOff val="80000"/>
            </a:schemeClr>
          </a:solidFill>
          <a:ln w="9525" cap="flat" cmpd="sng" algn="ctr">
            <a:noFill/>
            <a:prstDash val="solid"/>
            <a:round/>
            <a:headEnd type="none" w="med" len="med"/>
            <a:tailEnd type="none" w="med" len="med"/>
          </a:ln>
          <a:effectLst/>
        </p:spPr>
        <p:txBody>
          <a:bodyPr lIns="0" rIns="0"/>
          <a:lstStyle/>
          <a:p>
            <a:pPr algn="ctr"/>
            <a:r>
              <a:rPr lang="fr-FR" sz="800" dirty="0">
                <a:solidFill>
                  <a:srgbClr val="FF0000"/>
                </a:solidFill>
                <a:latin typeface="+mn-lt"/>
                <a:ea typeface="ＭＳ Ｐゴシック" charset="-128"/>
              </a:rPr>
              <a:t>SA5 6G </a:t>
            </a:r>
            <a:r>
              <a:rPr lang="fr-FR" sz="800" dirty="0" err="1">
                <a:solidFill>
                  <a:srgbClr val="FF0000"/>
                </a:solidFill>
                <a:latin typeface="+mn-lt"/>
                <a:ea typeface="ＭＳ Ｐゴシック" charset="-128"/>
              </a:rPr>
              <a:t>Study</a:t>
            </a:r>
            <a:r>
              <a:rPr lang="fr-FR" sz="800" dirty="0">
                <a:solidFill>
                  <a:srgbClr val="FF0000"/>
                </a:solidFill>
                <a:latin typeface="+mn-lt"/>
                <a:ea typeface="ＭＳ Ｐゴシック" charset="-128"/>
              </a:rPr>
              <a:t>(</a:t>
            </a:r>
            <a:r>
              <a:rPr lang="fr-FR" sz="800" dirty="0" err="1">
                <a:solidFill>
                  <a:srgbClr val="FF0000"/>
                </a:solidFill>
                <a:latin typeface="+mn-lt"/>
                <a:ea typeface="ＭＳ Ｐゴシック" charset="-128"/>
              </a:rPr>
              <a:t>ies</a:t>
            </a:r>
            <a:r>
              <a:rPr lang="fr-FR" sz="800" dirty="0">
                <a:solidFill>
                  <a:srgbClr val="FF0000"/>
                </a:solidFill>
                <a:latin typeface="+mn-lt"/>
                <a:ea typeface="ＭＳ Ｐゴシック" charset="-128"/>
              </a:rPr>
              <a:t>)</a:t>
            </a:r>
          </a:p>
          <a:p>
            <a:pPr algn="ctr"/>
            <a:endParaRPr lang="fr-FR" sz="800" dirty="0">
              <a:solidFill>
                <a:srgbClr val="FF0000"/>
              </a:solidFill>
              <a:latin typeface="+mn-lt"/>
              <a:ea typeface="ＭＳ Ｐゴシック" charset="-128"/>
            </a:endParaRPr>
          </a:p>
        </p:txBody>
      </p:sp>
      <p:sp>
        <p:nvSpPr>
          <p:cNvPr id="127" name="Title 1">
            <a:extLst>
              <a:ext uri="{FF2B5EF4-FFF2-40B4-BE49-F238E27FC236}">
                <a16:creationId xmlns:a16="http://schemas.microsoft.com/office/drawing/2014/main" id="{CFA57679-78E2-4E52-BC31-57AB883C1798}"/>
              </a:ext>
            </a:extLst>
          </p:cNvPr>
          <p:cNvSpPr txBox="1">
            <a:spLocks/>
          </p:cNvSpPr>
          <p:nvPr/>
        </p:nvSpPr>
        <p:spPr bwMode="auto">
          <a:xfrm>
            <a:off x="6767622" y="1620175"/>
            <a:ext cx="2278234" cy="388686"/>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lIns="91430" tIns="45715" rIns="91430" bIns="45715" anchor="ctr">
            <a:scene3d>
              <a:camera prst="orthographicFront"/>
              <a:lightRig rig="soft" dir="t">
                <a:rot lat="0" lon="0" rev="15600000"/>
              </a:lightRig>
            </a:scene3d>
            <a:sp3d extrusionH="57150" prstMaterial="softEdge">
              <a:bevelT w="25400" h="38100"/>
            </a:sp3d>
          </a:bodyPr>
          <a:lstStyle/>
          <a:p>
            <a:pPr algn="ctr">
              <a:defRPr/>
            </a:pPr>
            <a:r>
              <a:rPr lang="en-GB" sz="1800" b="1" kern="0" dirty="0">
                <a:latin typeface="Montserrat" panose="00000500000000000000" pitchFamily="50" charset="0"/>
                <a:ea typeface="ＭＳ Ｐゴシック" charset="0"/>
                <a:cs typeface="ＭＳ Ｐゴシック" charset="0"/>
              </a:rPr>
              <a:t>Rel-20 - 5GA part</a:t>
            </a:r>
            <a:endParaRPr lang="en-US" sz="1600" b="1" kern="0" dirty="0">
              <a:latin typeface="Montserrat" panose="00000500000000000000" pitchFamily="50" charset="0"/>
              <a:ea typeface="ＭＳ Ｐゴシック" charset="0"/>
              <a:cs typeface="ＭＳ Ｐゴシック" charset="0"/>
            </a:endParaRPr>
          </a:p>
        </p:txBody>
      </p:sp>
      <p:sp>
        <p:nvSpPr>
          <p:cNvPr id="128" name="Chevron 60">
            <a:extLst>
              <a:ext uri="{FF2B5EF4-FFF2-40B4-BE49-F238E27FC236}">
                <a16:creationId xmlns:a16="http://schemas.microsoft.com/office/drawing/2014/main" id="{E910609E-7519-43DA-97A7-10AC69EA7F10}"/>
              </a:ext>
            </a:extLst>
          </p:cNvPr>
          <p:cNvSpPr/>
          <p:nvPr/>
        </p:nvSpPr>
        <p:spPr bwMode="auto">
          <a:xfrm>
            <a:off x="2952908" y="2863241"/>
            <a:ext cx="1152244" cy="192816"/>
          </a:xfrm>
          <a:prstGeom prst="chevron">
            <a:avLst/>
          </a:prstGeom>
          <a:solidFill>
            <a:schemeClr val="accent6">
              <a:lumMod val="20000"/>
              <a:lumOff val="80000"/>
            </a:schemeClr>
          </a:solidFill>
          <a:ln w="9525" cap="flat" cmpd="sng" algn="ctr">
            <a:noFill/>
            <a:prstDash val="solid"/>
            <a:round/>
            <a:headEnd type="none" w="med" len="med"/>
            <a:tailEnd type="none" w="med" len="med"/>
          </a:ln>
          <a:effectLst/>
        </p:spPr>
        <p:txBody>
          <a:bodyPr lIns="0" rIns="0"/>
          <a:lstStyle/>
          <a:p>
            <a:pPr algn="ctr"/>
            <a:r>
              <a:rPr lang="fr-FR" sz="700" dirty="0">
                <a:solidFill>
                  <a:srgbClr val="FF0000"/>
                </a:solidFill>
                <a:latin typeface="+mn-lt"/>
                <a:ea typeface="ＭＳ Ｐゴシック" charset="-128"/>
              </a:rPr>
              <a:t>OAM/CH prime Stage1</a:t>
            </a:r>
          </a:p>
        </p:txBody>
      </p:sp>
      <p:sp>
        <p:nvSpPr>
          <p:cNvPr id="129" name="TextBox 128">
            <a:extLst>
              <a:ext uri="{FF2B5EF4-FFF2-40B4-BE49-F238E27FC236}">
                <a16:creationId xmlns:a16="http://schemas.microsoft.com/office/drawing/2014/main" id="{4FF9F731-E63E-4ADE-A2CF-CE4D6AFB85FE}"/>
              </a:ext>
            </a:extLst>
          </p:cNvPr>
          <p:cNvSpPr txBox="1"/>
          <p:nvPr/>
        </p:nvSpPr>
        <p:spPr>
          <a:xfrm rot="21008097">
            <a:off x="233936" y="5374242"/>
            <a:ext cx="1868788" cy="600164"/>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preliminary information for comments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4066245005"/>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50E34D-9C9F-4609-A944-E0D055A7086E}"/>
              </a:ext>
            </a:extLst>
          </p:cNvPr>
          <p:cNvSpPr>
            <a:spLocks noGrp="1"/>
          </p:cNvSpPr>
          <p:nvPr>
            <p:ph type="title"/>
          </p:nvPr>
        </p:nvSpPr>
        <p:spPr/>
        <p:txBody>
          <a:bodyPr/>
          <a:lstStyle/>
          <a:p>
            <a:r>
              <a:rPr lang="en-US" altLang="zh-CN" dirty="0"/>
              <a:t>Detailed Rel-20 time plan with 5GA/6G</a:t>
            </a:r>
            <a:endParaRPr lang="zh-CN" altLang="en-US" dirty="0"/>
          </a:p>
        </p:txBody>
      </p:sp>
      <p:sp>
        <p:nvSpPr>
          <p:cNvPr id="3" name="Content Placeholder 2">
            <a:extLst>
              <a:ext uri="{FF2B5EF4-FFF2-40B4-BE49-F238E27FC236}">
                <a16:creationId xmlns:a16="http://schemas.microsoft.com/office/drawing/2014/main" id="{4FA983E6-F8CF-4F6A-960A-86F4510861A6}"/>
              </a:ext>
            </a:extLst>
          </p:cNvPr>
          <p:cNvSpPr>
            <a:spLocks noGrp="1"/>
          </p:cNvSpPr>
          <p:nvPr>
            <p:ph idx="1"/>
          </p:nvPr>
        </p:nvSpPr>
        <p:spPr>
          <a:xfrm>
            <a:off x="647700" y="1268627"/>
            <a:ext cx="10951176" cy="1944130"/>
          </a:xfrm>
          <a:ln>
            <a:solidFill>
              <a:schemeClr val="tx1"/>
            </a:solidFill>
          </a:ln>
        </p:spPr>
        <p:txBody>
          <a:bodyPr/>
          <a:lstStyle/>
          <a:p>
            <a:pPr marL="0" indent="0">
              <a:buNone/>
            </a:pPr>
            <a:r>
              <a:rPr lang="en-GB" altLang="zh-CN" sz="1600" b="1" dirty="0"/>
              <a:t>Overall Plan:</a:t>
            </a:r>
          </a:p>
          <a:p>
            <a:r>
              <a:rPr lang="en-GB" altLang="zh-CN" sz="1600" b="1" dirty="0"/>
              <a:t>OAM/CH prime feature:</a:t>
            </a:r>
            <a:endParaRPr lang="zh-CN" altLang="zh-CN" sz="1600" dirty="0"/>
          </a:p>
          <a:p>
            <a:pPr lvl="1"/>
            <a:r>
              <a:rPr lang="en-GB" altLang="zh-CN" sz="1050" dirty="0"/>
              <a:t>Start of Rel-20 study: Jan.2025 (SA#107/SA5#159)</a:t>
            </a:r>
          </a:p>
          <a:p>
            <a:pPr lvl="1"/>
            <a:r>
              <a:rPr lang="en-GB" altLang="zh-CN" sz="1050" dirty="0"/>
              <a:t>End of Rel-20 work: Mar.2027 (SA#115/SA5#172)</a:t>
            </a:r>
            <a:endParaRPr lang="zh-CN" altLang="zh-CN" sz="1050" dirty="0"/>
          </a:p>
          <a:p>
            <a:r>
              <a:rPr lang="en-GB" altLang="zh-CN" sz="1600" b="1" dirty="0"/>
              <a:t>OAM/CH support to network feature (SA5 is ready to support network features pending the availability of inputs from other WGs. )</a:t>
            </a:r>
            <a:endParaRPr lang="zh-CN" altLang="zh-CN" sz="1600" dirty="0"/>
          </a:p>
          <a:p>
            <a:pPr lvl="1"/>
            <a:r>
              <a:rPr lang="en-GB" altLang="zh-CN" sz="1050" dirty="0"/>
              <a:t>Start of Rel-20 study: Jun.2025 (SA#108/SA5#161)</a:t>
            </a:r>
            <a:endParaRPr lang="zh-CN" altLang="zh-CN" sz="1050" dirty="0"/>
          </a:p>
          <a:p>
            <a:pPr lvl="1"/>
            <a:r>
              <a:rPr lang="en-GB" altLang="zh-CN" sz="1050" dirty="0"/>
              <a:t>End of Rel-20 study: Mar.2027 (SA#115/SA5#172)</a:t>
            </a:r>
            <a:endParaRPr lang="zh-CN" altLang="en-US" sz="1050" dirty="0"/>
          </a:p>
        </p:txBody>
      </p:sp>
      <p:sp>
        <p:nvSpPr>
          <p:cNvPr id="4" name="Rectangle 3">
            <a:extLst>
              <a:ext uri="{FF2B5EF4-FFF2-40B4-BE49-F238E27FC236}">
                <a16:creationId xmlns:a16="http://schemas.microsoft.com/office/drawing/2014/main" id="{79C55F42-DC8A-44FB-9DE1-6A11CB63075E}"/>
              </a:ext>
            </a:extLst>
          </p:cNvPr>
          <p:cNvSpPr/>
          <p:nvPr/>
        </p:nvSpPr>
        <p:spPr>
          <a:xfrm>
            <a:off x="647700" y="3282951"/>
            <a:ext cx="5448300" cy="2930033"/>
          </a:xfrm>
          <a:prstGeom prst="rect">
            <a:avLst/>
          </a:prstGeom>
          <a:ln>
            <a:solidFill>
              <a:schemeClr val="tx1"/>
            </a:solidFill>
          </a:ln>
        </p:spPr>
        <p:txBody>
          <a:bodyPr wrap="square">
            <a:spAutoFit/>
          </a:bodyPr>
          <a:lstStyle/>
          <a:p>
            <a:pPr>
              <a:spcBef>
                <a:spcPct val="20000"/>
              </a:spcBef>
            </a:pPr>
            <a:r>
              <a:rPr lang="en-US" altLang="zh-CN" sz="1800" b="1" dirty="0">
                <a:latin typeface="+mn-lt"/>
                <a:cs typeface="+mn-cs"/>
              </a:rPr>
              <a:t>5GA:</a:t>
            </a:r>
          </a:p>
          <a:p>
            <a:pPr marL="609585" indent="-609585">
              <a:spcBef>
                <a:spcPct val="20000"/>
              </a:spcBef>
              <a:buBlip>
                <a:blip r:embed="rId2"/>
              </a:buBlip>
            </a:pPr>
            <a:r>
              <a:rPr lang="en-US" altLang="zh-CN" sz="1800" b="1" dirty="0">
                <a:latin typeface="+mn-lt"/>
                <a:cs typeface="+mn-cs"/>
              </a:rPr>
              <a:t>OAM/CH Prime:</a:t>
            </a:r>
          </a:p>
          <a:p>
            <a:pPr marL="989013" lvl="1" indent="-379413">
              <a:spcBef>
                <a:spcPct val="20000"/>
              </a:spcBef>
              <a:buClr>
                <a:srgbClr val="C00000"/>
              </a:buClr>
              <a:buBlip>
                <a:blip r:embed="rId3"/>
              </a:buBlip>
            </a:pPr>
            <a:r>
              <a:rPr lang="en-US" altLang="zh-CN" sz="1100" dirty="0">
                <a:latin typeface="+mn-lt"/>
              </a:rPr>
              <a:t>OAM/CH prime Stage-1 freeze: Jun 2025 – (same as SA1 stage-1 freeze)</a:t>
            </a:r>
          </a:p>
          <a:p>
            <a:pPr marL="989013" lvl="1" indent="-379413">
              <a:spcBef>
                <a:spcPct val="20000"/>
              </a:spcBef>
              <a:buClr>
                <a:srgbClr val="C00000"/>
              </a:buClr>
              <a:buBlip>
                <a:blip r:embed="rId3"/>
              </a:buBlip>
            </a:pPr>
            <a:r>
              <a:rPr lang="en-US" altLang="zh-CN" sz="1100" dirty="0">
                <a:latin typeface="+mn-lt"/>
              </a:rPr>
              <a:t>Stage-2 freeze : Jun 2026 (&gt;=80%); Sep 2026 (100%) – (same as SA2 stage-2 freeze)</a:t>
            </a:r>
          </a:p>
          <a:p>
            <a:pPr marL="989013" lvl="1" indent="-379413">
              <a:spcBef>
                <a:spcPct val="20000"/>
              </a:spcBef>
              <a:buClr>
                <a:srgbClr val="C00000"/>
              </a:buClr>
              <a:buBlip>
                <a:blip r:embed="rId3"/>
              </a:buBlip>
            </a:pPr>
            <a:r>
              <a:rPr lang="en-US" altLang="zh-CN" sz="1100" dirty="0">
                <a:latin typeface="+mn-lt"/>
              </a:rPr>
              <a:t>Stage-3 freeze : Mar 2027 – (same as CT stage-3 freeze)</a:t>
            </a:r>
          </a:p>
          <a:p>
            <a:pPr marL="609585" indent="-609585">
              <a:spcBef>
                <a:spcPct val="20000"/>
              </a:spcBef>
              <a:buBlip>
                <a:blip r:embed="rId2"/>
              </a:buBlip>
            </a:pPr>
            <a:r>
              <a:rPr lang="en-US" altLang="zh-CN" sz="1800" b="1" dirty="0">
                <a:latin typeface="+mn-lt"/>
                <a:cs typeface="+mn-cs"/>
              </a:rPr>
              <a:t>OAM/CH support network features: </a:t>
            </a:r>
          </a:p>
          <a:p>
            <a:pPr marL="989013" lvl="1" indent="-379413">
              <a:spcBef>
                <a:spcPct val="20000"/>
              </a:spcBef>
              <a:buClr>
                <a:srgbClr val="C00000"/>
              </a:buClr>
              <a:buBlip>
                <a:blip r:embed="rId3"/>
              </a:buBlip>
            </a:pPr>
            <a:r>
              <a:rPr lang="en-US" altLang="zh-CN" sz="1100" dirty="0">
                <a:latin typeface="+mn-lt"/>
              </a:rPr>
              <a:t>OAM/CH support Stage-1 freeze : Dec 2025 – (6 months later than SA1 stage-1 freeze)</a:t>
            </a:r>
          </a:p>
          <a:p>
            <a:pPr marL="989013" lvl="1" indent="-379413">
              <a:spcBef>
                <a:spcPct val="20000"/>
              </a:spcBef>
              <a:buClr>
                <a:srgbClr val="C00000"/>
              </a:buClr>
              <a:buBlip>
                <a:blip r:embed="rId3"/>
              </a:buBlip>
            </a:pPr>
            <a:r>
              <a:rPr lang="en-US" altLang="zh-CN" sz="1100" dirty="0">
                <a:latin typeface="+mn-lt"/>
              </a:rPr>
              <a:t>Stage-2 freeze: Sep 2026 (&gt;=80%); Dec 2026 (100%) – (3 months later than SA2 stage-2 freeze)</a:t>
            </a:r>
          </a:p>
          <a:p>
            <a:pPr marL="989013" lvl="1" indent="-379413">
              <a:spcBef>
                <a:spcPct val="20000"/>
              </a:spcBef>
              <a:buClr>
                <a:srgbClr val="C00000"/>
              </a:buClr>
              <a:buBlip>
                <a:blip r:embed="rId3"/>
              </a:buBlip>
            </a:pPr>
            <a:r>
              <a:rPr lang="en-US" altLang="zh-CN" sz="1100" dirty="0">
                <a:latin typeface="+mn-lt"/>
              </a:rPr>
              <a:t>Stage-3 freeze : Mar 2027 – (3 months earlier than CT </a:t>
            </a:r>
            <a:r>
              <a:rPr lang="en-US" altLang="zh-CN" sz="1100" dirty="0" err="1">
                <a:latin typeface="+mn-lt"/>
              </a:rPr>
              <a:t>OpenAPI</a:t>
            </a:r>
            <a:r>
              <a:rPr lang="en-US" altLang="zh-CN" sz="1100" dirty="0">
                <a:latin typeface="+mn-lt"/>
              </a:rPr>
              <a:t>/ASN.1 freeze)</a:t>
            </a:r>
          </a:p>
        </p:txBody>
      </p:sp>
      <p:sp>
        <p:nvSpPr>
          <p:cNvPr id="5" name="Rectangle 4">
            <a:extLst>
              <a:ext uri="{FF2B5EF4-FFF2-40B4-BE49-F238E27FC236}">
                <a16:creationId xmlns:a16="http://schemas.microsoft.com/office/drawing/2014/main" id="{10914C5E-C134-4EE1-93F9-A3C283F4B47E}"/>
              </a:ext>
            </a:extLst>
          </p:cNvPr>
          <p:cNvSpPr/>
          <p:nvPr/>
        </p:nvSpPr>
        <p:spPr>
          <a:xfrm>
            <a:off x="6096000" y="3282953"/>
            <a:ext cx="5448300" cy="2930032"/>
          </a:xfrm>
          <a:prstGeom prst="rect">
            <a:avLst/>
          </a:prstGeom>
          <a:ln>
            <a:solidFill>
              <a:schemeClr val="tx1"/>
            </a:solidFill>
          </a:ln>
        </p:spPr>
        <p:txBody>
          <a:bodyPr wrap="square">
            <a:spAutoFit/>
          </a:bodyPr>
          <a:lstStyle/>
          <a:p>
            <a:pPr>
              <a:spcBef>
                <a:spcPct val="20000"/>
              </a:spcBef>
            </a:pPr>
            <a:r>
              <a:rPr lang="en-US" altLang="zh-CN" sz="1600" b="1" dirty="0">
                <a:latin typeface="+mn-lt"/>
                <a:cs typeface="+mn-cs"/>
              </a:rPr>
              <a:t>6G SI Approval:</a:t>
            </a:r>
          </a:p>
          <a:p>
            <a:pPr marL="609585" indent="-609585">
              <a:spcBef>
                <a:spcPct val="20000"/>
              </a:spcBef>
              <a:buBlip>
                <a:blip r:embed="rId2"/>
              </a:buBlip>
            </a:pPr>
            <a:r>
              <a:rPr lang="en-US" altLang="zh-CN" sz="1600" b="1" dirty="0">
                <a:latin typeface="+mn-lt"/>
                <a:cs typeface="+mn-cs"/>
              </a:rPr>
              <a:t>OAM/CH Prime:</a:t>
            </a:r>
          </a:p>
          <a:p>
            <a:pPr marL="989013" lvl="1" indent="-379413">
              <a:spcBef>
                <a:spcPct val="20000"/>
              </a:spcBef>
              <a:buClr>
                <a:srgbClr val="C00000"/>
              </a:buClr>
              <a:buBlip>
                <a:blip r:embed="rId3"/>
              </a:buBlip>
            </a:pPr>
            <a:r>
              <a:rPr lang="en-US" altLang="zh-CN" sz="1050" dirty="0">
                <a:latin typeface="+mn-lt"/>
              </a:rPr>
              <a:t>SA5 SI approval: TSG#108 (Jun 2025) – (same as SA2 SI approval)</a:t>
            </a:r>
          </a:p>
          <a:p>
            <a:pPr marL="609585" indent="-609585">
              <a:spcBef>
                <a:spcPct val="20000"/>
              </a:spcBef>
              <a:buBlip>
                <a:blip r:embed="rId2"/>
              </a:buBlip>
            </a:pPr>
            <a:r>
              <a:rPr lang="en-US" altLang="zh-CN" sz="1600" b="1" dirty="0">
                <a:latin typeface="+mn-lt"/>
                <a:cs typeface="+mn-cs"/>
              </a:rPr>
              <a:t>OAM/CH support: </a:t>
            </a:r>
          </a:p>
          <a:p>
            <a:pPr marL="989013" lvl="1" indent="-379413">
              <a:spcBef>
                <a:spcPct val="20000"/>
              </a:spcBef>
              <a:buClr>
                <a:srgbClr val="C00000"/>
              </a:buClr>
              <a:buBlip>
                <a:blip r:embed="rId3"/>
              </a:buBlip>
            </a:pPr>
            <a:r>
              <a:rPr lang="en-US" altLang="zh-CN" sz="1050" dirty="0">
                <a:latin typeface="+mn-lt"/>
              </a:rPr>
              <a:t>SA5 SI approval: TSG#110 (Dec 2025) – (6 months later than SA2 SI approval)</a:t>
            </a:r>
          </a:p>
          <a:p>
            <a:pPr>
              <a:spcBef>
                <a:spcPct val="20000"/>
              </a:spcBef>
            </a:pPr>
            <a:r>
              <a:rPr lang="en-US" altLang="zh-CN" sz="1600" b="1" dirty="0">
                <a:latin typeface="+mn-lt"/>
                <a:cs typeface="+mn-cs"/>
              </a:rPr>
              <a:t>6G SI completion: </a:t>
            </a:r>
          </a:p>
          <a:p>
            <a:pPr marL="609585" indent="-609585">
              <a:spcBef>
                <a:spcPct val="20000"/>
              </a:spcBef>
              <a:buBlip>
                <a:blip r:embed="rId2"/>
              </a:buBlip>
            </a:pPr>
            <a:r>
              <a:rPr lang="en-US" altLang="zh-CN" sz="1600" b="1" dirty="0">
                <a:latin typeface="+mn-lt"/>
                <a:cs typeface="+mn-cs"/>
              </a:rPr>
              <a:t>OAM/CH Prime:</a:t>
            </a:r>
          </a:p>
          <a:p>
            <a:pPr marL="989013" lvl="1" indent="-379413">
              <a:spcBef>
                <a:spcPct val="20000"/>
              </a:spcBef>
              <a:buClr>
                <a:srgbClr val="C00000"/>
              </a:buClr>
              <a:buBlip>
                <a:blip r:embed="rId3"/>
              </a:buBlip>
            </a:pPr>
            <a:r>
              <a:rPr lang="en-US" altLang="zh-CN" sz="1050" dirty="0">
                <a:latin typeface="+mn-lt"/>
              </a:rPr>
              <a:t>SA5 6G SI completion: Dec 2026 or Mar 2027 (To be confirmed at future TSG meeting) </a:t>
            </a:r>
          </a:p>
          <a:p>
            <a:pPr marL="609585" indent="-609585">
              <a:spcBef>
                <a:spcPct val="20000"/>
              </a:spcBef>
              <a:buBlip>
                <a:blip r:embed="rId2"/>
              </a:buBlip>
            </a:pPr>
            <a:r>
              <a:rPr lang="en-US" altLang="zh-CN" sz="1600" b="1" dirty="0">
                <a:latin typeface="+mn-lt"/>
                <a:cs typeface="+mn-cs"/>
              </a:rPr>
              <a:t>OAM/CH support:</a:t>
            </a:r>
          </a:p>
          <a:p>
            <a:pPr marL="989013" lvl="1" indent="-379413">
              <a:spcBef>
                <a:spcPct val="20000"/>
              </a:spcBef>
              <a:buClr>
                <a:srgbClr val="C00000"/>
              </a:buClr>
              <a:buBlip>
                <a:blip r:embed="rId3"/>
              </a:buBlip>
            </a:pPr>
            <a:r>
              <a:rPr lang="en-US" altLang="zh-CN" sz="1050" dirty="0">
                <a:latin typeface="+mn-lt"/>
              </a:rPr>
              <a:t>SA5 6G SI completion: Dec 2026 or Mar 2027 (To be confirmed at future TSG meeting) ·</a:t>
            </a:r>
          </a:p>
        </p:txBody>
      </p:sp>
      <p:sp>
        <p:nvSpPr>
          <p:cNvPr id="6" name="TextBox 5">
            <a:extLst>
              <a:ext uri="{FF2B5EF4-FFF2-40B4-BE49-F238E27FC236}">
                <a16:creationId xmlns:a16="http://schemas.microsoft.com/office/drawing/2014/main" id="{FC324EC7-85DA-423A-B389-81F6E7A3F00F}"/>
              </a:ext>
            </a:extLst>
          </p:cNvPr>
          <p:cNvSpPr txBox="1"/>
          <p:nvPr/>
        </p:nvSpPr>
        <p:spPr>
          <a:xfrm rot="21008097">
            <a:off x="9392336" y="1484877"/>
            <a:ext cx="1868788" cy="600164"/>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preliminary information for comments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4144345154"/>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p:cNvSpPr>
          <p:nvPr>
            <p:ph type="body" idx="1"/>
          </p:nvPr>
        </p:nvSpPr>
        <p:spPr>
          <a:xfrm>
            <a:off x="861848" y="1325091"/>
            <a:ext cx="10229764" cy="3259101"/>
          </a:xfrm>
        </p:spPr>
        <p:txBody>
          <a:bodyPr/>
          <a:lstStyle/>
          <a:p>
            <a:pPr>
              <a:lnSpc>
                <a:spcPct val="90000"/>
              </a:lnSpc>
              <a:spcBef>
                <a:spcPct val="10000"/>
              </a:spcBef>
            </a:pPr>
            <a:r>
              <a:rPr lang="en-GB" altLang="zh-CN" sz="2000" dirty="0">
                <a:cs typeface="Times New Roman" pitchFamily="18" charset="0"/>
              </a:rPr>
              <a:t>SA5		</a:t>
            </a:r>
            <a:endParaRPr lang="en-GB" altLang="zh-CN" sz="2000" dirty="0">
              <a:solidFill>
                <a:srgbClr val="FF0000"/>
              </a:solidFill>
              <a:cs typeface="Times New Roman" pitchFamily="18" charset="0"/>
            </a:endParaRPr>
          </a:p>
          <a:p>
            <a:pPr>
              <a:lnSpc>
                <a:spcPct val="90000"/>
              </a:lnSpc>
              <a:buNone/>
            </a:pPr>
            <a:r>
              <a:rPr lang="en-GB" altLang="zh-CN" sz="2000" dirty="0">
                <a:cs typeface="Times New Roman" pitchFamily="18" charset="0"/>
              </a:rPr>
              <a:t>	</a:t>
            </a:r>
            <a:r>
              <a:rPr lang="de-DE" altLang="de-DE" sz="2000" dirty="0"/>
              <a:t>Zou Lan (Huawei)	</a:t>
            </a:r>
            <a:r>
              <a:rPr lang="en-GB" altLang="zh-CN" sz="2000" dirty="0">
                <a:cs typeface="Times New Roman" pitchFamily="18" charset="0"/>
              </a:rPr>
              <a:t> 			Chair			s</a:t>
            </a:r>
            <a:r>
              <a:rPr lang="en-GB" sz="2000" dirty="0">
                <a:ea typeface="宋体" pitchFamily="2" charset="-122"/>
                <a:cs typeface="Times New Roman" pitchFamily="18" charset="0"/>
              </a:rPr>
              <a:t>ince 0</a:t>
            </a:r>
            <a:r>
              <a:rPr lang="en-GB" altLang="zh-CN" sz="2000" dirty="0">
                <a:cs typeface="Times New Roman" pitchFamily="18" charset="0"/>
              </a:rPr>
              <a:t>8/2023</a:t>
            </a:r>
            <a:r>
              <a:rPr lang="en-GB" altLang="zh-CN" sz="2000" b="1" dirty="0">
                <a:solidFill>
                  <a:srgbClr val="FF0000"/>
                </a:solidFill>
                <a:cs typeface="Times New Roman" pitchFamily="18" charset="0"/>
              </a:rPr>
              <a:t> </a:t>
            </a:r>
          </a:p>
          <a:p>
            <a:pPr>
              <a:lnSpc>
                <a:spcPct val="90000"/>
              </a:lnSpc>
              <a:buNone/>
            </a:pPr>
            <a:r>
              <a:rPr lang="en-GB" altLang="zh-CN" sz="2000" dirty="0">
                <a:cs typeface="Times New Roman" pitchFamily="18" charset="0"/>
              </a:rPr>
              <a:t>	Thomas Tovinger (Ericsson) 			Vice Chair 	 	since 08/2023</a:t>
            </a:r>
            <a:br>
              <a:rPr lang="en-GB" altLang="zh-CN" sz="2000" dirty="0">
                <a:cs typeface="Times New Roman" pitchFamily="18" charset="0"/>
              </a:rPr>
            </a:br>
            <a:r>
              <a:rPr lang="en-GB" altLang="zh-CN" sz="2000" dirty="0">
                <a:cs typeface="Times New Roman" pitchFamily="18" charset="0"/>
              </a:rPr>
              <a:t>Anatoly Andrianov (</a:t>
            </a:r>
            <a:r>
              <a:rPr lang="en-GB" sz="2000" dirty="0">
                <a:cs typeface="Times New Roman" pitchFamily="18" charset="0"/>
              </a:rPr>
              <a:t>Nokia</a:t>
            </a:r>
            <a:r>
              <a:rPr lang="en-GB" altLang="zh-CN" sz="2000" dirty="0">
                <a:cs typeface="Times New Roman" pitchFamily="18" charset="0"/>
              </a:rPr>
              <a:t>) 			Vice Chair 		s</a:t>
            </a:r>
            <a:r>
              <a:rPr lang="en-GB" sz="2000" dirty="0">
                <a:ea typeface="宋体" pitchFamily="2" charset="-122"/>
                <a:cs typeface="Times New Roman" pitchFamily="18" charset="0"/>
              </a:rPr>
              <a:t>ince 0</a:t>
            </a:r>
            <a:r>
              <a:rPr lang="en-GB" altLang="zh-CN" sz="2000" dirty="0">
                <a:cs typeface="Times New Roman" pitchFamily="18" charset="0"/>
              </a:rPr>
              <a:t>8/2023</a:t>
            </a:r>
          </a:p>
          <a:p>
            <a:pPr>
              <a:lnSpc>
                <a:spcPct val="90000"/>
              </a:lnSpc>
              <a:buNone/>
            </a:pPr>
            <a:r>
              <a:rPr lang="fi-FI" sz="2000" kern="0" dirty="0"/>
              <a:t>	</a:t>
            </a:r>
            <a:r>
              <a:rPr lang="fi-FI" altLang="zh-CN" sz="2000" dirty="0"/>
              <a:t>Antoine Mouquet 				</a:t>
            </a:r>
            <a:r>
              <a:rPr lang="en-US" altLang="zh-CN" sz="2000" dirty="0"/>
              <a:t>MCC</a:t>
            </a:r>
            <a:r>
              <a:rPr lang="fi-FI" altLang="zh-CN" sz="2000" dirty="0"/>
              <a:t>			since 11/2023</a:t>
            </a:r>
            <a:endParaRPr lang="en-GB" altLang="zh-CN" sz="2000" dirty="0">
              <a:cs typeface="Times New Roman" pitchFamily="18" charset="0"/>
            </a:endParaRPr>
          </a:p>
          <a:p>
            <a:pPr lvl="1">
              <a:lnSpc>
                <a:spcPct val="90000"/>
              </a:lnSpc>
            </a:pPr>
            <a:endParaRPr lang="en-GB" altLang="zh-CN" sz="2000" dirty="0">
              <a:cs typeface="Times New Roman" pitchFamily="18" charset="0"/>
            </a:endParaRPr>
          </a:p>
          <a:p>
            <a:pPr lvl="1">
              <a:lnSpc>
                <a:spcPct val="90000"/>
              </a:lnSpc>
            </a:pPr>
            <a:r>
              <a:rPr lang="en-GB" altLang="zh-CN" sz="2000" dirty="0">
                <a:cs typeface="Times New Roman" pitchFamily="18" charset="0"/>
              </a:rPr>
              <a:t>Charging Sub-Working Group (SWG)</a:t>
            </a:r>
          </a:p>
          <a:p>
            <a:pPr>
              <a:lnSpc>
                <a:spcPct val="90000"/>
              </a:lnSpc>
              <a:buFontTx/>
              <a:buNone/>
            </a:pPr>
            <a:r>
              <a:rPr lang="en-GB" altLang="zh-CN" sz="2000" dirty="0">
                <a:cs typeface="Times New Roman" pitchFamily="18" charset="0"/>
              </a:rPr>
              <a:t>	Gerald Görmer (</a:t>
            </a:r>
            <a:r>
              <a:rPr lang="en-GB" sz="2000" dirty="0">
                <a:cs typeface="Times New Roman" pitchFamily="18" charset="0"/>
              </a:rPr>
              <a:t>MATRIXX Software</a:t>
            </a:r>
            <a:r>
              <a:rPr lang="en-GB" altLang="zh-CN" sz="2000" dirty="0">
                <a:cs typeface="Times New Roman" pitchFamily="18" charset="0"/>
              </a:rPr>
              <a:t>) 		</a:t>
            </a:r>
            <a:r>
              <a:rPr lang="en-US" altLang="zh-CN" sz="2000" dirty="0">
                <a:cs typeface="Times New Roman" pitchFamily="18" charset="0"/>
              </a:rPr>
              <a:t>SWG </a:t>
            </a:r>
            <a:r>
              <a:rPr lang="en-GB" altLang="zh-CN" sz="2000" dirty="0">
                <a:cs typeface="Times New Roman" pitchFamily="18" charset="0"/>
              </a:rPr>
              <a:t>Chair 		s</a:t>
            </a:r>
            <a:r>
              <a:rPr lang="en-GB" sz="2000" dirty="0">
                <a:ea typeface="宋体" pitchFamily="2" charset="-122"/>
                <a:cs typeface="Times New Roman" pitchFamily="18" charset="0"/>
              </a:rPr>
              <a:t>ince 0</a:t>
            </a:r>
            <a:r>
              <a:rPr lang="en-GB" altLang="zh-CN" sz="2000" dirty="0">
                <a:cs typeface="Times New Roman" pitchFamily="18" charset="0"/>
              </a:rPr>
              <a:t>8/2021</a:t>
            </a:r>
            <a:br>
              <a:rPr lang="en-GB" altLang="zh-CN" sz="2000" dirty="0">
                <a:cs typeface="Times New Roman" pitchFamily="18" charset="0"/>
              </a:rPr>
            </a:br>
            <a:r>
              <a:rPr lang="en-GB" altLang="zh-CN" sz="2000" dirty="0">
                <a:cs typeface="Times New Roman" pitchFamily="18" charset="0"/>
              </a:rPr>
              <a:t>Chen Shan (Huawei)				</a:t>
            </a:r>
            <a:r>
              <a:rPr lang="en-US" altLang="zh-CN" sz="2000" dirty="0">
                <a:cs typeface="Times New Roman" pitchFamily="18" charset="0"/>
              </a:rPr>
              <a:t>SWG </a:t>
            </a:r>
            <a:r>
              <a:rPr lang="en-GB" altLang="zh-CN" sz="2000" dirty="0">
                <a:cs typeface="Times New Roman" pitchFamily="18" charset="0"/>
              </a:rPr>
              <a:t>Vice Chair		since 05/2016</a:t>
            </a:r>
          </a:p>
          <a:p>
            <a:pPr>
              <a:lnSpc>
                <a:spcPct val="90000"/>
              </a:lnSpc>
              <a:buFontTx/>
              <a:buNone/>
            </a:pPr>
            <a:endParaRPr lang="en-GB" altLang="zh-CN" sz="2000" dirty="0">
              <a:solidFill>
                <a:srgbClr val="FF0000"/>
              </a:solidFill>
              <a:cs typeface="Times New Roman" pitchFamily="18" charset="0"/>
            </a:endParaRPr>
          </a:p>
          <a:p>
            <a:pPr marL="609600" lvl="1" indent="0">
              <a:lnSpc>
                <a:spcPct val="90000"/>
              </a:lnSpc>
              <a:buNone/>
            </a:pPr>
            <a:endParaRPr lang="en-GB" altLang="zh-CN" sz="2000" dirty="0">
              <a:cs typeface="Times New Roman" pitchFamily="18" charset="0"/>
            </a:endParaRPr>
          </a:p>
          <a:p>
            <a:pPr marL="0" indent="0">
              <a:lnSpc>
                <a:spcPct val="90000"/>
              </a:lnSpc>
              <a:buNone/>
            </a:pPr>
            <a:br>
              <a:rPr lang="en-GB" altLang="zh-CN" sz="2000" dirty="0">
                <a:cs typeface="Times New Roman" pitchFamily="18" charset="0"/>
              </a:rPr>
            </a:br>
            <a:endParaRPr lang="en-AU" sz="2000" dirty="0">
              <a:solidFill>
                <a:srgbClr val="FF3300"/>
              </a:solidFill>
              <a:ea typeface="宋体" pitchFamily="2" charset="-122"/>
              <a:cs typeface="Times New Roman" pitchFamily="18" charset="0"/>
            </a:endParaRPr>
          </a:p>
        </p:txBody>
      </p:sp>
      <p:sp>
        <p:nvSpPr>
          <p:cNvPr id="9219" name="Rectangle 4"/>
          <p:cNvSpPr>
            <a:spLocks noGrp="1"/>
          </p:cNvSpPr>
          <p:nvPr>
            <p:ph type="title"/>
          </p:nvPr>
        </p:nvSpPr>
        <p:spPr>
          <a:xfrm>
            <a:off x="127136" y="186200"/>
            <a:ext cx="10229764" cy="692150"/>
          </a:xfrm>
        </p:spPr>
        <p:txBody>
          <a:bodyPr/>
          <a:lstStyle/>
          <a:p>
            <a:r>
              <a:rPr lang="en-GB" sz="4000" dirty="0"/>
              <a:t>SA5 leadership</a:t>
            </a:r>
          </a:p>
        </p:txBody>
      </p:sp>
    </p:spTree>
    <p:extLst>
      <p:ext uri="{BB962C8B-B14F-4D97-AF65-F5344CB8AC3E}">
        <p14:creationId xmlns:p14="http://schemas.microsoft.com/office/powerpoint/2010/main" val="1070063465"/>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30E6AB-9842-4723-A64D-5FAEE78BBDDE}"/>
              </a:ext>
            </a:extLst>
          </p:cNvPr>
          <p:cNvSpPr>
            <a:spLocks noGrp="1"/>
          </p:cNvSpPr>
          <p:nvPr>
            <p:ph type="title"/>
          </p:nvPr>
        </p:nvSpPr>
        <p:spPr/>
        <p:txBody>
          <a:bodyPr/>
          <a:lstStyle/>
          <a:p>
            <a:r>
              <a:rPr lang="en-GB" altLang="en-US" dirty="0"/>
              <a:t>SA5 Rel-20 capacity summary </a:t>
            </a:r>
            <a:endParaRPr lang="zh-CN" altLang="en-US" dirty="0"/>
          </a:p>
        </p:txBody>
      </p:sp>
      <p:sp>
        <p:nvSpPr>
          <p:cNvPr id="6" name="Content Placeholder 2">
            <a:extLst>
              <a:ext uri="{FF2B5EF4-FFF2-40B4-BE49-F238E27FC236}">
                <a16:creationId xmlns:a16="http://schemas.microsoft.com/office/drawing/2014/main" id="{CBBE5E9C-2388-489A-9825-0BD51C90FACA}"/>
              </a:ext>
            </a:extLst>
          </p:cNvPr>
          <p:cNvSpPr txBox="1">
            <a:spLocks/>
          </p:cNvSpPr>
          <p:nvPr/>
        </p:nvSpPr>
        <p:spPr bwMode="auto">
          <a:xfrm>
            <a:off x="838200" y="1351735"/>
            <a:ext cx="10515600" cy="4777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8013" indent="-608013" algn="l" rtl="0" eaLnBrk="0" fontAlgn="base" hangingPunct="0">
              <a:spcBef>
                <a:spcPct val="20000"/>
              </a:spcBef>
              <a:spcAft>
                <a:spcPct val="0"/>
              </a:spcAft>
              <a:buBlip>
                <a:blip r:embed="rId2"/>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3"/>
              </a:buBlip>
              <a:defRPr sz="3200">
                <a:solidFill>
                  <a:schemeClr val="tx1"/>
                </a:solidFill>
                <a:latin typeface="+mn-lt"/>
              </a:defRPr>
            </a:lvl2pPr>
            <a:lvl3pPr marL="1522413" indent="-303213" algn="l" rtl="0" eaLnBrk="0" fontAlgn="base" hangingPunct="0">
              <a:spcBef>
                <a:spcPct val="20000"/>
              </a:spcBef>
              <a:spcAft>
                <a:spcPct val="0"/>
              </a:spcAft>
              <a:buBlip>
                <a:blip r:embed="rId4"/>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r>
              <a:rPr lang="en-US" sz="2400" kern="0" dirty="0"/>
              <a:t>SA5 capacity:</a:t>
            </a:r>
          </a:p>
          <a:p>
            <a:pPr lvl="1"/>
            <a:r>
              <a:rPr lang="en-US" sz="2000" kern="0" dirty="0"/>
              <a:t>Max </a:t>
            </a:r>
            <a:r>
              <a:rPr lang="en-US" altLang="en-US" sz="2000" kern="0" dirty="0"/>
              <a:t>TUs: 124 (OAM) / 80 (Charging)</a:t>
            </a:r>
          </a:p>
          <a:p>
            <a:pPr lvl="2"/>
            <a:r>
              <a:rPr lang="en-US" altLang="en-US" sz="1600" kern="0" dirty="0"/>
              <a:t>Additional buffer TUs: 61(OAM)/40(CH)</a:t>
            </a:r>
          </a:p>
          <a:p>
            <a:pPr lvl="1"/>
            <a:r>
              <a:rPr lang="en-US" altLang="en-US" sz="2000" kern="0" dirty="0"/>
              <a:t>Max number of SIs/WIs: 10~15 (OAM) / 6~10 (Charging)</a:t>
            </a:r>
          </a:p>
          <a:p>
            <a:pPr lvl="2"/>
            <a:r>
              <a:rPr lang="en-US" altLang="en-US" sz="1600" kern="0" dirty="0"/>
              <a:t>Note: one feature made up of SI+WI is counted as one item</a:t>
            </a:r>
          </a:p>
          <a:p>
            <a:pPr lvl="1"/>
            <a:r>
              <a:rPr lang="en-US" altLang="en-US" sz="2000" kern="0" dirty="0"/>
              <a:t>Max TUs per Feature: 12~8 TU</a:t>
            </a:r>
          </a:p>
          <a:p>
            <a:r>
              <a:rPr lang="en-US" altLang="en-US" sz="2400" kern="0" dirty="0"/>
              <a:t>Assumptions</a:t>
            </a:r>
          </a:p>
          <a:p>
            <a:pPr lvl="1"/>
            <a:r>
              <a:rPr lang="en-US" altLang="en-US" sz="2000" kern="0" dirty="0"/>
              <a:t>Start: Jun 2025, End: Mar 2027 (21 months)</a:t>
            </a:r>
          </a:p>
          <a:p>
            <a:pPr lvl="1"/>
            <a:r>
              <a:rPr lang="en-US" altLang="en-US" sz="2000" kern="0" dirty="0"/>
              <a:t>One track for OAM and One track for Charging</a:t>
            </a:r>
          </a:p>
          <a:p>
            <a:pPr lvl="1"/>
            <a:r>
              <a:rPr lang="en-US" altLang="en-US" sz="2000" kern="0" dirty="0"/>
              <a:t>Number of meetings: 10</a:t>
            </a:r>
          </a:p>
          <a:p>
            <a:pPr lvl="1"/>
            <a:r>
              <a:rPr lang="en-US" altLang="en-US" sz="2000" kern="0" dirty="0"/>
              <a:t>Expected total TUs per meeting (for all releases): 18.5 (OAM) / 12 (Charging)</a:t>
            </a:r>
          </a:p>
          <a:p>
            <a:pPr lvl="1"/>
            <a:r>
              <a:rPr lang="en-US" altLang="en-US" sz="2000" kern="0" dirty="0"/>
              <a:t>Total TUs (for all releases): 185 (OAM) / 120 (Charging)</a:t>
            </a:r>
          </a:p>
          <a:p>
            <a:pPr lvl="1"/>
            <a:r>
              <a:rPr lang="en-US" altLang="en-US" sz="2000" kern="0" dirty="0"/>
              <a:t>TUs for maintenance of past releases: 35 (OAM) / 18 (Charging)</a:t>
            </a:r>
          </a:p>
        </p:txBody>
      </p:sp>
      <p:sp>
        <p:nvSpPr>
          <p:cNvPr id="5" name="TextBox 4">
            <a:extLst>
              <a:ext uri="{FF2B5EF4-FFF2-40B4-BE49-F238E27FC236}">
                <a16:creationId xmlns:a16="http://schemas.microsoft.com/office/drawing/2014/main" id="{34DF4E41-A565-4FEF-86E4-FDD109B706F0}"/>
              </a:ext>
            </a:extLst>
          </p:cNvPr>
          <p:cNvSpPr txBox="1"/>
          <p:nvPr/>
        </p:nvSpPr>
        <p:spPr>
          <a:xfrm rot="21008097">
            <a:off x="9392336" y="1484877"/>
            <a:ext cx="1868788" cy="600164"/>
          </a:xfrm>
          <a:prstGeom prst="rect">
            <a:avLst/>
          </a:prstGeom>
          <a:solidFill>
            <a:srgbClr val="FFFF00"/>
          </a:solidFill>
        </p:spPr>
        <p:txBody>
          <a:bodyPr wrap="square" rtlCol="0">
            <a:spAutoFit/>
          </a:bodyPr>
          <a:lstStyle>
            <a:defPPr>
              <a:defRPr lang="zh-CN"/>
            </a:defPPr>
            <a:lvl1pPr>
              <a:defRPr sz="1100" b="1">
                <a:latin typeface="Calibri" panose="020F0502020204030204" pitchFamily="34" charset="0"/>
                <a:cs typeface="Calibri" panose="020F0502020204030204" pitchFamily="34" charset="0"/>
              </a:defRPr>
            </a:lvl1pPr>
          </a:lstStyle>
          <a:p>
            <a:r>
              <a:rPr lang="en-US" altLang="zh-CN" dirty="0">
                <a:solidFill>
                  <a:srgbClr val="FF0000"/>
                </a:solidFill>
              </a:rPr>
              <a:t>The content of this slides is preliminary information for comments </a:t>
            </a:r>
            <a:endParaRPr lang="zh-CN" altLang="en-US" dirty="0">
              <a:solidFill>
                <a:srgbClr val="FF0000"/>
              </a:solidFill>
              <a:highlight>
                <a:srgbClr val="00FFFF"/>
              </a:highlight>
            </a:endParaRPr>
          </a:p>
        </p:txBody>
      </p:sp>
    </p:spTree>
    <p:extLst>
      <p:ext uri="{BB962C8B-B14F-4D97-AF65-F5344CB8AC3E}">
        <p14:creationId xmlns:p14="http://schemas.microsoft.com/office/powerpoint/2010/main" val="20970381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48E5DD-C749-4217-918B-F738BFFE7D65}"/>
              </a:ext>
            </a:extLst>
          </p:cNvPr>
          <p:cNvSpPr>
            <a:spLocks noGrp="1"/>
          </p:cNvSpPr>
          <p:nvPr>
            <p:ph type="title"/>
          </p:nvPr>
        </p:nvSpPr>
        <p:spPr/>
        <p:txBody>
          <a:bodyPr/>
          <a:lstStyle/>
          <a:p>
            <a:r>
              <a:rPr lang="en-US" altLang="zh-CN" dirty="0"/>
              <a:t>TU allocation portion of 5GA part/6G part in Rel-20</a:t>
            </a:r>
            <a:endParaRPr lang="zh-CN" altLang="en-US" dirty="0"/>
          </a:p>
        </p:txBody>
      </p:sp>
      <p:sp>
        <p:nvSpPr>
          <p:cNvPr id="3" name="Content Placeholder 2">
            <a:extLst>
              <a:ext uri="{FF2B5EF4-FFF2-40B4-BE49-F238E27FC236}">
                <a16:creationId xmlns:a16="http://schemas.microsoft.com/office/drawing/2014/main" id="{031A0D0C-059F-43BA-822D-392A781BD86F}"/>
              </a:ext>
            </a:extLst>
          </p:cNvPr>
          <p:cNvSpPr>
            <a:spLocks noGrp="1"/>
          </p:cNvSpPr>
          <p:nvPr>
            <p:ph idx="1"/>
          </p:nvPr>
        </p:nvSpPr>
        <p:spPr/>
        <p:txBody>
          <a:bodyPr/>
          <a:lstStyle/>
          <a:p>
            <a:r>
              <a:rPr lang="en-US" altLang="zh-CN" sz="2800" dirty="0"/>
              <a:t>SA5 has discussed the</a:t>
            </a:r>
            <a:r>
              <a:rPr lang="zh-CN" altLang="en-US" sz="2800" dirty="0"/>
              <a:t> </a:t>
            </a:r>
            <a:r>
              <a:rPr lang="en-US" altLang="zh-CN" sz="2800" dirty="0"/>
              <a:t>TU</a:t>
            </a:r>
            <a:r>
              <a:rPr lang="zh-CN" altLang="en-US" sz="2800" dirty="0"/>
              <a:t> </a:t>
            </a:r>
            <a:r>
              <a:rPr lang="en-US" altLang="zh-CN" sz="2800" dirty="0"/>
              <a:t>allocation</a:t>
            </a:r>
            <a:r>
              <a:rPr lang="zh-CN" altLang="en-US" sz="2800" dirty="0"/>
              <a:t> </a:t>
            </a:r>
            <a:r>
              <a:rPr lang="en-US" altLang="zh-CN" sz="2800" dirty="0"/>
              <a:t>and</a:t>
            </a:r>
            <a:r>
              <a:rPr lang="zh-CN" altLang="en-US" sz="2800" dirty="0"/>
              <a:t> </a:t>
            </a:r>
            <a:r>
              <a:rPr lang="en-US" altLang="zh-CN" sz="2800" dirty="0"/>
              <a:t>hasn’t</a:t>
            </a:r>
            <a:r>
              <a:rPr lang="zh-CN" altLang="en-US" sz="2800" dirty="0"/>
              <a:t> </a:t>
            </a:r>
            <a:r>
              <a:rPr lang="en-US" altLang="zh-CN" sz="2800" dirty="0"/>
              <a:t>reached</a:t>
            </a:r>
            <a:r>
              <a:rPr lang="zh-CN" altLang="en-US" sz="2800" dirty="0"/>
              <a:t> </a:t>
            </a:r>
            <a:r>
              <a:rPr lang="en-US" altLang="zh-CN" sz="2800" dirty="0"/>
              <a:t>agreement</a:t>
            </a:r>
            <a:r>
              <a:rPr lang="zh-CN" altLang="en-US" sz="2800" dirty="0"/>
              <a:t> </a:t>
            </a:r>
            <a:r>
              <a:rPr lang="en-US" altLang="zh-CN" sz="2800" dirty="0"/>
              <a:t>yet. The following information are currently under discussion: </a:t>
            </a:r>
          </a:p>
          <a:p>
            <a:pPr lvl="1"/>
            <a:r>
              <a:rPr lang="en-US" altLang="zh-CN" sz="2400" dirty="0"/>
              <a:t>Management support of network features:</a:t>
            </a:r>
          </a:p>
          <a:p>
            <a:pPr lvl="2"/>
            <a:r>
              <a:rPr lang="en-US" altLang="zh-CN" sz="1600" dirty="0"/>
              <a:t>for management of RAN: follow the RAN2/RAN3 split allocation: e.g. x% (5GA), y%(6G)</a:t>
            </a:r>
          </a:p>
          <a:p>
            <a:pPr lvl="2"/>
            <a:r>
              <a:rPr lang="en-US" altLang="zh-CN" sz="1600" dirty="0"/>
              <a:t>for management of 5GC: follow the SA2 split allocation e.g. m% (5GA), n%(6G)</a:t>
            </a:r>
          </a:p>
          <a:p>
            <a:pPr lvl="1"/>
            <a:r>
              <a:rPr lang="en-US" altLang="zh-CN" sz="2400" dirty="0"/>
              <a:t>OAM Prime features: </a:t>
            </a:r>
          </a:p>
          <a:p>
            <a:pPr lvl="2"/>
            <a:r>
              <a:rPr lang="en-US" altLang="zh-CN" sz="1600" dirty="0"/>
              <a:t>Option A (bottom up): Decide the TU allocation when we have a full Rel-20 feature list. </a:t>
            </a:r>
          </a:p>
          <a:p>
            <a:pPr lvl="2"/>
            <a:r>
              <a:rPr lang="en-US" altLang="zh-CN" sz="1600" dirty="0"/>
              <a:t>Option B (top down): Give the budget allocation for OAM prime features with considering companies’ inputs on how to split it. </a:t>
            </a:r>
          </a:p>
          <a:p>
            <a:pPr lvl="3"/>
            <a:r>
              <a:rPr lang="en-US" altLang="zh-CN" sz="1600" dirty="0"/>
              <a:t>Samsung opinion is to consider 30% of total 6G TU for 5GA for OAM prime feature.</a:t>
            </a:r>
          </a:p>
        </p:txBody>
      </p:sp>
    </p:spTree>
    <p:extLst>
      <p:ext uri="{BB962C8B-B14F-4D97-AF65-F5344CB8AC3E}">
        <p14:creationId xmlns:p14="http://schemas.microsoft.com/office/powerpoint/2010/main" val="3946862327"/>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14846B3-C87D-433B-86ED-7790A62537ED}"/>
              </a:ext>
            </a:extLst>
          </p:cNvPr>
          <p:cNvSpPr>
            <a:spLocks noGrp="1"/>
          </p:cNvSpPr>
          <p:nvPr>
            <p:ph type="title"/>
          </p:nvPr>
        </p:nvSpPr>
        <p:spPr>
          <a:xfrm>
            <a:off x="652463" y="228600"/>
            <a:ext cx="9102725" cy="1143000"/>
          </a:xfrm>
        </p:spPr>
        <p:txBody>
          <a:bodyPr/>
          <a:lstStyle/>
          <a:p>
            <a:r>
              <a:rPr lang="en-US" altLang="zh-CN" dirty="0"/>
              <a:t>Potential Rel-20 management features workshop (planned)</a:t>
            </a:r>
            <a:endParaRPr lang="zh-CN" altLang="en-US" dirty="0"/>
          </a:p>
        </p:txBody>
      </p:sp>
      <p:sp>
        <p:nvSpPr>
          <p:cNvPr id="6" name="Content Placeholder 2">
            <a:extLst>
              <a:ext uri="{FF2B5EF4-FFF2-40B4-BE49-F238E27FC236}">
                <a16:creationId xmlns:a16="http://schemas.microsoft.com/office/drawing/2014/main" id="{3D0C935D-CF09-4E51-89A0-378EAF629CEE}"/>
              </a:ext>
            </a:extLst>
          </p:cNvPr>
          <p:cNvSpPr txBox="1">
            <a:spLocks/>
          </p:cNvSpPr>
          <p:nvPr/>
        </p:nvSpPr>
        <p:spPr bwMode="auto">
          <a:xfrm>
            <a:off x="583260" y="1422300"/>
            <a:ext cx="10904220" cy="482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8013" indent="-608013" algn="l" rtl="0" eaLnBrk="0" fontAlgn="base" hangingPunct="0">
              <a:spcBef>
                <a:spcPct val="20000"/>
              </a:spcBef>
              <a:spcAft>
                <a:spcPct val="0"/>
              </a:spcAft>
              <a:buBlip>
                <a:blip r:embed="rId2"/>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3"/>
              </a:buBlip>
              <a:defRPr sz="3200">
                <a:solidFill>
                  <a:schemeClr val="tx1"/>
                </a:solidFill>
                <a:latin typeface="+mn-lt"/>
              </a:defRPr>
            </a:lvl2pPr>
            <a:lvl3pPr marL="1522413" indent="-303213" algn="l" rtl="0" eaLnBrk="0" fontAlgn="base" hangingPunct="0">
              <a:spcBef>
                <a:spcPct val="20000"/>
              </a:spcBef>
              <a:spcAft>
                <a:spcPct val="0"/>
              </a:spcAft>
              <a:buBlip>
                <a:blip r:embed="rId4"/>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r>
              <a:rPr lang="en-US" altLang="zh-CN" sz="1600" b="1" kern="0" dirty="0"/>
              <a:t>Plan for management Feature Workshop (details to be updated according to the availability of inputs):</a:t>
            </a:r>
          </a:p>
          <a:p>
            <a:r>
              <a:rPr lang="en-US" altLang="zh-CN" sz="1600" b="1" kern="0" dirty="0">
                <a:solidFill>
                  <a:srgbClr val="0000FF"/>
                </a:solidFill>
              </a:rPr>
              <a:t>The scope of the workshops is 5GA related new management features including OAM/CH prime features and management support to new network features. </a:t>
            </a:r>
          </a:p>
          <a:p>
            <a:pPr lvl="1">
              <a:buFont typeface="+mj-lt"/>
              <a:buAutoNum type="arabicPeriod"/>
            </a:pPr>
            <a:r>
              <a:rPr lang="en-US" altLang="zh-CN" sz="1600" kern="0" dirty="0"/>
              <a:t>January 2025: Online presentation on potential topics and directions (4 TUs)</a:t>
            </a:r>
          </a:p>
          <a:p>
            <a:pPr lvl="1">
              <a:buFont typeface="+mj-lt"/>
              <a:buAutoNum type="arabicPeriod"/>
            </a:pPr>
            <a:r>
              <a:rPr lang="en-US" altLang="zh-CN" sz="1600" kern="0" dirty="0"/>
              <a:t>February 2025 (SA5#159): Contributions more focused on concrete topics, especially on management prime features (2 TUs)</a:t>
            </a:r>
          </a:p>
          <a:p>
            <a:pPr lvl="1"/>
            <a:endParaRPr lang="en-US" altLang="zh-CN" sz="1600" kern="0" dirty="0"/>
          </a:p>
          <a:p>
            <a:r>
              <a:rPr lang="en-US" altLang="zh-CN" sz="1600" b="1" kern="0" dirty="0"/>
              <a:t>Draft Agenda</a:t>
            </a:r>
          </a:p>
          <a:p>
            <a:pPr marL="1144588" lvl="1" indent="-460375">
              <a:buFont typeface="+mj-lt"/>
              <a:buAutoNum type="arabicPeriod"/>
            </a:pPr>
            <a:r>
              <a:rPr lang="en-US" altLang="zh-CN" sz="1600" kern="0" dirty="0"/>
              <a:t>Opening of the workshop </a:t>
            </a:r>
          </a:p>
          <a:p>
            <a:pPr marL="1141413" lvl="1" indent="-457200">
              <a:buFont typeface="+mj-lt"/>
              <a:buAutoNum type="arabicPeriod"/>
            </a:pPr>
            <a:r>
              <a:rPr lang="en-US" altLang="zh-CN" sz="1600" kern="0" dirty="0">
                <a:solidFill>
                  <a:srgbClr val="0000FF"/>
                </a:solidFill>
              </a:rPr>
              <a:t>Contributions from 3GPP member companies</a:t>
            </a:r>
          </a:p>
          <a:p>
            <a:pPr marL="1674784" lvl="2" indent="-457200"/>
            <a:r>
              <a:rPr lang="en-US" altLang="zh-CN" sz="1600" kern="0" dirty="0">
                <a:solidFill>
                  <a:srgbClr val="0000FF"/>
                </a:solidFill>
              </a:rPr>
              <a:t>Contributions on potential Rel-20 management use cases and requirements, etc. </a:t>
            </a:r>
          </a:p>
          <a:p>
            <a:pPr marL="1674784" lvl="2" indent="-457200"/>
            <a:r>
              <a:rPr lang="en-US" altLang="zh-CN" sz="1600" kern="0" dirty="0">
                <a:solidFill>
                  <a:srgbClr val="0000FF"/>
                </a:solidFill>
              </a:rPr>
              <a:t>Up to one contribution per company</a:t>
            </a:r>
          </a:p>
          <a:p>
            <a:pPr marL="1142962" lvl="1" indent="-457200">
              <a:buFont typeface="+mj-lt"/>
              <a:buAutoNum type="arabicPeriod" startAt="3"/>
            </a:pPr>
            <a:r>
              <a:rPr lang="en-US" altLang="zh-CN" sz="1600" kern="0" dirty="0"/>
              <a:t>Chairman's summary and open discussion</a:t>
            </a:r>
            <a:r>
              <a:rPr lang="en-US" altLang="zh-CN" sz="1600" i="1" kern="0" dirty="0">
                <a:solidFill>
                  <a:srgbClr val="FF0000"/>
                </a:solidFill>
              </a:rPr>
              <a:t> </a:t>
            </a:r>
          </a:p>
          <a:p>
            <a:pPr marL="1144588" lvl="1" indent="-460375">
              <a:buFont typeface="+mj-lt"/>
              <a:buAutoNum type="arabicPeriod" startAt="3"/>
            </a:pPr>
            <a:r>
              <a:rPr lang="en-US" altLang="zh-CN" sz="1600" kern="0" dirty="0"/>
              <a:t>Closing of the workshop</a:t>
            </a:r>
          </a:p>
          <a:p>
            <a:pPr marL="684213" lvl="1" indent="0">
              <a:buNone/>
            </a:pPr>
            <a:endParaRPr lang="en-US" altLang="zh-CN" sz="1600" kern="0" dirty="0"/>
          </a:p>
          <a:p>
            <a:pPr marL="608013" lvl="1" indent="-608013">
              <a:buBlip>
                <a:blip r:embed="rId2"/>
              </a:buBlip>
            </a:pPr>
            <a:r>
              <a:rPr lang="en-US" altLang="zh-CN" sz="1600" kern="0" dirty="0">
                <a:cs typeface="+mn-cs"/>
              </a:rPr>
              <a:t>Please feel free to contact Chair if you plan to provide presentation, and it will be helpful to make better planning for this activity.</a:t>
            </a:r>
            <a:endParaRPr lang="zh-CN" altLang="en-US" sz="1600" kern="0" dirty="0">
              <a:cs typeface="+mn-cs"/>
            </a:endParaRPr>
          </a:p>
          <a:p>
            <a:pPr marL="608013" lvl="1" indent="-608013">
              <a:buBlip>
                <a:blip r:embed="rId2"/>
              </a:buBlip>
            </a:pPr>
            <a:endParaRPr lang="en-US" altLang="zh-CN" sz="1600" kern="0" dirty="0">
              <a:cs typeface="+mn-cs"/>
            </a:endParaRPr>
          </a:p>
          <a:p>
            <a:pPr lvl="1"/>
            <a:endParaRPr lang="en-US" altLang="zh-CN" sz="1600" kern="0" dirty="0"/>
          </a:p>
        </p:txBody>
      </p:sp>
    </p:spTree>
    <p:extLst>
      <p:ext uri="{BB962C8B-B14F-4D97-AF65-F5344CB8AC3E}">
        <p14:creationId xmlns:p14="http://schemas.microsoft.com/office/powerpoint/2010/main" val="30095041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58D6C5-B2B9-4A08-B64D-D31BFA433E1D}"/>
              </a:ext>
            </a:extLst>
          </p:cNvPr>
          <p:cNvSpPr>
            <a:spLocks noGrp="1"/>
          </p:cNvSpPr>
          <p:nvPr>
            <p:ph type="title"/>
          </p:nvPr>
        </p:nvSpPr>
        <p:spPr/>
        <p:txBody>
          <a:bodyPr/>
          <a:lstStyle/>
          <a:p>
            <a:r>
              <a:rPr lang="en-US" altLang="zh-CN" sz="4000" dirty="0"/>
              <a:t>SA5 Liaisons to SA</a:t>
            </a:r>
            <a:endParaRPr lang="zh-CN" altLang="en-US" sz="4000" dirty="0"/>
          </a:p>
        </p:txBody>
      </p:sp>
      <p:graphicFrame>
        <p:nvGraphicFramePr>
          <p:cNvPr id="5" name="表格 8">
            <a:extLst>
              <a:ext uri="{FF2B5EF4-FFF2-40B4-BE49-F238E27FC236}">
                <a16:creationId xmlns:a16="http://schemas.microsoft.com/office/drawing/2014/main" id="{778399BB-476D-437C-B47C-E52D92B23EB6}"/>
              </a:ext>
            </a:extLst>
          </p:cNvPr>
          <p:cNvGraphicFramePr>
            <a:graphicFrameLocks noGrp="1"/>
          </p:cNvGraphicFramePr>
          <p:nvPr>
            <p:extLst>
              <p:ext uri="{D42A27DB-BD31-4B8C-83A1-F6EECF244321}">
                <p14:modId xmlns:p14="http://schemas.microsoft.com/office/powerpoint/2010/main" val="1970803596"/>
              </p:ext>
            </p:extLst>
          </p:nvPr>
        </p:nvGraphicFramePr>
        <p:xfrm>
          <a:off x="244800" y="1186920"/>
          <a:ext cx="11678400" cy="4930442"/>
        </p:xfrm>
        <a:graphic>
          <a:graphicData uri="http://schemas.openxmlformats.org/drawingml/2006/table">
            <a:tbl>
              <a:tblPr firstRow="1" firstCol="1" bandRow="1">
                <a:tableStyleId>{F5AB1C69-6EDB-4FF4-983F-18BD219EF322}</a:tableStyleId>
              </a:tblPr>
              <a:tblGrid>
                <a:gridCol w="1079974">
                  <a:extLst>
                    <a:ext uri="{9D8B030D-6E8A-4147-A177-3AD203B41FA5}">
                      <a16:colId xmlns:a16="http://schemas.microsoft.com/office/drawing/2014/main" val="1050790511"/>
                    </a:ext>
                  </a:extLst>
                </a:gridCol>
                <a:gridCol w="1057670">
                  <a:extLst>
                    <a:ext uri="{9D8B030D-6E8A-4147-A177-3AD203B41FA5}">
                      <a16:colId xmlns:a16="http://schemas.microsoft.com/office/drawing/2014/main" val="3496033843"/>
                    </a:ext>
                  </a:extLst>
                </a:gridCol>
                <a:gridCol w="2880715">
                  <a:extLst>
                    <a:ext uri="{9D8B030D-6E8A-4147-A177-3AD203B41FA5}">
                      <a16:colId xmlns:a16="http://schemas.microsoft.com/office/drawing/2014/main" val="1721966559"/>
                    </a:ext>
                  </a:extLst>
                </a:gridCol>
                <a:gridCol w="938802">
                  <a:extLst>
                    <a:ext uri="{9D8B030D-6E8A-4147-A177-3AD203B41FA5}">
                      <a16:colId xmlns:a16="http://schemas.microsoft.com/office/drawing/2014/main" val="3101015917"/>
                    </a:ext>
                  </a:extLst>
                </a:gridCol>
                <a:gridCol w="1185461">
                  <a:extLst>
                    <a:ext uri="{9D8B030D-6E8A-4147-A177-3AD203B41FA5}">
                      <a16:colId xmlns:a16="http://schemas.microsoft.com/office/drawing/2014/main" val="3854183205"/>
                    </a:ext>
                  </a:extLst>
                </a:gridCol>
                <a:gridCol w="1646678">
                  <a:extLst>
                    <a:ext uri="{9D8B030D-6E8A-4147-A177-3AD203B41FA5}">
                      <a16:colId xmlns:a16="http://schemas.microsoft.com/office/drawing/2014/main" val="520188439"/>
                    </a:ext>
                  </a:extLst>
                </a:gridCol>
                <a:gridCol w="1444550">
                  <a:extLst>
                    <a:ext uri="{9D8B030D-6E8A-4147-A177-3AD203B41FA5}">
                      <a16:colId xmlns:a16="http://schemas.microsoft.com/office/drawing/2014/main" val="2501763921"/>
                    </a:ext>
                  </a:extLst>
                </a:gridCol>
                <a:gridCol w="1444550">
                  <a:extLst>
                    <a:ext uri="{9D8B030D-6E8A-4147-A177-3AD203B41FA5}">
                      <a16:colId xmlns:a16="http://schemas.microsoft.com/office/drawing/2014/main" val="2160464347"/>
                    </a:ext>
                  </a:extLst>
                </a:gridCol>
              </a:tblGrid>
              <a:tr h="122436">
                <a:tc>
                  <a:txBody>
                    <a:bodyPr/>
                    <a:lstStyle/>
                    <a:p>
                      <a:pPr algn="ctr">
                        <a:spcAft>
                          <a:spcPts val="0"/>
                        </a:spcAft>
                      </a:pPr>
                      <a:r>
                        <a:rPr lang="en-US" sz="1400" dirty="0" err="1">
                          <a:solidFill>
                            <a:schemeClr val="tx1"/>
                          </a:solidFill>
                          <a:effectLst/>
                          <a:latin typeface="+mn-lt"/>
                        </a:rPr>
                        <a:t>Tdoc</a:t>
                      </a:r>
                      <a:endParaRPr lang="en-US" sz="1400" dirty="0">
                        <a:solidFill>
                          <a:schemeClr val="tx1"/>
                        </a:solidFill>
                        <a:effectLst/>
                        <a:latin typeface="+mn-lt"/>
                        <a:ea typeface="PMingLiU"/>
                      </a:endParaRPr>
                    </a:p>
                  </a:txBody>
                  <a:tcPr marL="68580" marR="68580" marT="0" marB="0" anchor="b">
                    <a:solidFill>
                      <a:srgbClr val="92D050"/>
                    </a:solidFill>
                  </a:tcPr>
                </a:tc>
                <a:tc>
                  <a:txBody>
                    <a:bodyPr/>
                    <a:lstStyle/>
                    <a:p>
                      <a:pPr algn="ctr">
                        <a:spcAft>
                          <a:spcPts val="0"/>
                        </a:spcAft>
                      </a:pPr>
                      <a:r>
                        <a:rPr lang="en-US" sz="1400" dirty="0">
                          <a:solidFill>
                            <a:schemeClr val="tx1"/>
                          </a:solidFill>
                          <a:effectLst/>
                          <a:latin typeface="+mn-lt"/>
                        </a:rPr>
                        <a:t>Reply To</a:t>
                      </a:r>
                      <a:endParaRPr lang="en-US" sz="1400" dirty="0">
                        <a:solidFill>
                          <a:schemeClr val="tx1"/>
                        </a:solidFill>
                        <a:effectLst/>
                        <a:latin typeface="+mn-lt"/>
                        <a:ea typeface="PMingLiU"/>
                      </a:endParaRPr>
                    </a:p>
                  </a:txBody>
                  <a:tcPr marL="68580" marR="68580" marT="0" marB="0" anchor="b">
                    <a:solidFill>
                      <a:srgbClr val="92D050"/>
                    </a:solidFill>
                  </a:tcPr>
                </a:tc>
                <a:tc>
                  <a:txBody>
                    <a:bodyPr/>
                    <a:lstStyle/>
                    <a:p>
                      <a:pPr algn="ctr">
                        <a:spcAft>
                          <a:spcPts val="0"/>
                        </a:spcAft>
                      </a:pPr>
                      <a:r>
                        <a:rPr lang="en-US" sz="1400" dirty="0">
                          <a:solidFill>
                            <a:schemeClr val="tx1"/>
                          </a:solidFill>
                          <a:effectLst/>
                          <a:latin typeface="+mn-lt"/>
                        </a:rPr>
                        <a:t>Title</a:t>
                      </a:r>
                      <a:endParaRPr lang="en-US" sz="1400" dirty="0">
                        <a:solidFill>
                          <a:schemeClr val="tx1"/>
                        </a:solidFill>
                        <a:effectLst/>
                        <a:latin typeface="+mn-lt"/>
                        <a:ea typeface="PMingLiU"/>
                      </a:endParaRPr>
                    </a:p>
                  </a:txBody>
                  <a:tcPr marL="68580" marR="68580" marT="0" marB="0" anchor="b">
                    <a:solidFill>
                      <a:srgbClr val="92D050"/>
                    </a:solidFill>
                  </a:tcPr>
                </a:tc>
                <a:tc>
                  <a:txBody>
                    <a:bodyPr/>
                    <a:lstStyle/>
                    <a:p>
                      <a:pPr algn="ctr">
                        <a:spcAft>
                          <a:spcPts val="0"/>
                        </a:spcAft>
                      </a:pPr>
                      <a:r>
                        <a:rPr lang="en-US" sz="1400" dirty="0">
                          <a:solidFill>
                            <a:schemeClr val="tx1"/>
                          </a:solidFill>
                          <a:effectLst/>
                          <a:latin typeface="+mn-lt"/>
                        </a:rPr>
                        <a:t>Doc-type</a:t>
                      </a:r>
                      <a:endParaRPr lang="en-US" sz="1400" dirty="0">
                        <a:solidFill>
                          <a:schemeClr val="tx1"/>
                        </a:solidFill>
                        <a:effectLst/>
                        <a:latin typeface="+mn-lt"/>
                        <a:ea typeface="PMingLiU"/>
                      </a:endParaRPr>
                    </a:p>
                  </a:txBody>
                  <a:tcPr marL="68580" marR="68580" marT="0" marB="0" anchor="b">
                    <a:solidFill>
                      <a:srgbClr val="92D050"/>
                    </a:solidFill>
                  </a:tcPr>
                </a:tc>
                <a:tc>
                  <a:txBody>
                    <a:bodyPr/>
                    <a:lstStyle/>
                    <a:p>
                      <a:pPr algn="ctr">
                        <a:spcAft>
                          <a:spcPts val="0"/>
                        </a:spcAft>
                      </a:pPr>
                      <a:r>
                        <a:rPr lang="en-US" sz="1400" dirty="0">
                          <a:solidFill>
                            <a:schemeClr val="tx1"/>
                          </a:solidFill>
                          <a:effectLst/>
                          <a:latin typeface="+mn-lt"/>
                        </a:rPr>
                        <a:t>Source</a:t>
                      </a:r>
                      <a:endParaRPr lang="en-US" sz="1400" dirty="0">
                        <a:solidFill>
                          <a:schemeClr val="tx1"/>
                        </a:solidFill>
                        <a:effectLst/>
                        <a:latin typeface="+mn-lt"/>
                        <a:ea typeface="PMingLiU"/>
                      </a:endParaRPr>
                    </a:p>
                  </a:txBody>
                  <a:tcPr marL="68580" marR="68580" marT="0" marB="0" anchor="b">
                    <a:solidFill>
                      <a:srgbClr val="92D050"/>
                    </a:solidFill>
                  </a:tcPr>
                </a:tc>
                <a:tc>
                  <a:txBody>
                    <a:bodyPr/>
                    <a:lstStyle/>
                    <a:p>
                      <a:pPr algn="ctr">
                        <a:spcAft>
                          <a:spcPts val="0"/>
                        </a:spcAft>
                      </a:pPr>
                      <a:r>
                        <a:rPr lang="en-US" sz="1400" dirty="0">
                          <a:solidFill>
                            <a:schemeClr val="tx1"/>
                          </a:solidFill>
                          <a:effectLst/>
                          <a:latin typeface="+mn-lt"/>
                        </a:rPr>
                        <a:t>To</a:t>
                      </a:r>
                      <a:endParaRPr lang="en-US" sz="1400" dirty="0">
                        <a:solidFill>
                          <a:schemeClr val="tx1"/>
                        </a:solidFill>
                        <a:effectLst/>
                        <a:latin typeface="+mn-lt"/>
                        <a:ea typeface="PMingLiU"/>
                      </a:endParaRPr>
                    </a:p>
                  </a:txBody>
                  <a:tcPr marL="68580" marR="68580" marT="0" marB="0" anchor="b">
                    <a:solidFill>
                      <a:srgbClr val="92D050"/>
                    </a:solidFill>
                  </a:tcPr>
                </a:tc>
                <a:tc>
                  <a:txBody>
                    <a:bodyPr/>
                    <a:lstStyle/>
                    <a:p>
                      <a:pPr algn="ctr">
                        <a:spcAft>
                          <a:spcPts val="0"/>
                        </a:spcAft>
                      </a:pPr>
                      <a:r>
                        <a:rPr lang="en-US" sz="1400" dirty="0">
                          <a:solidFill>
                            <a:schemeClr val="tx1"/>
                          </a:solidFill>
                          <a:effectLst/>
                          <a:latin typeface="+mn-lt"/>
                        </a:rPr>
                        <a:t>Cc</a:t>
                      </a:r>
                      <a:endParaRPr lang="en-US" sz="1400" dirty="0">
                        <a:solidFill>
                          <a:schemeClr val="tx1"/>
                        </a:solidFill>
                        <a:effectLst/>
                        <a:latin typeface="+mn-lt"/>
                        <a:ea typeface="PMingLiU"/>
                      </a:endParaRPr>
                    </a:p>
                  </a:txBody>
                  <a:tcPr marL="68580" marR="68580" marT="0" marB="0" anchor="b">
                    <a:solidFill>
                      <a:srgbClr val="92D050"/>
                    </a:solidFill>
                  </a:tcPr>
                </a:tc>
                <a:tc>
                  <a:txBody>
                    <a:bodyPr/>
                    <a:lstStyle/>
                    <a:p>
                      <a:pPr algn="ctr">
                        <a:spcAft>
                          <a:spcPts val="0"/>
                        </a:spcAft>
                      </a:pPr>
                      <a:r>
                        <a:rPr lang="en-US" altLang="zh-CN" sz="1400" dirty="0">
                          <a:solidFill>
                            <a:schemeClr val="tx1"/>
                          </a:solidFill>
                          <a:effectLst/>
                          <a:latin typeface="+mn-lt"/>
                          <a:ea typeface="PMingLiU"/>
                        </a:rPr>
                        <a:t>Action from SA</a:t>
                      </a:r>
                      <a:endParaRPr lang="en-US" sz="1400" dirty="0">
                        <a:solidFill>
                          <a:schemeClr val="tx1"/>
                        </a:solidFill>
                        <a:effectLst/>
                        <a:latin typeface="+mn-lt"/>
                        <a:ea typeface="PMingLiU"/>
                      </a:endParaRPr>
                    </a:p>
                  </a:txBody>
                  <a:tcPr marL="68580" marR="68580" marT="0" marB="0" anchor="b">
                    <a:solidFill>
                      <a:srgbClr val="92D050"/>
                    </a:solidFill>
                  </a:tcPr>
                </a:tc>
                <a:extLst>
                  <a:ext uri="{0D108BD9-81ED-4DB2-BD59-A6C34878D82A}">
                    <a16:rowId xmlns:a16="http://schemas.microsoft.com/office/drawing/2014/main" val="3003159646"/>
                  </a:ext>
                </a:extLst>
              </a:tr>
              <a:tr h="734614">
                <a:tc>
                  <a:txBody>
                    <a:bodyPr/>
                    <a:lstStyle/>
                    <a:p>
                      <a:pPr algn="l" fontAlgn="t"/>
                      <a:r>
                        <a:rPr lang="en-US" sz="1000" b="1" i="0" u="sng" strike="noStrike">
                          <a:solidFill>
                            <a:srgbClr val="0000FF"/>
                          </a:solidFill>
                          <a:effectLst/>
                          <a:latin typeface="+mn-lt"/>
                          <a:ea typeface="宋体" panose="02010600030101010101" pitchFamily="2" charset="-122"/>
                          <a:hlinkClick r:id="rId2"/>
                        </a:rPr>
                        <a:t>SP-241443</a:t>
                      </a:r>
                      <a:endParaRPr lang="en-US" sz="1000" b="1" i="0" u="sng" strike="noStrike">
                        <a:solidFill>
                          <a:srgbClr val="0000FF"/>
                        </a:solidFill>
                        <a:effectLst/>
                        <a:latin typeface="+mn-lt"/>
                        <a:ea typeface="宋体" panose="02010600030101010101" pitchFamily="2" charset="-122"/>
                      </a:endParaRPr>
                    </a:p>
                  </a:txBody>
                  <a:tcPr marL="0" marR="0" marT="0" marB="0">
                    <a:solidFill>
                      <a:srgbClr val="92D050"/>
                    </a:solidFill>
                  </a:tcPr>
                </a:tc>
                <a:tc>
                  <a:txBody>
                    <a:bodyPr/>
                    <a:lstStyle/>
                    <a:p>
                      <a:pPr>
                        <a:spcAft>
                          <a:spcPts val="0"/>
                        </a:spcAft>
                      </a:pPr>
                      <a:r>
                        <a:rPr lang="en-US" sz="1000" dirty="0">
                          <a:effectLst/>
                          <a:latin typeface="+mn-lt"/>
                          <a:ea typeface="PMingLiU"/>
                        </a:rPr>
                        <a:t>LS S5-240463/OPAG_94_Doc_07 and partial S5-243816/ OPAG_112_Doc_03</a:t>
                      </a:r>
                    </a:p>
                  </a:txBody>
                  <a:tcPr marL="68580" marR="68580" marT="0" marB="0" anchor="b"/>
                </a:tc>
                <a:tc>
                  <a:txBody>
                    <a:bodyPr/>
                    <a:lstStyle/>
                    <a:p>
                      <a:pPr algn="l" fontAlgn="t"/>
                      <a:r>
                        <a:rPr lang="en-US" sz="1000" b="0" i="0" u="none" strike="noStrike" dirty="0">
                          <a:solidFill>
                            <a:srgbClr val="000000"/>
                          </a:solidFill>
                          <a:effectLst/>
                          <a:latin typeface="+mn-lt"/>
                          <a:ea typeface="宋体" panose="02010600030101010101" pitchFamily="2" charset="-122"/>
                        </a:rPr>
                        <a:t>LS from SA WG5: LS on 3GPP_Correlation information for API volume-based charging</a:t>
                      </a:r>
                    </a:p>
                  </a:txBody>
                  <a:tcPr marL="0" marR="0" marT="0" marB="0"/>
                </a:tc>
                <a:tc>
                  <a:txBody>
                    <a:bodyPr/>
                    <a:lstStyle/>
                    <a:p>
                      <a:pPr>
                        <a:spcAft>
                          <a:spcPts val="0"/>
                        </a:spcAft>
                      </a:pPr>
                      <a:r>
                        <a:rPr lang="en-US" sz="1000" dirty="0">
                          <a:effectLst/>
                          <a:latin typeface="+mn-lt"/>
                        </a:rPr>
                        <a:t>LS in</a:t>
                      </a:r>
                      <a:endParaRPr lang="en-US" sz="1000" dirty="0">
                        <a:effectLst/>
                        <a:latin typeface="+mn-lt"/>
                        <a:ea typeface="PMingLiU"/>
                      </a:endParaRPr>
                    </a:p>
                  </a:txBody>
                  <a:tcPr marL="68580" marR="68580" marT="0" marB="0" anchor="b"/>
                </a:tc>
                <a:tc>
                  <a:txBody>
                    <a:bodyPr/>
                    <a:lstStyle/>
                    <a:p>
                      <a:pPr>
                        <a:spcAft>
                          <a:spcPts val="0"/>
                        </a:spcAft>
                      </a:pPr>
                      <a:r>
                        <a:rPr lang="en-US" sz="1000" dirty="0">
                          <a:effectLst/>
                          <a:latin typeface="+mn-lt"/>
                          <a:ea typeface="PMingLiU"/>
                        </a:rPr>
                        <a:t>SA5</a:t>
                      </a:r>
                    </a:p>
                  </a:txBody>
                  <a:tcPr marL="68580" marR="68580" marT="0" marB="0" anchor="b"/>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nn-NO" altLang="zh-CN" sz="1000" dirty="0">
                          <a:effectLst/>
                          <a:latin typeface="+mn-lt"/>
                          <a:ea typeface="PMingLiU"/>
                        </a:rPr>
                        <a:t>GSMA OPG Operator Platform API Group</a:t>
                      </a:r>
                      <a:endParaRPr lang="en-US" altLang="zh-CN" sz="1000" dirty="0">
                        <a:effectLst/>
                        <a:latin typeface="+mn-lt"/>
                        <a:ea typeface="PMingLiU"/>
                      </a:endParaRPr>
                    </a:p>
                    <a:p>
                      <a:pPr>
                        <a:spcAft>
                          <a:spcPts val="0"/>
                        </a:spcAft>
                      </a:pPr>
                      <a:endParaRPr lang="en-US" sz="1000" dirty="0">
                        <a:effectLst/>
                        <a:latin typeface="+mn-lt"/>
                        <a:ea typeface="PMingLiU"/>
                      </a:endParaRPr>
                    </a:p>
                  </a:txBody>
                  <a:tcPr marL="68580" marR="68580" marT="0" marB="0" anchor="b"/>
                </a:tc>
                <a:tc>
                  <a:txBody>
                    <a:bodyPr/>
                    <a:lstStyle/>
                    <a:p>
                      <a:pPr>
                        <a:spcAft>
                          <a:spcPts val="0"/>
                        </a:spcAft>
                      </a:pPr>
                      <a:r>
                        <a:rPr lang="nb-NO" sz="1000" dirty="0">
                          <a:effectLst/>
                          <a:latin typeface="+mn-lt"/>
                          <a:ea typeface="PMingLiU"/>
                        </a:rPr>
                        <a:t>GSMA OPG, 3GPP SA2, 3GPP SA</a:t>
                      </a:r>
                      <a:endParaRPr lang="en-US" sz="1000" dirty="0">
                        <a:effectLst/>
                        <a:latin typeface="+mn-lt"/>
                        <a:ea typeface="PMingLiU"/>
                      </a:endParaRPr>
                    </a:p>
                  </a:txBody>
                  <a:tcPr marL="68580" marR="68580" marT="0" marB="0" anchor="b"/>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dirty="0">
                          <a:effectLst/>
                          <a:latin typeface="+mn-lt"/>
                          <a:ea typeface="PMingLiU"/>
                        </a:rPr>
                        <a:t>No action required  from SA</a:t>
                      </a:r>
                      <a:endParaRPr lang="en-US" sz="1000" dirty="0">
                        <a:effectLst/>
                        <a:latin typeface="+mn-lt"/>
                        <a:ea typeface="PMingLiU"/>
                      </a:endParaRPr>
                    </a:p>
                  </a:txBody>
                  <a:tcPr marL="68580" marR="68580" marT="0" marB="0" anchor="b"/>
                </a:tc>
                <a:extLst>
                  <a:ext uri="{0D108BD9-81ED-4DB2-BD59-A6C34878D82A}">
                    <a16:rowId xmlns:a16="http://schemas.microsoft.com/office/drawing/2014/main" val="3824035094"/>
                  </a:ext>
                </a:extLst>
              </a:tr>
              <a:tr h="314834">
                <a:tc>
                  <a:txBody>
                    <a:bodyPr/>
                    <a:lstStyle/>
                    <a:p>
                      <a:pPr algn="l" fontAlgn="t"/>
                      <a:r>
                        <a:rPr lang="en-US" sz="1000" b="1" i="0" u="sng" strike="noStrike">
                          <a:solidFill>
                            <a:srgbClr val="0000FF"/>
                          </a:solidFill>
                          <a:effectLst/>
                          <a:latin typeface="+mn-lt"/>
                          <a:ea typeface="宋体" panose="02010600030101010101" pitchFamily="2" charset="-122"/>
                          <a:hlinkClick r:id="rId3"/>
                        </a:rPr>
                        <a:t>SP-241444</a:t>
                      </a:r>
                      <a:endParaRPr lang="en-US" sz="1000" b="1" i="0" u="sng" strike="noStrike">
                        <a:solidFill>
                          <a:srgbClr val="0000FF"/>
                        </a:solidFill>
                        <a:effectLst/>
                        <a:latin typeface="+mn-lt"/>
                        <a:ea typeface="宋体" panose="02010600030101010101" pitchFamily="2" charset="-122"/>
                      </a:endParaRPr>
                    </a:p>
                  </a:txBody>
                  <a:tcPr marL="0" marR="0" marT="0" marB="0">
                    <a:solidFill>
                      <a:srgbClr val="92D050"/>
                    </a:solidFill>
                  </a:tcPr>
                </a:tc>
                <a:tc>
                  <a:txBody>
                    <a:bodyPr/>
                    <a:lstStyle/>
                    <a:p>
                      <a:pPr>
                        <a:spcAft>
                          <a:spcPts val="0"/>
                        </a:spcAft>
                      </a:pPr>
                      <a:endParaRPr lang="en-US" sz="1000" dirty="0">
                        <a:effectLst/>
                        <a:latin typeface="+mn-lt"/>
                        <a:ea typeface="PMingLiU"/>
                      </a:endParaRPr>
                    </a:p>
                  </a:txBody>
                  <a:tcPr marL="68580" marR="68580" marT="0" marB="0" anchor="b"/>
                </a:tc>
                <a:tc>
                  <a:txBody>
                    <a:bodyPr/>
                    <a:lstStyle/>
                    <a:p>
                      <a:pPr algn="l" fontAlgn="t"/>
                      <a:r>
                        <a:rPr lang="en-US" sz="1000" b="0" i="0" u="none" strike="noStrike">
                          <a:solidFill>
                            <a:srgbClr val="000000"/>
                          </a:solidFill>
                          <a:effectLst/>
                          <a:latin typeface="+mn-lt"/>
                          <a:ea typeface="宋体" panose="02010600030101010101" pitchFamily="2" charset="-122"/>
                        </a:rPr>
                        <a:t>LS from SA WG5: LS to ETSI ATTM, ETSI OEU and ITU-T SG5 on carbon emissions related KPIs</a:t>
                      </a:r>
                    </a:p>
                  </a:txBody>
                  <a:tcPr marL="0" marR="0" marT="0" marB="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a:ln>
                            <a:noFill/>
                          </a:ln>
                          <a:solidFill>
                            <a:prstClr val="black"/>
                          </a:solidFill>
                          <a:effectLst/>
                          <a:uLnTx/>
                          <a:uFillTx/>
                          <a:latin typeface="+mn-lt"/>
                          <a:ea typeface="宋体" panose="02010600030101010101" pitchFamily="2" charset="-122"/>
                          <a:cs typeface="+mn-cs"/>
                        </a:rPr>
                        <a:t>LS in</a:t>
                      </a:r>
                      <a:endParaRPr kumimoji="0" lang="en-US" altLang="zh-CN" sz="1000" b="0" i="0" u="none" strike="noStrike" kern="1200" cap="none" spc="0" normalizeH="0" baseline="0" noProof="0" dirty="0">
                        <a:ln>
                          <a:noFill/>
                        </a:ln>
                        <a:solidFill>
                          <a:prstClr val="black"/>
                        </a:solidFill>
                        <a:effectLst/>
                        <a:uLnTx/>
                        <a:uFillTx/>
                        <a:latin typeface="+mn-lt"/>
                        <a:ea typeface="PMingLiU"/>
                        <a:cs typeface="+mn-cs"/>
                      </a:endParaRPr>
                    </a:p>
                  </a:txBody>
                  <a:tcPr marL="68580" marR="68580" marT="0" marB="0" anchor="b"/>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a:ln>
                            <a:noFill/>
                          </a:ln>
                          <a:solidFill>
                            <a:prstClr val="black"/>
                          </a:solidFill>
                          <a:effectLst/>
                          <a:uLnTx/>
                          <a:uFillTx/>
                          <a:latin typeface="+mn-lt"/>
                          <a:ea typeface="PMingLiU"/>
                          <a:cs typeface="+mn-cs"/>
                        </a:rPr>
                        <a:t>SA5</a:t>
                      </a:r>
                      <a:endParaRPr kumimoji="0" lang="en-US" altLang="zh-CN" sz="1000" b="0" i="0" u="none" strike="noStrike" kern="1200" cap="none" spc="0" normalizeH="0" baseline="0" noProof="0" dirty="0">
                        <a:ln>
                          <a:noFill/>
                        </a:ln>
                        <a:solidFill>
                          <a:prstClr val="black"/>
                        </a:solidFill>
                        <a:effectLst/>
                        <a:uLnTx/>
                        <a:uFillTx/>
                        <a:latin typeface="+mn-lt"/>
                        <a:ea typeface="PMingLiU"/>
                        <a:cs typeface="+mn-cs"/>
                      </a:endParaRPr>
                    </a:p>
                  </a:txBody>
                  <a:tcPr marL="68580" marR="68580" marT="0" marB="0" anchor="b"/>
                </a:tc>
                <a:tc>
                  <a:txBody>
                    <a:bodyPr/>
                    <a:lstStyle/>
                    <a:p>
                      <a:pPr>
                        <a:spcAft>
                          <a:spcPts val="0"/>
                        </a:spcAft>
                      </a:pPr>
                      <a:r>
                        <a:rPr lang="fi-FI" sz="1000" dirty="0">
                          <a:effectLst/>
                          <a:latin typeface="+mn-lt"/>
                          <a:ea typeface="PMingLiU"/>
                        </a:rPr>
                        <a:t>ETSI ATTM, ETSI OEU, ITU-T SG5</a:t>
                      </a:r>
                      <a:endParaRPr lang="en-US" sz="1000" dirty="0">
                        <a:effectLst/>
                        <a:latin typeface="+mn-lt"/>
                        <a:ea typeface="PMingLiU"/>
                      </a:endParaRPr>
                    </a:p>
                  </a:txBody>
                  <a:tcPr marL="68580" marR="68580" marT="0" marB="0" anchor="b"/>
                </a:tc>
                <a:tc>
                  <a:txBody>
                    <a:bodyPr/>
                    <a:lstStyle/>
                    <a:p>
                      <a:pPr>
                        <a:spcAft>
                          <a:spcPts val="0"/>
                        </a:spcAft>
                      </a:pPr>
                      <a:r>
                        <a:rPr lang="en-US" sz="1000" dirty="0">
                          <a:effectLst/>
                          <a:latin typeface="+mn-lt"/>
                          <a:ea typeface="PMingLiU"/>
                        </a:rPr>
                        <a:t>ETSI EE, 3GPP SA1, 3GPP SA2, 3GPP SA</a:t>
                      </a:r>
                    </a:p>
                  </a:txBody>
                  <a:tcPr marL="68580" marR="68580" marT="0" marB="0" anchor="b"/>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dirty="0">
                          <a:effectLst/>
                          <a:latin typeface="+mn-lt"/>
                          <a:ea typeface="PMingLiU"/>
                        </a:rPr>
                        <a:t>No action required  to SA</a:t>
                      </a:r>
                      <a:endParaRPr lang="en-US" sz="1000" dirty="0">
                        <a:effectLst/>
                        <a:latin typeface="+mn-lt"/>
                        <a:ea typeface="PMingLiU"/>
                      </a:endParaRPr>
                    </a:p>
                  </a:txBody>
                  <a:tcPr marL="68580" marR="68580" marT="0" marB="0" anchor="b"/>
                </a:tc>
                <a:extLst>
                  <a:ext uri="{0D108BD9-81ED-4DB2-BD59-A6C34878D82A}">
                    <a16:rowId xmlns:a16="http://schemas.microsoft.com/office/drawing/2014/main" val="640877866"/>
                  </a:ext>
                </a:extLst>
              </a:tr>
              <a:tr h="209890">
                <a:tc>
                  <a:txBody>
                    <a:bodyPr/>
                    <a:lstStyle/>
                    <a:p>
                      <a:pPr algn="l" fontAlgn="t"/>
                      <a:r>
                        <a:rPr lang="en-US" sz="1000" b="1" i="0" u="sng" strike="noStrike">
                          <a:solidFill>
                            <a:srgbClr val="0000FF"/>
                          </a:solidFill>
                          <a:effectLst/>
                          <a:latin typeface="+mn-lt"/>
                          <a:ea typeface="宋体" panose="02010600030101010101" pitchFamily="2" charset="-122"/>
                          <a:hlinkClick r:id="rId4"/>
                        </a:rPr>
                        <a:t>SP-241445</a:t>
                      </a:r>
                      <a:endParaRPr lang="en-US" sz="1000" b="1" i="0" u="sng" strike="noStrike">
                        <a:solidFill>
                          <a:srgbClr val="0000FF"/>
                        </a:solidFill>
                        <a:effectLst/>
                        <a:latin typeface="+mn-lt"/>
                        <a:ea typeface="宋体" panose="02010600030101010101" pitchFamily="2" charset="-122"/>
                      </a:endParaRPr>
                    </a:p>
                  </a:txBody>
                  <a:tcPr marL="0" marR="0" marT="0" marB="0">
                    <a:solidFill>
                      <a:srgbClr val="92D050"/>
                    </a:solidFill>
                  </a:tcPr>
                </a:tc>
                <a:tc>
                  <a:txBody>
                    <a:bodyPr/>
                    <a:lstStyle/>
                    <a:p>
                      <a:pPr>
                        <a:spcAft>
                          <a:spcPts val="0"/>
                        </a:spcAft>
                      </a:pPr>
                      <a:endParaRPr lang="en-US" sz="1000" dirty="0">
                        <a:effectLst/>
                        <a:latin typeface="+mn-lt"/>
                        <a:ea typeface="PMingLiU"/>
                      </a:endParaRPr>
                    </a:p>
                  </a:txBody>
                  <a:tcPr marL="68580" marR="68580" marT="0" marB="0" anchor="b"/>
                </a:tc>
                <a:tc>
                  <a:txBody>
                    <a:bodyPr/>
                    <a:lstStyle/>
                    <a:p>
                      <a:pPr algn="l" fontAlgn="t"/>
                      <a:r>
                        <a:rPr lang="en-US" sz="1000" b="0" i="0" u="none" strike="noStrike" dirty="0">
                          <a:solidFill>
                            <a:srgbClr val="000000"/>
                          </a:solidFill>
                          <a:effectLst/>
                          <a:latin typeface="+mn-lt"/>
                          <a:ea typeface="宋体" panose="02010600030101010101" pitchFamily="2" charset="-122"/>
                        </a:rPr>
                        <a:t>LS from SA WG5: LS on AI/ML Model transfer/delivery to UE</a:t>
                      </a:r>
                    </a:p>
                  </a:txBody>
                  <a:tcPr marL="0" marR="0" marT="0" marB="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a:ln>
                            <a:noFill/>
                          </a:ln>
                          <a:solidFill>
                            <a:prstClr val="black"/>
                          </a:solidFill>
                          <a:effectLst/>
                          <a:uLnTx/>
                          <a:uFillTx/>
                          <a:latin typeface="+mn-lt"/>
                          <a:ea typeface="宋体" panose="02010600030101010101" pitchFamily="2" charset="-122"/>
                          <a:cs typeface="+mn-cs"/>
                        </a:rPr>
                        <a:t>LS in</a:t>
                      </a:r>
                      <a:endParaRPr kumimoji="0" lang="en-US" altLang="zh-CN" sz="1000" b="0" i="0" u="none" strike="noStrike" kern="1200" cap="none" spc="0" normalizeH="0" baseline="0" noProof="0" dirty="0">
                        <a:ln>
                          <a:noFill/>
                        </a:ln>
                        <a:solidFill>
                          <a:prstClr val="black"/>
                        </a:solidFill>
                        <a:effectLst/>
                        <a:uLnTx/>
                        <a:uFillTx/>
                        <a:latin typeface="+mn-lt"/>
                        <a:ea typeface="PMingLiU"/>
                        <a:cs typeface="+mn-cs"/>
                      </a:endParaRPr>
                    </a:p>
                  </a:txBody>
                  <a:tcPr marL="68580" marR="68580" marT="0" marB="0" anchor="b"/>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a:ln>
                            <a:noFill/>
                          </a:ln>
                          <a:solidFill>
                            <a:prstClr val="black"/>
                          </a:solidFill>
                          <a:effectLst/>
                          <a:uLnTx/>
                          <a:uFillTx/>
                          <a:latin typeface="+mn-lt"/>
                          <a:ea typeface="PMingLiU"/>
                          <a:cs typeface="+mn-cs"/>
                        </a:rPr>
                        <a:t>SA5</a:t>
                      </a:r>
                      <a:endParaRPr kumimoji="0" lang="en-US" altLang="zh-CN" sz="1000" b="0" i="0" u="none" strike="noStrike" kern="1200" cap="none" spc="0" normalizeH="0" baseline="0" noProof="0" dirty="0">
                        <a:ln>
                          <a:noFill/>
                        </a:ln>
                        <a:solidFill>
                          <a:prstClr val="black"/>
                        </a:solidFill>
                        <a:effectLst/>
                        <a:uLnTx/>
                        <a:uFillTx/>
                        <a:latin typeface="+mn-lt"/>
                        <a:ea typeface="PMingLiU"/>
                        <a:cs typeface="+mn-cs"/>
                      </a:endParaRPr>
                    </a:p>
                  </a:txBody>
                  <a:tcPr marL="68580" marR="68580" marT="0" marB="0" anchor="b"/>
                </a:tc>
                <a:tc>
                  <a:txBody>
                    <a:bodyPr/>
                    <a:lstStyle/>
                    <a:p>
                      <a:pPr>
                        <a:spcAft>
                          <a:spcPts val="0"/>
                        </a:spcAft>
                      </a:pPr>
                      <a:r>
                        <a:rPr lang="en-US" sz="1000" dirty="0">
                          <a:effectLst/>
                          <a:latin typeface="+mn-lt"/>
                          <a:ea typeface="PMingLiU"/>
                        </a:rPr>
                        <a:t>RAN2, RAN1</a:t>
                      </a:r>
                    </a:p>
                  </a:txBody>
                  <a:tcPr marL="68580" marR="68580" marT="0" marB="0" anchor="b"/>
                </a:tc>
                <a:tc>
                  <a:txBody>
                    <a:bodyPr/>
                    <a:lstStyle/>
                    <a:p>
                      <a:pPr>
                        <a:spcAft>
                          <a:spcPts val="0"/>
                        </a:spcAft>
                      </a:pPr>
                      <a:r>
                        <a:rPr lang="en-US" sz="1000" dirty="0">
                          <a:effectLst/>
                          <a:latin typeface="+mn-lt"/>
                          <a:ea typeface="PMingLiU"/>
                        </a:rPr>
                        <a:t>RAN, SA, RAN3</a:t>
                      </a:r>
                    </a:p>
                  </a:txBody>
                  <a:tcPr marL="68580" marR="68580" marT="0" marB="0" anchor="b"/>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dirty="0">
                          <a:effectLst/>
                          <a:latin typeface="+mn-lt"/>
                          <a:ea typeface="PMingLiU"/>
                        </a:rPr>
                        <a:t>No action required from SA</a:t>
                      </a:r>
                      <a:endParaRPr lang="en-US" sz="1000" dirty="0">
                        <a:effectLst/>
                        <a:latin typeface="+mn-lt"/>
                        <a:ea typeface="PMingLiU"/>
                      </a:endParaRPr>
                    </a:p>
                  </a:txBody>
                  <a:tcPr marL="68580" marR="68580" marT="0" marB="0" anchor="b"/>
                </a:tc>
                <a:extLst>
                  <a:ext uri="{0D108BD9-81ED-4DB2-BD59-A6C34878D82A}">
                    <a16:rowId xmlns:a16="http://schemas.microsoft.com/office/drawing/2014/main" val="426129953"/>
                  </a:ext>
                </a:extLst>
              </a:tr>
              <a:tr h="314834">
                <a:tc>
                  <a:txBody>
                    <a:bodyPr/>
                    <a:lstStyle/>
                    <a:p>
                      <a:pPr algn="l" fontAlgn="t"/>
                      <a:r>
                        <a:rPr lang="en-US" sz="1000" b="1" i="0" u="sng" strike="noStrike" dirty="0">
                          <a:solidFill>
                            <a:srgbClr val="0000FF"/>
                          </a:solidFill>
                          <a:effectLst/>
                          <a:latin typeface="+mn-lt"/>
                          <a:ea typeface="宋体" panose="02010600030101010101" pitchFamily="2" charset="-122"/>
                          <a:hlinkClick r:id="rId5"/>
                        </a:rPr>
                        <a:t>SP-241446</a:t>
                      </a:r>
                      <a:endParaRPr lang="en-US" sz="1000" b="1" i="0" u="sng" strike="noStrike" dirty="0">
                        <a:solidFill>
                          <a:srgbClr val="0000FF"/>
                        </a:solidFill>
                        <a:effectLst/>
                        <a:latin typeface="+mn-lt"/>
                        <a:ea typeface="宋体" panose="02010600030101010101" pitchFamily="2" charset="-122"/>
                      </a:endParaRPr>
                    </a:p>
                  </a:txBody>
                  <a:tcPr marL="0" marR="0" marT="0" marB="0">
                    <a:solidFill>
                      <a:srgbClr val="92D050"/>
                    </a:solidFill>
                  </a:tcPr>
                </a:tc>
                <a:tc>
                  <a:txBody>
                    <a:bodyPr/>
                    <a:lstStyle/>
                    <a:p>
                      <a:pPr>
                        <a:spcAft>
                          <a:spcPts val="0"/>
                        </a:spcAft>
                      </a:pPr>
                      <a:endParaRPr lang="en-US" sz="1000" dirty="0">
                        <a:effectLst/>
                        <a:latin typeface="+mn-lt"/>
                        <a:ea typeface="PMingLiU"/>
                      </a:endParaRPr>
                    </a:p>
                  </a:txBody>
                  <a:tcPr marL="68580" marR="68580" marT="0" marB="0" anchor="b"/>
                </a:tc>
                <a:tc>
                  <a:txBody>
                    <a:bodyPr/>
                    <a:lstStyle/>
                    <a:p>
                      <a:pPr algn="l" fontAlgn="t"/>
                      <a:r>
                        <a:rPr lang="en-US" sz="1000" b="0" i="0" u="none" strike="noStrike" dirty="0">
                          <a:solidFill>
                            <a:srgbClr val="000000"/>
                          </a:solidFill>
                          <a:effectLst/>
                          <a:latin typeface="+mn-lt"/>
                          <a:ea typeface="宋体" panose="02010600030101010101" pitchFamily="2" charset="-122"/>
                        </a:rPr>
                        <a:t>LS from SA WG5: Reply LS on AIML Data Collection</a:t>
                      </a:r>
                    </a:p>
                  </a:txBody>
                  <a:tcPr marL="0" marR="0" marT="0" marB="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a:ln>
                            <a:noFill/>
                          </a:ln>
                          <a:solidFill>
                            <a:prstClr val="black"/>
                          </a:solidFill>
                          <a:effectLst/>
                          <a:uLnTx/>
                          <a:uFillTx/>
                          <a:latin typeface="+mn-lt"/>
                          <a:ea typeface="宋体" panose="02010600030101010101" pitchFamily="2" charset="-122"/>
                          <a:cs typeface="+mn-cs"/>
                        </a:rPr>
                        <a:t>LS in</a:t>
                      </a:r>
                      <a:endParaRPr kumimoji="0" lang="en-US" altLang="zh-CN" sz="1000" b="0" i="0" u="none" strike="noStrike" kern="1200" cap="none" spc="0" normalizeH="0" baseline="0" noProof="0" dirty="0">
                        <a:ln>
                          <a:noFill/>
                        </a:ln>
                        <a:solidFill>
                          <a:prstClr val="black"/>
                        </a:solidFill>
                        <a:effectLst/>
                        <a:uLnTx/>
                        <a:uFillTx/>
                        <a:latin typeface="+mn-lt"/>
                        <a:ea typeface="PMingLiU"/>
                        <a:cs typeface="+mn-cs"/>
                      </a:endParaRPr>
                    </a:p>
                  </a:txBody>
                  <a:tcPr marL="68580" marR="68580" marT="0" marB="0" anchor="b"/>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mn-lt"/>
                          <a:ea typeface="PMingLiU"/>
                          <a:cs typeface="+mn-cs"/>
                        </a:rPr>
                        <a:t>SA5</a:t>
                      </a:r>
                    </a:p>
                  </a:txBody>
                  <a:tcPr marL="68580" marR="68580" marT="0" marB="0" anchor="b"/>
                </a:tc>
                <a:tc>
                  <a:txBody>
                    <a:bodyPr/>
                    <a:lstStyle/>
                    <a:p>
                      <a:pPr>
                        <a:spcAft>
                          <a:spcPts val="0"/>
                        </a:spcAft>
                      </a:pPr>
                      <a:r>
                        <a:rPr lang="en-US" sz="1000" dirty="0">
                          <a:effectLst/>
                          <a:latin typeface="+mn-lt"/>
                          <a:ea typeface="PMingLiU"/>
                        </a:rPr>
                        <a:t>RAN2</a:t>
                      </a:r>
                    </a:p>
                  </a:txBody>
                  <a:tcPr marL="68580" marR="68580" marT="0" marB="0" anchor="b"/>
                </a:tc>
                <a:tc>
                  <a:txBody>
                    <a:bodyPr/>
                    <a:lstStyle/>
                    <a:p>
                      <a:pPr>
                        <a:spcAft>
                          <a:spcPts val="0"/>
                        </a:spcAft>
                      </a:pPr>
                      <a:r>
                        <a:rPr lang="en-US" sz="1000" dirty="0">
                          <a:effectLst/>
                          <a:latin typeface="+mn-lt"/>
                          <a:ea typeface="PMingLiU"/>
                        </a:rPr>
                        <a:t>TSG RAN, RAN1, RAN2, RAN3, TSG SA, SA2, SA3</a:t>
                      </a:r>
                    </a:p>
                  </a:txBody>
                  <a:tcPr marL="68580" marR="68580" marT="0" marB="0" anchor="b"/>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000" dirty="0">
                          <a:effectLst/>
                          <a:latin typeface="+mn-lt"/>
                          <a:ea typeface="PMingLiU"/>
                        </a:rPr>
                        <a:t>No action </a:t>
                      </a:r>
                      <a:r>
                        <a:rPr lang="en-US" altLang="zh-CN" sz="1000" dirty="0">
                          <a:effectLst/>
                          <a:latin typeface="+mn-lt"/>
                          <a:ea typeface="PMingLiU"/>
                        </a:rPr>
                        <a:t>required  from</a:t>
                      </a:r>
                      <a:r>
                        <a:rPr lang="en-US" sz="1000" dirty="0">
                          <a:effectLst/>
                          <a:latin typeface="+mn-lt"/>
                          <a:ea typeface="PMingLiU"/>
                        </a:rPr>
                        <a:t> SA</a:t>
                      </a:r>
                    </a:p>
                  </a:txBody>
                  <a:tcPr marL="68580" marR="68580" marT="0" marB="0" anchor="b"/>
                </a:tc>
                <a:extLst>
                  <a:ext uri="{0D108BD9-81ED-4DB2-BD59-A6C34878D82A}">
                    <a16:rowId xmlns:a16="http://schemas.microsoft.com/office/drawing/2014/main" val="1290270165"/>
                  </a:ext>
                </a:extLst>
              </a:tr>
              <a:tr h="209890">
                <a:tc>
                  <a:txBody>
                    <a:bodyPr/>
                    <a:lstStyle/>
                    <a:p>
                      <a:pPr algn="l" fontAlgn="t"/>
                      <a:r>
                        <a:rPr lang="en-US" sz="1000" b="1" i="0" u="sng" strike="noStrike">
                          <a:solidFill>
                            <a:srgbClr val="0000FF"/>
                          </a:solidFill>
                          <a:effectLst/>
                          <a:latin typeface="+mn-lt"/>
                          <a:ea typeface="宋体" panose="02010600030101010101" pitchFamily="2" charset="-122"/>
                          <a:hlinkClick r:id="rId6"/>
                        </a:rPr>
                        <a:t>SP-241814</a:t>
                      </a:r>
                      <a:endParaRPr lang="en-US" sz="1000" b="1" i="0" u="sng" strike="noStrike">
                        <a:solidFill>
                          <a:srgbClr val="0000FF"/>
                        </a:solidFill>
                        <a:effectLst/>
                        <a:latin typeface="+mn-lt"/>
                        <a:ea typeface="宋体" panose="02010600030101010101" pitchFamily="2" charset="-122"/>
                      </a:endParaRPr>
                    </a:p>
                  </a:txBody>
                  <a:tcPr marL="0" marR="0" marT="0" marB="0">
                    <a:solidFill>
                      <a:srgbClr val="92D050"/>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dirty="0">
                          <a:effectLst/>
                          <a:latin typeface="+mn-lt"/>
                          <a:ea typeface="PMingLiU"/>
                        </a:rPr>
                        <a:t>RP-242389 on LS on AIML data collection from TSG RAN</a:t>
                      </a:r>
                    </a:p>
                    <a:p>
                      <a:endParaRPr lang="zh-CN" altLang="en-US" sz="1000" dirty="0">
                        <a:latin typeface="+mn-lt"/>
                      </a:endParaRPr>
                    </a:p>
                  </a:txBody>
                  <a:tcPr marL="0" marR="0" marT="0" marB="0"/>
                </a:tc>
                <a:tc>
                  <a:txBody>
                    <a:bodyPr/>
                    <a:lstStyle/>
                    <a:p>
                      <a:pPr algn="l" fontAlgn="t"/>
                      <a:r>
                        <a:rPr lang="en-US" sz="1000" b="0" i="0" u="none" strike="noStrike" dirty="0">
                          <a:solidFill>
                            <a:srgbClr val="000000"/>
                          </a:solidFill>
                          <a:effectLst/>
                          <a:latin typeface="+mn-lt"/>
                          <a:ea typeface="宋体" panose="02010600030101010101" pitchFamily="2" charset="-122"/>
                        </a:rPr>
                        <a:t>LS from SA WG5: Reply LS on AIML Data Collection</a:t>
                      </a:r>
                    </a:p>
                  </a:txBody>
                  <a:tcPr marL="0" marR="0" marT="0" marB="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a:ln>
                            <a:noFill/>
                          </a:ln>
                          <a:solidFill>
                            <a:prstClr val="black"/>
                          </a:solidFill>
                          <a:effectLst/>
                          <a:uLnTx/>
                          <a:uFillTx/>
                          <a:latin typeface="+mn-lt"/>
                          <a:ea typeface="宋体" panose="02010600030101010101" pitchFamily="2" charset="-122"/>
                          <a:cs typeface="+mn-cs"/>
                        </a:rPr>
                        <a:t>LS in</a:t>
                      </a:r>
                      <a:endParaRPr kumimoji="0" lang="en-US" altLang="zh-CN" sz="1000" b="0" i="0" u="none" strike="noStrike" kern="1200" cap="none" spc="0" normalizeH="0" baseline="0" noProof="0" dirty="0">
                        <a:ln>
                          <a:noFill/>
                        </a:ln>
                        <a:solidFill>
                          <a:prstClr val="black"/>
                        </a:solidFill>
                        <a:effectLst/>
                        <a:uLnTx/>
                        <a:uFillTx/>
                        <a:latin typeface="+mn-lt"/>
                        <a:ea typeface="PMingLiU"/>
                        <a:cs typeface="+mn-cs"/>
                      </a:endParaRPr>
                    </a:p>
                  </a:txBody>
                  <a:tcPr marL="68580" marR="68580" marT="0" marB="0" anchor="b"/>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a:ln>
                            <a:noFill/>
                          </a:ln>
                          <a:solidFill>
                            <a:prstClr val="black"/>
                          </a:solidFill>
                          <a:effectLst/>
                          <a:uLnTx/>
                          <a:uFillTx/>
                          <a:latin typeface="Calibri"/>
                          <a:ea typeface="PMingLiU"/>
                          <a:cs typeface="+mn-cs"/>
                        </a:rPr>
                        <a:t>SA5</a:t>
                      </a:r>
                      <a:endParaRPr kumimoji="0" lang="en-US" altLang="zh-CN" sz="1000" b="0" i="0" u="none" strike="noStrike" kern="1200" cap="none" spc="0" normalizeH="0" baseline="0" noProof="0" dirty="0">
                        <a:ln>
                          <a:noFill/>
                        </a:ln>
                        <a:solidFill>
                          <a:prstClr val="black"/>
                        </a:solidFill>
                        <a:effectLst/>
                        <a:uLnTx/>
                        <a:uFillTx/>
                        <a:latin typeface="Calibri"/>
                        <a:ea typeface="PMingLiU"/>
                        <a:cs typeface="+mn-cs"/>
                      </a:endParaRPr>
                    </a:p>
                  </a:txBody>
                  <a:tcPr marL="68580" marR="68580" marT="0" marB="0" anchor="b"/>
                </a:tc>
                <a:tc>
                  <a:txBody>
                    <a:bodyPr/>
                    <a:lstStyle/>
                    <a:p>
                      <a:pPr algn="l" fontAlgn="t"/>
                      <a:r>
                        <a:rPr lang="en-US" sz="1000" b="0" i="0" u="none" strike="noStrike">
                          <a:solidFill>
                            <a:srgbClr val="000000"/>
                          </a:solidFill>
                          <a:effectLst/>
                          <a:latin typeface="+mn-lt"/>
                          <a:ea typeface="宋体" panose="02010600030101010101" pitchFamily="2" charset="-122"/>
                        </a:rPr>
                        <a:t>TSG RAN</a:t>
                      </a:r>
                    </a:p>
                  </a:txBody>
                  <a:tcPr marL="0" marR="0" marT="0" marB="0"/>
                </a:tc>
                <a:tc>
                  <a:txBody>
                    <a:bodyPr/>
                    <a:lstStyle/>
                    <a:p>
                      <a:pPr algn="l" fontAlgn="t"/>
                      <a:r>
                        <a:rPr lang="en-US" sz="1000" b="0" i="0" u="none" strike="noStrike">
                          <a:solidFill>
                            <a:srgbClr val="000000"/>
                          </a:solidFill>
                          <a:effectLst/>
                          <a:latin typeface="+mn-lt"/>
                          <a:ea typeface="宋体" panose="02010600030101010101" pitchFamily="2" charset="-122"/>
                        </a:rPr>
                        <a:t>RAN WG3, RAN WG2, RAN WG1, SA WG3, SA WG2, TSG SA</a:t>
                      </a:r>
                    </a:p>
                  </a:txBody>
                  <a:tcPr marL="0" marR="0" marT="0" marB="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dirty="0">
                          <a:solidFill>
                            <a:srgbClr val="0000FF"/>
                          </a:solidFill>
                          <a:effectLst/>
                          <a:latin typeface="+mn-lt"/>
                          <a:ea typeface="PMingLiU"/>
                        </a:rPr>
                        <a:t>May be discussed together with other related LS</a:t>
                      </a:r>
                    </a:p>
                    <a:p>
                      <a:pPr marL="0" marR="0" lvl="0" indent="0" algn="l" defTabSz="1219170" rtl="0" eaLnBrk="1" fontAlgn="auto" latinLnBrk="0" hangingPunct="1">
                        <a:lnSpc>
                          <a:spcPct val="100000"/>
                        </a:lnSpc>
                        <a:spcBef>
                          <a:spcPts val="0"/>
                        </a:spcBef>
                        <a:spcAft>
                          <a:spcPts val="0"/>
                        </a:spcAft>
                        <a:buClrTx/>
                        <a:buSzTx/>
                        <a:buFontTx/>
                        <a:buNone/>
                        <a:tabLst/>
                        <a:defRPr/>
                      </a:pPr>
                      <a:endParaRPr lang="en-US" sz="1000" dirty="0">
                        <a:effectLst/>
                        <a:latin typeface="+mn-lt"/>
                        <a:ea typeface="PMingLiU"/>
                      </a:endParaRPr>
                    </a:p>
                  </a:txBody>
                  <a:tcPr marL="68580" marR="68580" marT="0" marB="0" anchor="b"/>
                </a:tc>
                <a:extLst>
                  <a:ext uri="{0D108BD9-81ED-4DB2-BD59-A6C34878D82A}">
                    <a16:rowId xmlns:a16="http://schemas.microsoft.com/office/drawing/2014/main" val="382766745"/>
                  </a:ext>
                </a:extLst>
              </a:tr>
              <a:tr h="209890">
                <a:tc>
                  <a:txBody>
                    <a:bodyPr/>
                    <a:lstStyle/>
                    <a:p>
                      <a:pPr algn="l" fontAlgn="t"/>
                      <a:r>
                        <a:rPr lang="en-US" sz="1000" b="1" i="0" u="sng" strike="noStrike" dirty="0">
                          <a:solidFill>
                            <a:srgbClr val="0000FF"/>
                          </a:solidFill>
                          <a:effectLst/>
                          <a:latin typeface="+mn-lt"/>
                          <a:ea typeface="宋体" panose="02010600030101010101" pitchFamily="2" charset="-122"/>
                          <a:hlinkClick r:id="rId7"/>
                        </a:rPr>
                        <a:t>SP-241815</a:t>
                      </a:r>
                      <a:endParaRPr lang="en-US" sz="1000" b="1" i="0" u="sng" strike="noStrike" dirty="0">
                        <a:solidFill>
                          <a:srgbClr val="0000FF"/>
                        </a:solidFill>
                        <a:effectLst/>
                        <a:latin typeface="+mn-lt"/>
                        <a:ea typeface="宋体" panose="02010600030101010101" pitchFamily="2" charset="-122"/>
                      </a:endParaRPr>
                    </a:p>
                  </a:txBody>
                  <a:tcPr marL="0" marR="0" marT="0" marB="0">
                    <a:solidFill>
                      <a:srgbClr val="92D050"/>
                    </a:solidFill>
                  </a:tcPr>
                </a:tc>
                <a:tc>
                  <a:txBody>
                    <a:bodyPr/>
                    <a:lstStyle/>
                    <a:p>
                      <a:endParaRPr lang="zh-CN" altLang="en-US" sz="1000" dirty="0">
                        <a:latin typeface="+mn-lt"/>
                      </a:endParaRPr>
                    </a:p>
                  </a:txBody>
                  <a:tcPr marL="0" marR="0" marT="0" marB="0"/>
                </a:tc>
                <a:tc>
                  <a:txBody>
                    <a:bodyPr/>
                    <a:lstStyle/>
                    <a:p>
                      <a:pPr algn="l" fontAlgn="t"/>
                      <a:r>
                        <a:rPr lang="en-US" sz="1000" b="0" i="0" u="none" strike="noStrike" dirty="0">
                          <a:solidFill>
                            <a:srgbClr val="000000"/>
                          </a:solidFill>
                          <a:effectLst/>
                          <a:latin typeface="+mn-lt"/>
                          <a:ea typeface="宋体" panose="02010600030101010101" pitchFamily="2" charset="-122"/>
                        </a:rPr>
                        <a:t>LS from SA WG5: Reply LS on AIML Data Collection</a:t>
                      </a:r>
                    </a:p>
                  </a:txBody>
                  <a:tcPr marL="0" marR="0" marT="0" marB="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a:ln>
                            <a:noFill/>
                          </a:ln>
                          <a:solidFill>
                            <a:prstClr val="black"/>
                          </a:solidFill>
                          <a:effectLst/>
                          <a:uLnTx/>
                          <a:uFillTx/>
                          <a:latin typeface="+mn-lt"/>
                          <a:ea typeface="宋体" panose="02010600030101010101" pitchFamily="2" charset="-122"/>
                          <a:cs typeface="+mn-cs"/>
                        </a:rPr>
                        <a:t>LS in</a:t>
                      </a:r>
                      <a:endParaRPr kumimoji="0" lang="en-US" altLang="zh-CN" sz="1000" b="0" i="0" u="none" strike="noStrike" kern="1200" cap="none" spc="0" normalizeH="0" baseline="0" noProof="0" dirty="0">
                        <a:ln>
                          <a:noFill/>
                        </a:ln>
                        <a:solidFill>
                          <a:prstClr val="black"/>
                        </a:solidFill>
                        <a:effectLst/>
                        <a:uLnTx/>
                        <a:uFillTx/>
                        <a:latin typeface="+mn-lt"/>
                        <a:ea typeface="PMingLiU"/>
                        <a:cs typeface="+mn-cs"/>
                      </a:endParaRPr>
                    </a:p>
                  </a:txBody>
                  <a:tcPr marL="68580" marR="68580" marT="0" marB="0" anchor="b"/>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Calibri"/>
                          <a:ea typeface="PMingLiU"/>
                          <a:cs typeface="+mn-cs"/>
                        </a:rPr>
                        <a:t>SA5</a:t>
                      </a:r>
                    </a:p>
                  </a:txBody>
                  <a:tcPr marL="68580" marR="68580" marT="0" marB="0" anchor="b"/>
                </a:tc>
                <a:tc>
                  <a:txBody>
                    <a:bodyPr/>
                    <a:lstStyle/>
                    <a:p>
                      <a:pPr algn="l" fontAlgn="t"/>
                      <a:r>
                        <a:rPr lang="en-US" sz="1000" b="0" i="0" u="none" strike="noStrike">
                          <a:solidFill>
                            <a:srgbClr val="000000"/>
                          </a:solidFill>
                          <a:effectLst/>
                          <a:latin typeface="+mn-lt"/>
                          <a:ea typeface="宋体" panose="02010600030101010101" pitchFamily="2" charset="-122"/>
                        </a:rPr>
                        <a:t>RAN WG2</a:t>
                      </a:r>
                    </a:p>
                  </a:txBody>
                  <a:tcPr marL="0" marR="0" marT="0" marB="0"/>
                </a:tc>
                <a:tc>
                  <a:txBody>
                    <a:bodyPr/>
                    <a:lstStyle/>
                    <a:p>
                      <a:pPr algn="l" fontAlgn="t"/>
                      <a:r>
                        <a:rPr lang="en-US" sz="1000" b="0" i="0" u="none" strike="noStrike" dirty="0">
                          <a:solidFill>
                            <a:srgbClr val="000000"/>
                          </a:solidFill>
                          <a:effectLst/>
                          <a:latin typeface="+mn-lt"/>
                          <a:ea typeface="宋体" panose="02010600030101010101" pitchFamily="2" charset="-122"/>
                        </a:rPr>
                        <a:t>TSG SA, SA WG2, SA WG3, RAN WG1, TSG RAN, RAN WG3</a:t>
                      </a:r>
                    </a:p>
                  </a:txBody>
                  <a:tcPr marL="0" marR="0" marT="0" marB="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dirty="0">
                          <a:effectLst/>
                          <a:latin typeface="+mn-lt"/>
                          <a:ea typeface="PMingLiU"/>
                        </a:rPr>
                        <a:t>No action required  from SA</a:t>
                      </a:r>
                      <a:endParaRPr lang="en-US" sz="1000" dirty="0">
                        <a:effectLst/>
                        <a:latin typeface="+mn-lt"/>
                        <a:ea typeface="PMingLiU"/>
                      </a:endParaRPr>
                    </a:p>
                  </a:txBody>
                  <a:tcPr marL="68580" marR="68580" marT="0" marB="0" anchor="b"/>
                </a:tc>
                <a:extLst>
                  <a:ext uri="{0D108BD9-81ED-4DB2-BD59-A6C34878D82A}">
                    <a16:rowId xmlns:a16="http://schemas.microsoft.com/office/drawing/2014/main" val="690516399"/>
                  </a:ext>
                </a:extLst>
              </a:tr>
              <a:tr h="271594">
                <a:tc>
                  <a:txBody>
                    <a:bodyPr/>
                    <a:lstStyle/>
                    <a:p>
                      <a:pPr algn="l" fontAlgn="t"/>
                      <a:r>
                        <a:rPr lang="en-US" sz="1000" b="1" i="0" u="sng" strike="noStrike" dirty="0">
                          <a:solidFill>
                            <a:srgbClr val="0000FF"/>
                          </a:solidFill>
                          <a:effectLst/>
                          <a:latin typeface="+mn-lt"/>
                          <a:ea typeface="宋体" panose="02010600030101010101" pitchFamily="2" charset="-122"/>
                          <a:hlinkClick r:id="rId8"/>
                        </a:rPr>
                        <a:t>SP-241813</a:t>
                      </a:r>
                      <a:endParaRPr lang="en-US" sz="1000" b="1" i="0" u="sng" strike="noStrike" dirty="0">
                        <a:solidFill>
                          <a:srgbClr val="0000FF"/>
                        </a:solidFill>
                        <a:effectLst/>
                        <a:latin typeface="+mn-lt"/>
                        <a:ea typeface="宋体" panose="02010600030101010101" pitchFamily="2" charset="-122"/>
                      </a:endParaRPr>
                    </a:p>
                  </a:txBody>
                  <a:tcPr marL="0" marR="0" marT="0" marB="0">
                    <a:solidFill>
                      <a:srgbClr val="92D050"/>
                    </a:solidFill>
                  </a:tcPr>
                </a:tc>
                <a:tc>
                  <a:txBody>
                    <a:bodyPr/>
                    <a:lstStyle/>
                    <a:p>
                      <a:pPr>
                        <a:spcAft>
                          <a:spcPts val="0"/>
                        </a:spcAft>
                      </a:pPr>
                      <a:r>
                        <a:rPr lang="en-US" sz="1000" dirty="0">
                          <a:effectLst/>
                          <a:latin typeface="+mn-lt"/>
                          <a:ea typeface="PMingLiU"/>
                        </a:rPr>
                        <a:t>LS to ITU-T Study Group 13 (incoming LS in S5-246415)</a:t>
                      </a:r>
                      <a:endParaRPr lang="en-US" sz="1000" dirty="0">
                        <a:effectLst/>
                        <a:highlight>
                          <a:srgbClr val="FFFF00"/>
                        </a:highlight>
                        <a:latin typeface="+mn-lt"/>
                        <a:ea typeface="PMingLiU"/>
                      </a:endParaRPr>
                    </a:p>
                  </a:txBody>
                  <a:tcPr marL="68580" marR="68580" marT="0" marB="0" anchor="b"/>
                </a:tc>
                <a:tc>
                  <a:txBody>
                    <a:bodyPr/>
                    <a:lstStyle/>
                    <a:p>
                      <a:pPr algn="l" fontAlgn="t"/>
                      <a:r>
                        <a:rPr lang="en-US" sz="1000" b="0" i="0" u="none" strike="noStrike" dirty="0">
                          <a:solidFill>
                            <a:srgbClr val="000000"/>
                          </a:solidFill>
                          <a:effectLst/>
                          <a:latin typeface="+mn-lt"/>
                          <a:ea typeface="宋体" panose="02010600030101010101" pitchFamily="2" charset="-122"/>
                        </a:rPr>
                        <a:t>LS from SA WG5: Reply to LS on establishment of new Focus Group on Artificial Intelligence Native for Telecommunication Networks (FG-AINN)</a:t>
                      </a:r>
                      <a:endParaRPr lang="en-US" sz="1000" b="0" i="0" u="none" strike="noStrike" dirty="0">
                        <a:solidFill>
                          <a:srgbClr val="000000"/>
                        </a:solidFill>
                        <a:effectLst/>
                        <a:highlight>
                          <a:srgbClr val="FFFF00"/>
                        </a:highlight>
                        <a:latin typeface="+mn-lt"/>
                        <a:ea typeface="宋体" panose="02010600030101010101" pitchFamily="2" charset="-122"/>
                      </a:endParaRPr>
                    </a:p>
                  </a:txBody>
                  <a:tcPr marL="0" marR="0" marT="0" marB="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a:ln>
                            <a:noFill/>
                          </a:ln>
                          <a:solidFill>
                            <a:prstClr val="black"/>
                          </a:solidFill>
                          <a:effectLst/>
                          <a:uLnTx/>
                          <a:uFillTx/>
                          <a:latin typeface="+mn-lt"/>
                          <a:ea typeface="宋体" panose="02010600030101010101" pitchFamily="2" charset="-122"/>
                          <a:cs typeface="+mn-cs"/>
                        </a:rPr>
                        <a:t>LS in</a:t>
                      </a:r>
                      <a:endParaRPr kumimoji="0" lang="en-US" altLang="zh-CN" sz="1000" b="0" i="0" u="none" strike="noStrike" kern="1200" cap="none" spc="0" normalizeH="0" baseline="0" noProof="0" dirty="0">
                        <a:ln>
                          <a:noFill/>
                        </a:ln>
                        <a:solidFill>
                          <a:prstClr val="black"/>
                        </a:solidFill>
                        <a:effectLst/>
                        <a:uLnTx/>
                        <a:uFillTx/>
                        <a:latin typeface="+mn-lt"/>
                        <a:ea typeface="PMingLiU"/>
                        <a:cs typeface="+mn-cs"/>
                      </a:endParaRPr>
                    </a:p>
                  </a:txBody>
                  <a:tcPr marL="68580" marR="68580" marT="0" marB="0" anchor="b"/>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mn-lt"/>
                          <a:ea typeface="PMingLiU"/>
                          <a:cs typeface="+mn-cs"/>
                        </a:rPr>
                        <a:t>SA5</a:t>
                      </a:r>
                    </a:p>
                  </a:txBody>
                  <a:tcPr marL="68580" marR="68580" marT="0" marB="0" anchor="b"/>
                </a:tc>
                <a:tc>
                  <a:txBody>
                    <a:bodyPr/>
                    <a:lstStyle/>
                    <a:p>
                      <a:pPr>
                        <a:spcAft>
                          <a:spcPts val="0"/>
                        </a:spcAft>
                      </a:pPr>
                      <a:r>
                        <a:rPr lang="en-US" sz="1000" dirty="0">
                          <a:effectLst/>
                          <a:latin typeface="+mn-lt"/>
                          <a:ea typeface="PMingLiU"/>
                        </a:rPr>
                        <a:t>SA</a:t>
                      </a:r>
                    </a:p>
                  </a:txBody>
                  <a:tcPr marL="68580" marR="68580" marT="0" marB="0" anchor="b"/>
                </a:tc>
                <a:tc>
                  <a:txBody>
                    <a:bodyPr/>
                    <a:lstStyle/>
                    <a:p>
                      <a:pPr>
                        <a:spcAft>
                          <a:spcPts val="0"/>
                        </a:spcAft>
                      </a:pPr>
                      <a:endParaRPr lang="en-US" sz="1000" dirty="0">
                        <a:effectLst/>
                        <a:latin typeface="+mn-lt"/>
                        <a:ea typeface="PMingLiU"/>
                      </a:endParaRPr>
                    </a:p>
                  </a:txBody>
                  <a:tcPr marL="68580" marR="68580" marT="0" marB="0" anchor="b"/>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dirty="0">
                          <a:solidFill>
                            <a:srgbClr val="0000FF"/>
                          </a:solidFill>
                          <a:effectLst/>
                          <a:latin typeface="+mn-lt"/>
                          <a:ea typeface="PMingLiU"/>
                        </a:rPr>
                        <a:t>SA5 plans to send LS to ITU-T, SA may need to provide a consolidated reply to ITU-T with including inputs from SA5. </a:t>
                      </a:r>
                      <a:endParaRPr lang="en-US" sz="1000" dirty="0">
                        <a:solidFill>
                          <a:srgbClr val="0000FF"/>
                        </a:solidFill>
                        <a:effectLst/>
                        <a:latin typeface="+mn-lt"/>
                        <a:ea typeface="PMingLiU"/>
                      </a:endParaRPr>
                    </a:p>
                  </a:txBody>
                  <a:tcPr marL="68580" marR="68580" marT="0" marB="0" anchor="b"/>
                </a:tc>
                <a:extLst>
                  <a:ext uri="{0D108BD9-81ED-4DB2-BD59-A6C34878D82A}">
                    <a16:rowId xmlns:a16="http://schemas.microsoft.com/office/drawing/2014/main" val="1479699065"/>
                  </a:ext>
                </a:extLst>
              </a:tr>
              <a:tr h="734614">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00" b="1" i="0" u="sng" strike="noStrike" dirty="0">
                          <a:solidFill>
                            <a:srgbClr val="0000FF"/>
                          </a:solidFill>
                          <a:effectLst/>
                          <a:latin typeface="+mn-lt"/>
                          <a:ea typeface="+mn-ea"/>
                          <a:hlinkClick r:id="rId9"/>
                        </a:rPr>
                        <a:t>SP-241816</a:t>
                      </a:r>
                      <a:endParaRPr lang="en-US" sz="1000" b="1" i="0" u="sng" strike="noStrike" dirty="0">
                        <a:solidFill>
                          <a:srgbClr val="0000FF"/>
                        </a:solidFill>
                        <a:effectLst/>
                        <a:latin typeface="+mn-lt"/>
                        <a:ea typeface="宋体" panose="02010600030101010101" pitchFamily="2" charset="-122"/>
                      </a:endParaRPr>
                    </a:p>
                  </a:txBody>
                  <a:tcPr marL="0" marR="0" marT="0" marB="0">
                    <a:solidFill>
                      <a:srgbClr val="92D050"/>
                    </a:solidFill>
                  </a:tcPr>
                </a:tc>
                <a:tc>
                  <a:txBody>
                    <a:bodyPr/>
                    <a:lstStyle/>
                    <a:p>
                      <a:pPr algn="l" fontAlgn="t"/>
                      <a:endParaRPr lang="en-US" sz="1000" b="1" i="0" u="sng" strike="noStrike" dirty="0">
                        <a:solidFill>
                          <a:srgbClr val="0000FF"/>
                        </a:solidFill>
                        <a:effectLst/>
                        <a:latin typeface="+mn-lt"/>
                        <a:ea typeface="宋体" panose="02010600030101010101" pitchFamily="2" charset="-122"/>
                      </a:endParaRPr>
                    </a:p>
                  </a:txBody>
                  <a:tcPr marL="0" marR="0" marT="0" marB="0"/>
                </a:tc>
                <a:tc>
                  <a:txBody>
                    <a:bodyPr/>
                    <a:lstStyle/>
                    <a:p>
                      <a:pPr algn="l" fontAlgn="t"/>
                      <a:r>
                        <a:rPr lang="en-US" sz="1000" b="0" i="0" u="none" strike="noStrike" kern="1200" dirty="0">
                          <a:solidFill>
                            <a:srgbClr val="000000"/>
                          </a:solidFill>
                          <a:effectLst/>
                          <a:latin typeface="+mn-lt"/>
                          <a:ea typeface="宋体" panose="02010600030101010101" pitchFamily="2" charset="-122"/>
                          <a:cs typeface="+mn-cs"/>
                        </a:rPr>
                        <a:t>LS from SA WG5: LS on progress of SA WG5 Rel-19 work on intent driven management</a:t>
                      </a:r>
                    </a:p>
                  </a:txBody>
                  <a:tcPr marL="0" marR="0" marT="0" marB="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mn-lt"/>
                          <a:ea typeface="宋体" panose="02010600030101010101" pitchFamily="2" charset="-122"/>
                          <a:cs typeface="+mn-cs"/>
                        </a:rPr>
                        <a:t>LS in</a:t>
                      </a:r>
                      <a:endParaRPr kumimoji="0" lang="en-US" altLang="zh-CN" sz="1000" b="0" i="0" u="none" strike="noStrike" kern="1200" cap="none" spc="0" normalizeH="0" baseline="0" noProof="0" dirty="0">
                        <a:ln>
                          <a:noFill/>
                        </a:ln>
                        <a:solidFill>
                          <a:prstClr val="black"/>
                        </a:solidFill>
                        <a:effectLst/>
                        <a:uLnTx/>
                        <a:uFillTx/>
                        <a:latin typeface="+mn-lt"/>
                        <a:ea typeface="PMingLiU"/>
                        <a:cs typeface="+mn-cs"/>
                      </a:endParaRPr>
                    </a:p>
                  </a:txBody>
                  <a:tcPr marL="68580" marR="68580" marT="0" marB="0" anchor="b"/>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1000" b="0" i="0" u="none" strike="noStrike" kern="1200" cap="none" spc="0" normalizeH="0" baseline="0" noProof="0" dirty="0">
                          <a:ln>
                            <a:noFill/>
                          </a:ln>
                          <a:solidFill>
                            <a:prstClr val="black"/>
                          </a:solidFill>
                          <a:effectLst/>
                          <a:uLnTx/>
                          <a:uFillTx/>
                          <a:latin typeface="+mn-lt"/>
                          <a:ea typeface="PMingLiU"/>
                          <a:cs typeface="+mn-cs"/>
                        </a:rPr>
                        <a:t>SA5</a:t>
                      </a:r>
                    </a:p>
                  </a:txBody>
                  <a:tcPr marL="68580" marR="68580" marT="0" marB="0" anchor="b"/>
                </a:tc>
                <a:tc>
                  <a:txBody>
                    <a:bodyPr/>
                    <a:lstStyle/>
                    <a:p>
                      <a:pPr algn="l" fontAlgn="t"/>
                      <a:r>
                        <a:rPr lang="en-US" sz="1000" b="0" i="0" u="none" strike="noStrike">
                          <a:solidFill>
                            <a:srgbClr val="000000"/>
                          </a:solidFill>
                          <a:effectLst/>
                          <a:latin typeface="+mn-lt"/>
                          <a:ea typeface="宋体" panose="02010600030101010101" pitchFamily="2" charset="-122"/>
                        </a:rPr>
                        <a:t>GSMA OPG, ITU-T SG13, ITU-T SG2, ETSI NFV, ETSI ZSM, TM Forum</a:t>
                      </a:r>
                    </a:p>
                  </a:txBody>
                  <a:tcPr marL="0" marR="0" marT="0" marB="0"/>
                </a:tc>
                <a:tc>
                  <a:txBody>
                    <a:bodyPr/>
                    <a:lstStyle/>
                    <a:p>
                      <a:pPr algn="l" fontAlgn="t"/>
                      <a:r>
                        <a:rPr lang="en-US" sz="1000" b="0" i="0" u="none" strike="noStrike" dirty="0">
                          <a:solidFill>
                            <a:srgbClr val="000000"/>
                          </a:solidFill>
                          <a:effectLst/>
                          <a:latin typeface="+mn-lt"/>
                          <a:ea typeface="宋体" panose="02010600030101010101" pitchFamily="2" charset="-122"/>
                        </a:rPr>
                        <a:t>TSG SA</a:t>
                      </a:r>
                    </a:p>
                  </a:txBody>
                  <a:tcPr marL="0" marR="0" marT="0" marB="0"/>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dirty="0">
                          <a:effectLst/>
                          <a:latin typeface="+mn-lt"/>
                          <a:ea typeface="PMingLiU"/>
                        </a:rPr>
                        <a:t>No action required  from SA</a:t>
                      </a:r>
                      <a:endParaRPr lang="en-US" sz="1000" dirty="0">
                        <a:effectLst/>
                        <a:latin typeface="+mn-lt"/>
                        <a:ea typeface="PMingLiU"/>
                      </a:endParaRPr>
                    </a:p>
                  </a:txBody>
                  <a:tcPr marL="68580" marR="68580" marT="0" marB="0" anchor="b"/>
                </a:tc>
                <a:extLst>
                  <a:ext uri="{0D108BD9-81ED-4DB2-BD59-A6C34878D82A}">
                    <a16:rowId xmlns:a16="http://schemas.microsoft.com/office/drawing/2014/main" val="91348807"/>
                  </a:ext>
                </a:extLst>
              </a:tr>
            </a:tbl>
          </a:graphicData>
        </a:graphic>
      </p:graphicFrame>
    </p:spTree>
    <p:extLst>
      <p:ext uri="{BB962C8B-B14F-4D97-AF65-F5344CB8AC3E}">
        <p14:creationId xmlns:p14="http://schemas.microsoft.com/office/powerpoint/2010/main" val="550894939"/>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0805" y="494278"/>
            <a:ext cx="9112251" cy="1143000"/>
          </a:xfrm>
        </p:spPr>
        <p:txBody>
          <a:bodyPr/>
          <a:lstStyle/>
          <a:p>
            <a:r>
              <a:rPr lang="sv-SE" sz="3600" dirty="0"/>
              <a:t>TRs / TSs to SA#106 for information/approval</a:t>
            </a:r>
            <a:br>
              <a:rPr lang="sv-SE" sz="3600" dirty="0"/>
            </a:br>
            <a:endParaRPr lang="sv-SE" sz="3600"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625766217"/>
              </p:ext>
            </p:extLst>
          </p:nvPr>
        </p:nvGraphicFramePr>
        <p:xfrm>
          <a:off x="213360" y="1637278"/>
          <a:ext cx="11643360" cy="4180679"/>
        </p:xfrm>
        <a:graphic>
          <a:graphicData uri="http://schemas.openxmlformats.org/drawingml/2006/table">
            <a:tbl>
              <a:tblPr firstRow="1" bandRow="1">
                <a:tableStyleId>{5C22544A-7EE6-4342-B048-85BDC9FD1C3A}</a:tableStyleId>
              </a:tblPr>
              <a:tblGrid>
                <a:gridCol w="1347642">
                  <a:extLst>
                    <a:ext uri="{9D8B030D-6E8A-4147-A177-3AD203B41FA5}">
                      <a16:colId xmlns:a16="http://schemas.microsoft.com/office/drawing/2014/main" val="570476699"/>
                    </a:ext>
                  </a:extLst>
                </a:gridCol>
                <a:gridCol w="8015814">
                  <a:extLst>
                    <a:ext uri="{9D8B030D-6E8A-4147-A177-3AD203B41FA5}">
                      <a16:colId xmlns:a16="http://schemas.microsoft.com/office/drawing/2014/main" val="2618836924"/>
                    </a:ext>
                  </a:extLst>
                </a:gridCol>
                <a:gridCol w="2279904">
                  <a:extLst>
                    <a:ext uri="{9D8B030D-6E8A-4147-A177-3AD203B41FA5}">
                      <a16:colId xmlns:a16="http://schemas.microsoft.com/office/drawing/2014/main" val="3016348962"/>
                    </a:ext>
                  </a:extLst>
                </a:gridCol>
              </a:tblGrid>
              <a:tr h="275789">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Title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For</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val="4283687663"/>
                  </a:ext>
                </a:extLst>
              </a:tr>
              <a:tr h="163508">
                <a:tc>
                  <a:txBody>
                    <a:bodyPr/>
                    <a:lstStyle/>
                    <a:p>
                      <a:pPr algn="l" fontAlgn="t"/>
                      <a:r>
                        <a:rPr lang="en-US" sz="1200" b="0" i="0" u="none" strike="noStrike">
                          <a:solidFill>
                            <a:srgbClr val="000000"/>
                          </a:solidFill>
                          <a:effectLst/>
                          <a:latin typeface="+mn-lt"/>
                          <a:ea typeface="宋体" panose="02010600030101010101" pitchFamily="2" charset="-122"/>
                        </a:rPr>
                        <a:t>SP-241599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200" b="0" i="0" u="none" strike="noStrike" dirty="0">
                          <a:solidFill>
                            <a:srgbClr val="000000"/>
                          </a:solidFill>
                          <a:effectLst/>
                          <a:latin typeface="+mn-lt"/>
                          <a:ea typeface="宋体" panose="02010600030101010101" pitchFamily="2" charset="-122"/>
                        </a:rPr>
                        <a:t>Presentation of </a:t>
                      </a:r>
                      <a:r>
                        <a:rPr lang="en-US" sz="1200" b="0" i="0" u="none" strike="noStrike" dirty="0">
                          <a:solidFill>
                            <a:srgbClr val="0000FF"/>
                          </a:solidFill>
                          <a:effectLst/>
                          <a:latin typeface="+mn-lt"/>
                          <a:ea typeface="宋体" panose="02010600030101010101" pitchFamily="2" charset="-122"/>
                        </a:rPr>
                        <a:t>TR 28.871 Study on Service Based Management Architecture enhancement phase 3 </a:t>
                      </a:r>
                      <a:r>
                        <a:rPr lang="en-US" sz="1200" b="0" i="0" u="none" strike="noStrike" dirty="0">
                          <a:solidFill>
                            <a:srgbClr val="000000"/>
                          </a:solidFill>
                          <a:effectLst/>
                          <a:latin typeface="+mn-lt"/>
                          <a:ea typeface="宋体" panose="02010600030101010101" pitchFamily="2" charset="-122"/>
                        </a:rPr>
                        <a:t>to SA for 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b="0" i="0" u="none" strike="noStrike" kern="1200" dirty="0">
                          <a:solidFill>
                            <a:srgbClr val="000000"/>
                          </a:solidFill>
                          <a:effectLst/>
                          <a:latin typeface="+mn-lt"/>
                          <a:ea typeface="宋体" panose="02010600030101010101" pitchFamily="2" charset="-122"/>
                          <a:cs typeface="+mn-cs"/>
                        </a:rPr>
                        <a:t>For approval</a:t>
                      </a: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85156483"/>
                  </a:ext>
                </a:extLst>
              </a:tr>
              <a:tr h="163508">
                <a:tc>
                  <a:txBody>
                    <a:bodyPr/>
                    <a:lstStyle/>
                    <a:p>
                      <a:pPr algn="l" fontAlgn="t"/>
                      <a:r>
                        <a:rPr lang="en-US" sz="1200" b="0" i="0" u="none" strike="noStrike">
                          <a:solidFill>
                            <a:srgbClr val="000000"/>
                          </a:solidFill>
                          <a:effectLst/>
                          <a:latin typeface="+mn-lt"/>
                          <a:ea typeface="宋体" panose="02010600030101010101" pitchFamily="2" charset="-122"/>
                        </a:rPr>
                        <a:t>SP-241600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200" b="0" i="0" u="none" strike="noStrike" dirty="0">
                          <a:solidFill>
                            <a:srgbClr val="000000"/>
                          </a:solidFill>
                          <a:effectLst/>
                          <a:latin typeface="+mn-lt"/>
                          <a:ea typeface="宋体" panose="02010600030101010101" pitchFamily="2" charset="-122"/>
                        </a:rPr>
                        <a:t>Presentation of </a:t>
                      </a:r>
                      <a:r>
                        <a:rPr lang="en-US" sz="1200" b="0" i="0" u="none" strike="noStrike" dirty="0">
                          <a:solidFill>
                            <a:srgbClr val="0000FF"/>
                          </a:solidFill>
                          <a:effectLst/>
                          <a:latin typeface="+mn-lt"/>
                          <a:ea typeface="宋体" panose="02010600030101010101" pitchFamily="2" charset="-122"/>
                        </a:rPr>
                        <a:t>TR 28.846 Study on charging aspects of satellite access phase 3 </a:t>
                      </a:r>
                      <a:r>
                        <a:rPr lang="en-US" sz="1200" b="0" i="0" u="none" strike="noStrike" dirty="0">
                          <a:solidFill>
                            <a:srgbClr val="000000"/>
                          </a:solidFill>
                          <a:effectLst/>
                          <a:latin typeface="+mn-lt"/>
                          <a:ea typeface="宋体" panose="02010600030101010101" pitchFamily="2" charset="-122"/>
                        </a:rPr>
                        <a:t>to SA for Information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altLang="zh-CN" sz="1200" b="0" i="0" u="none" strike="noStrike" kern="1200" dirty="0">
                          <a:solidFill>
                            <a:srgbClr val="000000"/>
                          </a:solidFill>
                          <a:effectLst/>
                          <a:latin typeface="+mn-lt"/>
                          <a:ea typeface="+mn-ea"/>
                          <a:cs typeface="+mn-cs"/>
                        </a:rPr>
                        <a:t>For information</a:t>
                      </a:r>
                      <a:endParaRPr lang="en-US" sz="1200" b="0" i="0" u="none" strike="noStrike" kern="1200" dirty="0">
                        <a:solidFill>
                          <a:srgbClr val="000000"/>
                        </a:solidFill>
                        <a:effectLst/>
                        <a:latin typeface="+mn-lt"/>
                        <a:ea typeface="宋体"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40632457"/>
                  </a:ext>
                </a:extLst>
              </a:tr>
              <a:tr h="163508">
                <a:tc>
                  <a:txBody>
                    <a:bodyPr/>
                    <a:lstStyle/>
                    <a:p>
                      <a:pPr algn="l" fontAlgn="t"/>
                      <a:r>
                        <a:rPr lang="en-US" sz="1200" b="0" i="0" u="none" strike="noStrike" dirty="0">
                          <a:solidFill>
                            <a:srgbClr val="000000"/>
                          </a:solidFill>
                          <a:effectLst/>
                          <a:latin typeface="+mn-lt"/>
                          <a:ea typeface="宋体" panose="02010600030101010101" pitchFamily="2" charset="-122"/>
                        </a:rPr>
                        <a:t>SP-241601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200" b="0" i="0" u="none" strike="noStrike" dirty="0">
                          <a:solidFill>
                            <a:srgbClr val="000000"/>
                          </a:solidFill>
                          <a:effectLst/>
                          <a:latin typeface="+mn-lt"/>
                          <a:ea typeface="宋体" panose="02010600030101010101" pitchFamily="2" charset="-122"/>
                        </a:rPr>
                        <a:t>Presentation of </a:t>
                      </a:r>
                      <a:r>
                        <a:rPr lang="en-US" sz="1200" b="0" i="0" u="none" strike="noStrike" dirty="0">
                          <a:solidFill>
                            <a:srgbClr val="0000FF"/>
                          </a:solidFill>
                          <a:effectLst/>
                          <a:latin typeface="+mn-lt"/>
                          <a:ea typeface="宋体" panose="02010600030101010101" pitchFamily="2" charset="-122"/>
                        </a:rPr>
                        <a:t>TR 28.849 Study on charging aspects of Common API Framework for Northbound APIs (CAPIF) phase 2 </a:t>
                      </a:r>
                      <a:r>
                        <a:rPr lang="en-US" sz="1200" b="0" i="0" u="none" strike="noStrike" dirty="0">
                          <a:solidFill>
                            <a:srgbClr val="000000"/>
                          </a:solidFill>
                          <a:effectLst/>
                          <a:latin typeface="+mn-lt"/>
                          <a:ea typeface="宋体" panose="02010600030101010101" pitchFamily="2" charset="-122"/>
                        </a:rPr>
                        <a:t>to SA for Information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altLang="zh-CN" sz="1200" b="0" i="0" u="none" strike="noStrike" dirty="0">
                          <a:solidFill>
                            <a:srgbClr val="000000"/>
                          </a:solidFill>
                          <a:effectLst/>
                          <a:latin typeface="+mn-lt"/>
                          <a:ea typeface="+mn-ea"/>
                        </a:rPr>
                        <a:t>for Information</a:t>
                      </a:r>
                      <a:endParaRPr lang="en-US" sz="1200" b="0" i="0" u="none" strike="noStrike" kern="1200" dirty="0">
                        <a:solidFill>
                          <a:srgbClr val="000000"/>
                        </a:solidFill>
                        <a:effectLst/>
                        <a:latin typeface="+mn-lt"/>
                        <a:ea typeface="宋体"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96608218"/>
                  </a:ext>
                </a:extLst>
              </a:tr>
              <a:tr h="163508">
                <a:tc>
                  <a:txBody>
                    <a:bodyPr/>
                    <a:lstStyle/>
                    <a:p>
                      <a:pPr algn="l" fontAlgn="t"/>
                      <a:r>
                        <a:rPr lang="en-US" sz="1200" b="0" i="0" u="none" strike="noStrike">
                          <a:solidFill>
                            <a:srgbClr val="000000"/>
                          </a:solidFill>
                          <a:effectLst/>
                          <a:latin typeface="+mn-lt"/>
                          <a:ea typeface="宋体" panose="02010600030101010101" pitchFamily="2" charset="-122"/>
                        </a:rPr>
                        <a:t>SP-241602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200" b="0" i="0" u="none" strike="noStrike" dirty="0">
                          <a:solidFill>
                            <a:srgbClr val="000000"/>
                          </a:solidFill>
                          <a:effectLst/>
                          <a:latin typeface="+mn-lt"/>
                          <a:ea typeface="宋体" panose="02010600030101010101" pitchFamily="2" charset="-122"/>
                        </a:rPr>
                        <a:t>Presentation of </a:t>
                      </a:r>
                      <a:r>
                        <a:rPr lang="en-US" sz="1200" b="0" i="0" u="none" strike="noStrike" dirty="0">
                          <a:solidFill>
                            <a:srgbClr val="0000FF"/>
                          </a:solidFill>
                          <a:effectLst/>
                          <a:latin typeface="+mn-lt"/>
                          <a:ea typeface="宋体" panose="02010600030101010101" pitchFamily="2" charset="-122"/>
                        </a:rPr>
                        <a:t>TR 28.851 Study on charging aspects of next generation real time communication services phase 2 </a:t>
                      </a:r>
                      <a:r>
                        <a:rPr lang="en-US" sz="1200" b="0" i="0" u="none" strike="noStrike" dirty="0">
                          <a:solidFill>
                            <a:srgbClr val="000000"/>
                          </a:solidFill>
                          <a:effectLst/>
                          <a:latin typeface="+mn-lt"/>
                          <a:ea typeface="宋体" panose="02010600030101010101" pitchFamily="2" charset="-122"/>
                        </a:rPr>
                        <a:t>to SA for Information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kumimoji="0" lang="en-US" altLang="zh-CN" sz="1200" b="0" i="0" u="none" strike="noStrike" kern="1200" cap="none" spc="0" normalizeH="0" baseline="0" noProof="0" dirty="0">
                          <a:ln>
                            <a:noFill/>
                          </a:ln>
                          <a:solidFill>
                            <a:srgbClr val="000000"/>
                          </a:solidFill>
                          <a:effectLst/>
                          <a:uLnTx/>
                          <a:uFillTx/>
                          <a:latin typeface="+mn-lt"/>
                          <a:ea typeface="宋体" panose="02010600030101010101" pitchFamily="2" charset="-122"/>
                          <a:cs typeface="+mn-cs"/>
                        </a:rPr>
                        <a:t>for Information</a:t>
                      </a:r>
                      <a:endParaRPr lang="en-US" sz="1200" b="0" i="0" u="none" strike="noStrike" kern="1200" dirty="0">
                        <a:solidFill>
                          <a:srgbClr val="000000"/>
                        </a:solidFill>
                        <a:effectLst/>
                        <a:latin typeface="+mn-lt"/>
                        <a:ea typeface="宋体"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09499145"/>
                  </a:ext>
                </a:extLst>
              </a:tr>
              <a:tr h="163508">
                <a:tc>
                  <a:txBody>
                    <a:bodyPr/>
                    <a:lstStyle/>
                    <a:p>
                      <a:pPr algn="l" fontAlgn="t"/>
                      <a:r>
                        <a:rPr lang="en-US" sz="1200" b="0" i="0" u="none" strike="noStrike">
                          <a:solidFill>
                            <a:srgbClr val="000000"/>
                          </a:solidFill>
                          <a:effectLst/>
                          <a:latin typeface="+mn-lt"/>
                          <a:ea typeface="宋体" panose="02010600030101010101" pitchFamily="2" charset="-122"/>
                        </a:rPr>
                        <a:t>SP-241603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200" b="0" i="0" u="none" strike="noStrike" dirty="0">
                          <a:solidFill>
                            <a:srgbClr val="000000"/>
                          </a:solidFill>
                          <a:effectLst/>
                          <a:latin typeface="+mn-lt"/>
                          <a:ea typeface="宋体" panose="02010600030101010101" pitchFamily="2" charset="-122"/>
                        </a:rPr>
                        <a:t>Presentation of </a:t>
                      </a:r>
                      <a:r>
                        <a:rPr lang="en-US" sz="1200" b="0" i="0" u="none" strike="noStrike" dirty="0">
                          <a:solidFill>
                            <a:srgbClr val="0000FF"/>
                          </a:solidFill>
                          <a:effectLst/>
                          <a:latin typeface="+mn-lt"/>
                          <a:ea typeface="宋体" panose="02010600030101010101" pitchFamily="2" charset="-122"/>
                        </a:rPr>
                        <a:t>TR 28.853 Study on charging aspects of </a:t>
                      </a:r>
                      <a:r>
                        <a:rPr lang="en-US" sz="1200" b="0" i="0" u="none" strike="noStrike" dirty="0" err="1">
                          <a:solidFill>
                            <a:srgbClr val="0000FF"/>
                          </a:solidFill>
                          <a:effectLst/>
                          <a:latin typeface="+mn-lt"/>
                          <a:ea typeface="宋体" panose="02010600030101010101" pitchFamily="2" charset="-122"/>
                        </a:rPr>
                        <a:t>uncrewed</a:t>
                      </a:r>
                      <a:r>
                        <a:rPr lang="en-US" sz="1200" b="0" i="0" u="none" strike="noStrike" dirty="0">
                          <a:solidFill>
                            <a:srgbClr val="0000FF"/>
                          </a:solidFill>
                          <a:effectLst/>
                          <a:latin typeface="+mn-lt"/>
                          <a:ea typeface="宋体" panose="02010600030101010101" pitchFamily="2" charset="-122"/>
                        </a:rPr>
                        <a:t> aerial systems </a:t>
                      </a:r>
                      <a:r>
                        <a:rPr lang="en-US" sz="1200" b="0" i="0" u="none" strike="noStrike" dirty="0">
                          <a:solidFill>
                            <a:srgbClr val="000000"/>
                          </a:solidFill>
                          <a:effectLst/>
                          <a:latin typeface="+mn-lt"/>
                          <a:ea typeface="宋体" panose="02010600030101010101" pitchFamily="2" charset="-122"/>
                        </a:rPr>
                        <a:t>to SA for Information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kumimoji="0" lang="en-US" altLang="zh-CN" sz="1200" b="0" i="0" u="none" strike="noStrike" kern="1200" cap="none" spc="0" normalizeH="0" baseline="0" noProof="0">
                          <a:ln>
                            <a:noFill/>
                          </a:ln>
                          <a:solidFill>
                            <a:srgbClr val="000000"/>
                          </a:solidFill>
                          <a:effectLst/>
                          <a:uLnTx/>
                          <a:uFillTx/>
                          <a:latin typeface="+mn-lt"/>
                          <a:ea typeface="宋体" panose="02010600030101010101" pitchFamily="2" charset="-122"/>
                          <a:cs typeface="+mn-cs"/>
                        </a:rPr>
                        <a:t>for Information</a:t>
                      </a:r>
                      <a:endParaRPr lang="en-US" sz="1200" b="0" i="0" u="none" strike="noStrike" kern="1200" dirty="0">
                        <a:solidFill>
                          <a:srgbClr val="000000"/>
                        </a:solidFill>
                        <a:effectLst/>
                        <a:latin typeface="+mn-lt"/>
                        <a:ea typeface="宋体"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53079930"/>
                  </a:ext>
                </a:extLst>
              </a:tr>
              <a:tr h="163508">
                <a:tc>
                  <a:txBody>
                    <a:bodyPr/>
                    <a:lstStyle/>
                    <a:p>
                      <a:pPr algn="l" fontAlgn="t"/>
                      <a:r>
                        <a:rPr lang="en-US" sz="1200" b="0" i="0" u="none" strike="noStrike">
                          <a:solidFill>
                            <a:srgbClr val="000000"/>
                          </a:solidFill>
                          <a:effectLst/>
                          <a:latin typeface="+mn-lt"/>
                          <a:ea typeface="宋体" panose="02010600030101010101" pitchFamily="2" charset="-122"/>
                        </a:rPr>
                        <a:t>SP-241604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200" b="0" i="0" u="none" strike="noStrike" dirty="0">
                          <a:solidFill>
                            <a:srgbClr val="000000"/>
                          </a:solidFill>
                          <a:effectLst/>
                          <a:latin typeface="+mn-lt"/>
                          <a:ea typeface="宋体" panose="02010600030101010101" pitchFamily="2" charset="-122"/>
                        </a:rPr>
                        <a:t>Presentation of </a:t>
                      </a:r>
                      <a:r>
                        <a:rPr lang="en-US" sz="1200" b="0" i="0" u="none" strike="noStrike" dirty="0">
                          <a:solidFill>
                            <a:srgbClr val="0000FF"/>
                          </a:solidFill>
                          <a:effectLst/>
                          <a:latin typeface="+mn-lt"/>
                          <a:ea typeface="宋体" panose="02010600030101010101" pitchFamily="2" charset="-122"/>
                        </a:rPr>
                        <a:t>TR 28.858 Study on Artificial Intelligence / Machine Learning (AI/ML) management phase 2 </a:t>
                      </a:r>
                      <a:r>
                        <a:rPr lang="en-US" sz="1200" b="0" i="0" u="none" strike="noStrike" dirty="0">
                          <a:solidFill>
                            <a:srgbClr val="000000"/>
                          </a:solidFill>
                          <a:effectLst/>
                          <a:latin typeface="+mn-lt"/>
                          <a:ea typeface="宋体" panose="02010600030101010101" pitchFamily="2" charset="-122"/>
                        </a:rPr>
                        <a:t>to SA for Information and 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kumimoji="0" lang="en-US" altLang="zh-CN" sz="1200" b="0" i="0" u="none" strike="noStrike" kern="1200" cap="none" spc="0" normalizeH="0" baseline="0" noProof="0" dirty="0">
                          <a:ln>
                            <a:noFill/>
                          </a:ln>
                          <a:solidFill>
                            <a:srgbClr val="000000"/>
                          </a:solidFill>
                          <a:effectLst/>
                          <a:uLnTx/>
                          <a:uFillTx/>
                          <a:latin typeface="+mn-lt"/>
                          <a:ea typeface="宋体" panose="02010600030101010101" pitchFamily="2" charset="-122"/>
                          <a:cs typeface="+mn-cs"/>
                        </a:rPr>
                        <a:t>for Information and Approval</a:t>
                      </a:r>
                      <a:endParaRPr lang="en-US" sz="1200" b="0" i="0" u="none" strike="noStrike" kern="1200" dirty="0">
                        <a:solidFill>
                          <a:srgbClr val="000000"/>
                        </a:solidFill>
                        <a:effectLst/>
                        <a:latin typeface="+mn-lt"/>
                        <a:ea typeface="宋体"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87683527"/>
                  </a:ext>
                </a:extLst>
              </a:tr>
              <a:tr h="163508">
                <a:tc>
                  <a:txBody>
                    <a:bodyPr/>
                    <a:lstStyle/>
                    <a:p>
                      <a:pPr algn="l" fontAlgn="t"/>
                      <a:r>
                        <a:rPr lang="en-US" sz="1200" b="0" i="0" u="none" strike="noStrike">
                          <a:solidFill>
                            <a:srgbClr val="000000"/>
                          </a:solidFill>
                          <a:effectLst/>
                          <a:latin typeface="+mn-lt"/>
                          <a:ea typeface="宋体" panose="02010600030101010101" pitchFamily="2" charset="-122"/>
                        </a:rPr>
                        <a:t>SP-241605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200" b="0" i="0" u="none" strike="noStrike" dirty="0">
                          <a:solidFill>
                            <a:srgbClr val="000000"/>
                          </a:solidFill>
                          <a:effectLst/>
                          <a:latin typeface="+mn-lt"/>
                          <a:ea typeface="宋体" panose="02010600030101010101" pitchFamily="2" charset="-122"/>
                        </a:rPr>
                        <a:t>Presentation of </a:t>
                      </a:r>
                      <a:r>
                        <a:rPr lang="en-US" sz="1200" b="0" i="0" u="none" strike="noStrike" dirty="0">
                          <a:solidFill>
                            <a:srgbClr val="0000FF"/>
                          </a:solidFill>
                          <a:effectLst/>
                          <a:latin typeface="+mn-lt"/>
                          <a:ea typeface="宋体" panose="02010600030101010101" pitchFamily="2" charset="-122"/>
                        </a:rPr>
                        <a:t>TR 28.878 Study on Management of Network Sharing Phase3 </a:t>
                      </a:r>
                      <a:r>
                        <a:rPr lang="en-US" sz="1200" b="0" i="0" u="none" strike="noStrike" dirty="0">
                          <a:solidFill>
                            <a:srgbClr val="000000"/>
                          </a:solidFill>
                          <a:effectLst/>
                          <a:latin typeface="+mn-lt"/>
                          <a:ea typeface="宋体" panose="02010600030101010101" pitchFamily="2" charset="-122"/>
                        </a:rPr>
                        <a:t>to SA for 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srgbClr val="000000"/>
                          </a:solidFill>
                          <a:effectLst/>
                          <a:uLnTx/>
                          <a:uFillTx/>
                          <a:latin typeface="+mn-lt"/>
                          <a:ea typeface="宋体" panose="02010600030101010101" pitchFamily="2" charset="-122"/>
                          <a:cs typeface="+mn-cs"/>
                        </a:rPr>
                        <a:t>For approval</a:t>
                      </a:r>
                      <a:endParaRPr lang="en-US" sz="1200" b="0" i="0" u="none" strike="noStrike" kern="1200" dirty="0">
                        <a:solidFill>
                          <a:srgbClr val="000000"/>
                        </a:solidFill>
                        <a:effectLst/>
                        <a:latin typeface="+mn-lt"/>
                        <a:ea typeface="宋体"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37741491"/>
                  </a:ext>
                </a:extLst>
              </a:tr>
              <a:tr h="163508">
                <a:tc>
                  <a:txBody>
                    <a:bodyPr/>
                    <a:lstStyle/>
                    <a:p>
                      <a:pPr algn="l" fontAlgn="t"/>
                      <a:r>
                        <a:rPr lang="en-US" sz="1200" b="0" i="0" u="none" strike="noStrike">
                          <a:solidFill>
                            <a:srgbClr val="000000"/>
                          </a:solidFill>
                          <a:effectLst/>
                          <a:latin typeface="+mn-lt"/>
                          <a:ea typeface="宋体" panose="02010600030101010101" pitchFamily="2" charset="-122"/>
                        </a:rPr>
                        <a:t>SP-241606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200" b="0" i="0" u="none" strike="noStrike" dirty="0">
                          <a:solidFill>
                            <a:srgbClr val="000000"/>
                          </a:solidFill>
                          <a:effectLst/>
                          <a:latin typeface="+mn-lt"/>
                          <a:ea typeface="宋体" panose="02010600030101010101" pitchFamily="2" charset="-122"/>
                        </a:rPr>
                        <a:t>Presentation of </a:t>
                      </a:r>
                      <a:r>
                        <a:rPr lang="en-US" sz="1200" b="0" i="0" u="none" strike="noStrike" dirty="0">
                          <a:solidFill>
                            <a:srgbClr val="0000FF"/>
                          </a:solidFill>
                          <a:effectLst/>
                          <a:latin typeface="+mn-lt"/>
                          <a:ea typeface="宋体" panose="02010600030101010101" pitchFamily="2" charset="-122"/>
                        </a:rPr>
                        <a:t>TR 28.880 Study on energy efficiency and energy saving aspects of 5G networks and services </a:t>
                      </a:r>
                      <a:r>
                        <a:rPr lang="en-US" sz="1200" b="0" i="0" u="none" strike="noStrike" dirty="0">
                          <a:solidFill>
                            <a:srgbClr val="000000"/>
                          </a:solidFill>
                          <a:effectLst/>
                          <a:latin typeface="+mn-lt"/>
                          <a:ea typeface="宋体" panose="02010600030101010101" pitchFamily="2" charset="-122"/>
                        </a:rPr>
                        <a:t>to SA for 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srgbClr val="000000"/>
                          </a:solidFill>
                          <a:effectLst/>
                          <a:uLnTx/>
                          <a:uFillTx/>
                          <a:latin typeface="+mn-lt"/>
                          <a:ea typeface="宋体" panose="02010600030101010101" pitchFamily="2" charset="-122"/>
                          <a:cs typeface="+mn-cs"/>
                        </a:rPr>
                        <a:t>For approval</a:t>
                      </a:r>
                      <a:endParaRPr lang="en-US" sz="1200" b="0" i="0" u="none" strike="noStrike" kern="1200" dirty="0">
                        <a:solidFill>
                          <a:srgbClr val="000000"/>
                        </a:solidFill>
                        <a:effectLst/>
                        <a:latin typeface="+mn-lt"/>
                        <a:ea typeface="宋体"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75420342"/>
                  </a:ext>
                </a:extLst>
              </a:tr>
              <a:tr h="0">
                <a:tc>
                  <a:txBody>
                    <a:bodyPr/>
                    <a:lstStyle/>
                    <a:p>
                      <a:pPr algn="l" fontAlgn="t"/>
                      <a:r>
                        <a:rPr lang="en-US" sz="1200" b="0" i="0" u="none" strike="noStrike">
                          <a:solidFill>
                            <a:srgbClr val="000000"/>
                          </a:solidFill>
                          <a:effectLst/>
                          <a:latin typeface="+mn-lt"/>
                          <a:ea typeface="宋体" panose="02010600030101010101" pitchFamily="2" charset="-122"/>
                        </a:rPr>
                        <a:t>SP-241607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200" b="0" i="0" u="none" strike="noStrike" dirty="0">
                          <a:solidFill>
                            <a:srgbClr val="000000"/>
                          </a:solidFill>
                          <a:effectLst/>
                          <a:latin typeface="+mn-lt"/>
                          <a:ea typeface="宋体" panose="02010600030101010101" pitchFamily="2" charset="-122"/>
                        </a:rPr>
                        <a:t>Presentation of </a:t>
                      </a:r>
                      <a:r>
                        <a:rPr lang="en-US" sz="1200" b="0" i="0" u="none" strike="noStrike" dirty="0">
                          <a:solidFill>
                            <a:srgbClr val="0000FF"/>
                          </a:solidFill>
                          <a:effectLst/>
                          <a:latin typeface="+mn-lt"/>
                          <a:ea typeface="宋体" panose="02010600030101010101" pitchFamily="2" charset="-122"/>
                        </a:rPr>
                        <a:t>TR 28.915 Study on management aspect of Network Digital Twin</a:t>
                      </a:r>
                      <a:r>
                        <a:rPr lang="en-US" sz="1200" b="0" i="0" u="none" strike="noStrike" dirty="0">
                          <a:solidFill>
                            <a:srgbClr val="000000"/>
                          </a:solidFill>
                          <a:effectLst/>
                          <a:latin typeface="+mn-lt"/>
                          <a:ea typeface="宋体" panose="02010600030101010101" pitchFamily="2" charset="-122"/>
                        </a:rPr>
                        <a:t> to SA for 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kumimoji="0" lang="en-US" altLang="zh-CN" sz="1200" b="0" i="0" u="none" strike="noStrike" kern="1200" cap="none" spc="0" normalizeH="0" baseline="0" noProof="0">
                          <a:ln>
                            <a:noFill/>
                          </a:ln>
                          <a:solidFill>
                            <a:srgbClr val="000000"/>
                          </a:solidFill>
                          <a:effectLst/>
                          <a:uLnTx/>
                          <a:uFillTx/>
                          <a:latin typeface="+mn-lt"/>
                          <a:ea typeface="宋体" panose="02010600030101010101" pitchFamily="2" charset="-122"/>
                          <a:cs typeface="+mn-cs"/>
                        </a:rPr>
                        <a:t>For approval</a:t>
                      </a:r>
                      <a:endParaRPr lang="en-US" sz="1200" b="0" i="0" u="none" strike="noStrike" kern="1200" dirty="0">
                        <a:solidFill>
                          <a:srgbClr val="000000"/>
                        </a:solidFill>
                        <a:effectLst/>
                        <a:latin typeface="+mn-lt"/>
                        <a:ea typeface="宋体"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4765634"/>
                  </a:ext>
                </a:extLst>
              </a:tr>
              <a:tr h="163508">
                <a:tc>
                  <a:txBody>
                    <a:bodyPr/>
                    <a:lstStyle/>
                    <a:p>
                      <a:pPr algn="l" fontAlgn="t"/>
                      <a:r>
                        <a:rPr lang="en-US" sz="1200" b="0" i="0" u="none" strike="noStrike">
                          <a:solidFill>
                            <a:srgbClr val="000000"/>
                          </a:solidFill>
                          <a:effectLst/>
                          <a:latin typeface="+mn-lt"/>
                          <a:ea typeface="宋体" panose="02010600030101010101" pitchFamily="2" charset="-122"/>
                        </a:rPr>
                        <a:t>SP-241608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200" b="0" i="0" u="none" strike="noStrike" dirty="0">
                          <a:solidFill>
                            <a:srgbClr val="000000"/>
                          </a:solidFill>
                          <a:effectLst/>
                          <a:latin typeface="+mn-lt"/>
                          <a:ea typeface="宋体" panose="02010600030101010101" pitchFamily="2" charset="-122"/>
                        </a:rPr>
                        <a:t>Presentation of </a:t>
                      </a:r>
                      <a:r>
                        <a:rPr lang="en-US" sz="1200" b="0" i="0" u="none" strike="noStrike" dirty="0">
                          <a:solidFill>
                            <a:srgbClr val="0000FF"/>
                          </a:solidFill>
                          <a:effectLst/>
                          <a:latin typeface="+mn-lt"/>
                          <a:ea typeface="宋体" panose="02010600030101010101" pitchFamily="2" charset="-122"/>
                        </a:rPr>
                        <a:t>TR 28.876 Study on management aspect of </a:t>
                      </a:r>
                      <a:r>
                        <a:rPr lang="en-US" sz="1200" b="0" i="0" u="none" strike="noStrike" dirty="0" err="1">
                          <a:solidFill>
                            <a:srgbClr val="0000FF"/>
                          </a:solidFill>
                          <a:effectLst/>
                          <a:latin typeface="+mn-lt"/>
                          <a:ea typeface="宋体" panose="02010600030101010101" pitchFamily="2" charset="-122"/>
                        </a:rPr>
                        <a:t>RedCap</a:t>
                      </a:r>
                      <a:r>
                        <a:rPr lang="en-US" sz="1200" b="0" i="0" u="none" strike="noStrike" dirty="0">
                          <a:solidFill>
                            <a:srgbClr val="0000FF"/>
                          </a:solidFill>
                          <a:effectLst/>
                          <a:latin typeface="+mn-lt"/>
                          <a:ea typeface="宋体" panose="02010600030101010101" pitchFamily="2" charset="-122"/>
                        </a:rPr>
                        <a:t> feature </a:t>
                      </a:r>
                      <a:r>
                        <a:rPr lang="en-US" sz="1200" b="0" i="0" u="none" strike="noStrike" dirty="0">
                          <a:solidFill>
                            <a:srgbClr val="000000"/>
                          </a:solidFill>
                          <a:effectLst/>
                          <a:latin typeface="+mn-lt"/>
                          <a:ea typeface="宋体" panose="02010600030101010101" pitchFamily="2" charset="-122"/>
                        </a:rPr>
                        <a:t>to SA for 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kumimoji="0" lang="en-US" altLang="zh-CN" sz="1200" b="0" i="0" u="none" strike="noStrike" kern="1200" cap="none" spc="0" normalizeH="0" baseline="0" noProof="0" dirty="0">
                          <a:ln>
                            <a:noFill/>
                          </a:ln>
                          <a:solidFill>
                            <a:srgbClr val="000000"/>
                          </a:solidFill>
                          <a:effectLst/>
                          <a:uLnTx/>
                          <a:uFillTx/>
                          <a:latin typeface="+mn-lt"/>
                          <a:ea typeface="宋体" panose="02010600030101010101" pitchFamily="2" charset="-122"/>
                          <a:cs typeface="+mn-cs"/>
                        </a:rPr>
                        <a:t>For approval</a:t>
                      </a:r>
                      <a:endParaRPr lang="en-US" sz="1200" b="0" i="0" u="none" strike="noStrike" kern="1200" dirty="0">
                        <a:solidFill>
                          <a:srgbClr val="000000"/>
                        </a:solidFill>
                        <a:effectLst/>
                        <a:latin typeface="+mn-lt"/>
                        <a:ea typeface="宋体"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09775371"/>
                  </a:ext>
                </a:extLst>
              </a:tr>
              <a:tr h="163508">
                <a:tc>
                  <a:txBody>
                    <a:bodyPr/>
                    <a:lstStyle/>
                    <a:p>
                      <a:pPr algn="l" fontAlgn="t"/>
                      <a:r>
                        <a:rPr lang="en-US" sz="1200" b="0" i="0" u="none" strike="noStrike">
                          <a:solidFill>
                            <a:srgbClr val="000000"/>
                          </a:solidFill>
                          <a:effectLst/>
                          <a:latin typeface="+mn-lt"/>
                          <a:ea typeface="宋体" panose="02010600030101010101" pitchFamily="2" charset="-122"/>
                        </a:rPr>
                        <a:t>SP-241609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200" b="0" i="0" u="none" strike="noStrike" dirty="0">
                          <a:solidFill>
                            <a:srgbClr val="000000"/>
                          </a:solidFill>
                          <a:effectLst/>
                          <a:latin typeface="+mn-lt"/>
                          <a:ea typeface="宋体" panose="02010600030101010101" pitchFamily="2" charset="-122"/>
                        </a:rPr>
                        <a:t>Presentation of </a:t>
                      </a:r>
                      <a:r>
                        <a:rPr lang="en-US" sz="1200" b="0" i="0" u="none" strike="noStrike" dirty="0">
                          <a:solidFill>
                            <a:srgbClr val="0000FF"/>
                          </a:solidFill>
                          <a:effectLst/>
                          <a:latin typeface="+mn-lt"/>
                          <a:ea typeface="宋体" panose="02010600030101010101" pitchFamily="2" charset="-122"/>
                        </a:rPr>
                        <a:t>TR 28.870 Study on Enablers for Security Monitoring </a:t>
                      </a:r>
                      <a:r>
                        <a:rPr lang="en-US" sz="1200" b="0" i="0" u="none" strike="noStrike" dirty="0">
                          <a:solidFill>
                            <a:srgbClr val="000000"/>
                          </a:solidFill>
                          <a:effectLst/>
                          <a:latin typeface="+mn-lt"/>
                          <a:ea typeface="宋体" panose="02010600030101010101" pitchFamily="2" charset="-122"/>
                        </a:rPr>
                        <a:t>to SA for Information and 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kumimoji="0" lang="en-US" altLang="zh-CN" sz="1200" b="0" i="0" u="none" strike="noStrike" kern="1200" cap="none" spc="0" normalizeH="0" baseline="0" noProof="0">
                          <a:ln>
                            <a:noFill/>
                          </a:ln>
                          <a:solidFill>
                            <a:srgbClr val="000000"/>
                          </a:solidFill>
                          <a:effectLst/>
                          <a:uLnTx/>
                          <a:uFillTx/>
                          <a:latin typeface="+mn-lt"/>
                          <a:ea typeface="宋体" panose="02010600030101010101" pitchFamily="2" charset="-122"/>
                          <a:cs typeface="+mn-cs"/>
                        </a:rPr>
                        <a:t>for Information and Approval</a:t>
                      </a:r>
                      <a:endParaRPr lang="en-US" sz="1200" b="0" i="0" u="none" strike="noStrike" kern="1200" dirty="0">
                        <a:solidFill>
                          <a:srgbClr val="000000"/>
                        </a:solidFill>
                        <a:effectLst/>
                        <a:latin typeface="+mn-lt"/>
                        <a:ea typeface="宋体"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3725368"/>
                  </a:ext>
                </a:extLst>
              </a:tr>
              <a:tr h="128180">
                <a:tc>
                  <a:txBody>
                    <a:bodyPr/>
                    <a:lstStyle/>
                    <a:p>
                      <a:pPr algn="l" fontAlgn="t"/>
                      <a:r>
                        <a:rPr lang="en-US" sz="1200" b="0" i="0" u="none" strike="noStrike">
                          <a:solidFill>
                            <a:srgbClr val="000000"/>
                          </a:solidFill>
                          <a:effectLst/>
                          <a:latin typeface="+mn-lt"/>
                          <a:ea typeface="宋体" panose="02010600030101010101" pitchFamily="2" charset="-122"/>
                        </a:rPr>
                        <a:t>SP-241610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200" b="0" i="0" u="none" strike="noStrike" dirty="0">
                          <a:solidFill>
                            <a:srgbClr val="000000"/>
                          </a:solidFill>
                          <a:effectLst/>
                          <a:latin typeface="+mn-lt"/>
                          <a:ea typeface="宋体" panose="02010600030101010101" pitchFamily="2" charset="-122"/>
                        </a:rPr>
                        <a:t>Presentation of </a:t>
                      </a:r>
                      <a:r>
                        <a:rPr lang="en-US" sz="1200" b="0" i="0" u="none" strike="noStrike" dirty="0">
                          <a:solidFill>
                            <a:srgbClr val="0000FF"/>
                          </a:solidFill>
                          <a:effectLst/>
                          <a:latin typeface="+mn-lt"/>
                          <a:ea typeface="宋体" panose="02010600030101010101" pitchFamily="2" charset="-122"/>
                        </a:rPr>
                        <a:t>TS 28.abc </a:t>
                      </a:r>
                      <a:r>
                        <a:rPr lang="en-US" sz="1200" b="0" i="0" u="none" strike="noStrike" dirty="0" err="1">
                          <a:solidFill>
                            <a:srgbClr val="0000FF"/>
                          </a:solidFill>
                          <a:effectLst/>
                          <a:latin typeface="+mn-lt"/>
                          <a:ea typeface="宋体" panose="02010600030101010101" pitchFamily="2" charset="-122"/>
                        </a:rPr>
                        <a:t>Signalling</a:t>
                      </a:r>
                      <a:r>
                        <a:rPr lang="en-US" sz="1200" b="0" i="0" u="none" strike="noStrike" dirty="0">
                          <a:solidFill>
                            <a:srgbClr val="0000FF"/>
                          </a:solidFill>
                          <a:effectLst/>
                          <a:latin typeface="+mn-lt"/>
                          <a:ea typeface="宋体" panose="02010600030101010101" pitchFamily="2" charset="-122"/>
                        </a:rPr>
                        <a:t> traffic monitoring management</a:t>
                      </a:r>
                      <a:r>
                        <a:rPr lang="en-US" sz="1200" b="0" i="0" u="none" strike="noStrike" dirty="0">
                          <a:solidFill>
                            <a:srgbClr val="000000"/>
                          </a:solidFill>
                          <a:effectLst/>
                          <a:latin typeface="+mn-lt"/>
                          <a:ea typeface="宋体" panose="02010600030101010101" pitchFamily="2" charset="-122"/>
                        </a:rPr>
                        <a:t> to SA for Information and 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000000"/>
                          </a:solidFill>
                          <a:effectLst/>
                          <a:uLnTx/>
                          <a:uFillTx/>
                          <a:latin typeface="+mn-lt"/>
                          <a:ea typeface="宋体" panose="02010600030101010101" pitchFamily="2" charset="-122"/>
                          <a:cs typeface="+mn-cs"/>
                        </a:rPr>
                        <a:t>for Information and Approval</a:t>
                      </a:r>
                      <a:endParaRPr lang="en-US" sz="1200" b="0" i="0" u="none" strike="noStrike" kern="1200" dirty="0">
                        <a:solidFill>
                          <a:srgbClr val="000000"/>
                        </a:solidFill>
                        <a:effectLst/>
                        <a:latin typeface="+mn-lt"/>
                        <a:ea typeface="宋体"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65098144"/>
                  </a:ext>
                </a:extLst>
              </a:tr>
              <a:tr h="163508">
                <a:tc>
                  <a:txBody>
                    <a:bodyPr/>
                    <a:lstStyle/>
                    <a:p>
                      <a:pPr algn="l" fontAlgn="t"/>
                      <a:r>
                        <a:rPr lang="en-US" sz="1200" b="0" i="0" u="none" strike="noStrike">
                          <a:solidFill>
                            <a:srgbClr val="000000"/>
                          </a:solidFill>
                          <a:effectLst/>
                          <a:latin typeface="+mn-lt"/>
                          <a:ea typeface="宋体" panose="02010600030101010101" pitchFamily="2" charset="-122"/>
                        </a:rPr>
                        <a:t>SP-241611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200" b="0" i="0" u="none" strike="noStrike" dirty="0">
                          <a:solidFill>
                            <a:srgbClr val="000000"/>
                          </a:solidFill>
                          <a:effectLst/>
                          <a:latin typeface="+mn-lt"/>
                          <a:ea typeface="宋体" panose="02010600030101010101" pitchFamily="2" charset="-122"/>
                        </a:rPr>
                        <a:t>Presentation of</a:t>
                      </a:r>
                      <a:r>
                        <a:rPr lang="en-US" sz="1200" b="0" i="0" u="none" strike="noStrike" dirty="0">
                          <a:solidFill>
                            <a:srgbClr val="0000FF"/>
                          </a:solidFill>
                          <a:effectLst/>
                          <a:latin typeface="+mn-lt"/>
                          <a:ea typeface="宋体" panose="02010600030101010101" pitchFamily="2" charset="-122"/>
                        </a:rPr>
                        <a:t> TR 28.879 Study on OAM for service management and exposure to external consumers </a:t>
                      </a:r>
                      <a:r>
                        <a:rPr lang="en-US" sz="1200" b="0" i="0" u="none" strike="noStrike" dirty="0">
                          <a:solidFill>
                            <a:srgbClr val="000000"/>
                          </a:solidFill>
                          <a:effectLst/>
                          <a:latin typeface="+mn-lt"/>
                          <a:ea typeface="宋体" panose="02010600030101010101" pitchFamily="2" charset="-122"/>
                        </a:rPr>
                        <a:t>to SA for 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kumimoji="0" lang="en-US" altLang="zh-CN" sz="1200" b="0" i="0" u="none" strike="noStrike" kern="1200" cap="none" spc="0" normalizeH="0" baseline="0" noProof="0">
                          <a:ln>
                            <a:noFill/>
                          </a:ln>
                          <a:solidFill>
                            <a:srgbClr val="000000"/>
                          </a:solidFill>
                          <a:effectLst/>
                          <a:uLnTx/>
                          <a:uFillTx/>
                          <a:latin typeface="+mn-lt"/>
                          <a:ea typeface="宋体" panose="02010600030101010101" pitchFamily="2" charset="-122"/>
                          <a:cs typeface="+mn-cs"/>
                        </a:rPr>
                        <a:t>For approval</a:t>
                      </a:r>
                      <a:endParaRPr lang="en-US" sz="1200" b="0" i="0" u="none" strike="noStrike" kern="1200" dirty="0">
                        <a:solidFill>
                          <a:srgbClr val="000000"/>
                        </a:solidFill>
                        <a:effectLst/>
                        <a:latin typeface="+mn-lt"/>
                        <a:ea typeface="宋体"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68275946"/>
                  </a:ext>
                </a:extLst>
              </a:tr>
              <a:tr h="163508">
                <a:tc>
                  <a:txBody>
                    <a:bodyPr/>
                    <a:lstStyle/>
                    <a:p>
                      <a:pPr algn="l" fontAlgn="t"/>
                      <a:r>
                        <a:rPr lang="en-US" sz="1200" b="0" i="0" u="none" strike="noStrike">
                          <a:solidFill>
                            <a:srgbClr val="000000"/>
                          </a:solidFill>
                          <a:effectLst/>
                          <a:latin typeface="+mn-lt"/>
                          <a:ea typeface="宋体" panose="02010600030101010101" pitchFamily="2" charset="-122"/>
                        </a:rPr>
                        <a:t>SP-241612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200" b="0" i="0" u="none" strike="noStrike" dirty="0">
                          <a:solidFill>
                            <a:srgbClr val="000000"/>
                          </a:solidFill>
                          <a:effectLst/>
                          <a:latin typeface="+mn-lt"/>
                          <a:ea typeface="宋体" panose="02010600030101010101" pitchFamily="2" charset="-122"/>
                        </a:rPr>
                        <a:t>Presentation of </a:t>
                      </a:r>
                      <a:r>
                        <a:rPr lang="en-US" sz="1200" b="0" i="0" u="none" strike="noStrike" dirty="0">
                          <a:solidFill>
                            <a:srgbClr val="0000FF"/>
                          </a:solidFill>
                          <a:effectLst/>
                          <a:latin typeface="+mn-lt"/>
                          <a:ea typeface="宋体" panose="02010600030101010101" pitchFamily="2" charset="-122"/>
                        </a:rPr>
                        <a:t>TR 28.866 Study on Management Data Analytics (MDA) – Phase 3 </a:t>
                      </a:r>
                      <a:r>
                        <a:rPr lang="en-US" sz="1200" b="0" i="0" u="none" strike="noStrike" dirty="0">
                          <a:solidFill>
                            <a:srgbClr val="000000"/>
                          </a:solidFill>
                          <a:effectLst/>
                          <a:latin typeface="+mn-lt"/>
                          <a:ea typeface="宋体" panose="02010600030101010101" pitchFamily="2" charset="-122"/>
                        </a:rPr>
                        <a:t>to SA for 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kumimoji="0" lang="en-US" altLang="zh-CN" sz="1200" b="0" i="0" u="none" strike="noStrike" kern="1200" cap="none" spc="0" normalizeH="0" baseline="0" noProof="0" dirty="0">
                          <a:ln>
                            <a:noFill/>
                          </a:ln>
                          <a:solidFill>
                            <a:srgbClr val="000000"/>
                          </a:solidFill>
                          <a:effectLst/>
                          <a:uLnTx/>
                          <a:uFillTx/>
                          <a:latin typeface="+mn-lt"/>
                          <a:ea typeface="宋体" panose="02010600030101010101" pitchFamily="2" charset="-122"/>
                          <a:cs typeface="+mn-cs"/>
                        </a:rPr>
                        <a:t>For approval</a:t>
                      </a:r>
                      <a:endParaRPr lang="en-US" sz="1200" b="0" i="0" u="none" strike="noStrike" kern="1200" dirty="0">
                        <a:solidFill>
                          <a:srgbClr val="000000"/>
                        </a:solidFill>
                        <a:effectLst/>
                        <a:latin typeface="+mn-lt"/>
                        <a:ea typeface="宋体"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60417728"/>
                  </a:ext>
                </a:extLst>
              </a:tr>
              <a:tr h="163508">
                <a:tc>
                  <a:txBody>
                    <a:bodyPr/>
                    <a:lstStyle/>
                    <a:p>
                      <a:pPr algn="l" fontAlgn="t"/>
                      <a:r>
                        <a:rPr lang="en-US" sz="1200" b="0" i="0" u="none" strike="noStrike">
                          <a:solidFill>
                            <a:srgbClr val="000000"/>
                          </a:solidFill>
                          <a:effectLst/>
                          <a:latin typeface="+mn-lt"/>
                          <a:ea typeface="宋体" panose="02010600030101010101" pitchFamily="2" charset="-122"/>
                        </a:rPr>
                        <a:t>SP-241613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200" b="0" i="0" u="none" strike="noStrike" dirty="0">
                          <a:solidFill>
                            <a:srgbClr val="000000"/>
                          </a:solidFill>
                          <a:effectLst/>
                          <a:latin typeface="+mn-lt"/>
                          <a:ea typeface="宋体" panose="02010600030101010101" pitchFamily="2" charset="-122"/>
                        </a:rPr>
                        <a:t>Presentation of </a:t>
                      </a:r>
                      <a:r>
                        <a:rPr lang="en-US" sz="1200" b="0" i="0" u="none" strike="noStrike" dirty="0">
                          <a:solidFill>
                            <a:srgbClr val="0000FF"/>
                          </a:solidFill>
                          <a:effectLst/>
                          <a:latin typeface="+mn-lt"/>
                          <a:ea typeface="宋体" panose="02010600030101010101" pitchFamily="2" charset="-122"/>
                        </a:rPr>
                        <a:t>TR 28.867 Study on closed control loop management </a:t>
                      </a:r>
                      <a:r>
                        <a:rPr lang="en-US" sz="1200" b="0" i="0" u="none" strike="noStrike" dirty="0">
                          <a:solidFill>
                            <a:srgbClr val="000000"/>
                          </a:solidFill>
                          <a:effectLst/>
                          <a:latin typeface="+mn-lt"/>
                          <a:ea typeface="宋体" panose="02010600030101010101" pitchFamily="2" charset="-122"/>
                        </a:rPr>
                        <a:t>to SA for Information and 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altLang="zh-CN" sz="1200" b="0" i="0" u="none" strike="noStrike" dirty="0">
                          <a:solidFill>
                            <a:srgbClr val="000000"/>
                          </a:solidFill>
                          <a:effectLst/>
                          <a:latin typeface="+mn-lt"/>
                          <a:ea typeface="+mn-ea"/>
                        </a:rPr>
                        <a:t>for Information and Approval</a:t>
                      </a:r>
                      <a:endParaRPr lang="en-US" sz="1200" b="0" i="0" u="none" strike="noStrike" kern="1200" dirty="0">
                        <a:solidFill>
                          <a:srgbClr val="000000"/>
                        </a:solidFill>
                        <a:effectLst/>
                        <a:latin typeface="+mn-lt"/>
                        <a:ea typeface="宋体"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94802618"/>
                  </a:ext>
                </a:extLst>
              </a:tr>
              <a:tr h="163508">
                <a:tc>
                  <a:txBody>
                    <a:bodyPr/>
                    <a:lstStyle/>
                    <a:p>
                      <a:pPr algn="l" fontAlgn="t"/>
                      <a:r>
                        <a:rPr lang="en-US" sz="1200" b="0" i="0" u="none" strike="noStrike">
                          <a:solidFill>
                            <a:srgbClr val="000000"/>
                          </a:solidFill>
                          <a:effectLst/>
                          <a:latin typeface="+mn-lt"/>
                          <a:ea typeface="宋体" panose="02010600030101010101" pitchFamily="2" charset="-122"/>
                        </a:rPr>
                        <a:t>SP-241614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200" b="0" i="0" u="none" strike="noStrike" dirty="0">
                          <a:solidFill>
                            <a:srgbClr val="000000"/>
                          </a:solidFill>
                          <a:effectLst/>
                          <a:latin typeface="+mn-lt"/>
                          <a:ea typeface="宋体" panose="02010600030101010101" pitchFamily="2" charset="-122"/>
                        </a:rPr>
                        <a:t>Presentation of </a:t>
                      </a:r>
                      <a:r>
                        <a:rPr lang="en-US" sz="1200" b="0" i="0" u="none" strike="noStrike" dirty="0">
                          <a:solidFill>
                            <a:srgbClr val="0000FF"/>
                          </a:solidFill>
                          <a:effectLst/>
                          <a:latin typeface="+mn-lt"/>
                          <a:ea typeface="宋体" panose="02010600030101010101" pitchFamily="2" charset="-122"/>
                        </a:rPr>
                        <a:t>TR 28.874 Study on Management Aspects of NTN Phase 2 </a:t>
                      </a:r>
                      <a:r>
                        <a:rPr lang="en-US" sz="1200" b="0" i="0" u="none" strike="noStrike" dirty="0">
                          <a:solidFill>
                            <a:srgbClr val="000000"/>
                          </a:solidFill>
                          <a:effectLst/>
                          <a:latin typeface="+mn-lt"/>
                          <a:ea typeface="宋体" panose="02010600030101010101" pitchFamily="2" charset="-122"/>
                        </a:rPr>
                        <a:t>to SA for 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lang="en-US" altLang="zh-CN" sz="1200" b="0" i="0" u="none" strike="noStrike" kern="1200" dirty="0">
                          <a:solidFill>
                            <a:srgbClr val="000000"/>
                          </a:solidFill>
                          <a:effectLst/>
                          <a:latin typeface="+mn-lt"/>
                          <a:ea typeface="+mn-ea"/>
                          <a:cs typeface="+mn-cs"/>
                        </a:rPr>
                        <a:t>For approval</a:t>
                      </a:r>
                      <a:endParaRPr lang="en-US" sz="1200" b="0" i="0" u="none" strike="noStrike" kern="1200" dirty="0">
                        <a:solidFill>
                          <a:srgbClr val="000000"/>
                        </a:solidFill>
                        <a:effectLst/>
                        <a:latin typeface="+mn-lt"/>
                        <a:ea typeface="宋体"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34070613"/>
                  </a:ext>
                </a:extLst>
              </a:tr>
              <a:tr h="163508">
                <a:tc>
                  <a:txBody>
                    <a:bodyPr/>
                    <a:lstStyle/>
                    <a:p>
                      <a:pPr algn="l" fontAlgn="t"/>
                      <a:r>
                        <a:rPr lang="en-US" sz="1200" b="0" i="0" u="none" strike="noStrike">
                          <a:solidFill>
                            <a:srgbClr val="000000"/>
                          </a:solidFill>
                          <a:effectLst/>
                          <a:latin typeface="+mn-lt"/>
                          <a:ea typeface="宋体" panose="02010600030101010101" pitchFamily="2" charset="-122"/>
                        </a:rPr>
                        <a:t>SP-241615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200" b="0" i="0" u="none" strike="noStrike" dirty="0">
                          <a:solidFill>
                            <a:srgbClr val="000000"/>
                          </a:solidFill>
                          <a:effectLst/>
                          <a:latin typeface="+mn-lt"/>
                          <a:ea typeface="宋体" panose="02010600030101010101" pitchFamily="2" charset="-122"/>
                        </a:rPr>
                        <a:t>Presentation of </a:t>
                      </a:r>
                      <a:r>
                        <a:rPr lang="en-US" sz="1200" b="0" i="0" u="none" strike="noStrike" dirty="0">
                          <a:solidFill>
                            <a:srgbClr val="0000FF"/>
                          </a:solidFill>
                          <a:effectLst/>
                          <a:latin typeface="+mn-lt"/>
                          <a:ea typeface="宋体" panose="02010600030101010101" pitchFamily="2" charset="-122"/>
                        </a:rPr>
                        <a:t>TR 28.875 Study on management of IAB nodes </a:t>
                      </a:r>
                      <a:r>
                        <a:rPr lang="en-US" sz="1200" b="0" i="0" u="none" strike="noStrike" dirty="0">
                          <a:solidFill>
                            <a:srgbClr val="000000"/>
                          </a:solidFill>
                          <a:effectLst/>
                          <a:latin typeface="+mn-lt"/>
                          <a:ea typeface="宋体" panose="02010600030101010101" pitchFamily="2" charset="-122"/>
                        </a:rPr>
                        <a:t>to SA for 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kumimoji="0" lang="en-US" altLang="zh-CN" sz="1200" b="0" i="0" u="none" strike="noStrike" kern="1200" cap="none" spc="0" normalizeH="0" baseline="0" noProof="0" dirty="0">
                          <a:ln>
                            <a:noFill/>
                          </a:ln>
                          <a:solidFill>
                            <a:srgbClr val="000000"/>
                          </a:solidFill>
                          <a:effectLst/>
                          <a:uLnTx/>
                          <a:uFillTx/>
                          <a:latin typeface="+mn-lt"/>
                          <a:ea typeface="宋体" panose="02010600030101010101" pitchFamily="2" charset="-122"/>
                          <a:cs typeface="+mn-cs"/>
                        </a:rPr>
                        <a:t>For approval</a:t>
                      </a:r>
                      <a:endParaRPr lang="en-US" sz="1200" b="0" i="0" u="none" strike="noStrike" kern="1200" dirty="0">
                        <a:solidFill>
                          <a:srgbClr val="000000"/>
                        </a:solidFill>
                        <a:effectLst/>
                        <a:latin typeface="+mn-lt"/>
                        <a:ea typeface="宋体"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10853309"/>
                  </a:ext>
                </a:extLst>
              </a:tr>
              <a:tr h="163508">
                <a:tc>
                  <a:txBody>
                    <a:bodyPr/>
                    <a:lstStyle/>
                    <a:p>
                      <a:pPr algn="l" fontAlgn="t"/>
                      <a:r>
                        <a:rPr lang="en-US" sz="1200" b="0" i="0" u="none" strike="noStrike">
                          <a:solidFill>
                            <a:srgbClr val="000000"/>
                          </a:solidFill>
                          <a:effectLst/>
                          <a:latin typeface="+mn-lt"/>
                          <a:ea typeface="宋体" panose="02010600030101010101" pitchFamily="2" charset="-122"/>
                        </a:rPr>
                        <a:t>SP-241616</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t"/>
                      <a:r>
                        <a:rPr lang="en-US" sz="1200" b="0" i="0" u="none" strike="noStrike" dirty="0">
                          <a:solidFill>
                            <a:srgbClr val="000000"/>
                          </a:solidFill>
                          <a:effectLst/>
                          <a:latin typeface="+mn-lt"/>
                          <a:ea typeface="宋体" panose="02010600030101010101" pitchFamily="2" charset="-122"/>
                        </a:rPr>
                        <a:t>Presentation of </a:t>
                      </a:r>
                      <a:r>
                        <a:rPr lang="en-US" sz="1200" b="0" i="0" u="none" strike="noStrike" dirty="0">
                          <a:solidFill>
                            <a:srgbClr val="0000FF"/>
                          </a:solidFill>
                          <a:effectLst/>
                          <a:latin typeface="+mn-lt"/>
                          <a:ea typeface="宋体" panose="02010600030101010101" pitchFamily="2" charset="-122"/>
                        </a:rPr>
                        <a:t>TR 28.914 Study on intent driven management service for mobile network phase 3 </a:t>
                      </a:r>
                      <a:r>
                        <a:rPr lang="en-US" sz="1200" b="0" i="0" u="none" strike="noStrike" dirty="0">
                          <a:solidFill>
                            <a:srgbClr val="000000"/>
                          </a:solidFill>
                          <a:effectLst/>
                          <a:latin typeface="+mn-lt"/>
                          <a:ea typeface="宋体" panose="02010600030101010101" pitchFamily="2" charset="-122"/>
                        </a:rPr>
                        <a:t>to SA for Approval</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algn="l" defTabSz="1219170" rtl="0" eaLnBrk="1" fontAlgn="t" latinLnBrk="0" hangingPunct="1"/>
                      <a:r>
                        <a:rPr kumimoji="0" lang="en-US" altLang="zh-CN" sz="1200" b="0" i="0" u="none" strike="noStrike" kern="1200" cap="none" spc="0" normalizeH="0" baseline="0" noProof="0" dirty="0">
                          <a:ln>
                            <a:noFill/>
                          </a:ln>
                          <a:solidFill>
                            <a:srgbClr val="000000"/>
                          </a:solidFill>
                          <a:effectLst/>
                          <a:uLnTx/>
                          <a:uFillTx/>
                          <a:latin typeface="+mn-lt"/>
                          <a:ea typeface="+mn-ea"/>
                          <a:cs typeface="+mn-cs"/>
                        </a:rPr>
                        <a:t>For approval</a:t>
                      </a:r>
                      <a:endParaRPr lang="en-US" sz="1200" b="0" i="0" u="none" strike="noStrike" kern="1200" dirty="0">
                        <a:solidFill>
                          <a:srgbClr val="000000"/>
                        </a:solidFill>
                        <a:effectLst/>
                        <a:latin typeface="+mn-lt"/>
                        <a:ea typeface="宋体" panose="02010600030101010101" pitchFamily="2" charset="-122"/>
                        <a:cs typeface="+mn-cs"/>
                      </a:endParaRPr>
                    </a:p>
                  </a:txBody>
                  <a:tcPr marL="4294" marR="4294" marT="4294"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7745072"/>
                  </a:ext>
                </a:extLst>
              </a:tr>
            </a:tbl>
          </a:graphicData>
        </a:graphic>
      </p:graphicFrame>
      <p:sp>
        <p:nvSpPr>
          <p:cNvPr id="3" name="Rectangle 2">
            <a:extLst>
              <a:ext uri="{FF2B5EF4-FFF2-40B4-BE49-F238E27FC236}">
                <a16:creationId xmlns:a16="http://schemas.microsoft.com/office/drawing/2014/main" id="{9F316D8D-B3FF-4FBE-910D-07A3BD1B23C8}"/>
              </a:ext>
            </a:extLst>
          </p:cNvPr>
          <p:cNvSpPr/>
          <p:nvPr/>
        </p:nvSpPr>
        <p:spPr>
          <a:xfrm>
            <a:off x="480805" y="1163314"/>
            <a:ext cx="9869424" cy="307777"/>
          </a:xfrm>
          <a:prstGeom prst="rect">
            <a:avLst/>
          </a:prstGeom>
        </p:spPr>
        <p:txBody>
          <a:bodyPr wrap="square">
            <a:spAutoFit/>
          </a:bodyPr>
          <a:lstStyle/>
          <a:p>
            <a:r>
              <a:rPr lang="en-US" altLang="zh-CN" sz="1400" b="1" kern="0" dirty="0">
                <a:latin typeface="+mn-lt"/>
              </a:rPr>
              <a:t>4 TRs send to SA for information, approval, 10 TRs send to SA for approval, 4 TRs send to SA for information and approval</a:t>
            </a:r>
          </a:p>
        </p:txBody>
      </p:sp>
    </p:spTree>
    <p:extLst>
      <p:ext uri="{BB962C8B-B14F-4D97-AF65-F5344CB8AC3E}">
        <p14:creationId xmlns:p14="http://schemas.microsoft.com/office/powerpoint/2010/main" val="7204993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7C381F-9197-410C-88E3-281EE8ED5AC1}"/>
              </a:ext>
            </a:extLst>
          </p:cNvPr>
          <p:cNvSpPr>
            <a:spLocks noGrp="1"/>
          </p:cNvSpPr>
          <p:nvPr>
            <p:ph type="title"/>
          </p:nvPr>
        </p:nvSpPr>
        <p:spPr/>
        <p:txBody>
          <a:bodyPr/>
          <a:lstStyle/>
          <a:p>
            <a:r>
              <a:rPr lang="en-US" altLang="zh-CN" sz="4400" dirty="0"/>
              <a:t>List of SA5 CR pack to SA#106</a:t>
            </a:r>
            <a:endParaRPr lang="zh-CN" altLang="en-US" dirty="0"/>
          </a:p>
        </p:txBody>
      </p:sp>
      <p:sp>
        <p:nvSpPr>
          <p:cNvPr id="6" name="Rectangle 5">
            <a:extLst>
              <a:ext uri="{FF2B5EF4-FFF2-40B4-BE49-F238E27FC236}">
                <a16:creationId xmlns:a16="http://schemas.microsoft.com/office/drawing/2014/main" id="{53621B01-DCC0-4E0A-9448-41643B62CA38}"/>
              </a:ext>
            </a:extLst>
          </p:cNvPr>
          <p:cNvSpPr/>
          <p:nvPr/>
        </p:nvSpPr>
        <p:spPr>
          <a:xfrm>
            <a:off x="6096000" y="1197750"/>
            <a:ext cx="5382768" cy="2339102"/>
          </a:xfrm>
          <a:prstGeom prst="rect">
            <a:avLst/>
          </a:prstGeom>
          <a:ln w="3175">
            <a:solidFill>
              <a:schemeClr val="tx1"/>
            </a:solidFill>
          </a:ln>
        </p:spPr>
        <p:txBody>
          <a:bodyPr wrap="square">
            <a:spAutoFit/>
          </a:bodyPr>
          <a:lstStyle/>
          <a:p>
            <a:r>
              <a:rPr lang="en-US" altLang="zh-CN" sz="1400" b="1" dirty="0"/>
              <a:t>List of Rel-19 CRs:</a:t>
            </a:r>
            <a:endParaRPr lang="en-US" altLang="zh-CN" sz="1200" dirty="0"/>
          </a:p>
          <a:p>
            <a:pPr marL="171450" indent="-171450">
              <a:buFont typeface="Wingdings" panose="05000000000000000000" pitchFamily="2" charset="2"/>
              <a:buChar char="Ø"/>
            </a:pPr>
            <a:r>
              <a:rPr lang="en-US" altLang="zh-CN" sz="1100" dirty="0"/>
              <a:t>SP-241638	CR Pack on TEI19 - Pack 1/3</a:t>
            </a:r>
          </a:p>
          <a:p>
            <a:pPr marL="171450" indent="-171450">
              <a:buFont typeface="Wingdings" panose="05000000000000000000" pitchFamily="2" charset="2"/>
              <a:buChar char="Ø"/>
            </a:pPr>
            <a:r>
              <a:rPr lang="en-US" altLang="zh-CN" sz="1100" dirty="0"/>
              <a:t>SP-241639	CR Pack on TEI19 - Pack 2/3</a:t>
            </a:r>
          </a:p>
          <a:p>
            <a:pPr marL="171450" indent="-171450">
              <a:buFont typeface="Wingdings" panose="05000000000000000000" pitchFamily="2" charset="2"/>
              <a:buChar char="Ø"/>
            </a:pPr>
            <a:r>
              <a:rPr lang="en-US" altLang="zh-CN" sz="1100" dirty="0"/>
              <a:t>SP-241640	CR Pack on TEI19 - Pack 3/3</a:t>
            </a:r>
          </a:p>
          <a:p>
            <a:pPr marL="171450" indent="-171450">
              <a:buFont typeface="Wingdings" panose="05000000000000000000" pitchFamily="2" charset="2"/>
              <a:buChar char="Ø"/>
            </a:pPr>
            <a:r>
              <a:rPr lang="en-US" altLang="zh-CN" sz="1100" dirty="0"/>
              <a:t>SP-241647	CR Pack on AdNRM_Ph3</a:t>
            </a:r>
          </a:p>
          <a:p>
            <a:pPr marL="171450" indent="-171450">
              <a:buFont typeface="Wingdings" panose="05000000000000000000" pitchFamily="2" charset="2"/>
              <a:buChar char="Ø"/>
            </a:pPr>
            <a:r>
              <a:rPr lang="en-US" altLang="zh-CN" sz="1100" dirty="0"/>
              <a:t>SP-241648	CR Pack on PM_KPI_5G_Ph4</a:t>
            </a:r>
          </a:p>
          <a:p>
            <a:pPr marL="171450" indent="-171450">
              <a:buFont typeface="Wingdings" panose="05000000000000000000" pitchFamily="2" charset="2"/>
              <a:buChar char="Ø"/>
            </a:pPr>
            <a:r>
              <a:rPr lang="en-US" altLang="zh-CN" sz="1100" dirty="0"/>
              <a:t>SP-241649	CR Pack on </a:t>
            </a:r>
            <a:r>
              <a:rPr lang="en-US" altLang="zh-CN" sz="1100" dirty="0" err="1"/>
              <a:t>TraceQoE_OAM</a:t>
            </a:r>
            <a:endParaRPr lang="en-US" altLang="zh-CN" sz="1100" dirty="0"/>
          </a:p>
          <a:p>
            <a:pPr marL="171450" indent="-171450">
              <a:buFont typeface="Wingdings" panose="05000000000000000000" pitchFamily="2" charset="2"/>
              <a:buChar char="Ø"/>
            </a:pPr>
            <a:r>
              <a:rPr lang="en-US" altLang="zh-CN" sz="1100" dirty="0"/>
              <a:t>SP-241654	CR Pack on NWDAF_OAM_Ph2</a:t>
            </a:r>
          </a:p>
          <a:p>
            <a:pPr marL="171450" indent="-171450">
              <a:buFont typeface="Wingdings" panose="05000000000000000000" pitchFamily="2" charset="2"/>
              <a:buChar char="Ø"/>
            </a:pPr>
            <a:r>
              <a:rPr lang="en-US" altLang="zh-CN" sz="1100" dirty="0"/>
              <a:t>SP-241660	CR Pack on </a:t>
            </a:r>
            <a:r>
              <a:rPr lang="en-US" altLang="zh-CN" sz="1100" dirty="0" err="1"/>
              <a:t>Ranging_SL_CH</a:t>
            </a:r>
            <a:endParaRPr lang="en-US" altLang="zh-CN" sz="1100" dirty="0"/>
          </a:p>
          <a:p>
            <a:pPr marL="171450" indent="-171450">
              <a:buFont typeface="Wingdings" panose="05000000000000000000" pitchFamily="2" charset="2"/>
              <a:buChar char="Ø"/>
            </a:pPr>
            <a:r>
              <a:rPr lang="en-US" altLang="zh-CN" sz="1100" dirty="0"/>
              <a:t>SP-241661	CR Pack on </a:t>
            </a:r>
            <a:r>
              <a:rPr lang="en-US" altLang="zh-CN" sz="1100" dirty="0" err="1"/>
              <a:t>CHFSeg</a:t>
            </a:r>
            <a:endParaRPr lang="en-US" altLang="zh-CN" sz="1100" dirty="0"/>
          </a:p>
          <a:p>
            <a:pPr marL="171450" indent="-171450">
              <a:buFont typeface="Wingdings" panose="05000000000000000000" pitchFamily="2" charset="2"/>
              <a:buChar char="Ø"/>
            </a:pPr>
            <a:r>
              <a:rPr lang="en-US" altLang="zh-CN" sz="1100" dirty="0"/>
              <a:t>SP-241664	CR Pack on eMDAS_Ph2</a:t>
            </a:r>
          </a:p>
          <a:p>
            <a:pPr marL="171450" indent="-171450">
              <a:buFont typeface="Wingdings" panose="05000000000000000000" pitchFamily="2" charset="2"/>
              <a:buChar char="Ø"/>
            </a:pPr>
            <a:r>
              <a:rPr lang="en-US" altLang="zh-CN" sz="1100" dirty="0"/>
              <a:t>SP-241665	CR Pack on </a:t>
            </a:r>
            <a:r>
              <a:rPr lang="en-US" altLang="zh-CN" sz="1100" dirty="0" err="1"/>
              <a:t>NetShare_CH</a:t>
            </a:r>
            <a:endParaRPr lang="en-US" altLang="zh-CN" sz="1100" dirty="0"/>
          </a:p>
          <a:p>
            <a:pPr marL="171450" indent="-171450">
              <a:buFont typeface="Wingdings" panose="05000000000000000000" pitchFamily="2" charset="2"/>
              <a:buChar char="Ø"/>
            </a:pPr>
            <a:r>
              <a:rPr lang="en-US" altLang="zh-CN" sz="1100" dirty="0"/>
              <a:t>SP-241666	CR Pack on </a:t>
            </a:r>
            <a:r>
              <a:rPr lang="en-US" altLang="zh-CN" sz="1100" dirty="0" err="1"/>
              <a:t>FS_Data_SREP</a:t>
            </a:r>
            <a:endParaRPr lang="en-US" altLang="zh-CN" sz="1100" dirty="0"/>
          </a:p>
        </p:txBody>
      </p:sp>
      <p:sp>
        <p:nvSpPr>
          <p:cNvPr id="7" name="Rectangle 6">
            <a:extLst>
              <a:ext uri="{FF2B5EF4-FFF2-40B4-BE49-F238E27FC236}">
                <a16:creationId xmlns:a16="http://schemas.microsoft.com/office/drawing/2014/main" id="{371BFD78-0F9A-48E7-8771-FDD93B9A069B}"/>
              </a:ext>
            </a:extLst>
          </p:cNvPr>
          <p:cNvSpPr/>
          <p:nvPr/>
        </p:nvSpPr>
        <p:spPr>
          <a:xfrm>
            <a:off x="898128" y="1197750"/>
            <a:ext cx="5197872" cy="4539704"/>
          </a:xfrm>
          <a:prstGeom prst="rect">
            <a:avLst/>
          </a:prstGeom>
          <a:ln w="3175">
            <a:solidFill>
              <a:schemeClr val="tx1"/>
            </a:solidFill>
          </a:ln>
        </p:spPr>
        <p:txBody>
          <a:bodyPr wrap="square">
            <a:spAutoFit/>
          </a:bodyPr>
          <a:lstStyle/>
          <a:p>
            <a:r>
              <a:rPr lang="en-US" altLang="zh-CN" sz="1400" b="1" dirty="0"/>
              <a:t>List of Rel-11/Rel-15/Rel-16/Rel-17/Rel-18 CRs:</a:t>
            </a:r>
          </a:p>
          <a:p>
            <a:pPr marL="171450" indent="-171450">
              <a:buFont typeface="Wingdings" panose="05000000000000000000" pitchFamily="2" charset="2"/>
              <a:buChar char="Ø"/>
            </a:pPr>
            <a:r>
              <a:rPr lang="en-US" altLang="zh-CN" sz="1100" dirty="0"/>
              <a:t>SP-241631	CR Pack on TEI17 - Pack 1/4</a:t>
            </a:r>
          </a:p>
          <a:p>
            <a:pPr marL="171450" indent="-171450">
              <a:buFont typeface="Wingdings" panose="05000000000000000000" pitchFamily="2" charset="2"/>
              <a:buChar char="Ø"/>
            </a:pPr>
            <a:r>
              <a:rPr lang="en-US" altLang="zh-CN" sz="1100" dirty="0"/>
              <a:t>SP-241632	CR Pack on TEI17 - Pack 2/4</a:t>
            </a:r>
          </a:p>
          <a:p>
            <a:pPr marL="171450" indent="-171450">
              <a:buFont typeface="Wingdings" panose="05000000000000000000" pitchFamily="2" charset="2"/>
              <a:buChar char="Ø"/>
            </a:pPr>
            <a:r>
              <a:rPr lang="en-US" altLang="zh-CN" sz="1100" dirty="0"/>
              <a:t>SP-241633	CR Pack on TEI17 - Pack 3/4</a:t>
            </a:r>
          </a:p>
          <a:p>
            <a:pPr marL="171450" indent="-171450">
              <a:buFont typeface="Wingdings" panose="05000000000000000000" pitchFamily="2" charset="2"/>
              <a:buChar char="Ø"/>
            </a:pPr>
            <a:r>
              <a:rPr lang="en-US" altLang="zh-CN" sz="1100" dirty="0"/>
              <a:t>SP-241634	CR Pack on TEI17 - Pack 4/4</a:t>
            </a:r>
          </a:p>
          <a:p>
            <a:pPr marL="171450" indent="-171450">
              <a:buFont typeface="Wingdings" panose="05000000000000000000" pitchFamily="2" charset="2"/>
              <a:buChar char="Ø"/>
            </a:pPr>
            <a:r>
              <a:rPr lang="en-US" altLang="zh-CN" sz="1100" dirty="0"/>
              <a:t>SP-241635	CR Pack on TEI16 - Pack 1/3</a:t>
            </a:r>
          </a:p>
          <a:p>
            <a:pPr marL="171450" indent="-171450">
              <a:buFont typeface="Wingdings" panose="05000000000000000000" pitchFamily="2" charset="2"/>
              <a:buChar char="Ø"/>
            </a:pPr>
            <a:r>
              <a:rPr lang="en-US" altLang="zh-CN" sz="1100" dirty="0"/>
              <a:t>SP-241636	CR Pack on TEI16 - Pack 2/3</a:t>
            </a:r>
          </a:p>
          <a:p>
            <a:pPr marL="171450" indent="-171450">
              <a:buFont typeface="Wingdings" panose="05000000000000000000" pitchFamily="2" charset="2"/>
              <a:buChar char="Ø"/>
            </a:pPr>
            <a:r>
              <a:rPr lang="en-US" altLang="zh-CN" sz="1100" dirty="0"/>
              <a:t>SP-241637	CR Pack on TEI16 - Pack 3/3</a:t>
            </a:r>
          </a:p>
          <a:p>
            <a:pPr marL="171450" indent="-171450">
              <a:buFont typeface="Wingdings" panose="05000000000000000000" pitchFamily="2" charset="2"/>
              <a:buChar char="Ø"/>
            </a:pPr>
            <a:r>
              <a:rPr lang="en-US" altLang="zh-CN" sz="1100" dirty="0"/>
              <a:t>SP-241641	CR Pack on TEI18 - Pack 1/3</a:t>
            </a:r>
          </a:p>
          <a:p>
            <a:pPr marL="171450" indent="-171450">
              <a:buFont typeface="Wingdings" panose="05000000000000000000" pitchFamily="2" charset="2"/>
              <a:buChar char="Ø"/>
            </a:pPr>
            <a:r>
              <a:rPr lang="en-US" altLang="zh-CN" sz="1100" dirty="0"/>
              <a:t>SP-241642	CR Pack on TEI18 - Pack 2/3</a:t>
            </a:r>
          </a:p>
          <a:p>
            <a:pPr marL="171450" indent="-171450">
              <a:buFont typeface="Wingdings" panose="05000000000000000000" pitchFamily="2" charset="2"/>
              <a:buChar char="Ø"/>
            </a:pPr>
            <a:r>
              <a:rPr lang="en-US" altLang="zh-CN" sz="1100" dirty="0"/>
              <a:t>SP-241643	CR Pack on TEI18 - Pack 3/3</a:t>
            </a:r>
          </a:p>
          <a:p>
            <a:pPr marL="171450" indent="-171450">
              <a:buFont typeface="Wingdings" panose="05000000000000000000" pitchFamily="2" charset="2"/>
              <a:buChar char="Ø"/>
            </a:pPr>
            <a:r>
              <a:rPr lang="en-US" altLang="zh-CN" sz="1100" dirty="0"/>
              <a:t>SP-241644	CR Pack on AIML_MGT - Pack 1/2</a:t>
            </a:r>
          </a:p>
          <a:p>
            <a:pPr marL="171450" indent="-171450">
              <a:buFont typeface="Wingdings" panose="05000000000000000000" pitchFamily="2" charset="2"/>
              <a:buChar char="Ø"/>
            </a:pPr>
            <a:r>
              <a:rPr lang="en-US" altLang="zh-CN" sz="1100" dirty="0"/>
              <a:t>SP-241645	CR Pack on AIML_MGT - Pack 2/2</a:t>
            </a:r>
          </a:p>
          <a:p>
            <a:pPr marL="171450" indent="-171450">
              <a:buFont typeface="Wingdings" panose="05000000000000000000" pitchFamily="2" charset="2"/>
              <a:buChar char="Ø"/>
            </a:pPr>
            <a:r>
              <a:rPr lang="en-US" altLang="zh-CN" sz="1100" dirty="0"/>
              <a:t>SP-241646	CR Pack on TEI15</a:t>
            </a:r>
          </a:p>
          <a:p>
            <a:pPr marL="171450" indent="-171450">
              <a:buFont typeface="Wingdings" panose="05000000000000000000" pitchFamily="2" charset="2"/>
              <a:buChar char="Ø"/>
            </a:pPr>
            <a:r>
              <a:rPr lang="en-US" altLang="zh-CN" sz="1100" dirty="0"/>
              <a:t>SP-241650	CR Pack on </a:t>
            </a:r>
            <a:r>
              <a:rPr lang="en-US" altLang="zh-CN" sz="1100" dirty="0" err="1"/>
              <a:t>eSBMA</a:t>
            </a:r>
            <a:endParaRPr lang="en-US" altLang="zh-CN" sz="1100" dirty="0"/>
          </a:p>
          <a:p>
            <a:pPr marL="171450" indent="-171450">
              <a:buFont typeface="Wingdings" panose="05000000000000000000" pitchFamily="2" charset="2"/>
              <a:buChar char="Ø"/>
            </a:pPr>
            <a:r>
              <a:rPr lang="en-US" altLang="zh-CN" sz="1100" dirty="0"/>
              <a:t>SP-241651	CR Pack on AdNRM_ph2</a:t>
            </a:r>
          </a:p>
          <a:p>
            <a:pPr marL="171450" indent="-171450">
              <a:buFont typeface="Wingdings" panose="05000000000000000000" pitchFamily="2" charset="2"/>
              <a:buChar char="Ø"/>
            </a:pPr>
            <a:r>
              <a:rPr lang="en-US" altLang="zh-CN" sz="1100" dirty="0"/>
              <a:t>SP-241652	CR Pack on CHRACHF</a:t>
            </a:r>
          </a:p>
          <a:p>
            <a:pPr marL="171450" indent="-171450">
              <a:buFont typeface="Wingdings" panose="05000000000000000000" pitchFamily="2" charset="2"/>
              <a:buChar char="Ø"/>
            </a:pPr>
            <a:r>
              <a:rPr lang="en-US" altLang="zh-CN" sz="1100" dirty="0"/>
              <a:t>SP-241653	CR Pack on </a:t>
            </a:r>
            <a:r>
              <a:rPr lang="en-US" altLang="zh-CN" sz="1100" dirty="0" err="1"/>
              <a:t>eECM</a:t>
            </a:r>
            <a:endParaRPr lang="en-US" altLang="zh-CN" sz="1100" dirty="0"/>
          </a:p>
          <a:p>
            <a:pPr marL="171450" indent="-171450">
              <a:buFont typeface="Wingdings" panose="05000000000000000000" pitchFamily="2" charset="2"/>
              <a:buChar char="Ø"/>
            </a:pPr>
            <a:r>
              <a:rPr lang="en-US" altLang="zh-CN" sz="1100" dirty="0"/>
              <a:t>SP-241655	CR Pack on IDMS_MN_ph2</a:t>
            </a:r>
          </a:p>
          <a:p>
            <a:pPr marL="171450" indent="-171450">
              <a:buFont typeface="Wingdings" panose="05000000000000000000" pitchFamily="2" charset="2"/>
              <a:buChar char="Ø"/>
            </a:pPr>
            <a:r>
              <a:rPr lang="en-US" altLang="zh-CN" sz="1100" dirty="0"/>
              <a:t>SP-241656	CR Pack on PM_KPI_5G_Ph3</a:t>
            </a:r>
          </a:p>
          <a:p>
            <a:pPr marL="171450" indent="-171450">
              <a:buFont typeface="Wingdings" panose="05000000000000000000" pitchFamily="2" charset="2"/>
              <a:buChar char="Ø"/>
            </a:pPr>
            <a:r>
              <a:rPr lang="en-US" altLang="zh-CN" sz="1100" dirty="0"/>
              <a:t>SP-241657	CR Pack on OAM_NTN</a:t>
            </a:r>
          </a:p>
          <a:p>
            <a:pPr marL="171450" indent="-171450">
              <a:buFont typeface="Wingdings" panose="05000000000000000000" pitchFamily="2" charset="2"/>
              <a:buChar char="Ø"/>
            </a:pPr>
            <a:r>
              <a:rPr lang="en-US" altLang="zh-CN" sz="1100" dirty="0"/>
              <a:t>SP-241658	CR Pack on </a:t>
            </a:r>
            <a:r>
              <a:rPr lang="en-US" altLang="zh-CN" sz="1100" dirty="0" err="1"/>
              <a:t>eMDAS</a:t>
            </a:r>
            <a:endParaRPr lang="en-US" altLang="zh-CN" sz="1100" dirty="0"/>
          </a:p>
          <a:p>
            <a:pPr marL="171450" indent="-171450">
              <a:buFont typeface="Wingdings" panose="05000000000000000000" pitchFamily="2" charset="2"/>
              <a:buChar char="Ø"/>
            </a:pPr>
            <a:r>
              <a:rPr lang="en-US" altLang="zh-CN" sz="1100" dirty="0"/>
              <a:t>SP-241659	CR Pack on 5GMDT_Ph2</a:t>
            </a:r>
          </a:p>
          <a:p>
            <a:pPr marL="171450" indent="-171450">
              <a:buFont typeface="Wingdings" panose="05000000000000000000" pitchFamily="2" charset="2"/>
              <a:buChar char="Ø"/>
            </a:pPr>
            <a:r>
              <a:rPr lang="en-US" altLang="zh-CN" sz="1100" dirty="0"/>
              <a:t>SP-241662	CR Pack on </a:t>
            </a:r>
            <a:r>
              <a:rPr lang="en-US" altLang="zh-CN" sz="1100" dirty="0" err="1"/>
              <a:t>eQoE</a:t>
            </a:r>
            <a:endParaRPr lang="en-US" altLang="zh-CN" sz="1100" dirty="0"/>
          </a:p>
          <a:p>
            <a:pPr marL="171450" indent="-171450">
              <a:buFont typeface="Wingdings" panose="05000000000000000000" pitchFamily="2" charset="2"/>
              <a:buChar char="Ø"/>
            </a:pPr>
            <a:r>
              <a:rPr lang="en-US" altLang="zh-CN" sz="1100" dirty="0"/>
              <a:t>SP-241663	CR Pack on MANS_ph2</a:t>
            </a:r>
          </a:p>
          <a:p>
            <a:pPr marL="171450" indent="-171450">
              <a:buFont typeface="Wingdings" panose="05000000000000000000" pitchFamily="2" charset="2"/>
              <a:buChar char="Ø"/>
            </a:pPr>
            <a:r>
              <a:rPr lang="en-US" altLang="zh-CN" sz="1100" dirty="0"/>
              <a:t>SP-241667	CR Pack on EE5GPLUS_Ph2</a:t>
            </a:r>
          </a:p>
        </p:txBody>
      </p:sp>
    </p:spTree>
    <p:extLst>
      <p:ext uri="{BB962C8B-B14F-4D97-AF65-F5344CB8AC3E}">
        <p14:creationId xmlns:p14="http://schemas.microsoft.com/office/powerpoint/2010/main" val="18414443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52F67-58EF-48F1-908C-7766662891EE}"/>
              </a:ext>
            </a:extLst>
          </p:cNvPr>
          <p:cNvSpPr>
            <a:spLocks noGrp="1"/>
          </p:cNvSpPr>
          <p:nvPr>
            <p:ph type="title"/>
          </p:nvPr>
        </p:nvSpPr>
        <p:spPr>
          <a:xfrm>
            <a:off x="1161346" y="2286000"/>
            <a:ext cx="9102725" cy="1143000"/>
          </a:xfrm>
        </p:spPr>
        <p:txBody>
          <a:bodyPr/>
          <a:lstStyle/>
          <a:p>
            <a:r>
              <a:rPr lang="en-GB" altLang="zh-CN" sz="4400" b="1" dirty="0"/>
              <a:t>Management and Orchestration</a:t>
            </a:r>
            <a:endParaRPr lang="zh-CN" altLang="en-US" dirty="0"/>
          </a:p>
        </p:txBody>
      </p:sp>
    </p:spTree>
    <p:extLst>
      <p:ext uri="{BB962C8B-B14F-4D97-AF65-F5344CB8AC3E}">
        <p14:creationId xmlns:p14="http://schemas.microsoft.com/office/powerpoint/2010/main" val="2521486079"/>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t>1. </a:t>
            </a:r>
            <a:r>
              <a:rPr lang="en-US" altLang="zh-CN" sz="3200" b="1" dirty="0"/>
              <a:t>AIML</a:t>
            </a:r>
            <a:r>
              <a:rPr lang="zh-CN" altLang="en-US" sz="3200" b="1" dirty="0"/>
              <a:t>：</a:t>
            </a:r>
            <a:r>
              <a:rPr lang="en-US" altLang="en-US" sz="3200" b="1" dirty="0"/>
              <a:t>Study on AI/ML management - phase 2</a:t>
            </a:r>
            <a:endParaRPr lang="en-GB" altLang="en-US" sz="3200"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51092" y="1678401"/>
            <a:ext cx="11192989" cy="4826031"/>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400" kern="0" dirty="0"/>
              <a:t>Progress since SA#105:</a:t>
            </a:r>
          </a:p>
          <a:p>
            <a:pPr lvl="1">
              <a:spcBef>
                <a:spcPts val="0"/>
              </a:spcBef>
              <a:spcAft>
                <a:spcPts val="0"/>
              </a:spcAft>
              <a:defRPr/>
            </a:pPr>
            <a:r>
              <a:rPr lang="en-US" altLang="zh-CN" sz="1050" kern="0" dirty="0"/>
              <a:t>Following AIML management capabilities have been concluded and recommended for R19 normative work:</a:t>
            </a:r>
          </a:p>
          <a:p>
            <a:pPr marL="1143000" lvl="2" indent="-285750">
              <a:buFont typeface="Wingdings" panose="05000000000000000000" pitchFamily="2" charset="2"/>
              <a:buChar char="ü"/>
            </a:pPr>
            <a:r>
              <a:rPr lang="en-GB" altLang="zh-CN" sz="1050" dirty="0"/>
              <a:t>Management capabilities for ML model training</a:t>
            </a:r>
            <a:r>
              <a:rPr lang="zh-CN" altLang="en-US" sz="1050" dirty="0"/>
              <a:t>，</a:t>
            </a:r>
            <a:r>
              <a:rPr lang="en-US" altLang="zh-CN" sz="1050" dirty="0"/>
              <a:t>including </a:t>
            </a:r>
            <a:r>
              <a:rPr lang="en-GB" altLang="zh-CN" sz="1050" dirty="0"/>
              <a:t>ML-Knowledge-based Transfer Learning, ML pre-training and fine-tuning, Management of Reinforcement Learning, Sustainable AI/ML for ML training, Management of Federated Learning, ML </a:t>
            </a:r>
            <a:r>
              <a:rPr lang="en-GB" altLang="zh-CN" sz="1050" dirty="0" err="1"/>
              <a:t>explainability</a:t>
            </a:r>
            <a:r>
              <a:rPr lang="en-GB" altLang="zh-CN" sz="1050" dirty="0"/>
              <a:t>, etc.</a:t>
            </a:r>
          </a:p>
          <a:p>
            <a:pPr marL="1143000" lvl="2" indent="-285750">
              <a:buFont typeface="Wingdings" panose="05000000000000000000" pitchFamily="2" charset="2"/>
              <a:buChar char="ü"/>
            </a:pPr>
            <a:r>
              <a:rPr lang="en-GB" altLang="zh-CN" sz="1050" dirty="0"/>
              <a:t>Management capabilities for AI/ML inference emulation, including ML inference emulation,</a:t>
            </a:r>
            <a:r>
              <a:rPr lang="fr-FR" altLang="zh-CN" sz="1050" dirty="0"/>
              <a:t> ML </a:t>
            </a:r>
            <a:r>
              <a:rPr lang="fr-FR" altLang="zh-CN" sz="1050" dirty="0" err="1"/>
              <a:t>inference</a:t>
            </a:r>
            <a:r>
              <a:rPr lang="fr-FR" altLang="zh-CN" sz="1050" dirty="0"/>
              <a:t> </a:t>
            </a:r>
            <a:r>
              <a:rPr lang="fr-FR" altLang="zh-CN" sz="1050" dirty="0" err="1"/>
              <a:t>emulation</a:t>
            </a:r>
            <a:r>
              <a:rPr lang="fr-FR" altLang="zh-CN" sz="1050" dirty="0"/>
              <a:t> </a:t>
            </a:r>
            <a:r>
              <a:rPr lang="fr-FR" altLang="zh-CN" sz="1050" dirty="0" err="1"/>
              <a:t>environment</a:t>
            </a:r>
            <a:r>
              <a:rPr lang="fr-FR" altLang="zh-CN" sz="1050" dirty="0"/>
              <a:t> </a:t>
            </a:r>
            <a:r>
              <a:rPr lang="fr-FR" altLang="zh-CN" sz="1050" dirty="0" err="1"/>
              <a:t>selection</a:t>
            </a:r>
            <a:r>
              <a:rPr lang="fr-FR" altLang="zh-CN" sz="1050" dirty="0"/>
              <a:t>.</a:t>
            </a:r>
          </a:p>
          <a:p>
            <a:pPr marL="1143000" lvl="2" indent="-285750">
              <a:buFont typeface="Wingdings" panose="05000000000000000000" pitchFamily="2" charset="2"/>
              <a:buChar char="ü"/>
            </a:pPr>
            <a:r>
              <a:rPr lang="en-GB" altLang="zh-CN" sz="1050" dirty="0"/>
              <a:t>Management capabilities for ML model deployment, including Enhancements to ML model loading, ML model transfer/delivery.</a:t>
            </a:r>
            <a:endParaRPr lang="zh-CN" altLang="zh-CN" sz="1050" dirty="0"/>
          </a:p>
          <a:p>
            <a:pPr marL="1143000" lvl="2" indent="-285750">
              <a:buFont typeface="Wingdings" panose="05000000000000000000" pitchFamily="2" charset="2"/>
              <a:buChar char="ü"/>
            </a:pPr>
            <a:r>
              <a:rPr lang="en-GB" altLang="zh-CN" sz="1050" dirty="0"/>
              <a:t>Management capabilities for AI/ML inference, including Coordination between the ML capabilities, ML remedial action management, etc.</a:t>
            </a:r>
            <a:endParaRPr lang="fr-FR" altLang="zh-CN" sz="1050" dirty="0"/>
          </a:p>
          <a:p>
            <a:pPr lvl="1">
              <a:spcBef>
                <a:spcPts val="0"/>
              </a:spcBef>
              <a:spcAft>
                <a:spcPts val="0"/>
              </a:spcAft>
              <a:defRPr/>
            </a:pPr>
            <a:r>
              <a:rPr lang="en-US" altLang="zh-CN" sz="1050" kern="0" dirty="0"/>
              <a:t>Following AIML management scenarios have been concluded and recommended for normative work:</a:t>
            </a:r>
          </a:p>
          <a:p>
            <a:pPr marL="1143000" lvl="2" indent="-285750">
              <a:buFont typeface="Wingdings" panose="05000000000000000000" pitchFamily="2" charset="2"/>
              <a:buChar char="ü"/>
            </a:pPr>
            <a:r>
              <a:rPr lang="en-US" altLang="zh-CN" sz="1050" dirty="0"/>
              <a:t>NG-RAN AIML-based Coverage and Capacity Optimization, and NG-RAN AIML-based Network Slicing defined by RAN3,</a:t>
            </a:r>
            <a:endParaRPr lang="zh-CN" altLang="zh-CN" sz="1050" dirty="0"/>
          </a:p>
          <a:p>
            <a:pPr marL="1143000" lvl="2" indent="-285750">
              <a:buFont typeface="Wingdings" panose="05000000000000000000" pitchFamily="2" charset="2"/>
              <a:buChar char="ü"/>
            </a:pPr>
            <a:r>
              <a:rPr lang="en-US" altLang="zh-CN" sz="1050" dirty="0"/>
              <a:t>Model delivery/transfer as defined by RAN1/2,</a:t>
            </a:r>
            <a:endParaRPr lang="zh-CN" altLang="zh-CN" sz="1050" dirty="0"/>
          </a:p>
          <a:p>
            <a:pPr marL="1143000" lvl="2" indent="-285750">
              <a:buFont typeface="Wingdings" panose="05000000000000000000" pitchFamily="2" charset="2"/>
              <a:buChar char="ü"/>
            </a:pPr>
            <a:r>
              <a:rPr lang="en-GB" altLang="zh-CN" sz="1050" dirty="0"/>
              <a:t>ML model training and AI/ML inference functions for 5GC as </a:t>
            </a:r>
            <a:r>
              <a:rPr lang="en-US" altLang="zh-CN" sz="1050" dirty="0"/>
              <a:t>defined by SA2</a:t>
            </a:r>
            <a:endParaRPr lang="zh-CN" altLang="zh-CN" sz="1050" dirty="0"/>
          </a:p>
          <a:p>
            <a:pPr marL="1143000" lvl="2" indent="-285750">
              <a:buFont typeface="Wingdings" panose="05000000000000000000" pitchFamily="2" charset="2"/>
              <a:buChar char="ü"/>
            </a:pPr>
            <a:r>
              <a:rPr lang="en-US" altLang="zh-CN" sz="1050" dirty="0"/>
              <a:t>MDA (Management Data Analytics) as defined by SA5.</a:t>
            </a:r>
            <a:endParaRPr lang="zh-CN" altLang="zh-CN" sz="1050" dirty="0"/>
          </a:p>
          <a:p>
            <a:pPr lvl="2">
              <a:spcBef>
                <a:spcPts val="0"/>
              </a:spcBef>
              <a:spcAft>
                <a:spcPts val="0"/>
              </a:spcAft>
              <a:defRPr/>
            </a:pPr>
            <a:endParaRPr lang="it-IT" altLang="zh-CN" sz="800" kern="0" dirty="0"/>
          </a:p>
          <a:p>
            <a:pPr marL="341313" lvl="1" indent="-341313">
              <a:spcBef>
                <a:spcPts val="0"/>
              </a:spcBef>
              <a:spcAft>
                <a:spcPts val="0"/>
              </a:spcAft>
              <a:buBlip>
                <a:blip r:embed="rId2"/>
              </a:buBlip>
              <a:defRPr/>
            </a:pPr>
            <a:r>
              <a:rPr lang="en-US" sz="1400" kern="0" dirty="0"/>
              <a:t>Impacts and dependencies on other WGs:</a:t>
            </a:r>
            <a:endParaRPr lang="de-DE" sz="1400" kern="0" dirty="0"/>
          </a:p>
          <a:p>
            <a:pPr lvl="1">
              <a:spcBef>
                <a:spcPts val="0"/>
              </a:spcBef>
              <a:spcAft>
                <a:spcPts val="0"/>
              </a:spcAft>
              <a:defRPr/>
            </a:pPr>
            <a:r>
              <a:rPr lang="en-US" sz="1050" kern="0" dirty="0"/>
              <a:t>Collaboration with SA1 on AI/ML related requirements, SA2 on 5GC AIML, SA3 on AIML security, SA6 on Application enablement layer AIML and RAN WGs for related requirements.</a:t>
            </a:r>
            <a:endParaRPr lang="de-DE" sz="1050" kern="0" dirty="0"/>
          </a:p>
          <a:p>
            <a:pPr>
              <a:spcBef>
                <a:spcPts val="0"/>
              </a:spcBef>
              <a:spcAft>
                <a:spcPts val="0"/>
              </a:spcAft>
              <a:defRPr/>
            </a:pPr>
            <a:r>
              <a:rPr lang="de-DE" sz="1400" kern="0" dirty="0"/>
              <a:t>Next steps:</a:t>
            </a:r>
          </a:p>
          <a:p>
            <a:pPr lvl="1">
              <a:defRPr/>
            </a:pPr>
            <a:r>
              <a:rPr lang="en-US" sz="1050" dirty="0">
                <a:highlight>
                  <a:srgbClr val="00FF00"/>
                </a:highlight>
              </a:rPr>
              <a:t>This study is completed, Rel-19 normative work will start </a:t>
            </a:r>
            <a:r>
              <a:rPr lang="en-US" altLang="zh-CN" sz="1050" dirty="0">
                <a:highlight>
                  <a:srgbClr val="00FF00"/>
                </a:highlight>
              </a:rPr>
              <a:t>from</a:t>
            </a:r>
            <a:r>
              <a:rPr lang="en-US" sz="1050" dirty="0">
                <a:highlight>
                  <a:srgbClr val="00FF00"/>
                </a:highlight>
              </a:rPr>
              <a:t> next meeting. </a:t>
            </a:r>
            <a:endParaRPr lang="en-US" sz="1050" kern="0" dirty="0">
              <a:highlight>
                <a:srgbClr val="00FF00"/>
              </a:highlight>
            </a:endParaRPr>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4167054684"/>
              </p:ext>
            </p:extLst>
          </p:nvPr>
        </p:nvGraphicFramePr>
        <p:xfrm>
          <a:off x="451092" y="1181664"/>
          <a:ext cx="11192989" cy="496737"/>
        </p:xfrm>
        <a:graphic>
          <a:graphicData uri="http://schemas.openxmlformats.org/drawingml/2006/table">
            <a:tbl>
              <a:tblPr firstRow="1" firstCol="1" bandRow="1">
                <a:tableStyleId>{F5AB1C69-6EDB-4FF4-983F-18BD219EF322}</a:tableStyleId>
              </a:tblPr>
              <a:tblGrid>
                <a:gridCol w="668037">
                  <a:extLst>
                    <a:ext uri="{9D8B030D-6E8A-4147-A177-3AD203B41FA5}">
                      <a16:colId xmlns:a16="http://schemas.microsoft.com/office/drawing/2014/main" val="20000"/>
                    </a:ext>
                  </a:extLst>
                </a:gridCol>
                <a:gridCol w="3727191">
                  <a:extLst>
                    <a:ext uri="{9D8B030D-6E8A-4147-A177-3AD203B41FA5}">
                      <a16:colId xmlns:a16="http://schemas.microsoft.com/office/drawing/2014/main" val="20001"/>
                    </a:ext>
                  </a:extLst>
                </a:gridCol>
                <a:gridCol w="1280160">
                  <a:extLst>
                    <a:ext uri="{9D8B030D-6E8A-4147-A177-3AD203B41FA5}">
                      <a16:colId xmlns:a16="http://schemas.microsoft.com/office/drawing/2014/main" val="20002"/>
                    </a:ext>
                  </a:extLst>
                </a:gridCol>
                <a:gridCol w="1525534">
                  <a:extLst>
                    <a:ext uri="{9D8B030D-6E8A-4147-A177-3AD203B41FA5}">
                      <a16:colId xmlns:a16="http://schemas.microsoft.com/office/drawing/2014/main" val="20003"/>
                    </a:ext>
                  </a:extLst>
                </a:gridCol>
                <a:gridCol w="661880">
                  <a:extLst>
                    <a:ext uri="{9D8B030D-6E8A-4147-A177-3AD203B41FA5}">
                      <a16:colId xmlns:a16="http://schemas.microsoft.com/office/drawing/2014/main" val="20004"/>
                    </a:ext>
                  </a:extLst>
                </a:gridCol>
                <a:gridCol w="737283">
                  <a:extLst>
                    <a:ext uri="{9D8B030D-6E8A-4147-A177-3AD203B41FA5}">
                      <a16:colId xmlns:a16="http://schemas.microsoft.com/office/drawing/2014/main" val="20005"/>
                    </a:ext>
                  </a:extLst>
                </a:gridCol>
                <a:gridCol w="762418">
                  <a:extLst>
                    <a:ext uri="{9D8B030D-6E8A-4147-A177-3AD203B41FA5}">
                      <a16:colId xmlns:a16="http://schemas.microsoft.com/office/drawing/2014/main" val="20006"/>
                    </a:ext>
                  </a:extLst>
                </a:gridCol>
                <a:gridCol w="183048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i="0" dirty="0"/>
                        <a:t>UID</a:t>
                      </a:r>
                    </a:p>
                  </a:txBody>
                  <a:tcPr marL="48004" marR="48004" marT="0" marB="0" anchor="ctr"/>
                </a:tc>
                <a:tc>
                  <a:txBody>
                    <a:bodyPr/>
                    <a:lstStyle/>
                    <a:p>
                      <a:pPr algn="ctr">
                        <a:lnSpc>
                          <a:spcPct val="107000"/>
                        </a:lnSpc>
                        <a:spcAft>
                          <a:spcPts val="800"/>
                        </a:spcAft>
                      </a:pPr>
                      <a:r>
                        <a:rPr lang="en-GB" sz="1400" i="0" dirty="0"/>
                        <a:t>Name</a:t>
                      </a:r>
                    </a:p>
                  </a:txBody>
                  <a:tcPr marL="48004" marR="48004" marT="0" marB="0" anchor="ctr"/>
                </a:tc>
                <a:tc>
                  <a:txBody>
                    <a:bodyPr/>
                    <a:lstStyle/>
                    <a:p>
                      <a:pPr algn="ctr">
                        <a:lnSpc>
                          <a:spcPct val="107000"/>
                        </a:lnSpc>
                        <a:spcAft>
                          <a:spcPts val="800"/>
                        </a:spcAft>
                      </a:pPr>
                      <a:r>
                        <a:rPr lang="en-GB" sz="1400" i="0" dirty="0"/>
                        <a:t>Acronym</a:t>
                      </a:r>
                    </a:p>
                  </a:txBody>
                  <a:tcPr marL="48004" marR="48004" marT="0" marB="0" anchor="ctr"/>
                </a:tc>
                <a:tc>
                  <a:txBody>
                    <a:bodyPr/>
                    <a:lstStyle/>
                    <a:p>
                      <a:pPr algn="ctr">
                        <a:lnSpc>
                          <a:spcPct val="107000"/>
                        </a:lnSpc>
                        <a:spcAft>
                          <a:spcPts val="800"/>
                        </a:spcAft>
                      </a:pPr>
                      <a:r>
                        <a:rPr lang="en-GB" sz="1400" i="0" dirty="0"/>
                        <a:t>Target </a:t>
                      </a:r>
                      <a:r>
                        <a:rPr lang="en-GB" sz="1000" i="0" dirty="0"/>
                        <a:t>(dd/mm/</a:t>
                      </a:r>
                      <a:r>
                        <a:rPr lang="en-GB" sz="1000" i="0" dirty="0" err="1"/>
                        <a:t>yyyy</a:t>
                      </a:r>
                      <a:r>
                        <a:rPr lang="en-GB" sz="1000" i="0" dirty="0"/>
                        <a:t>)</a:t>
                      </a:r>
                      <a:endParaRPr lang="en-GB" sz="1400" i="0" dirty="0"/>
                    </a:p>
                  </a:txBody>
                  <a:tcPr marL="48004" marR="48004" marT="0" marB="0" anchor="ctr"/>
                </a:tc>
                <a:tc>
                  <a:txBody>
                    <a:bodyPr/>
                    <a:lstStyle/>
                    <a:p>
                      <a:pPr algn="ctr">
                        <a:lnSpc>
                          <a:spcPct val="107000"/>
                        </a:lnSpc>
                        <a:spcAft>
                          <a:spcPts val="800"/>
                        </a:spcAft>
                      </a:pPr>
                      <a:r>
                        <a:rPr lang="en-GB" sz="1400" i="0" dirty="0"/>
                        <a:t>Old %</a:t>
                      </a:r>
                    </a:p>
                  </a:txBody>
                  <a:tcPr marL="48004" marR="48004" marT="0" marB="0" anchor="ctr"/>
                </a:tc>
                <a:tc>
                  <a:txBody>
                    <a:bodyPr/>
                    <a:lstStyle/>
                    <a:p>
                      <a:pPr algn="ctr">
                        <a:lnSpc>
                          <a:spcPct val="107000"/>
                        </a:lnSpc>
                        <a:spcAft>
                          <a:spcPts val="800"/>
                        </a:spcAft>
                      </a:pPr>
                      <a:r>
                        <a:rPr lang="en-GB" sz="1400" b="1" i="0" kern="1200" dirty="0">
                          <a:solidFill>
                            <a:schemeClr val="lt1"/>
                          </a:solidFill>
                          <a:latin typeface="+mn-lt"/>
                          <a:ea typeface="+mn-ea"/>
                          <a:cs typeface="+mn-cs"/>
                        </a:rPr>
                        <a:t>WID</a:t>
                      </a:r>
                      <a:endParaRPr lang="en-GB" sz="1400" i="0" dirty="0">
                        <a:solidFill>
                          <a:srgbClr val="FF0000"/>
                        </a:solidFill>
                      </a:endParaRPr>
                    </a:p>
                  </a:txBody>
                  <a:tcPr marL="48004" marR="48004" marT="0" marB="0" anchor="ctr"/>
                </a:tc>
                <a:tc>
                  <a:txBody>
                    <a:bodyPr/>
                    <a:lstStyle/>
                    <a:p>
                      <a:pPr algn="ctr">
                        <a:lnSpc>
                          <a:spcPct val="107000"/>
                        </a:lnSpc>
                        <a:spcAft>
                          <a:spcPts val="800"/>
                        </a:spcAft>
                      </a:pPr>
                      <a:r>
                        <a:rPr lang="en-GB" sz="1400" i="0" dirty="0">
                          <a:solidFill>
                            <a:srgbClr val="FF0000"/>
                          </a:solidFill>
                        </a:rPr>
                        <a:t>New %</a:t>
                      </a:r>
                      <a:endParaRPr lang="en-GB" sz="1400" b="1" i="0"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i="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just" fontAlgn="b"/>
                      <a:r>
                        <a:rPr lang="en-US" altLang="zh-CN" sz="1100" b="0" i="0" u="none" strike="noStrike">
                          <a:solidFill>
                            <a:srgbClr val="000000"/>
                          </a:solidFill>
                          <a:effectLst/>
                          <a:latin typeface="+mn-lt"/>
                          <a:ea typeface="等线" panose="02010600030101010101" pitchFamily="2" charset="-122"/>
                          <a:cs typeface="Arial" panose="020B0604020202020204" pitchFamily="34" charset="0"/>
                        </a:rPr>
                        <a:t>1020007</a:t>
                      </a:r>
                    </a:p>
                  </a:txBody>
                  <a:tcPr marL="7620" marR="7620" marT="7620" marB="0" anchor="b"/>
                </a:tc>
                <a:tc>
                  <a:txBody>
                    <a:bodyPr/>
                    <a:lstStyle/>
                    <a:p>
                      <a:pPr algn="just" fontAlgn="b"/>
                      <a:r>
                        <a:rPr lang="en-US" sz="1100" b="0" i="0" u="none" strike="noStrike" dirty="0">
                          <a:solidFill>
                            <a:srgbClr val="000000"/>
                          </a:solidFill>
                          <a:effectLst/>
                          <a:latin typeface="+mn-lt"/>
                          <a:ea typeface="等线" panose="02010600030101010101" pitchFamily="2" charset="-122"/>
                          <a:cs typeface="Arial" panose="020B0604020202020204" pitchFamily="34" charset="0"/>
                        </a:rPr>
                        <a:t>Study on AI/ML management - phase 2 </a:t>
                      </a:r>
                    </a:p>
                  </a:txBody>
                  <a:tcPr marL="7620" marR="7620" marT="7620" marB="0" anchor="b"/>
                </a:tc>
                <a:tc>
                  <a:txBody>
                    <a:bodyPr/>
                    <a:lstStyle/>
                    <a:p>
                      <a:pPr algn="just" fontAlgn="b"/>
                      <a:r>
                        <a:rPr lang="en-US" sz="1100" b="0" i="0" u="none" strike="noStrike" dirty="0">
                          <a:solidFill>
                            <a:srgbClr val="000000"/>
                          </a:solidFill>
                          <a:effectLst/>
                          <a:latin typeface="+mn-lt"/>
                          <a:ea typeface="等线" panose="02010600030101010101" pitchFamily="2" charset="-122"/>
                          <a:cs typeface="Arial" panose="020B0604020202020204" pitchFamily="34" charset="0"/>
                        </a:rPr>
                        <a:t>FS_AIML_MGT_Ph2</a:t>
                      </a:r>
                    </a:p>
                  </a:txBody>
                  <a:tcPr marL="7620" marR="7620" marT="7620" marB="0" anchor="b"/>
                </a:tc>
                <a:tc>
                  <a:txBody>
                    <a:bodyPr/>
                    <a:lstStyle/>
                    <a:p>
                      <a:pPr marL="0" marR="0" lvl="0" indent="0" algn="just" defTabSz="1219170" rtl="0" eaLnBrk="1" fontAlgn="t" latinLnBrk="0" hangingPunct="1">
                        <a:lnSpc>
                          <a:spcPct val="10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srgbClr val="0000FF"/>
                          </a:solidFill>
                          <a:effectLst/>
                          <a:uLnTx/>
                          <a:uFillTx/>
                          <a:latin typeface="+mn-lt"/>
                          <a:ea typeface="等线" panose="02010600030101010101" pitchFamily="2" charset="-122"/>
                          <a:cs typeface="+mn-cs"/>
                        </a:rPr>
                        <a:t>12/12/2024</a:t>
                      </a:r>
                    </a:p>
                  </a:txBody>
                  <a:tcPr marL="7620" marR="7620" marT="7620" marB="0"/>
                </a:tc>
                <a:tc>
                  <a:txBody>
                    <a:bodyPr/>
                    <a:lstStyle/>
                    <a:p>
                      <a:pPr algn="just" fontAlgn="t"/>
                      <a:r>
                        <a:rPr lang="en-US" altLang="zh-CN" sz="1100" b="0" i="0" u="none" strike="noStrike" dirty="0">
                          <a:solidFill>
                            <a:srgbClr val="FF0000"/>
                          </a:solidFill>
                          <a:effectLst/>
                          <a:latin typeface="+mn-lt"/>
                          <a:ea typeface="等线" panose="02010600030101010101" pitchFamily="2" charset="-122"/>
                          <a:cs typeface="Arial" panose="020B0604020202020204" pitchFamily="34" charset="0"/>
                        </a:rPr>
                        <a:t>55%</a:t>
                      </a:r>
                      <a:endParaRPr lang="en-US" altLang="zh-CN" sz="1100" b="0" i="0" u="none" strike="noStrike" dirty="0">
                        <a:solidFill>
                          <a:srgbClr val="000000"/>
                        </a:solidFill>
                        <a:effectLst/>
                        <a:latin typeface="+mn-lt"/>
                        <a:ea typeface="等线" panose="02010600030101010101" pitchFamily="2" charset="-122"/>
                      </a:endParaRPr>
                    </a:p>
                  </a:txBody>
                  <a:tcPr marL="7620" marR="7620" marT="7620" marB="0"/>
                </a:tc>
                <a:tc>
                  <a:txBody>
                    <a:bodyPr/>
                    <a:lstStyle/>
                    <a:p>
                      <a:pPr algn="just" fontAlgn="t"/>
                      <a:r>
                        <a:rPr lang="en-US" sz="1100" b="0" i="0" u="sng" strike="noStrike" dirty="0">
                          <a:solidFill>
                            <a:srgbClr val="0563C1"/>
                          </a:solidFill>
                          <a:effectLst/>
                          <a:latin typeface="+mn-lt"/>
                          <a:ea typeface="等线" panose="02010600030101010101" pitchFamily="2" charset="-122"/>
                          <a:hlinkClick r:id="rId3"/>
                        </a:rPr>
                        <a:t>SP-240965</a:t>
                      </a:r>
                      <a:endParaRPr lang="en-US" sz="1100" b="0" i="0" u="sng" strike="noStrike" dirty="0">
                        <a:solidFill>
                          <a:srgbClr val="0563C1"/>
                        </a:solidFill>
                        <a:effectLst/>
                        <a:latin typeface="+mn-lt"/>
                        <a:ea typeface="等线" panose="02010600030101010101" pitchFamily="2" charset="-122"/>
                      </a:endParaRPr>
                    </a:p>
                  </a:txBody>
                  <a:tcPr marL="7620" marR="7620" marT="7620" marB="0"/>
                </a:tc>
                <a:tc>
                  <a:txBody>
                    <a:bodyPr/>
                    <a:lstStyle/>
                    <a:p>
                      <a:pPr algn="just" fontAlgn="b"/>
                      <a:r>
                        <a:rPr lang="en-US" altLang="zh-CN" sz="110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marL="0" marR="0" lvl="0" indent="0" algn="just" defTabSz="1219170" rtl="0" eaLnBrk="1" fontAlgn="t" latinLnBrk="0" hangingPunct="1">
                        <a:lnSpc>
                          <a:spcPct val="100000"/>
                        </a:lnSpc>
                        <a:spcBef>
                          <a:spcPts val="0"/>
                        </a:spcBef>
                        <a:spcAft>
                          <a:spcPts val="0"/>
                        </a:spcAft>
                        <a:buClrTx/>
                        <a:buSzTx/>
                        <a:buFontTx/>
                        <a:buNone/>
                        <a:tabLst/>
                        <a:defRPr/>
                      </a:pPr>
                      <a:endParaRPr lang="en-US" sz="11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4173520624"/>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a:xfrm>
            <a:off x="323089" y="228600"/>
            <a:ext cx="9432100" cy="1143000"/>
          </a:xfrm>
        </p:spPr>
        <p:txBody>
          <a:bodyPr/>
          <a:lstStyle/>
          <a:p>
            <a:r>
              <a:rPr lang="en-GB" altLang="en-US" sz="3200" b="1" dirty="0"/>
              <a:t>2. </a:t>
            </a:r>
            <a:r>
              <a:rPr lang="en-US" altLang="zh-CN" sz="3200" b="1" dirty="0"/>
              <a:t>MDA</a:t>
            </a:r>
            <a:r>
              <a:rPr lang="zh-CN" altLang="en-US" sz="3200" b="1" dirty="0"/>
              <a:t>：</a:t>
            </a:r>
            <a:r>
              <a:rPr lang="en-US" altLang="en-US" sz="3200" b="1" dirty="0"/>
              <a:t>Study on Management Data Analytics (MDA) – Phase 3</a:t>
            </a:r>
            <a:endParaRPr lang="en-GB" altLang="en-US" sz="3200"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7812" y="1837136"/>
            <a:ext cx="10953749" cy="4304463"/>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SA#105:</a:t>
            </a:r>
          </a:p>
          <a:p>
            <a:pPr lvl="1">
              <a:spcBef>
                <a:spcPts val="0"/>
              </a:spcBef>
              <a:spcAft>
                <a:spcPts val="0"/>
              </a:spcAft>
              <a:defRPr/>
            </a:pPr>
            <a:r>
              <a:rPr lang="en-US" altLang="de-DE" sz="1200" kern="0" dirty="0"/>
              <a:t>Added use case to improve handling of predicted failures</a:t>
            </a:r>
          </a:p>
          <a:p>
            <a:pPr lvl="1">
              <a:spcBef>
                <a:spcPts val="0"/>
              </a:spcBef>
              <a:spcAft>
                <a:spcPts val="0"/>
              </a:spcAft>
              <a:defRPr/>
            </a:pPr>
            <a:r>
              <a:rPr lang="en-US" altLang="de-DE" sz="1200" kern="0" dirty="0"/>
              <a:t>Added conclusions and recommendations</a:t>
            </a:r>
          </a:p>
          <a:p>
            <a:pPr marL="400050" lvl="1" indent="0">
              <a:spcBef>
                <a:spcPts val="0"/>
              </a:spcBef>
              <a:spcAft>
                <a:spcPts val="0"/>
              </a:spcAft>
              <a:buNone/>
              <a:defRPr/>
            </a:pPr>
            <a:endParaRPr lang="en-US" altLang="zh-CN" sz="1200" kern="0" dirty="0">
              <a:highlight>
                <a:srgbClr val="FFFF00"/>
              </a:highlight>
            </a:endParaRPr>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r>
              <a:rPr lang="en-US" sz="1200" kern="0" dirty="0"/>
              <a:t>Coordination with SA1 on service requirements, SA2 on NWDAF, RAN3 on data collection.</a:t>
            </a:r>
            <a:endParaRPr lang="de-DE" sz="1200" kern="0" dirty="0"/>
          </a:p>
          <a:p>
            <a:pPr>
              <a:spcBef>
                <a:spcPts val="0"/>
              </a:spcBef>
              <a:spcAft>
                <a:spcPts val="0"/>
              </a:spcAft>
              <a:defRPr/>
            </a:pPr>
            <a:endParaRPr lang="de-DE" sz="1800" kern="0" dirty="0"/>
          </a:p>
          <a:p>
            <a:pPr>
              <a:spcBef>
                <a:spcPts val="0"/>
              </a:spcBef>
              <a:spcAft>
                <a:spcPts val="0"/>
              </a:spcAft>
              <a:defRPr/>
            </a:pPr>
            <a:r>
              <a:rPr lang="de-DE" sz="1800" kern="0" dirty="0"/>
              <a:t>Next steps:</a:t>
            </a:r>
          </a:p>
          <a:p>
            <a:pPr lvl="1">
              <a:defRPr/>
            </a:pPr>
            <a:r>
              <a:rPr lang="en-US" altLang="zh-CN" sz="1200" dirty="0">
                <a:highlight>
                  <a:srgbClr val="00FF00"/>
                </a:highlight>
              </a:rPr>
              <a:t>This study is completed, Rel-19 normative work will start from next meeting. </a:t>
            </a:r>
            <a:endParaRPr lang="en-US" altLang="zh-CN" sz="1200" kern="0" dirty="0">
              <a:highlight>
                <a:srgbClr val="00FF00"/>
              </a:highlight>
            </a:endParaRPr>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2042471328"/>
              </p:ext>
            </p:extLst>
          </p:nvPr>
        </p:nvGraphicFramePr>
        <p:xfrm>
          <a:off x="427812" y="1280400"/>
          <a:ext cx="11192989" cy="496737"/>
        </p:xfrm>
        <a:graphic>
          <a:graphicData uri="http://schemas.openxmlformats.org/drawingml/2006/table">
            <a:tbl>
              <a:tblPr firstRow="1" firstCol="1" bandRow="1">
                <a:tableStyleId>{F5AB1C69-6EDB-4FF4-983F-18BD219EF322}</a:tableStyleId>
              </a:tblPr>
              <a:tblGrid>
                <a:gridCol w="668037">
                  <a:extLst>
                    <a:ext uri="{9D8B030D-6E8A-4147-A177-3AD203B41FA5}">
                      <a16:colId xmlns:a16="http://schemas.microsoft.com/office/drawing/2014/main" val="20000"/>
                    </a:ext>
                  </a:extLst>
                </a:gridCol>
                <a:gridCol w="3868611">
                  <a:extLst>
                    <a:ext uri="{9D8B030D-6E8A-4147-A177-3AD203B41FA5}">
                      <a16:colId xmlns:a16="http://schemas.microsoft.com/office/drawing/2014/main" val="20001"/>
                    </a:ext>
                  </a:extLst>
                </a:gridCol>
                <a:gridCol w="1013765">
                  <a:extLst>
                    <a:ext uri="{9D8B030D-6E8A-4147-A177-3AD203B41FA5}">
                      <a16:colId xmlns:a16="http://schemas.microsoft.com/office/drawing/2014/main" val="20002"/>
                    </a:ext>
                  </a:extLst>
                </a:gridCol>
                <a:gridCol w="1650509">
                  <a:extLst>
                    <a:ext uri="{9D8B030D-6E8A-4147-A177-3AD203B41FA5}">
                      <a16:colId xmlns:a16="http://schemas.microsoft.com/office/drawing/2014/main" val="20003"/>
                    </a:ext>
                  </a:extLst>
                </a:gridCol>
                <a:gridCol w="661880">
                  <a:extLst>
                    <a:ext uri="{9D8B030D-6E8A-4147-A177-3AD203B41FA5}">
                      <a16:colId xmlns:a16="http://schemas.microsoft.com/office/drawing/2014/main" val="20004"/>
                    </a:ext>
                  </a:extLst>
                </a:gridCol>
                <a:gridCol w="737283">
                  <a:extLst>
                    <a:ext uri="{9D8B030D-6E8A-4147-A177-3AD203B41FA5}">
                      <a16:colId xmlns:a16="http://schemas.microsoft.com/office/drawing/2014/main" val="20005"/>
                    </a:ext>
                  </a:extLst>
                </a:gridCol>
                <a:gridCol w="762418">
                  <a:extLst>
                    <a:ext uri="{9D8B030D-6E8A-4147-A177-3AD203B41FA5}">
                      <a16:colId xmlns:a16="http://schemas.microsoft.com/office/drawing/2014/main" val="20006"/>
                    </a:ext>
                  </a:extLst>
                </a:gridCol>
                <a:gridCol w="183048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1020019</a:t>
                      </a:r>
                    </a:p>
                  </a:txBody>
                  <a:tcPr marL="5799" marR="5799" marT="5799" marB="0"/>
                </a:tc>
                <a:tc>
                  <a:txBody>
                    <a:bodyPr/>
                    <a:lstStyle/>
                    <a:p>
                      <a:pPr algn="l" fontAlgn="t"/>
                      <a:r>
                        <a:rPr lang="en-US" sz="1000" b="0" i="1" u="none" strike="noStrike" dirty="0">
                          <a:solidFill>
                            <a:srgbClr val="000000"/>
                          </a:solidFill>
                          <a:effectLst/>
                          <a:latin typeface="+mn-lt"/>
                          <a:ea typeface="等线" panose="02010600030101010101" pitchFamily="2" charset="-122"/>
                        </a:rPr>
                        <a:t>Study on Management Data Analytics (MDA) Phase 3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FS_eMDAS_Ph3</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90%</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3"/>
                        </a:rPr>
                        <a:t>SP-241157</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rPr>
                        <a:t>100%</a:t>
                      </a:r>
                      <a:endParaRPr lang="en-US" altLang="zh-CN" sz="1000" b="0" i="0" u="none" strike="noStrike" dirty="0">
                        <a:solidFill>
                          <a:srgbClr val="00B050"/>
                        </a:solidFill>
                        <a:effectLst/>
                        <a:latin typeface="+mn-lt"/>
                        <a:ea typeface="等线" panose="02010600030101010101" pitchFamily="2" charset="-122"/>
                        <a:cs typeface="Arial" panose="020B0604020202020204" pitchFamily="34" charset="0"/>
                      </a:endParaRP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797037244"/>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t>3. </a:t>
            </a:r>
            <a:r>
              <a:rPr lang="en-US" altLang="zh-CN" sz="3200" b="1" dirty="0"/>
              <a:t>IDM: </a:t>
            </a:r>
            <a:r>
              <a:rPr lang="en-US" altLang="en-US" sz="3200" b="1" dirty="0"/>
              <a:t>Study on intent driven management services for mobile network phase 3</a:t>
            </a:r>
            <a:endParaRPr lang="en-GB" altLang="en-US" sz="3200"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082574"/>
            <a:ext cx="11466588"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SA#105:</a:t>
            </a:r>
          </a:p>
          <a:p>
            <a:pPr lvl="1">
              <a:spcBef>
                <a:spcPts val="0"/>
              </a:spcBef>
              <a:spcAft>
                <a:spcPts val="0"/>
              </a:spcAft>
              <a:defRPr/>
            </a:pPr>
            <a:r>
              <a:rPr lang="en-US" altLang="zh-CN" sz="1100" dirty="0"/>
              <a:t>WT-3: The intent negotiation functionalities during fulfillment phase are evaluated and concluded, and following functionalities are recommended for normative work: checking for fulfillable outcomes, checking for best possible outcome, recommending fulfillable intent targets and contexts, advises on preferred alternatives. </a:t>
            </a:r>
          </a:p>
          <a:p>
            <a:pPr lvl="1">
              <a:spcBef>
                <a:spcPts val="0"/>
              </a:spcBef>
              <a:spcAft>
                <a:spcPts val="0"/>
              </a:spcAft>
              <a:defRPr/>
            </a:pPr>
            <a:r>
              <a:rPr lang="en-US" altLang="zh-CN" sz="1100" dirty="0"/>
              <a:t>WT-4: The Intent Utility Function are evaluated and concluded, it is recommended to start normative work for specifying methods by which consumers can express the relative value of an intent's expectations to assist the IDMS producer(s) in fulfilling their intents in the most acceptable manner. </a:t>
            </a:r>
          </a:p>
          <a:p>
            <a:pPr lvl="1">
              <a:spcBef>
                <a:spcPts val="0"/>
              </a:spcBef>
              <a:spcAft>
                <a:spcPts val="0"/>
              </a:spcAft>
              <a:defRPr/>
            </a:pPr>
            <a:endParaRPr lang="en-US" altLang="zh-CN" sz="1100" dirty="0"/>
          </a:p>
          <a:p>
            <a:pPr lvl="1">
              <a:spcBef>
                <a:spcPts val="0"/>
              </a:spcBef>
              <a:spcAft>
                <a:spcPts val="0"/>
              </a:spcAft>
              <a:defRPr/>
            </a:pPr>
            <a:endParaRPr lang="en-US" altLang="zh-CN" sz="1100" kern="0" dirty="0"/>
          </a:p>
          <a:p>
            <a:pPr marL="341313" lvl="1" indent="-341313">
              <a:spcBef>
                <a:spcPts val="0"/>
              </a:spcBef>
              <a:spcAft>
                <a:spcPts val="0"/>
              </a:spcAft>
              <a:buBlip>
                <a:blip r:embed="rId2"/>
              </a:buBlip>
              <a:defRPr/>
            </a:pPr>
            <a:r>
              <a:rPr lang="en-US" sz="1800" kern="0" dirty="0"/>
              <a:t>Impacts and dependencies on other WGs:</a:t>
            </a:r>
          </a:p>
          <a:p>
            <a:pPr lvl="1">
              <a:spcBef>
                <a:spcPts val="0"/>
              </a:spcBef>
              <a:spcAft>
                <a:spcPts val="0"/>
              </a:spcAft>
              <a:defRPr/>
            </a:pPr>
            <a:r>
              <a:rPr lang="en-US" sz="1100" kern="0" dirty="0"/>
              <a:t>Provide radio network management support to SA1 on UAV pre-flight preparation requirements </a:t>
            </a:r>
            <a:endParaRPr lang="de-DE" sz="1100" kern="0" dirty="0"/>
          </a:p>
          <a:p>
            <a:pPr>
              <a:spcBef>
                <a:spcPts val="0"/>
              </a:spcBef>
              <a:spcAft>
                <a:spcPts val="0"/>
              </a:spcAft>
              <a:defRPr/>
            </a:pPr>
            <a:r>
              <a:rPr lang="de-DE" sz="1800" kern="0" dirty="0"/>
              <a:t>Next steps:</a:t>
            </a:r>
          </a:p>
          <a:p>
            <a:pPr lvl="1">
              <a:defRPr/>
            </a:pPr>
            <a:r>
              <a:rPr lang="en-US" altLang="zh-CN" sz="1100" dirty="0">
                <a:highlight>
                  <a:srgbClr val="00FF00"/>
                </a:highlight>
              </a:rPr>
              <a:t>This study is completed, Rel-19 normative work will start from next meeting. </a:t>
            </a:r>
            <a:endParaRPr lang="en-US" altLang="zh-CN" sz="1100" kern="0" dirty="0">
              <a:highlight>
                <a:srgbClr val="00FF00"/>
              </a:highlight>
            </a:endParaRPr>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2550327870"/>
              </p:ext>
            </p:extLst>
          </p:nvPr>
        </p:nvGraphicFramePr>
        <p:xfrm>
          <a:off x="420612" y="1431600"/>
          <a:ext cx="11192989" cy="496737"/>
        </p:xfrm>
        <a:graphic>
          <a:graphicData uri="http://schemas.openxmlformats.org/drawingml/2006/table">
            <a:tbl>
              <a:tblPr firstRow="1" firstCol="1" bandRow="1">
                <a:tableStyleId>{F5AB1C69-6EDB-4FF4-983F-18BD219EF322}</a:tableStyleId>
              </a:tblPr>
              <a:tblGrid>
                <a:gridCol w="668037">
                  <a:extLst>
                    <a:ext uri="{9D8B030D-6E8A-4147-A177-3AD203B41FA5}">
                      <a16:colId xmlns:a16="http://schemas.microsoft.com/office/drawing/2014/main" val="20000"/>
                    </a:ext>
                  </a:extLst>
                </a:gridCol>
                <a:gridCol w="3868611">
                  <a:extLst>
                    <a:ext uri="{9D8B030D-6E8A-4147-A177-3AD203B41FA5}">
                      <a16:colId xmlns:a16="http://schemas.microsoft.com/office/drawing/2014/main" val="20001"/>
                    </a:ext>
                  </a:extLst>
                </a:gridCol>
                <a:gridCol w="1013765">
                  <a:extLst>
                    <a:ext uri="{9D8B030D-6E8A-4147-A177-3AD203B41FA5}">
                      <a16:colId xmlns:a16="http://schemas.microsoft.com/office/drawing/2014/main" val="20002"/>
                    </a:ext>
                  </a:extLst>
                </a:gridCol>
                <a:gridCol w="1650509">
                  <a:extLst>
                    <a:ext uri="{9D8B030D-6E8A-4147-A177-3AD203B41FA5}">
                      <a16:colId xmlns:a16="http://schemas.microsoft.com/office/drawing/2014/main" val="20003"/>
                    </a:ext>
                  </a:extLst>
                </a:gridCol>
                <a:gridCol w="661880">
                  <a:extLst>
                    <a:ext uri="{9D8B030D-6E8A-4147-A177-3AD203B41FA5}">
                      <a16:colId xmlns:a16="http://schemas.microsoft.com/office/drawing/2014/main" val="20004"/>
                    </a:ext>
                  </a:extLst>
                </a:gridCol>
                <a:gridCol w="737283">
                  <a:extLst>
                    <a:ext uri="{9D8B030D-6E8A-4147-A177-3AD203B41FA5}">
                      <a16:colId xmlns:a16="http://schemas.microsoft.com/office/drawing/2014/main" val="20005"/>
                    </a:ext>
                  </a:extLst>
                </a:gridCol>
                <a:gridCol w="762418">
                  <a:extLst>
                    <a:ext uri="{9D8B030D-6E8A-4147-A177-3AD203B41FA5}">
                      <a16:colId xmlns:a16="http://schemas.microsoft.com/office/drawing/2014/main" val="20006"/>
                    </a:ext>
                  </a:extLst>
                </a:gridCol>
                <a:gridCol w="183048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1020008</a:t>
                      </a:r>
                    </a:p>
                  </a:txBody>
                  <a:tcPr marL="5799" marR="5799" marT="5799" marB="0"/>
                </a:tc>
                <a:tc>
                  <a:txBody>
                    <a:bodyPr/>
                    <a:lstStyle/>
                    <a:p>
                      <a:pPr algn="l" fontAlgn="t"/>
                      <a:r>
                        <a:rPr lang="en-US" sz="1000" b="0" i="1" u="none" strike="noStrike">
                          <a:solidFill>
                            <a:srgbClr val="000000"/>
                          </a:solidFill>
                          <a:effectLst/>
                          <a:latin typeface="+mn-lt"/>
                          <a:ea typeface="等线" panose="02010600030101010101" pitchFamily="2" charset="-122"/>
                        </a:rPr>
                        <a:t>Study on intent driven management services for mobile network phase 3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FS_IDMS_MN_Ph3</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95%</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3"/>
                        </a:rPr>
                        <a:t>SP-231737</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10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1563951513"/>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1981200" y="1409701"/>
            <a:ext cx="8229600" cy="4826976"/>
          </a:xfrm>
        </p:spPr>
        <p:txBody>
          <a:bodyPr/>
          <a:lstStyle/>
          <a:p>
            <a:pPr eaLnBrk="1" hangingPunct="1">
              <a:defRPr/>
            </a:pPr>
            <a:r>
              <a:rPr lang="en-GB" sz="2400" dirty="0"/>
              <a:t>General aspects of SA5</a:t>
            </a:r>
          </a:p>
          <a:p>
            <a:pPr eaLnBrk="1" hangingPunct="1">
              <a:defRPr/>
            </a:pPr>
            <a:r>
              <a:rPr lang="en-GB" sz="2400" dirty="0"/>
              <a:t>SA5 </a:t>
            </a:r>
            <a:r>
              <a:rPr lang="en-GB" altLang="zh-CN" sz="2400" dirty="0"/>
              <a:t>overall progress since SA#105</a:t>
            </a:r>
          </a:p>
          <a:p>
            <a:pPr eaLnBrk="1" hangingPunct="1">
              <a:defRPr/>
            </a:pPr>
            <a:r>
              <a:rPr lang="en-GB" altLang="zh-CN" sz="2400" dirty="0"/>
              <a:t>Management Feature relations with other WGs</a:t>
            </a:r>
          </a:p>
          <a:p>
            <a:pPr eaLnBrk="1" hangingPunct="1">
              <a:defRPr/>
            </a:pPr>
            <a:r>
              <a:rPr lang="en-GB" sz="2400" dirty="0"/>
              <a:t>Management and Orchestration  </a:t>
            </a:r>
          </a:p>
          <a:p>
            <a:pPr eaLnBrk="1" hangingPunct="1">
              <a:defRPr/>
            </a:pPr>
            <a:r>
              <a:rPr lang="en-GB" sz="2400" dirty="0"/>
              <a:t>Charging</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733" b="1" dirty="0"/>
              <a:t>4. CCL: </a:t>
            </a:r>
            <a:r>
              <a:rPr lang="en-US" altLang="en-US" sz="3733" b="1" dirty="0"/>
              <a:t>Study on closed control loop management</a:t>
            </a:r>
            <a:endParaRPr lang="en-GB" altLang="en-US" sz="3733"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1988337"/>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SA#105:</a:t>
            </a:r>
          </a:p>
          <a:p>
            <a:pPr lvl="1">
              <a:spcBef>
                <a:spcPts val="0"/>
              </a:spcBef>
              <a:spcAft>
                <a:spcPts val="0"/>
              </a:spcAft>
              <a:defRPr/>
            </a:pPr>
            <a:r>
              <a:rPr lang="en-US" altLang="de-DE" sz="1100" dirty="0"/>
              <a:t>Evaluation and Conclusion are updated for Use case 5</a:t>
            </a:r>
          </a:p>
          <a:p>
            <a:pPr lvl="1">
              <a:spcBef>
                <a:spcPts val="0"/>
              </a:spcBef>
              <a:spcAft>
                <a:spcPts val="0"/>
              </a:spcAft>
              <a:defRPr/>
            </a:pPr>
            <a:r>
              <a:rPr lang="en-US" altLang="de-DE" sz="1100" dirty="0"/>
              <a:t>Clarification provided for escalation Recipient</a:t>
            </a:r>
          </a:p>
          <a:p>
            <a:pPr lvl="1">
              <a:spcBef>
                <a:spcPts val="0"/>
              </a:spcBef>
              <a:spcAft>
                <a:spcPts val="0"/>
              </a:spcAft>
              <a:defRPr/>
            </a:pPr>
            <a:r>
              <a:rPr lang="en-US" altLang="de-DE" sz="1100" dirty="0"/>
              <a:t>Clarify evaluation for Feedback use case</a:t>
            </a:r>
          </a:p>
          <a:p>
            <a:pPr marL="341313" lvl="1" indent="-341313">
              <a:spcBef>
                <a:spcPts val="0"/>
              </a:spcBef>
              <a:spcAft>
                <a:spcPts val="0"/>
              </a:spcAft>
              <a:buBlip>
                <a:blip r:embed="rId2"/>
              </a:buBlip>
              <a:defRPr/>
            </a:pPr>
            <a:r>
              <a:rPr lang="en-US" sz="1800" kern="0" dirty="0"/>
              <a:t>Impacts and dependencies on other WGs:</a:t>
            </a:r>
          </a:p>
          <a:p>
            <a:pPr lvl="1">
              <a:spcBef>
                <a:spcPts val="0"/>
              </a:spcBef>
              <a:spcAft>
                <a:spcPts val="0"/>
              </a:spcAft>
              <a:defRPr/>
            </a:pPr>
            <a:r>
              <a:rPr lang="en-US" sz="1400" kern="0" dirty="0"/>
              <a:t>None</a:t>
            </a:r>
            <a:endParaRPr lang="de-DE" sz="1400" kern="0" dirty="0"/>
          </a:p>
          <a:p>
            <a:pPr>
              <a:spcBef>
                <a:spcPts val="0"/>
              </a:spcBef>
              <a:spcAft>
                <a:spcPts val="0"/>
              </a:spcAft>
              <a:defRPr/>
            </a:pPr>
            <a:r>
              <a:rPr lang="de-DE" sz="1800" kern="0" dirty="0"/>
              <a:t>Next steps:</a:t>
            </a:r>
          </a:p>
          <a:p>
            <a:pPr lvl="1">
              <a:defRPr/>
            </a:pPr>
            <a:r>
              <a:rPr lang="en-US" altLang="zh-CN" sz="1400" dirty="0">
                <a:highlight>
                  <a:srgbClr val="00FF00"/>
                </a:highlight>
              </a:rPr>
              <a:t>This study is completed, Rel-19 normative work will start from next meeting. </a:t>
            </a:r>
            <a:endParaRPr lang="en-US" altLang="zh-CN" sz="1400" kern="0" dirty="0">
              <a:highlight>
                <a:srgbClr val="00FF00"/>
              </a:highlight>
            </a:endParaRPr>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2243654054"/>
              </p:ext>
            </p:extLst>
          </p:nvPr>
        </p:nvGraphicFramePr>
        <p:xfrm>
          <a:off x="420612" y="1431600"/>
          <a:ext cx="10907183" cy="496737"/>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1020009</a:t>
                      </a:r>
                    </a:p>
                  </a:txBody>
                  <a:tcPr marL="5799" marR="5799" marT="5799" marB="0"/>
                </a:tc>
                <a:tc>
                  <a:txBody>
                    <a:bodyPr/>
                    <a:lstStyle/>
                    <a:p>
                      <a:pPr algn="l" fontAlgn="t"/>
                      <a:r>
                        <a:rPr lang="en-US" sz="1000" b="0" i="1" u="none" strike="noStrike">
                          <a:solidFill>
                            <a:srgbClr val="000000"/>
                          </a:solidFill>
                          <a:effectLst/>
                          <a:latin typeface="+mn-lt"/>
                          <a:ea typeface="等线" panose="02010600030101010101" pitchFamily="2" charset="-122"/>
                        </a:rPr>
                        <a:t>Study on closed control loop management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FS_CCLM</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90%</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3"/>
                        </a:rPr>
                        <a:t>SP-231735</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1000" b="0" i="0" u="none" strike="noStrike" kern="1200" dirty="0">
                        <a:solidFill>
                          <a:srgbClr val="0563C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2149256146"/>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t>5. NDT: </a:t>
            </a:r>
            <a:r>
              <a:rPr lang="en-US" altLang="en-US" sz="3200" b="1" dirty="0"/>
              <a:t>Study on management aspects of Network Digital Twin</a:t>
            </a:r>
            <a:endParaRPr lang="en-GB" altLang="en-US" sz="3200"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1773112"/>
            <a:ext cx="11502588" cy="4856287"/>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SA#105:</a:t>
            </a:r>
          </a:p>
          <a:p>
            <a:pPr marL="457200" lvl="1" indent="0">
              <a:spcBef>
                <a:spcPts val="0"/>
              </a:spcBef>
              <a:spcAft>
                <a:spcPts val="0"/>
              </a:spcAft>
              <a:buNone/>
              <a:defRPr/>
            </a:pPr>
            <a:r>
              <a:rPr lang="en-US" altLang="zh-CN" sz="1600" kern="0" dirty="0"/>
              <a:t>Following NDT use cases have been concluded and recommended for normative work:</a:t>
            </a:r>
          </a:p>
          <a:p>
            <a:pPr lvl="1">
              <a:spcBef>
                <a:spcPts val="0"/>
              </a:spcBef>
              <a:spcAft>
                <a:spcPts val="0"/>
              </a:spcAft>
              <a:defRPr/>
            </a:pPr>
            <a:r>
              <a:rPr lang="en-US" altLang="zh-CN" sz="1400" dirty="0"/>
              <a:t>NDT support for network automation including signaling storm analysis, emergency preparedness, network failure and risk prediction and network issue inducement.</a:t>
            </a:r>
          </a:p>
          <a:p>
            <a:pPr lvl="1">
              <a:spcBef>
                <a:spcPts val="0"/>
              </a:spcBef>
              <a:spcAft>
                <a:spcPts val="0"/>
              </a:spcAft>
              <a:defRPr/>
            </a:pPr>
            <a:r>
              <a:rPr lang="en-US" altLang="zh-CN" sz="1400" dirty="0"/>
              <a:t>NDT support for verification including RAN energy saving policy verification, configuration verification.</a:t>
            </a:r>
          </a:p>
          <a:p>
            <a:pPr lvl="1">
              <a:spcBef>
                <a:spcPts val="0"/>
              </a:spcBef>
              <a:spcAft>
                <a:spcPts val="0"/>
              </a:spcAft>
              <a:defRPr/>
            </a:pPr>
            <a:r>
              <a:rPr lang="en-US" altLang="zh-CN" sz="1400" dirty="0"/>
              <a:t>NDT support for generation including generating data for ML model training and measuring customer satisfaction with the network services </a:t>
            </a:r>
          </a:p>
          <a:p>
            <a:pPr lvl="1">
              <a:spcBef>
                <a:spcPts val="0"/>
              </a:spcBef>
              <a:spcAft>
                <a:spcPts val="0"/>
              </a:spcAft>
              <a:defRPr/>
            </a:pPr>
            <a:r>
              <a:rPr lang="en-US" altLang="zh-CN" sz="1400" dirty="0"/>
              <a:t>Advanced NDT capabilities including  nested NDTs. </a:t>
            </a:r>
          </a:p>
          <a:p>
            <a:pPr marL="341313" lvl="1" indent="-341313">
              <a:spcBef>
                <a:spcPts val="0"/>
              </a:spcBef>
              <a:spcAft>
                <a:spcPts val="0"/>
              </a:spcAft>
              <a:buBlip>
                <a:blip r:embed="rId2"/>
              </a:buBlip>
              <a:defRPr/>
            </a:pPr>
            <a:r>
              <a:rPr lang="en-US" sz="1800" kern="0" dirty="0"/>
              <a:t>Impacts and dependencies on other WGs:</a:t>
            </a:r>
            <a:endParaRPr lang="en-US" sz="1200" kern="0" dirty="0"/>
          </a:p>
          <a:p>
            <a:pPr lvl="1">
              <a:spcBef>
                <a:spcPts val="0"/>
              </a:spcBef>
              <a:spcAft>
                <a:spcPts val="0"/>
              </a:spcAft>
              <a:defRPr/>
            </a:pPr>
            <a:r>
              <a:rPr lang="en-US" sz="1200" kern="0" dirty="0"/>
              <a:t>Coordination with SA1 on terminology.</a:t>
            </a:r>
            <a:endParaRPr lang="de-DE" sz="1200" kern="0" dirty="0"/>
          </a:p>
          <a:p>
            <a:pPr>
              <a:spcBef>
                <a:spcPts val="0"/>
              </a:spcBef>
              <a:spcAft>
                <a:spcPts val="0"/>
              </a:spcAft>
              <a:defRPr/>
            </a:pPr>
            <a:r>
              <a:rPr lang="de-DE" sz="1800" kern="0" dirty="0"/>
              <a:t>Next steps:</a:t>
            </a:r>
          </a:p>
          <a:p>
            <a:pPr lvl="1">
              <a:defRPr/>
            </a:pPr>
            <a:r>
              <a:rPr lang="en-US" altLang="zh-CN" sz="1200" dirty="0">
                <a:highlight>
                  <a:srgbClr val="00FF00"/>
                </a:highlight>
              </a:rPr>
              <a:t>This study is completed, Rel-19 normative work will start from next meeting. </a:t>
            </a:r>
            <a:endParaRPr lang="en-US" altLang="zh-CN" sz="1200" kern="0" dirty="0">
              <a:highlight>
                <a:srgbClr val="00FF00"/>
              </a:highlight>
            </a:endParaRPr>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3773616276"/>
              </p:ext>
            </p:extLst>
          </p:nvPr>
        </p:nvGraphicFramePr>
        <p:xfrm>
          <a:off x="420612" y="1276376"/>
          <a:ext cx="10907183" cy="496737"/>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1020018</a:t>
                      </a:r>
                    </a:p>
                  </a:txBody>
                  <a:tcPr marL="5799" marR="5799" marT="5799" marB="0"/>
                </a:tc>
                <a:tc>
                  <a:txBody>
                    <a:bodyPr/>
                    <a:lstStyle/>
                    <a:p>
                      <a:pPr algn="l" fontAlgn="t"/>
                      <a:r>
                        <a:rPr lang="en-US" sz="1000" b="0" i="1" u="none" strike="noStrike">
                          <a:solidFill>
                            <a:srgbClr val="000000"/>
                          </a:solidFill>
                          <a:effectLst/>
                          <a:latin typeface="+mn-lt"/>
                          <a:ea typeface="等线" panose="02010600030101010101" pitchFamily="2" charset="-122"/>
                        </a:rPr>
                        <a:t>Study on management aspects of Network Digital Twin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FS_NDT</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95%</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3"/>
                        </a:rPr>
                        <a:t>SP-231727</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1584103546"/>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t>6. CMO: </a:t>
            </a:r>
            <a:r>
              <a:rPr lang="en-US" altLang="en-US" sz="3200" b="1" dirty="0"/>
              <a:t>Study on Cloud Aspects of Management and Orchestration</a:t>
            </a:r>
            <a:endParaRPr lang="en-GB" altLang="en-US" sz="3200"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0808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SA#105:</a:t>
            </a:r>
          </a:p>
          <a:p>
            <a:pPr lvl="1">
              <a:spcBef>
                <a:spcPts val="0"/>
              </a:spcBef>
              <a:spcAft>
                <a:spcPts val="0"/>
              </a:spcAft>
              <a:defRPr/>
            </a:pPr>
            <a:r>
              <a:rPr lang="en-US" altLang="zh-CN" sz="1100" dirty="0"/>
              <a:t>General : Discussion CMO blocking points, evaluations and conclusions, but have no consensus at this meeting, so the TR has been extended.</a:t>
            </a:r>
          </a:p>
          <a:p>
            <a:pPr lvl="1">
              <a:spcBef>
                <a:spcPts val="0"/>
              </a:spcBef>
              <a:spcAft>
                <a:spcPts val="0"/>
              </a:spcAft>
              <a:defRPr/>
            </a:pPr>
            <a:r>
              <a:rPr lang="en-US" altLang="zh-CN" sz="1100" dirty="0"/>
              <a:t>WT-1: Discussion on use cases in terms of configuration, traffic, upgrade and policy management, but have no consensus at this meeting, and some other updates</a:t>
            </a:r>
          </a:p>
          <a:p>
            <a:pPr lvl="1">
              <a:spcBef>
                <a:spcPts val="0"/>
              </a:spcBef>
              <a:spcAft>
                <a:spcPts val="0"/>
              </a:spcAft>
              <a:defRPr/>
            </a:pPr>
            <a:r>
              <a:rPr lang="en-US" altLang="zh-CN" sz="1100" dirty="0"/>
              <a:t>of use cases were documented.</a:t>
            </a:r>
          </a:p>
          <a:p>
            <a:pPr lvl="1">
              <a:spcBef>
                <a:spcPts val="0"/>
              </a:spcBef>
              <a:spcAft>
                <a:spcPts val="0"/>
              </a:spcAft>
              <a:defRPr/>
            </a:pPr>
            <a:r>
              <a:rPr lang="en-US" altLang="zh-CN" sz="1100" dirty="0"/>
              <a:t>WT-2: Discussion on evaluation for use cases in terms of LCM of NF Deployment and data streaming use cases, but have no consensus at this meeting. And have</a:t>
            </a:r>
          </a:p>
          <a:p>
            <a:pPr lvl="1">
              <a:spcBef>
                <a:spcPts val="0"/>
              </a:spcBef>
              <a:spcAft>
                <a:spcPts val="0"/>
              </a:spcAft>
              <a:defRPr/>
            </a:pPr>
            <a:r>
              <a:rPr lang="en-US" altLang="zh-CN" sz="1100" dirty="0"/>
              <a:t>achieved updates agreement on some solutions and </a:t>
            </a:r>
            <a:r>
              <a:rPr lang="en-US" altLang="zh-CN" sz="1100" dirty="0" err="1"/>
              <a:t>Annexs</a:t>
            </a:r>
            <a:r>
              <a:rPr lang="en-US" altLang="zh-CN" sz="1100" dirty="0"/>
              <a:t>.</a:t>
            </a:r>
          </a:p>
          <a:p>
            <a:pPr lvl="1">
              <a:spcBef>
                <a:spcPts val="0"/>
              </a:spcBef>
              <a:spcAft>
                <a:spcPts val="0"/>
              </a:spcAft>
              <a:defRPr/>
            </a:pPr>
            <a:r>
              <a:rPr lang="en-US" altLang="zh-CN" sz="1100" dirty="0"/>
              <a:t>WT-3: Discussion on adding potential solution for Placement of cloud native NFs, but have no consensus. </a:t>
            </a:r>
            <a:r>
              <a:rPr lang="en-US" altLang="zh-CN" sz="1600" kern="0" dirty="0"/>
              <a:t> </a:t>
            </a:r>
          </a:p>
          <a:p>
            <a:pPr marL="341313" lvl="1" indent="-341313">
              <a:spcBef>
                <a:spcPts val="0"/>
              </a:spcBef>
              <a:spcAft>
                <a:spcPts val="0"/>
              </a:spcAft>
              <a:buBlip>
                <a:blip r:embed="rId2"/>
              </a:buBlip>
              <a:defRPr/>
            </a:pPr>
            <a:endParaRPr lang="en-US" sz="18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endParaRPr lang="en-US" sz="1200" kern="0" dirty="0"/>
          </a:p>
          <a:p>
            <a:pPr lvl="1">
              <a:spcBef>
                <a:spcPts val="0"/>
              </a:spcBef>
              <a:spcAft>
                <a:spcPts val="0"/>
              </a:spcAft>
              <a:defRPr/>
            </a:pPr>
            <a:r>
              <a:rPr lang="en-US" sz="1200" kern="0" dirty="0"/>
              <a:t>None</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t>The group decided to continue the study in Rel-19 on this topic.</a:t>
            </a:r>
            <a:endParaRPr lang="en-US"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4141187895"/>
              </p:ext>
            </p:extLst>
          </p:nvPr>
        </p:nvGraphicFramePr>
        <p:xfrm>
          <a:off x="420612" y="1431600"/>
          <a:ext cx="10907183" cy="496737"/>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1020010</a:t>
                      </a:r>
                    </a:p>
                  </a:txBody>
                  <a:tcPr marL="5799" marR="5799" marT="5799" marB="0"/>
                </a:tc>
                <a:tc>
                  <a:txBody>
                    <a:bodyPr/>
                    <a:lstStyle/>
                    <a:p>
                      <a:pPr algn="l" fontAlgn="t"/>
                      <a:r>
                        <a:rPr lang="en-US" sz="1000" b="0" i="1" u="none" strike="noStrike">
                          <a:solidFill>
                            <a:srgbClr val="000000"/>
                          </a:solidFill>
                          <a:effectLst/>
                          <a:latin typeface="+mn-lt"/>
                          <a:ea typeface="等线" panose="02010600030101010101" pitchFamily="2" charset="-122"/>
                        </a:rPr>
                        <a:t>Study on Cloud Aspects of Management and Orchestration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FS_Cloud_OAM</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80%</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3"/>
                        </a:rPr>
                        <a:t>SP-231781</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algn="r" fontAlgn="b"/>
                      <a:r>
                        <a:rPr lang="en-US" altLang="zh-CN" sz="1000" b="0" i="0" u="none" strike="noStrike" dirty="0">
                          <a:solidFill>
                            <a:srgbClr val="FF0000"/>
                          </a:solidFill>
                          <a:effectLst/>
                          <a:latin typeface="+mn-lt"/>
                          <a:ea typeface="等线" panose="02010600030101010101" pitchFamily="2" charset="-122"/>
                          <a:cs typeface="Arial" panose="020B0604020202020204" pitchFamily="34" charset="0"/>
                        </a:rPr>
                        <a:t>90%</a:t>
                      </a:r>
                    </a:p>
                  </a:txBody>
                  <a:tcPr marL="7620" marR="7620" marT="7620" marB="0" anchor="b"/>
                </a:tc>
                <a:tc>
                  <a:txBody>
                    <a:bodyPr/>
                    <a:lstStyle/>
                    <a:p>
                      <a:pPr algn="l" fontAlgn="t"/>
                      <a:endParaRPr lang="en-US" sz="1000" b="0" i="0" u="none" strike="noStrike" kern="1200" dirty="0">
                        <a:solidFill>
                          <a:srgbClr val="00B050"/>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560211228"/>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t>7. MSEC: </a:t>
            </a:r>
            <a:r>
              <a:rPr lang="en-US" altLang="en-US" sz="3200" b="1" dirty="0"/>
              <a:t>Study on Enablers for Security Monitoring </a:t>
            </a:r>
            <a:endParaRPr lang="en-GB" altLang="en-US" sz="3200"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0808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SA#105:</a:t>
            </a:r>
          </a:p>
          <a:p>
            <a:pPr lvl="1">
              <a:spcBef>
                <a:spcPts val="0"/>
              </a:spcBef>
              <a:spcAft>
                <a:spcPts val="0"/>
              </a:spcAft>
              <a:defRPr/>
            </a:pPr>
            <a:r>
              <a:rPr lang="en-US" altLang="zh-CN" sz="1200" kern="0" dirty="0"/>
              <a:t>Final rapporteur's clean-up of the draft TR.</a:t>
            </a:r>
          </a:p>
          <a:p>
            <a:pPr lvl="1">
              <a:spcBef>
                <a:spcPts val="0"/>
              </a:spcBef>
              <a:spcAft>
                <a:spcPts val="0"/>
              </a:spcAft>
              <a:defRPr/>
            </a:pPr>
            <a:endParaRPr lang="en-US" altLang="zh-CN" sz="12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endParaRPr lang="en-US" sz="1200" kern="0" dirty="0"/>
          </a:p>
          <a:p>
            <a:pPr lvl="1">
              <a:spcBef>
                <a:spcPts val="0"/>
              </a:spcBef>
              <a:spcAft>
                <a:spcPts val="0"/>
              </a:spcAft>
              <a:defRPr/>
            </a:pPr>
            <a:r>
              <a:rPr lang="en-US" sz="1200" kern="0" dirty="0"/>
              <a:t>The events/</a:t>
            </a:r>
            <a:r>
              <a:rPr lang="en-US" sz="1200" kern="0" dirty="0" err="1"/>
              <a:t>usecases</a:t>
            </a:r>
            <a:r>
              <a:rPr lang="en-US" sz="1200" kern="0" dirty="0"/>
              <a:t> which can lead to security risks/threats and the related data that needs to be exposed need to be primarily defined by SA3</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highlight>
                  <a:srgbClr val="00FF00"/>
                </a:highlight>
              </a:rPr>
              <a:t>This study is completed, no normative Rel-19 work is planned so far.</a:t>
            </a:r>
            <a:endParaRPr lang="en-US" sz="1200" kern="0" dirty="0">
              <a:highlight>
                <a:srgbClr val="00FF00"/>
              </a:highlight>
            </a:endParaRPr>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3113415597"/>
              </p:ext>
            </p:extLst>
          </p:nvPr>
        </p:nvGraphicFramePr>
        <p:xfrm>
          <a:off x="420612" y="1431600"/>
          <a:ext cx="10907183" cy="496737"/>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1020016</a:t>
                      </a:r>
                    </a:p>
                  </a:txBody>
                  <a:tcPr marL="5799" marR="5799" marT="5799" marB="0"/>
                </a:tc>
                <a:tc>
                  <a:txBody>
                    <a:bodyPr/>
                    <a:lstStyle/>
                    <a:p>
                      <a:pPr algn="l" fontAlgn="t"/>
                      <a:r>
                        <a:rPr lang="en-US" sz="1000" b="0" i="1" u="none" strike="noStrike">
                          <a:solidFill>
                            <a:srgbClr val="000000"/>
                          </a:solidFill>
                          <a:effectLst/>
                          <a:latin typeface="+mn-lt"/>
                          <a:ea typeface="等线" panose="02010600030101010101" pitchFamily="2" charset="-122"/>
                        </a:rPr>
                        <a:t>Study on Enablers for Security Monitoring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FS_SECM</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90%</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3"/>
                        </a:rPr>
                        <a:t>SP-231736</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rPr>
                        <a:t>100%</a:t>
                      </a:r>
                      <a:endParaRPr lang="en-US" altLang="zh-CN" sz="1000" b="0" i="0" u="none" strike="noStrike" dirty="0">
                        <a:solidFill>
                          <a:schemeClr val="tx1"/>
                        </a:solidFill>
                        <a:effectLst/>
                        <a:highlight>
                          <a:srgbClr val="00FF00"/>
                        </a:highlight>
                        <a:latin typeface="+mn-lt"/>
                        <a:ea typeface="等线" panose="02010600030101010101" pitchFamily="2" charset="-122"/>
                        <a:cs typeface="Arial" panose="020B0604020202020204" pitchFamily="34" charset="0"/>
                      </a:endParaRPr>
                    </a:p>
                  </a:txBody>
                  <a:tcPr marL="7620" marR="7620" marT="7620" marB="0" anchor="b"/>
                </a:tc>
                <a:tc>
                  <a:txBody>
                    <a:bodyPr/>
                    <a:lstStyle/>
                    <a:p>
                      <a:pPr algn="l" fontAlgn="t"/>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2764154319"/>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t>8. SBMA: </a:t>
            </a:r>
            <a:r>
              <a:rPr lang="en-US" altLang="en-US" sz="3200" b="1" dirty="0"/>
              <a:t>Study on Service Based Management Architecture enhancement phase 3 </a:t>
            </a:r>
            <a:endParaRPr lang="en-GB" altLang="en-US" sz="3200"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080800"/>
            <a:ext cx="10953749" cy="460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SA#105:</a:t>
            </a:r>
          </a:p>
          <a:p>
            <a:pPr marL="457200" lvl="1" indent="0">
              <a:spcBef>
                <a:spcPts val="0"/>
              </a:spcBef>
              <a:spcAft>
                <a:spcPts val="0"/>
              </a:spcAft>
              <a:buNone/>
              <a:defRPr/>
            </a:pPr>
            <a:r>
              <a:rPr lang="en-US" altLang="zh-CN" sz="1200" kern="0" dirty="0"/>
              <a:t>The following topics were approved:</a:t>
            </a:r>
          </a:p>
          <a:p>
            <a:pPr lvl="1">
              <a:spcBef>
                <a:spcPts val="0"/>
              </a:spcBef>
              <a:spcAft>
                <a:spcPts val="0"/>
              </a:spcAft>
              <a:defRPr/>
            </a:pPr>
            <a:r>
              <a:rPr lang="en-US" altLang="zh-CN" sz="1200" kern="0" dirty="0"/>
              <a:t>Conclusions for Alarm handling</a:t>
            </a:r>
          </a:p>
          <a:p>
            <a:pPr lvl="1">
              <a:spcBef>
                <a:spcPts val="0"/>
              </a:spcBef>
              <a:spcAft>
                <a:spcPts val="0"/>
              </a:spcAft>
              <a:defRPr/>
            </a:pPr>
            <a:r>
              <a:rPr lang="en-US" altLang="zh-CN" sz="1200" kern="0" dirty="0"/>
              <a:t>Reliable notification handling improvements</a:t>
            </a:r>
          </a:p>
          <a:p>
            <a:pPr lvl="1">
              <a:spcBef>
                <a:spcPts val="0"/>
              </a:spcBef>
              <a:spcAft>
                <a:spcPts val="0"/>
              </a:spcAft>
              <a:defRPr/>
            </a:pPr>
            <a:r>
              <a:rPr lang="en-US" altLang="zh-CN" sz="1200" kern="0" dirty="0"/>
              <a:t>Correct missing reference</a:t>
            </a:r>
          </a:p>
          <a:p>
            <a:pPr lvl="1">
              <a:spcBef>
                <a:spcPts val="0"/>
              </a:spcBef>
              <a:spcAft>
                <a:spcPts val="0"/>
              </a:spcAft>
              <a:defRPr/>
            </a:pPr>
            <a:r>
              <a:rPr lang="en-US" altLang="zh-CN" sz="1200" kern="0" dirty="0"/>
              <a:t>Update recommendation and conclusion for </a:t>
            </a:r>
            <a:r>
              <a:rPr lang="en-US" altLang="zh-CN" sz="1200" kern="0" dirty="0" err="1"/>
              <a:t>MnS</a:t>
            </a:r>
            <a:r>
              <a:rPr lang="en-US" altLang="zh-CN" sz="1200" kern="0" dirty="0"/>
              <a:t> Version Number Handling</a:t>
            </a:r>
          </a:p>
          <a:p>
            <a:pPr lvl="1">
              <a:spcBef>
                <a:spcPts val="0"/>
              </a:spcBef>
              <a:spcAft>
                <a:spcPts val="0"/>
              </a:spcAft>
              <a:defRPr/>
            </a:pPr>
            <a:r>
              <a:rPr lang="en-US" altLang="zh-CN" sz="1200" kern="0" dirty="0"/>
              <a:t>Presentation sheet for SA approval</a:t>
            </a:r>
          </a:p>
          <a:p>
            <a:pPr lvl="1">
              <a:spcBef>
                <a:spcPts val="0"/>
              </a:spcBef>
              <a:spcAft>
                <a:spcPts val="0"/>
              </a:spcAft>
              <a:defRPr/>
            </a:pPr>
            <a:endParaRPr lang="en-US" altLang="zh-CN" sz="12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r>
              <a:rPr lang="en-US" sz="1200" kern="0" dirty="0"/>
              <a:t>None</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highlight>
                  <a:srgbClr val="00FF00"/>
                </a:highlight>
              </a:rPr>
              <a:t>This study is completed, Rel-19 normative work will start from next meeting.</a:t>
            </a:r>
            <a:endParaRPr lang="en-US" altLang="zh-CN" sz="1200" kern="0" dirty="0">
              <a:highlight>
                <a:srgbClr val="00FF00"/>
              </a:highlight>
            </a:endParaRPr>
          </a:p>
          <a:p>
            <a:pPr lvl="1">
              <a:defRPr/>
            </a:pPr>
            <a:endParaRPr lang="en-US"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3207526619"/>
              </p:ext>
            </p:extLst>
          </p:nvPr>
        </p:nvGraphicFramePr>
        <p:xfrm>
          <a:off x="420612" y="1431600"/>
          <a:ext cx="10907183" cy="496737"/>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1020011</a:t>
                      </a:r>
                    </a:p>
                  </a:txBody>
                  <a:tcPr marL="5799" marR="5799" marT="5799" marB="0"/>
                </a:tc>
                <a:tc>
                  <a:txBody>
                    <a:bodyPr/>
                    <a:lstStyle/>
                    <a:p>
                      <a:pPr algn="l" fontAlgn="t"/>
                      <a:r>
                        <a:rPr lang="en-US" sz="1000" b="0" i="1" u="none" strike="noStrike">
                          <a:solidFill>
                            <a:srgbClr val="000000"/>
                          </a:solidFill>
                          <a:effectLst/>
                          <a:latin typeface="+mn-lt"/>
                          <a:ea typeface="等线" panose="02010600030101010101" pitchFamily="2" charset="-122"/>
                        </a:rPr>
                        <a:t>Study on Service Based Management Architecture enhancement phase 3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FS_SBMA_Ph3</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75%</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3"/>
                        </a:rPr>
                        <a:t>SP-231725</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rPr>
                        <a:t>100%</a:t>
                      </a:r>
                      <a:endParaRPr lang="en-US" altLang="zh-CN" sz="1000" b="0" i="0" u="none" strike="noStrike" dirty="0">
                        <a:solidFill>
                          <a:schemeClr val="tx1"/>
                        </a:solidFill>
                        <a:effectLst/>
                        <a:highlight>
                          <a:srgbClr val="00FF00"/>
                        </a:highlight>
                        <a:latin typeface="+mn-lt"/>
                        <a:ea typeface="等线" panose="02010600030101010101" pitchFamily="2" charset="-122"/>
                        <a:cs typeface="Arial" panose="020B0604020202020204" pitchFamily="34" charset="0"/>
                      </a:endParaRPr>
                    </a:p>
                  </a:txBody>
                  <a:tcPr marL="7620" marR="7620" marT="7620" marB="0" anchor="b"/>
                </a:tc>
                <a:tc>
                  <a:txBody>
                    <a:bodyPr/>
                    <a:lstStyle/>
                    <a:p>
                      <a:pPr algn="l" fontAlgn="t"/>
                      <a:endParaRPr lang="en-US" sz="10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323955651"/>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solidFill>
                  <a:srgbClr val="00B050"/>
                </a:solidFill>
              </a:rPr>
              <a:t>9. PTM: </a:t>
            </a:r>
            <a:r>
              <a:rPr lang="en-US" altLang="en-US" sz="3200" b="1" dirty="0">
                <a:solidFill>
                  <a:srgbClr val="00B050"/>
                </a:solidFill>
              </a:rPr>
              <a:t>Management of planned configurations  </a:t>
            </a:r>
            <a:endParaRPr lang="en-GB" altLang="en-US" sz="3200" b="1" dirty="0">
              <a:solidFill>
                <a:srgbClr val="00B050"/>
              </a:solidFill>
            </a:endParaRPr>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336832"/>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SA#105:</a:t>
            </a:r>
          </a:p>
          <a:p>
            <a:pPr marL="400050" lvl="1" indent="0">
              <a:spcBef>
                <a:spcPts val="0"/>
              </a:spcBef>
              <a:spcAft>
                <a:spcPts val="0"/>
              </a:spcAft>
              <a:buNone/>
              <a:defRPr/>
            </a:pPr>
            <a:r>
              <a:rPr lang="de-DE" altLang="de-DE" sz="1200" kern="0" dirty="0"/>
              <a:t>The following topics are discussed and approved:</a:t>
            </a:r>
          </a:p>
          <a:p>
            <a:pPr lvl="1">
              <a:spcBef>
                <a:spcPts val="0"/>
              </a:spcBef>
              <a:spcAft>
                <a:spcPts val="0"/>
              </a:spcAft>
              <a:defRPr/>
            </a:pPr>
            <a:r>
              <a:rPr lang="en-US" altLang="zh-CN" sz="1200" kern="0" dirty="0"/>
              <a:t>Stage 1 and 2 for conditional activation of planned configurations was added</a:t>
            </a:r>
          </a:p>
          <a:p>
            <a:pPr lvl="1">
              <a:spcBef>
                <a:spcPts val="0"/>
              </a:spcBef>
              <a:spcAft>
                <a:spcPts val="0"/>
              </a:spcAft>
              <a:defRPr/>
            </a:pPr>
            <a:r>
              <a:rPr lang="en-US" altLang="zh-CN" sz="1200" kern="0" dirty="0"/>
              <a:t>Improvements were agreed for stage 2 of</a:t>
            </a:r>
          </a:p>
          <a:p>
            <a:pPr lvl="2">
              <a:spcBef>
                <a:spcPts val="0"/>
              </a:spcBef>
              <a:spcAft>
                <a:spcPts val="0"/>
              </a:spcAft>
              <a:defRPr/>
            </a:pPr>
            <a:r>
              <a:rPr lang="en-US" altLang="zh-CN" sz="1100" kern="0" dirty="0"/>
              <a:t>managing planned configurations.</a:t>
            </a:r>
          </a:p>
          <a:p>
            <a:pPr lvl="2">
              <a:spcBef>
                <a:spcPts val="0"/>
              </a:spcBef>
              <a:spcAft>
                <a:spcPts val="0"/>
              </a:spcAft>
              <a:defRPr/>
            </a:pPr>
            <a:r>
              <a:rPr lang="en-US" altLang="zh-CN" sz="1100" kern="0" dirty="0"/>
              <a:t>managing planned configuration groups.</a:t>
            </a:r>
          </a:p>
          <a:p>
            <a:pPr lvl="2">
              <a:spcBef>
                <a:spcPts val="0"/>
              </a:spcBef>
              <a:spcAft>
                <a:spcPts val="0"/>
              </a:spcAft>
              <a:defRPr/>
            </a:pPr>
            <a:r>
              <a:rPr lang="en-US" altLang="zh-CN" sz="1100" kern="0" dirty="0"/>
              <a:t>validating planned configurations.</a:t>
            </a:r>
          </a:p>
          <a:p>
            <a:pPr lvl="2">
              <a:spcBef>
                <a:spcPts val="0"/>
              </a:spcBef>
              <a:spcAft>
                <a:spcPts val="0"/>
              </a:spcAft>
              <a:defRPr/>
            </a:pPr>
            <a:r>
              <a:rPr lang="en-US" altLang="zh-CN" sz="1100" kern="0" dirty="0"/>
              <a:t>activating planned configurations.</a:t>
            </a:r>
          </a:p>
          <a:p>
            <a:pPr lvl="1">
              <a:spcBef>
                <a:spcPts val="0"/>
              </a:spcBef>
              <a:spcAft>
                <a:spcPts val="0"/>
              </a:spcAft>
              <a:defRPr/>
            </a:pPr>
            <a:r>
              <a:rPr lang="en-US" altLang="zh-CN" sz="1200" kern="0" dirty="0"/>
              <a:t>Some stage 3 examples were added.</a:t>
            </a:r>
          </a:p>
          <a:p>
            <a:pPr lvl="1">
              <a:spcBef>
                <a:spcPts val="0"/>
              </a:spcBef>
              <a:spcAft>
                <a:spcPts val="0"/>
              </a:spcAft>
              <a:defRPr/>
            </a:pPr>
            <a:endParaRPr lang="en-US" altLang="zh-CN" sz="12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endParaRPr lang="en-US" sz="1200" kern="0" dirty="0"/>
          </a:p>
          <a:p>
            <a:pPr lvl="1">
              <a:spcBef>
                <a:spcPts val="0"/>
              </a:spcBef>
              <a:spcAft>
                <a:spcPts val="0"/>
              </a:spcAft>
              <a:defRPr/>
            </a:pPr>
            <a:r>
              <a:rPr lang="en-US" sz="1200" kern="0" dirty="0"/>
              <a:t>None</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t>Continue according to the plan</a:t>
            </a:r>
            <a:endParaRPr lang="en-US"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1245204844"/>
              </p:ext>
            </p:extLst>
          </p:nvPr>
        </p:nvGraphicFramePr>
        <p:xfrm>
          <a:off x="420612" y="1431600"/>
          <a:ext cx="10907183" cy="71588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b"/>
                      <a:r>
                        <a:rPr lang="en-US" altLang="zh-CN" sz="1100" b="0" i="0" u="none" strike="noStrike" kern="1200" dirty="0">
                          <a:solidFill>
                            <a:srgbClr val="000000"/>
                          </a:solidFill>
                          <a:effectLst/>
                          <a:latin typeface="+mn-lt"/>
                          <a:ea typeface="等线" panose="02010600030101010101" pitchFamily="2" charset="-122"/>
                          <a:cs typeface="Arial" panose="020B0604020202020204" pitchFamily="34" charset="0"/>
                        </a:rPr>
                        <a:t>1020033</a:t>
                      </a:r>
                    </a:p>
                  </a:txBody>
                  <a:tcPr marL="7620" marR="7620" marT="7620" marB="0" anchor="b"/>
                </a:tc>
                <a:tc>
                  <a:txBody>
                    <a:bodyPr/>
                    <a:lstStyle/>
                    <a:p>
                      <a:pPr algn="l" fontAlgn="b"/>
                      <a:r>
                        <a:rPr lang="en-US" sz="1100" b="0" i="0" u="none" strike="noStrike" kern="1200" dirty="0">
                          <a:solidFill>
                            <a:srgbClr val="000000"/>
                          </a:solidFill>
                          <a:effectLst/>
                          <a:latin typeface="+mn-lt"/>
                          <a:ea typeface="等线" panose="02010600030101010101" pitchFamily="2" charset="-122"/>
                          <a:cs typeface="Arial" panose="020B0604020202020204" pitchFamily="34" charset="0"/>
                        </a:rPr>
                        <a:t>Study on Management of planned configurations </a:t>
                      </a:r>
                    </a:p>
                  </a:txBody>
                  <a:tcPr marL="7620" marR="7620" marT="7620" marB="0" anchor="b"/>
                </a:tc>
                <a:tc>
                  <a:txBody>
                    <a:bodyPr/>
                    <a:lstStyle/>
                    <a:p>
                      <a:pPr algn="l" fontAlgn="b"/>
                      <a:r>
                        <a:rPr lang="en-US" sz="1100" b="0" i="0" u="none" strike="noStrike" kern="1200">
                          <a:solidFill>
                            <a:srgbClr val="000000"/>
                          </a:solidFill>
                          <a:effectLst/>
                          <a:latin typeface="+mn-lt"/>
                          <a:ea typeface="等线" panose="02010600030101010101" pitchFamily="2" charset="-122"/>
                          <a:cs typeface="Arial" panose="020B0604020202020204" pitchFamily="34" charset="0"/>
                        </a:rPr>
                        <a:t>FS_PlanM</a:t>
                      </a:r>
                    </a:p>
                  </a:txBody>
                  <a:tcPr marL="7620" marR="7620" marT="7620" marB="0" anchor="b"/>
                </a:tc>
                <a:tc>
                  <a:txBody>
                    <a:bodyPr/>
                    <a:lstStyle/>
                    <a:p>
                      <a:pPr algn="l" fontAlgn="t"/>
                      <a:r>
                        <a:rPr lang="en-US" altLang="zh-CN" sz="1100" b="0" i="0" u="none" strike="noStrike" kern="1200" dirty="0">
                          <a:solidFill>
                            <a:srgbClr val="000000"/>
                          </a:solidFill>
                          <a:effectLst/>
                          <a:latin typeface="+mn-lt"/>
                          <a:ea typeface="等线" panose="02010600030101010101" pitchFamily="2" charset="-122"/>
                          <a:cs typeface="Arial" panose="020B0604020202020204" pitchFamily="34" charset="0"/>
                        </a:rPr>
                        <a:t>09/09/2024</a:t>
                      </a:r>
                    </a:p>
                  </a:txBody>
                  <a:tcPr marL="7620" marR="7620" marT="7620" marB="0"/>
                </a:tc>
                <a:tc>
                  <a:txBody>
                    <a:bodyPr/>
                    <a:lstStyle/>
                    <a:p>
                      <a:pPr algn="l" fontAlgn="t"/>
                      <a:r>
                        <a:rPr lang="en-US" altLang="zh-CN" sz="1100" b="0" i="0" u="none" strike="noStrike" kern="1200">
                          <a:solidFill>
                            <a:srgbClr val="000000"/>
                          </a:solidFill>
                          <a:effectLst/>
                          <a:latin typeface="+mn-lt"/>
                          <a:ea typeface="等线" panose="02010600030101010101" pitchFamily="2" charset="-122"/>
                          <a:cs typeface="Arial" panose="020B0604020202020204" pitchFamily="34" charset="0"/>
                        </a:rPr>
                        <a:t>60%</a:t>
                      </a:r>
                    </a:p>
                  </a:txBody>
                  <a:tcPr marL="7620" marR="7620" marT="7620" marB="0"/>
                </a:tc>
                <a:tc>
                  <a:txBody>
                    <a:bodyPr/>
                    <a:lstStyle/>
                    <a:p>
                      <a:pPr algn="l" fontAlgn="t"/>
                      <a:r>
                        <a:rPr lang="en-US" sz="1100" b="0" i="0" u="sng" strike="noStrike" dirty="0">
                          <a:solidFill>
                            <a:srgbClr val="0563C1"/>
                          </a:solidFill>
                          <a:effectLst/>
                          <a:latin typeface="+mn-lt"/>
                          <a:ea typeface="等线" panose="02010600030101010101" pitchFamily="2" charset="-122"/>
                          <a:hlinkClick r:id="rId3"/>
                        </a:rPr>
                        <a:t>SP-231721</a:t>
                      </a:r>
                      <a:endParaRPr lang="en-US" sz="1100" b="0" i="0" u="sng" strike="noStrike" dirty="0">
                        <a:solidFill>
                          <a:srgbClr val="0563C1"/>
                        </a:solidFill>
                        <a:effectLst/>
                        <a:latin typeface="+mn-lt"/>
                        <a:ea typeface="等线" panose="02010600030101010101" pitchFamily="2" charset="-122"/>
                      </a:endParaRPr>
                    </a:p>
                  </a:txBody>
                  <a:tcPr marL="7620" marR="7620" marT="7620" marB="0"/>
                </a:tc>
                <a:tc>
                  <a:txBody>
                    <a:bodyPr/>
                    <a:lstStyle/>
                    <a:p>
                      <a:pPr algn="r" fontAlgn="b"/>
                      <a:r>
                        <a:rPr lang="en-US" altLang="zh-CN" sz="1100" b="0" i="0" u="none" strike="noStrike" dirty="0">
                          <a:solidFill>
                            <a:schemeClr val="tx1"/>
                          </a:solidFill>
                          <a:effectLst/>
                          <a:highlight>
                            <a:srgbClr val="00FF00"/>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11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r h="219143">
                <a:tc>
                  <a:txBody>
                    <a:bodyPr/>
                    <a:lstStyle/>
                    <a:p>
                      <a:pPr algn="l" fontAlgn="t"/>
                      <a:r>
                        <a:rPr lang="en-US" altLang="zh-CN" sz="1100" b="0" i="0" u="none" strike="noStrike" kern="1200" dirty="0">
                          <a:solidFill>
                            <a:srgbClr val="000000"/>
                          </a:solidFill>
                          <a:effectLst/>
                          <a:latin typeface="+mn-lt"/>
                          <a:ea typeface="等线" panose="02010600030101010101" pitchFamily="2" charset="-122"/>
                          <a:cs typeface="Arial" panose="020B0604020202020204" pitchFamily="34" charset="0"/>
                        </a:rPr>
                        <a:t>1050032</a:t>
                      </a:r>
                    </a:p>
                  </a:txBody>
                  <a:tcPr marL="5799" marR="5799" marT="5799" marB="0"/>
                </a:tc>
                <a:tc>
                  <a:txBody>
                    <a:bodyPr/>
                    <a:lstStyle/>
                    <a:p>
                      <a:pPr algn="l" fontAlgn="t"/>
                      <a:r>
                        <a:rPr lang="en-US" sz="1100" b="0" i="0" u="none" strike="noStrike" kern="1200" dirty="0">
                          <a:solidFill>
                            <a:srgbClr val="000000"/>
                          </a:solidFill>
                          <a:effectLst/>
                          <a:latin typeface="+mn-lt"/>
                          <a:ea typeface="等线" panose="02010600030101010101" pitchFamily="2" charset="-122"/>
                          <a:cs typeface="Arial" panose="020B0604020202020204" pitchFamily="34" charset="0"/>
                        </a:rPr>
                        <a:t>Management of planned configurations </a:t>
                      </a:r>
                    </a:p>
                  </a:txBody>
                  <a:tcPr marL="5799" marR="5799" marT="5799" marB="0"/>
                </a:tc>
                <a:tc>
                  <a:txBody>
                    <a:bodyPr/>
                    <a:lstStyle/>
                    <a:p>
                      <a:pPr algn="l" fontAlgn="t"/>
                      <a:r>
                        <a:rPr lang="en-US" sz="1100" b="0" i="0" u="none" strike="noStrike" kern="1200" dirty="0" err="1">
                          <a:solidFill>
                            <a:srgbClr val="000000"/>
                          </a:solidFill>
                          <a:effectLst/>
                          <a:latin typeface="+mn-lt"/>
                          <a:ea typeface="等线" panose="02010600030101010101" pitchFamily="2" charset="-122"/>
                          <a:cs typeface="Arial" panose="020B0604020202020204" pitchFamily="34" charset="0"/>
                        </a:rPr>
                        <a:t>PlanM</a:t>
                      </a:r>
                      <a:endParaRPr lang="en-US" sz="1100" b="0" i="0" u="none" strike="noStrike" kern="1200" dirty="0">
                        <a:solidFill>
                          <a:srgbClr val="000000"/>
                        </a:solidFill>
                        <a:effectLst/>
                        <a:latin typeface="+mn-lt"/>
                        <a:ea typeface="等线" panose="02010600030101010101" pitchFamily="2" charset="-122"/>
                        <a:cs typeface="Arial" panose="020B0604020202020204" pitchFamily="34" charset="0"/>
                      </a:endParaRPr>
                    </a:p>
                  </a:txBody>
                  <a:tcPr marL="5799" marR="5799" marT="5799" marB="0"/>
                </a:tc>
                <a:tc>
                  <a:txBody>
                    <a:bodyPr/>
                    <a:lstStyle/>
                    <a:p>
                      <a:pPr algn="l" fontAlgn="t"/>
                      <a:r>
                        <a:rPr lang="en-US" altLang="zh-CN" sz="1100" b="0" i="0" u="none" strike="noStrike" kern="1200" dirty="0">
                          <a:solidFill>
                            <a:srgbClr val="000000"/>
                          </a:solidFill>
                          <a:effectLst/>
                          <a:latin typeface="+mn-lt"/>
                          <a:ea typeface="等线" panose="02010600030101010101" pitchFamily="2" charset="-122"/>
                          <a:cs typeface="Arial" panose="020B0604020202020204" pitchFamily="34" charset="0"/>
                        </a:rPr>
                        <a:t>09/09/2025</a:t>
                      </a:r>
                    </a:p>
                  </a:txBody>
                  <a:tcPr marL="5799" marR="5799" marT="5799" marB="0"/>
                </a:tc>
                <a:tc>
                  <a:txBody>
                    <a:bodyPr/>
                    <a:lstStyle/>
                    <a:p>
                      <a:pPr algn="l" fontAlgn="t"/>
                      <a:r>
                        <a:rPr lang="en-US" altLang="zh-CN" sz="1100" b="0" i="0" u="none" strike="noStrike" kern="1200" dirty="0">
                          <a:solidFill>
                            <a:srgbClr val="000000"/>
                          </a:solidFill>
                          <a:effectLst/>
                          <a:latin typeface="+mn-lt"/>
                          <a:ea typeface="等线" panose="02010600030101010101" pitchFamily="2" charset="-122"/>
                          <a:cs typeface="Arial" panose="020B0604020202020204" pitchFamily="34" charset="0"/>
                        </a:rPr>
                        <a:t>0%</a:t>
                      </a:r>
                    </a:p>
                  </a:txBody>
                  <a:tcPr marL="5799" marR="5799" marT="5799" marB="0"/>
                </a:tc>
                <a:tc>
                  <a:txBody>
                    <a:bodyPr/>
                    <a:lstStyle/>
                    <a:p>
                      <a:pPr marL="0" algn="l" defTabSz="1219170" rtl="0" eaLnBrk="1" fontAlgn="t" latinLnBrk="0" hangingPunct="1"/>
                      <a:r>
                        <a:rPr lang="en-US" sz="1100" b="0" i="0" u="sng" strike="noStrike" kern="1200" dirty="0">
                          <a:solidFill>
                            <a:srgbClr val="0563C1"/>
                          </a:solidFill>
                          <a:effectLst/>
                          <a:latin typeface="+mn-lt"/>
                          <a:ea typeface="等线" panose="02010600030101010101" pitchFamily="2" charset="-122"/>
                          <a:cs typeface="+mn-cs"/>
                          <a:hlinkClick r:id="rId4">
                            <a:extLst>
                              <a:ext uri="{A12FA001-AC4F-418D-AE19-62706E023703}">
                                <ahyp:hlinkClr xmlns:ahyp="http://schemas.microsoft.com/office/drawing/2018/hyperlinkcolor" val="tx"/>
                              </a:ext>
                            </a:extLst>
                          </a:hlinkClick>
                        </a:rPr>
                        <a:t>SP-241379</a:t>
                      </a:r>
                      <a:endParaRPr lang="en-US" sz="1100" b="0" i="0" u="sng" strike="noStrike" kern="1200" dirty="0">
                        <a:solidFill>
                          <a:srgbClr val="0563C1"/>
                        </a:solidFill>
                        <a:effectLst/>
                        <a:latin typeface="+mn-lt"/>
                        <a:ea typeface="等线" panose="02010600030101010101" pitchFamily="2" charset="-122"/>
                        <a:cs typeface="+mn-cs"/>
                      </a:endParaRPr>
                    </a:p>
                  </a:txBody>
                  <a:tcPr marL="5799" marR="5799" marT="5799" marB="0"/>
                </a:tc>
                <a:tc>
                  <a:txBody>
                    <a:bodyPr/>
                    <a:lstStyle/>
                    <a:p>
                      <a:pPr algn="r" fontAlgn="b"/>
                      <a:r>
                        <a:rPr lang="en-US" altLang="zh-CN" sz="1000" b="0" i="0" u="none" strike="noStrike" dirty="0">
                          <a:solidFill>
                            <a:srgbClr val="FF0000"/>
                          </a:solidFill>
                          <a:effectLst/>
                          <a:latin typeface="+mn-lt"/>
                          <a:ea typeface="等线" panose="02010600030101010101" pitchFamily="2" charset="-122"/>
                          <a:cs typeface="Arial" panose="020B0604020202020204" pitchFamily="34" charset="0"/>
                        </a:rPr>
                        <a:t>60%</a:t>
                      </a:r>
                    </a:p>
                  </a:txBody>
                  <a:tcPr marL="7620" marR="7620" marT="7620" marB="0" anchor="b"/>
                </a:tc>
                <a:tc>
                  <a:txBody>
                    <a:bodyPr/>
                    <a:lstStyle/>
                    <a:p>
                      <a:pPr algn="l" fontAlgn="t"/>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702956629"/>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4250701417"/>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solidFill>
                  <a:srgbClr val="00B050"/>
                </a:solidFill>
              </a:rPr>
              <a:t>10. MADCOL: </a:t>
            </a:r>
            <a:r>
              <a:rPr lang="en-US" altLang="en-US" sz="3200" b="1" dirty="0">
                <a:solidFill>
                  <a:srgbClr val="00B050"/>
                </a:solidFill>
              </a:rPr>
              <a:t>Data management phase 2 </a:t>
            </a:r>
            <a:endParaRPr lang="en-GB" altLang="en-US" sz="3200" b="1" dirty="0">
              <a:solidFill>
                <a:srgbClr val="00B050"/>
              </a:solidFill>
            </a:endParaRPr>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0808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SA#105:</a:t>
            </a:r>
          </a:p>
          <a:p>
            <a:pPr lvl="1">
              <a:spcBef>
                <a:spcPts val="0"/>
              </a:spcBef>
              <a:spcAft>
                <a:spcPts val="0"/>
              </a:spcAft>
              <a:defRPr/>
            </a:pPr>
            <a:r>
              <a:rPr lang="en-US" altLang="zh-CN" sz="1200" dirty="0"/>
              <a:t>Solution for managing external management data agreed</a:t>
            </a:r>
          </a:p>
          <a:p>
            <a:pPr lvl="1">
              <a:spcBef>
                <a:spcPts val="0"/>
              </a:spcBef>
              <a:spcAft>
                <a:spcPts val="0"/>
              </a:spcAft>
              <a:defRPr/>
            </a:pPr>
            <a:r>
              <a:rPr lang="en-US" altLang="zh-CN" sz="1200" dirty="0"/>
              <a:t>description of requirements for external management data agreed</a:t>
            </a:r>
          </a:p>
          <a:p>
            <a:pPr lvl="1">
              <a:spcBef>
                <a:spcPts val="0"/>
              </a:spcBef>
              <a:spcAft>
                <a:spcPts val="0"/>
              </a:spcAft>
              <a:defRPr/>
            </a:pPr>
            <a:r>
              <a:rPr lang="en-US" altLang="zh-CN" sz="1200" dirty="0"/>
              <a:t>Model for external data has been enhanced</a:t>
            </a:r>
            <a:r>
              <a:rPr lang="en-US" altLang="zh-CN" sz="1200" kern="0" dirty="0"/>
              <a:t>. </a:t>
            </a:r>
          </a:p>
          <a:p>
            <a:pPr marL="341313" lvl="1" indent="-341313">
              <a:spcBef>
                <a:spcPts val="0"/>
              </a:spcBef>
              <a:spcAft>
                <a:spcPts val="0"/>
              </a:spcAft>
              <a:buBlip>
                <a:blip r:embed="rId2"/>
              </a:buBlip>
              <a:defRPr/>
            </a:pPr>
            <a:endParaRPr lang="en-US" sz="18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r>
              <a:rPr lang="en-US" sz="1200" kern="0" dirty="0"/>
              <a:t>None</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t>continue according to the plan.</a:t>
            </a:r>
            <a:endParaRPr lang="en-US"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1295884957"/>
              </p:ext>
            </p:extLst>
          </p:nvPr>
        </p:nvGraphicFramePr>
        <p:xfrm>
          <a:off x="420612" y="1431600"/>
          <a:ext cx="10907183" cy="496737"/>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1020025</a:t>
                      </a:r>
                    </a:p>
                  </a:txBody>
                  <a:tcPr marL="5799" marR="5799" marT="5799" marB="0"/>
                </a:tc>
                <a:tc>
                  <a:txBody>
                    <a:bodyPr/>
                    <a:lstStyle/>
                    <a:p>
                      <a:pPr algn="l" fontAlgn="t"/>
                      <a:r>
                        <a:rPr lang="en-US" sz="1000" b="0" i="0" u="none" strike="noStrike">
                          <a:solidFill>
                            <a:srgbClr val="0000FF"/>
                          </a:solidFill>
                          <a:effectLst/>
                          <a:latin typeface="+mn-lt"/>
                          <a:ea typeface="等线" panose="02010600030101010101" pitchFamily="2" charset="-122"/>
                        </a:rPr>
                        <a:t>Data management phase 2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MADCOL_Ph2</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06/06/2025</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80%</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3"/>
                        </a:rPr>
                        <a:t>SP-240877</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algn="r" fontAlgn="b"/>
                      <a:r>
                        <a:rPr lang="en-US" altLang="zh-CN" sz="1000" b="0" i="0" u="none" strike="noStrike" dirty="0">
                          <a:solidFill>
                            <a:srgbClr val="FF0000"/>
                          </a:solidFill>
                          <a:effectLst/>
                          <a:latin typeface="+mn-lt"/>
                          <a:ea typeface="等线" panose="02010600030101010101" pitchFamily="2" charset="-122"/>
                          <a:cs typeface="Arial" panose="020B0604020202020204" pitchFamily="34" charset="0"/>
                        </a:rPr>
                        <a:t>88%</a:t>
                      </a:r>
                    </a:p>
                  </a:txBody>
                  <a:tcPr marL="7620" marR="7620" marT="7620" marB="0" anchor="b"/>
                </a:tc>
                <a:tc>
                  <a:txBody>
                    <a:bodyPr/>
                    <a:lstStyle/>
                    <a:p>
                      <a:pPr algn="l" fontAlgn="t"/>
                      <a:endParaRPr lang="en-US" sz="100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1947226874"/>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t>11. SREP: D</a:t>
            </a:r>
            <a:r>
              <a:rPr lang="en-US" altLang="en-US" sz="3200" b="1" dirty="0" err="1"/>
              <a:t>ata</a:t>
            </a:r>
            <a:r>
              <a:rPr lang="en-US" altLang="en-US" sz="3200" b="1" dirty="0"/>
              <a:t> management regarding subscriptions and reporting</a:t>
            </a:r>
            <a:endParaRPr lang="en-GB" altLang="en-US" sz="3200"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1672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SA#105:</a:t>
            </a:r>
          </a:p>
          <a:p>
            <a:pPr lvl="1">
              <a:spcBef>
                <a:spcPts val="0"/>
              </a:spcBef>
              <a:spcAft>
                <a:spcPts val="0"/>
              </a:spcAft>
              <a:defRPr/>
            </a:pPr>
            <a:r>
              <a:rPr lang="en-US" altLang="zh-CN" sz="1200" dirty="0"/>
              <a:t>WT#1 did not have any contributions </a:t>
            </a:r>
          </a:p>
          <a:p>
            <a:pPr lvl="1">
              <a:spcBef>
                <a:spcPts val="0"/>
              </a:spcBef>
              <a:spcAft>
                <a:spcPts val="0"/>
              </a:spcAft>
              <a:defRPr/>
            </a:pPr>
            <a:r>
              <a:rPr lang="en-US" altLang="zh-CN" sz="1200" dirty="0"/>
              <a:t>WT#2 had 4 contributions that was withdrawn. </a:t>
            </a:r>
            <a:endParaRPr lang="en-US" altLang="zh-CN" sz="1200" kern="0" dirty="0"/>
          </a:p>
          <a:p>
            <a:pPr marL="341313" lvl="1" indent="-341313">
              <a:spcBef>
                <a:spcPts val="0"/>
              </a:spcBef>
              <a:spcAft>
                <a:spcPts val="0"/>
              </a:spcAft>
              <a:buBlip>
                <a:blip r:embed="rId2"/>
              </a:buBlip>
              <a:defRPr/>
            </a:pPr>
            <a:endParaRPr lang="en-US" sz="18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endParaRPr lang="en-US" sz="1200" kern="0" dirty="0"/>
          </a:p>
          <a:p>
            <a:pPr lvl="1">
              <a:spcBef>
                <a:spcPts val="0"/>
              </a:spcBef>
              <a:spcAft>
                <a:spcPts val="0"/>
              </a:spcAft>
              <a:defRPr/>
            </a:pPr>
            <a:r>
              <a:rPr lang="en-US" sz="1200" kern="0" dirty="0"/>
              <a:t>None</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t>Continue as per plan</a:t>
            </a:r>
            <a:endParaRPr lang="en-US"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697738144"/>
              </p:ext>
            </p:extLst>
          </p:nvPr>
        </p:nvGraphicFramePr>
        <p:xfrm>
          <a:off x="420612" y="1431600"/>
          <a:ext cx="10907183" cy="715880"/>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b"/>
                      <a:r>
                        <a:rPr lang="en-US" altLang="zh-CN" sz="1100" b="0" i="0" u="none" strike="noStrike" dirty="0">
                          <a:solidFill>
                            <a:srgbClr val="000000"/>
                          </a:solidFill>
                          <a:effectLst/>
                          <a:latin typeface="+mn-lt"/>
                          <a:ea typeface="等线" panose="02010600030101010101" pitchFamily="2" charset="-122"/>
                          <a:cs typeface="Arial" panose="020B0604020202020204" pitchFamily="34" charset="0"/>
                        </a:rPr>
                        <a:t>1020012</a:t>
                      </a:r>
                    </a:p>
                  </a:txBody>
                  <a:tcPr marL="7620" marR="7620" marT="7620" marB="0" anchor="b"/>
                </a:tc>
                <a:tc>
                  <a:txBody>
                    <a:bodyPr/>
                    <a:lstStyle/>
                    <a:p>
                      <a:pPr algn="l" fontAlgn="b"/>
                      <a:r>
                        <a:rPr lang="en-US" sz="1100" b="0" i="0" u="none" strike="noStrike" dirty="0">
                          <a:solidFill>
                            <a:srgbClr val="000000"/>
                          </a:solidFill>
                          <a:effectLst/>
                          <a:latin typeface="+mn-lt"/>
                          <a:ea typeface="等线" panose="02010600030101010101" pitchFamily="2" charset="-122"/>
                          <a:cs typeface="Arial" panose="020B0604020202020204" pitchFamily="34" charset="0"/>
                        </a:rPr>
                        <a:t>Study on data management regarding subscriptions and reporting </a:t>
                      </a:r>
                    </a:p>
                  </a:txBody>
                  <a:tcPr marL="7620" marR="7620" marT="7620" marB="0" anchor="b"/>
                </a:tc>
                <a:tc>
                  <a:txBody>
                    <a:bodyPr/>
                    <a:lstStyle/>
                    <a:p>
                      <a:pPr algn="l" fontAlgn="b"/>
                      <a:r>
                        <a:rPr lang="en-US" sz="1100" b="0" i="0" u="none" strike="noStrike">
                          <a:solidFill>
                            <a:srgbClr val="000000"/>
                          </a:solidFill>
                          <a:effectLst/>
                          <a:latin typeface="+mn-lt"/>
                          <a:ea typeface="等线" panose="02010600030101010101" pitchFamily="2" charset="-122"/>
                          <a:cs typeface="Arial" panose="020B0604020202020204" pitchFamily="34" charset="0"/>
                        </a:rPr>
                        <a:t>FS_Data_SREP</a:t>
                      </a:r>
                    </a:p>
                  </a:txBody>
                  <a:tcPr marL="7620" marR="7620" marT="7620" marB="0" anchor="b"/>
                </a:tc>
                <a:tc>
                  <a:txBody>
                    <a:bodyPr/>
                    <a:lstStyle/>
                    <a:p>
                      <a:pPr algn="l" fontAlgn="t"/>
                      <a:r>
                        <a:rPr lang="en-US" altLang="zh-CN" sz="1100" b="0" i="0" u="none" strike="noStrike" dirty="0">
                          <a:solidFill>
                            <a:srgbClr val="000000"/>
                          </a:solidFill>
                          <a:effectLst/>
                          <a:latin typeface="+mn-lt"/>
                          <a:ea typeface="等线" panose="02010600030101010101" pitchFamily="2" charset="-122"/>
                        </a:rPr>
                        <a:t>09/09/2024</a:t>
                      </a:r>
                    </a:p>
                  </a:txBody>
                  <a:tcPr marL="7620" marR="7620" marT="7620" marB="0"/>
                </a:tc>
                <a:tc>
                  <a:txBody>
                    <a:bodyPr/>
                    <a:lstStyle/>
                    <a:p>
                      <a:pPr algn="l" fontAlgn="t"/>
                      <a:r>
                        <a:rPr lang="en-US" altLang="zh-CN" sz="1100" b="0" i="0" u="none" strike="noStrike">
                          <a:solidFill>
                            <a:srgbClr val="000000"/>
                          </a:solidFill>
                          <a:effectLst/>
                          <a:latin typeface="+mn-lt"/>
                          <a:ea typeface="等线" panose="02010600030101010101" pitchFamily="2" charset="-122"/>
                        </a:rPr>
                        <a:t>60%</a:t>
                      </a:r>
                    </a:p>
                  </a:txBody>
                  <a:tcPr marL="7620" marR="7620" marT="7620" marB="0"/>
                </a:tc>
                <a:tc>
                  <a:txBody>
                    <a:bodyPr/>
                    <a:lstStyle/>
                    <a:p>
                      <a:pPr algn="l" fontAlgn="t"/>
                      <a:r>
                        <a:rPr lang="en-US" sz="1100" b="0" i="0" u="sng" strike="noStrike">
                          <a:solidFill>
                            <a:srgbClr val="0563C1"/>
                          </a:solidFill>
                          <a:effectLst/>
                          <a:latin typeface="+mn-lt"/>
                          <a:ea typeface="等线" panose="02010600030101010101" pitchFamily="2" charset="-122"/>
                          <a:hlinkClick r:id="rId3"/>
                        </a:rPr>
                        <a:t>SP-231732</a:t>
                      </a:r>
                      <a:endParaRPr lang="en-US" sz="1100" b="0" i="0" u="sng" strike="noStrike">
                        <a:solidFill>
                          <a:srgbClr val="0563C1"/>
                        </a:solidFill>
                        <a:effectLst/>
                        <a:latin typeface="+mn-lt"/>
                        <a:ea typeface="等线" panose="02010600030101010101" pitchFamily="2" charset="-122"/>
                      </a:endParaRPr>
                    </a:p>
                  </a:txBody>
                  <a:tcPr marL="7620" marR="7620" marT="7620" marB="0"/>
                </a:tc>
                <a:tc>
                  <a:txBody>
                    <a:bodyPr/>
                    <a:lstStyle/>
                    <a:p>
                      <a:pPr algn="r" fontAlgn="b"/>
                      <a:r>
                        <a:rPr lang="en-US" altLang="zh-CN" sz="1100" b="0" i="0" u="none" strike="noStrike" dirty="0">
                          <a:solidFill>
                            <a:schemeClr val="tx1"/>
                          </a:solidFill>
                          <a:effectLst/>
                          <a:highlight>
                            <a:srgbClr val="00FF00"/>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11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r h="219143">
                <a:tc>
                  <a:txBody>
                    <a:bodyPr/>
                    <a:lstStyle/>
                    <a:p>
                      <a:pPr algn="l" fontAlgn="t"/>
                      <a:r>
                        <a:rPr lang="en-US" altLang="zh-CN" sz="1100" b="0" i="0" u="none" strike="noStrike" kern="1200" dirty="0">
                          <a:solidFill>
                            <a:srgbClr val="000000"/>
                          </a:solidFill>
                          <a:effectLst/>
                          <a:latin typeface="+mn-lt"/>
                          <a:ea typeface="等线" panose="02010600030101010101" pitchFamily="2" charset="-122"/>
                          <a:cs typeface="Arial" panose="020B0604020202020204" pitchFamily="34" charset="0"/>
                        </a:rPr>
                        <a:t>1050033</a:t>
                      </a:r>
                    </a:p>
                  </a:txBody>
                  <a:tcPr marL="5799" marR="5799" marT="5799" marB="0"/>
                </a:tc>
                <a:tc>
                  <a:txBody>
                    <a:bodyPr/>
                    <a:lstStyle/>
                    <a:p>
                      <a:pPr algn="l" fontAlgn="t"/>
                      <a:r>
                        <a:rPr lang="en-US" sz="1100" b="0" i="0" u="none" strike="noStrike" kern="1200" dirty="0">
                          <a:solidFill>
                            <a:srgbClr val="000000"/>
                          </a:solidFill>
                          <a:effectLst/>
                          <a:latin typeface="+mn-lt"/>
                          <a:ea typeface="等线" panose="02010600030101010101" pitchFamily="2" charset="-122"/>
                          <a:cs typeface="Arial" panose="020B0604020202020204" pitchFamily="34" charset="0"/>
                        </a:rPr>
                        <a:t>Data management regarding subscriptions and reporting </a:t>
                      </a:r>
                    </a:p>
                  </a:txBody>
                  <a:tcPr marL="5799" marR="5799" marT="5799" marB="0"/>
                </a:tc>
                <a:tc>
                  <a:txBody>
                    <a:bodyPr/>
                    <a:lstStyle/>
                    <a:p>
                      <a:pPr algn="l" fontAlgn="t"/>
                      <a:r>
                        <a:rPr lang="en-US" sz="1100" b="0" i="0" u="none" strike="noStrike" kern="1200" dirty="0" err="1">
                          <a:solidFill>
                            <a:srgbClr val="000000"/>
                          </a:solidFill>
                          <a:effectLst/>
                          <a:latin typeface="+mn-lt"/>
                          <a:ea typeface="等线" panose="02010600030101010101" pitchFamily="2" charset="-122"/>
                          <a:cs typeface="Arial" panose="020B0604020202020204" pitchFamily="34" charset="0"/>
                        </a:rPr>
                        <a:t>Data_SREP</a:t>
                      </a:r>
                      <a:endParaRPr lang="en-US" sz="1100" b="0" i="0" u="none" strike="noStrike" kern="1200" dirty="0">
                        <a:solidFill>
                          <a:srgbClr val="000000"/>
                        </a:solidFill>
                        <a:effectLst/>
                        <a:latin typeface="+mn-lt"/>
                        <a:ea typeface="等线" panose="02010600030101010101" pitchFamily="2" charset="-122"/>
                        <a:cs typeface="Arial" panose="020B0604020202020204" pitchFamily="34" charset="0"/>
                      </a:endParaRPr>
                    </a:p>
                  </a:txBody>
                  <a:tcPr marL="5799" marR="5799" marT="5799" marB="0"/>
                </a:tc>
                <a:tc>
                  <a:txBody>
                    <a:bodyPr/>
                    <a:lstStyle/>
                    <a:p>
                      <a:pPr algn="l" fontAlgn="t"/>
                      <a:r>
                        <a:rPr lang="en-US" altLang="zh-CN" sz="1100" b="0" i="0" u="none" strike="noStrike" kern="1200" dirty="0">
                          <a:solidFill>
                            <a:srgbClr val="000000"/>
                          </a:solidFill>
                          <a:effectLst/>
                          <a:latin typeface="+mn-lt"/>
                          <a:ea typeface="等线" panose="02010600030101010101" pitchFamily="2" charset="-122"/>
                          <a:cs typeface="Arial" panose="020B0604020202020204" pitchFamily="34" charset="0"/>
                        </a:rPr>
                        <a:t>09/09/2025</a:t>
                      </a:r>
                    </a:p>
                  </a:txBody>
                  <a:tcPr marL="5799" marR="5799" marT="5799" marB="0"/>
                </a:tc>
                <a:tc>
                  <a:txBody>
                    <a:bodyPr/>
                    <a:lstStyle/>
                    <a:p>
                      <a:pPr algn="l" fontAlgn="t"/>
                      <a:r>
                        <a:rPr lang="en-US" altLang="zh-CN" sz="1100" b="0" i="0" u="none" strike="noStrike" kern="1200" dirty="0">
                          <a:solidFill>
                            <a:srgbClr val="000000"/>
                          </a:solidFill>
                          <a:effectLst/>
                          <a:latin typeface="+mn-lt"/>
                          <a:ea typeface="等线" panose="02010600030101010101" pitchFamily="2" charset="-122"/>
                          <a:cs typeface="Arial" panose="020B0604020202020204" pitchFamily="34" charset="0"/>
                        </a:rPr>
                        <a:t>0%</a:t>
                      </a:r>
                    </a:p>
                  </a:txBody>
                  <a:tcPr marL="5799" marR="5799" marT="5799" marB="0"/>
                </a:tc>
                <a:tc>
                  <a:txBody>
                    <a:bodyPr/>
                    <a:lstStyle/>
                    <a:p>
                      <a:pPr algn="l" fontAlgn="t"/>
                      <a:r>
                        <a:rPr lang="en-US" sz="1000" b="0" i="0" u="sng" strike="noStrike" dirty="0">
                          <a:solidFill>
                            <a:srgbClr val="0563C1"/>
                          </a:solidFill>
                          <a:effectLst/>
                          <a:latin typeface="+mn-lt"/>
                          <a:ea typeface="等线" panose="02010600030101010101" pitchFamily="2" charset="-122"/>
                          <a:hlinkClick r:id="rId4"/>
                        </a:rPr>
                        <a:t>SP-241380</a:t>
                      </a:r>
                      <a:endParaRPr lang="en-US" sz="1000" b="0" i="0" u="sng" strike="noStrike" dirty="0">
                        <a:solidFill>
                          <a:srgbClr val="0563C1"/>
                        </a:solidFill>
                        <a:effectLst/>
                        <a:latin typeface="+mn-lt"/>
                        <a:ea typeface="等线" panose="02010600030101010101" pitchFamily="2" charset="-122"/>
                      </a:endParaRPr>
                    </a:p>
                  </a:txBody>
                  <a:tcPr marL="5799" marR="5799" marT="5799" marB="0"/>
                </a:tc>
                <a:tc>
                  <a:txBody>
                    <a:bodyPr/>
                    <a:lstStyle/>
                    <a:p>
                      <a:pPr algn="r" fontAlgn="b"/>
                      <a:r>
                        <a:rPr lang="en-US" altLang="zh-CN" sz="1000" b="0" i="0" u="none" strike="noStrike" dirty="0">
                          <a:solidFill>
                            <a:srgbClr val="FF0000"/>
                          </a:solidFill>
                          <a:effectLst/>
                          <a:latin typeface="+mn-lt"/>
                          <a:ea typeface="等线" panose="02010600030101010101" pitchFamily="2" charset="-122"/>
                          <a:cs typeface="Arial" panose="020B0604020202020204" pitchFamily="34" charset="0"/>
                        </a:rPr>
                        <a:t>0%</a:t>
                      </a: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301541097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652565872"/>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solidFill>
                  <a:srgbClr val="00B050"/>
                </a:solidFill>
              </a:rPr>
              <a:t>12. PM: </a:t>
            </a:r>
            <a:r>
              <a:rPr lang="en-US" altLang="en-US" sz="3200" b="1" dirty="0">
                <a:solidFill>
                  <a:srgbClr val="00B050"/>
                </a:solidFill>
              </a:rPr>
              <a:t>5G performance measurements and KPIs phase 4</a:t>
            </a:r>
            <a:endParaRPr lang="en-GB" altLang="en-US" sz="3200" b="1" dirty="0">
              <a:solidFill>
                <a:srgbClr val="00B050"/>
              </a:solidFill>
            </a:endParaRPr>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1857600"/>
            <a:ext cx="10953749" cy="4387056"/>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SA#105:</a:t>
            </a:r>
          </a:p>
          <a:p>
            <a:pPr lvl="1">
              <a:spcBef>
                <a:spcPts val="0"/>
              </a:spcBef>
              <a:spcAft>
                <a:spcPts val="0"/>
              </a:spcAft>
              <a:defRPr/>
            </a:pPr>
            <a:r>
              <a:rPr lang="en-US" altLang="zh-CN" sz="1200" kern="0" dirty="0"/>
              <a:t>WT-1 (Rel19 PM/KPI):</a:t>
            </a:r>
          </a:p>
          <a:p>
            <a:pPr lvl="2">
              <a:spcBef>
                <a:spcPts val="0"/>
              </a:spcBef>
              <a:spcAft>
                <a:spcPts val="0"/>
              </a:spcAft>
              <a:defRPr/>
            </a:pPr>
            <a:r>
              <a:rPr lang="en-US" altLang="zh-CN" sz="1000" dirty="0"/>
              <a:t>Add PMF measurement of network-initiated PLR for ATSSS </a:t>
            </a:r>
          </a:p>
          <a:p>
            <a:pPr lvl="2">
              <a:spcBef>
                <a:spcPts val="0"/>
              </a:spcBef>
              <a:spcAft>
                <a:spcPts val="0"/>
              </a:spcAft>
              <a:defRPr/>
            </a:pPr>
            <a:r>
              <a:rPr lang="en-US" altLang="zh-CN" sz="1000" dirty="0"/>
              <a:t>Monitoring of Sub-Optimal Handovers </a:t>
            </a:r>
          </a:p>
          <a:p>
            <a:pPr lvl="2">
              <a:spcBef>
                <a:spcPts val="0"/>
              </a:spcBef>
              <a:spcAft>
                <a:spcPts val="0"/>
              </a:spcAft>
              <a:defRPr/>
            </a:pPr>
            <a:r>
              <a:rPr lang="en-US" altLang="zh-CN" sz="1000" dirty="0"/>
              <a:t>New performance measurements for Reduced Capability (</a:t>
            </a:r>
            <a:r>
              <a:rPr lang="en-US" altLang="zh-CN" sz="1000" dirty="0" err="1"/>
              <a:t>RedCap</a:t>
            </a:r>
            <a:r>
              <a:rPr lang="en-US" altLang="zh-CN" sz="1000" dirty="0"/>
              <a:t>) Device Early Identification </a:t>
            </a:r>
          </a:p>
          <a:p>
            <a:pPr lvl="2">
              <a:spcBef>
                <a:spcPts val="0"/>
              </a:spcBef>
              <a:spcAft>
                <a:spcPts val="0"/>
              </a:spcAft>
              <a:defRPr/>
            </a:pPr>
            <a:r>
              <a:rPr lang="en-US" altLang="zh-CN" sz="1000" dirty="0"/>
              <a:t>Correct LTM measurements and Update mobility KPI for LTM and Add LTM use case </a:t>
            </a:r>
            <a:endParaRPr lang="en-US" altLang="zh-CN" sz="1000" kern="0" dirty="0"/>
          </a:p>
          <a:p>
            <a:pPr lvl="2">
              <a:spcBef>
                <a:spcPts val="0"/>
              </a:spcBef>
              <a:spcAft>
                <a:spcPts val="0"/>
              </a:spcAft>
              <a:defRPr/>
            </a:pPr>
            <a:r>
              <a:rPr lang="en-US" altLang="zh-CN" sz="1000" kern="0" dirty="0"/>
              <a:t>Add Mean time and max time of MA PDU session establishment (agreed)</a:t>
            </a:r>
          </a:p>
          <a:p>
            <a:pPr lvl="2">
              <a:spcBef>
                <a:spcPts val="0"/>
              </a:spcBef>
              <a:spcAft>
                <a:spcPts val="0"/>
              </a:spcAft>
              <a:defRPr/>
            </a:pPr>
            <a:r>
              <a:rPr lang="en-US" altLang="zh-CN" sz="1000" kern="0" dirty="0"/>
              <a:t>Add UC reference for LTM related PM definition(agreed)</a:t>
            </a:r>
          </a:p>
          <a:p>
            <a:pPr lvl="2">
              <a:spcBef>
                <a:spcPts val="0"/>
              </a:spcBef>
              <a:spcAft>
                <a:spcPts val="0"/>
              </a:spcAft>
              <a:defRPr/>
            </a:pPr>
            <a:r>
              <a:rPr lang="en-US" altLang="zh-CN" sz="1000" kern="0" dirty="0"/>
              <a:t>New measurements to monitor Inter MN CHO with Candidate SCGs?</a:t>
            </a:r>
          </a:p>
          <a:p>
            <a:pPr lvl="2">
              <a:spcBef>
                <a:spcPts val="0"/>
              </a:spcBef>
              <a:spcAft>
                <a:spcPts val="0"/>
              </a:spcAft>
              <a:defRPr/>
            </a:pPr>
            <a:r>
              <a:rPr lang="en-US" altLang="zh-CN" sz="1000" kern="0" dirty="0"/>
              <a:t>New measurements to monitor the DL packet delay for XR PDU sets (not pursued)</a:t>
            </a:r>
          </a:p>
          <a:p>
            <a:pPr lvl="1">
              <a:spcBef>
                <a:spcPts val="0"/>
              </a:spcBef>
              <a:spcAft>
                <a:spcPts val="0"/>
              </a:spcAft>
              <a:defRPr/>
            </a:pPr>
            <a:r>
              <a:rPr lang="en-US" altLang="zh-CN" sz="1200" kern="0" dirty="0"/>
              <a:t>WT-2 (Rel18 PM/KPI):</a:t>
            </a:r>
          </a:p>
          <a:p>
            <a:pPr lvl="2">
              <a:spcBef>
                <a:spcPts val="0"/>
              </a:spcBef>
              <a:spcAft>
                <a:spcPts val="0"/>
              </a:spcAft>
              <a:defRPr/>
            </a:pPr>
            <a:r>
              <a:rPr lang="en-US" altLang="zh-CN" sz="1050" dirty="0"/>
              <a:t>Add XR PDU set packet delay measurement </a:t>
            </a:r>
          </a:p>
          <a:p>
            <a:pPr lvl="2">
              <a:spcBef>
                <a:spcPts val="0"/>
              </a:spcBef>
              <a:spcAft>
                <a:spcPts val="0"/>
              </a:spcAft>
              <a:defRPr/>
            </a:pPr>
            <a:r>
              <a:rPr lang="en-US" altLang="zh-CN" sz="1050" dirty="0"/>
              <a:t>New performance measurements for </a:t>
            </a:r>
            <a:r>
              <a:rPr lang="en-US" altLang="zh-CN" sz="1050" dirty="0" err="1"/>
              <a:t>eDRX</a:t>
            </a:r>
            <a:r>
              <a:rPr lang="en-US" altLang="zh-CN" sz="1050" dirty="0"/>
              <a:t> negotiation registration requests and accepts and new KPIs for Extended DRX Negotiation Success Rate </a:t>
            </a:r>
          </a:p>
          <a:p>
            <a:pPr lvl="2">
              <a:spcBef>
                <a:spcPts val="0"/>
              </a:spcBef>
              <a:spcAft>
                <a:spcPts val="0"/>
              </a:spcAft>
              <a:defRPr/>
            </a:pPr>
            <a:r>
              <a:rPr lang="en-US" altLang="zh-CN" sz="1050" dirty="0"/>
              <a:t>New performance measurements for UE assistance information with RRM Measurement Relaxation and new KPIs for Connected Mode RRM Relaxation Usage </a:t>
            </a:r>
            <a:endParaRPr lang="en-US" altLang="zh-CN" sz="1050" kern="0" dirty="0"/>
          </a:p>
          <a:p>
            <a:pPr lvl="2">
              <a:spcBef>
                <a:spcPts val="0"/>
              </a:spcBef>
              <a:spcAft>
                <a:spcPts val="0"/>
              </a:spcAft>
              <a:defRPr/>
            </a:pPr>
            <a:r>
              <a:rPr lang="en-US" altLang="zh-CN" sz="1050" kern="0" dirty="0"/>
              <a:t>enhance the RAN UE throughput definition in 28.552 and 28.554(not pursued)</a:t>
            </a:r>
          </a:p>
          <a:p>
            <a:pPr lvl="2">
              <a:spcBef>
                <a:spcPts val="0"/>
              </a:spcBef>
              <a:spcAft>
                <a:spcPts val="0"/>
              </a:spcAft>
              <a:defRPr/>
            </a:pPr>
            <a:r>
              <a:rPr lang="en-US" altLang="zh-CN" sz="1050" kern="0" dirty="0"/>
              <a:t>contribution on Sub Optimal Handover Metrics (trigger a revised CR)</a:t>
            </a:r>
          </a:p>
          <a:p>
            <a:pPr lvl="1">
              <a:spcBef>
                <a:spcPts val="0"/>
              </a:spcBef>
              <a:spcAft>
                <a:spcPts val="0"/>
              </a:spcAft>
              <a:defRPr/>
            </a:pPr>
            <a:r>
              <a:rPr lang="en-US" altLang="zh-CN" sz="1200" kern="0" dirty="0"/>
              <a:t>WT-3 (UE level measurements), “corrections on UE level measurement related to Data Volume was submitted in this meeting” is agreed.</a:t>
            </a:r>
          </a:p>
          <a:p>
            <a:pPr lvl="1">
              <a:spcBef>
                <a:spcPts val="0"/>
              </a:spcBef>
              <a:spcAft>
                <a:spcPts val="0"/>
              </a:spcAft>
              <a:defRPr/>
            </a:pPr>
            <a:r>
              <a:rPr lang="en-US" altLang="zh-CN" sz="1200" kern="0" dirty="0"/>
              <a:t>WT-4 No contribution for PM streaming framework enhancement was submitted in this meeting.</a:t>
            </a:r>
            <a:endParaRPr lang="en-US" altLang="zh-CN" sz="8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r>
              <a:rPr lang="en-US" sz="1200" kern="0" dirty="0"/>
              <a:t>Potential coordination: providing performance measurements to network features defined in SA2, RAN2 and RAN3.</a:t>
            </a:r>
            <a:endParaRPr lang="de-DE" sz="1200" kern="0" dirty="0"/>
          </a:p>
          <a:p>
            <a:pPr>
              <a:spcBef>
                <a:spcPts val="0"/>
              </a:spcBef>
              <a:spcAft>
                <a:spcPts val="0"/>
              </a:spcAft>
              <a:defRPr/>
            </a:pPr>
            <a:r>
              <a:rPr lang="de-DE" sz="1800" kern="0" dirty="0"/>
              <a:t>Next steps:</a:t>
            </a:r>
          </a:p>
          <a:p>
            <a:pPr lvl="1">
              <a:defRPr/>
            </a:pPr>
            <a:r>
              <a:rPr lang="en-US" altLang="zh-CN" sz="1200" dirty="0"/>
              <a:t>Continue the work per the plan, some WTs may need to be expedited.</a:t>
            </a:r>
            <a:endParaRPr lang="en-US"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33263246"/>
              </p:ext>
            </p:extLst>
          </p:nvPr>
        </p:nvGraphicFramePr>
        <p:xfrm>
          <a:off x="467178" y="1295992"/>
          <a:ext cx="10907183" cy="496737"/>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1020026</a:t>
                      </a:r>
                    </a:p>
                  </a:txBody>
                  <a:tcPr marL="5799" marR="5799" marT="5799" marB="0"/>
                </a:tc>
                <a:tc>
                  <a:txBody>
                    <a:bodyPr/>
                    <a:lstStyle/>
                    <a:p>
                      <a:pPr algn="l" fontAlgn="t"/>
                      <a:r>
                        <a:rPr lang="en-US" sz="1000" b="0" i="0" u="none" strike="noStrike">
                          <a:solidFill>
                            <a:srgbClr val="0000FF"/>
                          </a:solidFill>
                          <a:effectLst/>
                          <a:latin typeface="+mn-lt"/>
                          <a:ea typeface="等线" panose="02010600030101010101" pitchFamily="2" charset="-122"/>
                        </a:rPr>
                        <a:t>5G performance measurements and KPIs phase 4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PM_KPI_5G_Ph4</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06/06/2025</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30%</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3"/>
                        </a:rPr>
                        <a:t>SP-241155</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algn="r" fontAlgn="b"/>
                      <a:r>
                        <a:rPr lang="en-US" altLang="zh-CN" sz="1000" b="0" i="0" u="none" strike="noStrike" dirty="0">
                          <a:solidFill>
                            <a:srgbClr val="FF0000"/>
                          </a:solidFill>
                          <a:effectLst/>
                          <a:latin typeface="+mn-lt"/>
                          <a:ea typeface="等线" panose="02010600030101010101" pitchFamily="2" charset="-122"/>
                          <a:cs typeface="Arial" panose="020B0604020202020204" pitchFamily="34" charset="0"/>
                        </a:rPr>
                        <a:t>65%</a:t>
                      </a:r>
                    </a:p>
                  </a:txBody>
                  <a:tcPr marL="7620" marR="7620" marT="7620" marB="0" anchor="b"/>
                </a:tc>
                <a:tc>
                  <a:txBody>
                    <a:bodyPr/>
                    <a:lstStyle/>
                    <a:p>
                      <a:pPr algn="l" fontAlgn="t"/>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2691763" cy="292388"/>
          </a:xfrm>
          <a:prstGeom prst="rect">
            <a:avLst/>
          </a:prstGeom>
        </p:spPr>
        <p:txBody>
          <a:bodyPr wrap="none">
            <a:spAutoFit/>
          </a:bodyPr>
          <a:lstStyle/>
          <a:p>
            <a:r>
              <a:rPr lang="en-US" altLang="zh-CN" dirty="0">
                <a:solidFill>
                  <a:schemeClr val="bg1"/>
                </a:solidFill>
                <a:highlight>
                  <a:srgbClr val="008080"/>
                </a:highlight>
              </a:rPr>
              <a:t>OAM Support to Network features</a:t>
            </a:r>
            <a:endParaRPr lang="zh-CN" altLang="en-US" dirty="0">
              <a:solidFill>
                <a:schemeClr val="bg1"/>
              </a:solidFill>
              <a:highlight>
                <a:srgbClr val="008080"/>
              </a:highlight>
            </a:endParaRPr>
          </a:p>
        </p:txBody>
      </p:sp>
    </p:spTree>
    <p:extLst>
      <p:ext uri="{BB962C8B-B14F-4D97-AF65-F5344CB8AC3E}">
        <p14:creationId xmlns:p14="http://schemas.microsoft.com/office/powerpoint/2010/main" val="3568100405"/>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solidFill>
                  <a:srgbClr val="00B050"/>
                </a:solidFill>
              </a:rPr>
              <a:t>13. </a:t>
            </a:r>
            <a:r>
              <a:rPr lang="en-GB" altLang="en-US" sz="3200" b="1" dirty="0" err="1">
                <a:solidFill>
                  <a:srgbClr val="00B050"/>
                </a:solidFill>
              </a:rPr>
              <a:t>AdNRM</a:t>
            </a:r>
            <a:r>
              <a:rPr lang="en-GB" altLang="en-US" sz="3200" b="1" dirty="0">
                <a:solidFill>
                  <a:srgbClr val="00B050"/>
                </a:solidFill>
              </a:rPr>
              <a:t>: </a:t>
            </a:r>
            <a:r>
              <a:rPr lang="en-US" altLang="en-US" sz="3200" b="1" dirty="0">
                <a:solidFill>
                  <a:srgbClr val="00B050"/>
                </a:solidFill>
              </a:rPr>
              <a:t>5G Advanced NRM features phase 3  </a:t>
            </a:r>
            <a:endParaRPr lang="en-GB" altLang="en-US" sz="3200" b="1" dirty="0">
              <a:solidFill>
                <a:srgbClr val="00B050"/>
              </a:solidFill>
            </a:endParaRPr>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2718" y="1600200"/>
            <a:ext cx="10953749" cy="50292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SA#105:</a:t>
            </a:r>
          </a:p>
          <a:p>
            <a:pPr marL="457200" lvl="1" indent="0">
              <a:spcBef>
                <a:spcPts val="0"/>
              </a:spcBef>
              <a:spcAft>
                <a:spcPts val="0"/>
              </a:spcAft>
              <a:buNone/>
              <a:defRPr/>
            </a:pPr>
            <a:r>
              <a:rPr lang="en-US" altLang="zh-CN" sz="1200" kern="0" dirty="0"/>
              <a:t>The following topics are discussed and approved:</a:t>
            </a:r>
          </a:p>
          <a:p>
            <a:pPr lvl="1">
              <a:spcBef>
                <a:spcPts val="0"/>
              </a:spcBef>
              <a:spcAft>
                <a:spcPts val="0"/>
              </a:spcAft>
              <a:defRPr/>
            </a:pPr>
            <a:r>
              <a:rPr lang="en-US" altLang="zh-CN" sz="1200" kern="0" dirty="0"/>
              <a:t> </a:t>
            </a:r>
            <a:r>
              <a:rPr lang="en-US" altLang="zh-CN" sz="1200" dirty="0"/>
              <a:t>WT-1 (5GC NRM): </a:t>
            </a:r>
          </a:p>
          <a:p>
            <a:pPr lvl="2">
              <a:spcBef>
                <a:spcPts val="0"/>
              </a:spcBef>
              <a:spcAft>
                <a:spcPts val="0"/>
              </a:spcAft>
              <a:defRPr/>
            </a:pPr>
            <a:r>
              <a:rPr lang="en-US" altLang="zh-CN" sz="1050" dirty="0"/>
              <a:t>Enhancements on </a:t>
            </a:r>
            <a:r>
              <a:rPr lang="en-US" altLang="zh-CN" sz="1050" dirty="0" err="1"/>
              <a:t>DefaultNotificationSubscription</a:t>
            </a:r>
            <a:r>
              <a:rPr lang="en-US" altLang="zh-CN" sz="1050" dirty="0"/>
              <a:t> agreed.</a:t>
            </a:r>
          </a:p>
          <a:p>
            <a:pPr lvl="2">
              <a:spcBef>
                <a:spcPts val="0"/>
              </a:spcBef>
              <a:spcAft>
                <a:spcPts val="0"/>
              </a:spcAft>
              <a:defRPr/>
            </a:pPr>
            <a:r>
              <a:rPr lang="en-US" altLang="zh-CN" sz="1050" dirty="0"/>
              <a:t>Enhancements on </a:t>
            </a:r>
            <a:r>
              <a:rPr lang="en-US" altLang="zh-CN" sz="1050" dirty="0" err="1"/>
              <a:t>NFService</a:t>
            </a:r>
            <a:r>
              <a:rPr lang="en-US" altLang="zh-CN" sz="1050" dirty="0"/>
              <a:t> in </a:t>
            </a:r>
            <a:r>
              <a:rPr lang="en-US" altLang="zh-CN" sz="1050" dirty="0" err="1"/>
              <a:t>NRFFunction</a:t>
            </a:r>
            <a:r>
              <a:rPr lang="en-US" altLang="zh-CN" sz="1050" dirty="0"/>
              <a:t> IOC</a:t>
            </a:r>
          </a:p>
          <a:p>
            <a:pPr lvl="2">
              <a:spcBef>
                <a:spcPts val="0"/>
              </a:spcBef>
              <a:spcAft>
                <a:spcPts val="0"/>
              </a:spcAft>
              <a:defRPr/>
            </a:pPr>
            <a:r>
              <a:rPr lang="en-US" altLang="zh-CN" sz="1050" dirty="0"/>
              <a:t>NRM enhancements to </a:t>
            </a:r>
            <a:r>
              <a:rPr lang="en-US" altLang="zh-CN" sz="1050" dirty="0" err="1"/>
              <a:t>NFProfile</a:t>
            </a:r>
            <a:r>
              <a:rPr lang="en-US" altLang="zh-CN" sz="1050" dirty="0"/>
              <a:t> discussed but not agreed.</a:t>
            </a:r>
          </a:p>
          <a:p>
            <a:pPr lvl="2">
              <a:spcBef>
                <a:spcPts val="0"/>
              </a:spcBef>
              <a:spcAft>
                <a:spcPts val="0"/>
              </a:spcAft>
              <a:defRPr/>
            </a:pPr>
            <a:r>
              <a:rPr lang="en-US" altLang="zh-CN" sz="1050" dirty="0"/>
              <a:t>Alignment of attribute value list with TS29.510 for </a:t>
            </a:r>
            <a:r>
              <a:rPr lang="en-US" altLang="zh-CN" sz="1050" dirty="0" err="1"/>
              <a:t>UPInterfaceType</a:t>
            </a:r>
            <a:r>
              <a:rPr lang="en-US" altLang="zh-CN" sz="1050" dirty="0"/>
              <a:t> </a:t>
            </a:r>
            <a:r>
              <a:rPr lang="en-US" altLang="zh-CN" sz="1050" dirty="0" err="1"/>
              <a:t>notificationType</a:t>
            </a:r>
            <a:r>
              <a:rPr lang="en-US" altLang="zh-CN" sz="1050" dirty="0"/>
              <a:t> and </a:t>
            </a:r>
            <a:r>
              <a:rPr lang="en-US" altLang="zh-CN" sz="1050" dirty="0" err="1"/>
              <a:t>supportedDataSets</a:t>
            </a:r>
            <a:r>
              <a:rPr lang="en-US" altLang="zh-CN" sz="1050" dirty="0"/>
              <a:t> agreed. </a:t>
            </a:r>
          </a:p>
          <a:p>
            <a:pPr lvl="1">
              <a:spcBef>
                <a:spcPts val="0"/>
              </a:spcBef>
              <a:spcAft>
                <a:spcPts val="0"/>
              </a:spcAft>
              <a:defRPr/>
            </a:pPr>
            <a:r>
              <a:rPr lang="en-US" altLang="zh-CN" sz="1200" dirty="0"/>
              <a:t>WT-2 (NR NRM): </a:t>
            </a:r>
          </a:p>
          <a:p>
            <a:pPr lvl="2">
              <a:spcBef>
                <a:spcPts val="0"/>
              </a:spcBef>
              <a:spcAft>
                <a:spcPts val="0"/>
              </a:spcAft>
              <a:defRPr/>
            </a:pPr>
            <a:r>
              <a:rPr lang="en-US" altLang="zh-CN" sz="1050" dirty="0"/>
              <a:t>NRM extensions for VMR Ph2 discussed, a basic modeling agreed.</a:t>
            </a:r>
          </a:p>
          <a:p>
            <a:pPr lvl="2">
              <a:spcBef>
                <a:spcPts val="0"/>
              </a:spcBef>
              <a:spcAft>
                <a:spcPts val="0"/>
              </a:spcAft>
              <a:defRPr/>
            </a:pPr>
            <a:r>
              <a:rPr lang="en-US" altLang="zh-CN" sz="1050" dirty="0"/>
              <a:t>Way forward for Federated Network Information Model (FNIM) agreed</a:t>
            </a:r>
          </a:p>
          <a:p>
            <a:pPr lvl="2">
              <a:spcBef>
                <a:spcPts val="0"/>
              </a:spcBef>
              <a:spcAft>
                <a:spcPts val="0"/>
              </a:spcAft>
              <a:defRPr/>
            </a:pPr>
            <a:r>
              <a:rPr lang="en-US" altLang="zh-CN" sz="1050" dirty="0"/>
              <a:t>Add max preamble to support msg1 repetition for RACH discussed but not agreed</a:t>
            </a:r>
          </a:p>
          <a:p>
            <a:pPr lvl="2">
              <a:spcBef>
                <a:spcPts val="0"/>
              </a:spcBef>
              <a:spcAft>
                <a:spcPts val="0"/>
              </a:spcAft>
              <a:defRPr/>
            </a:pPr>
            <a:r>
              <a:rPr lang="en-US" altLang="zh-CN" sz="1050" dirty="0"/>
              <a:t>Adding cell coverage configuration to support CCO in RAN3 is discussed and agreed</a:t>
            </a:r>
          </a:p>
          <a:p>
            <a:pPr lvl="1">
              <a:spcBef>
                <a:spcPts val="0"/>
              </a:spcBef>
              <a:spcAft>
                <a:spcPts val="0"/>
              </a:spcAft>
              <a:defRPr/>
            </a:pPr>
            <a:r>
              <a:rPr lang="en-US" altLang="zh-CN" sz="1200" dirty="0"/>
              <a:t>WT-4 (Generic NRM): </a:t>
            </a:r>
          </a:p>
          <a:p>
            <a:pPr lvl="2">
              <a:spcBef>
                <a:spcPts val="0"/>
              </a:spcBef>
              <a:spcAft>
                <a:spcPts val="0"/>
              </a:spcAft>
              <a:defRPr/>
            </a:pPr>
            <a:r>
              <a:rPr lang="en-US" altLang="zh-CN" sz="1050" dirty="0"/>
              <a:t>Alignment of IP Address modeling agreed</a:t>
            </a:r>
          </a:p>
          <a:p>
            <a:pPr lvl="2">
              <a:spcBef>
                <a:spcPts val="0"/>
              </a:spcBef>
              <a:spcAft>
                <a:spcPts val="0"/>
              </a:spcAft>
              <a:defRPr/>
            </a:pPr>
            <a:r>
              <a:rPr lang="en-US" altLang="zh-CN" sz="1050" dirty="0"/>
              <a:t>Enhance the multiplicity property for generic NRM</a:t>
            </a:r>
          </a:p>
          <a:p>
            <a:pPr lvl="2">
              <a:spcBef>
                <a:spcPts val="0"/>
              </a:spcBef>
              <a:spcAft>
                <a:spcPts val="0"/>
              </a:spcAft>
              <a:defRPr/>
            </a:pPr>
            <a:r>
              <a:rPr lang="en-US" altLang="zh-CN" sz="1050" dirty="0"/>
              <a:t>Enhance the </a:t>
            </a:r>
            <a:r>
              <a:rPr lang="en-US" altLang="zh-CN" sz="1050" dirty="0" err="1"/>
              <a:t>isUnique</a:t>
            </a:r>
            <a:r>
              <a:rPr lang="en-US" altLang="zh-CN" sz="1050" dirty="0"/>
              <a:t> property for stage 3 </a:t>
            </a:r>
            <a:r>
              <a:rPr lang="en-US" altLang="zh-CN" sz="1050" dirty="0" err="1"/>
              <a:t>OpenAPI</a:t>
            </a:r>
            <a:r>
              <a:rPr lang="en-US" altLang="zh-CN" sz="1050" dirty="0"/>
              <a:t> for </a:t>
            </a:r>
            <a:r>
              <a:rPr lang="en-US" altLang="zh-CN" sz="1050" dirty="0" err="1"/>
              <a:t>TraceControlNrm</a:t>
            </a:r>
            <a:r>
              <a:rPr lang="en-US" altLang="zh-CN" sz="1050" dirty="0"/>
              <a:t> </a:t>
            </a:r>
          </a:p>
          <a:p>
            <a:pPr lvl="1">
              <a:spcBef>
                <a:spcPts val="0"/>
              </a:spcBef>
              <a:spcAft>
                <a:spcPts val="0"/>
              </a:spcAft>
              <a:defRPr/>
            </a:pPr>
            <a:r>
              <a:rPr lang="en-US" altLang="zh-CN" sz="1200" dirty="0"/>
              <a:t>WT-5 (Stage3 enhancement): </a:t>
            </a:r>
          </a:p>
          <a:p>
            <a:pPr lvl="2">
              <a:spcBef>
                <a:spcPts val="0"/>
              </a:spcBef>
              <a:spcAft>
                <a:spcPts val="0"/>
              </a:spcAft>
              <a:defRPr/>
            </a:pPr>
            <a:r>
              <a:rPr lang="en-US" altLang="zh-CN" sz="1050" dirty="0"/>
              <a:t>Enhance the </a:t>
            </a:r>
            <a:r>
              <a:rPr lang="en-US" altLang="zh-CN" sz="1050" dirty="0" err="1"/>
              <a:t>OpenAPI</a:t>
            </a:r>
            <a:r>
              <a:rPr lang="en-US" altLang="zh-CN" sz="1050" dirty="0"/>
              <a:t> related to multiplicity for </a:t>
            </a:r>
            <a:r>
              <a:rPr lang="en-US" altLang="zh-CN" sz="1050" dirty="0" err="1"/>
              <a:t>NrNrm</a:t>
            </a:r>
            <a:r>
              <a:rPr lang="en-US" altLang="zh-CN" sz="1050" dirty="0"/>
              <a:t> and </a:t>
            </a:r>
            <a:r>
              <a:rPr lang="en-US" altLang="zh-CN" sz="1050" dirty="0" err="1"/>
              <a:t>SliceNrm</a:t>
            </a:r>
            <a:endParaRPr lang="en-US" altLang="zh-CN" sz="1050" dirty="0"/>
          </a:p>
          <a:p>
            <a:pPr lvl="2">
              <a:spcBef>
                <a:spcPts val="0"/>
              </a:spcBef>
              <a:spcAft>
                <a:spcPts val="0"/>
              </a:spcAft>
              <a:defRPr/>
            </a:pPr>
            <a:r>
              <a:rPr lang="en-US" altLang="zh-CN" sz="1050" dirty="0"/>
              <a:t>5GC NRM and Network Slicing NRM </a:t>
            </a:r>
            <a:r>
              <a:rPr lang="en-US" altLang="zh-CN" sz="1050" dirty="0" err="1"/>
              <a:t>openAPI</a:t>
            </a:r>
            <a:r>
              <a:rPr lang="en-US" altLang="zh-CN" sz="1050" dirty="0"/>
              <a:t> to include the missing default values NRM.</a:t>
            </a:r>
          </a:p>
          <a:p>
            <a:pPr lvl="2">
              <a:spcBef>
                <a:spcPts val="0"/>
              </a:spcBef>
              <a:spcAft>
                <a:spcPts val="0"/>
              </a:spcAft>
              <a:defRPr/>
            </a:pPr>
            <a:r>
              <a:rPr lang="en-US" altLang="zh-CN" sz="1050" dirty="0"/>
              <a:t>Enhance the </a:t>
            </a:r>
            <a:r>
              <a:rPr lang="en-US" altLang="zh-CN" sz="1050" dirty="0" err="1"/>
              <a:t>isUnique</a:t>
            </a:r>
            <a:r>
              <a:rPr lang="en-US" altLang="zh-CN" sz="1050" dirty="0"/>
              <a:t>/</a:t>
            </a:r>
            <a:r>
              <a:rPr lang="en-US" altLang="zh-CN" sz="1050" dirty="0" err="1"/>
              <a:t>isReadOnly</a:t>
            </a:r>
            <a:r>
              <a:rPr lang="en-US" altLang="zh-CN" sz="1050" dirty="0"/>
              <a:t> property for stage 3 </a:t>
            </a:r>
            <a:r>
              <a:rPr lang="en-US" altLang="zh-CN" sz="1050" dirty="0" err="1"/>
              <a:t>OpenAPI</a:t>
            </a:r>
            <a:r>
              <a:rPr lang="en-US" altLang="zh-CN" sz="1050" dirty="0"/>
              <a:t>. </a:t>
            </a:r>
          </a:p>
          <a:p>
            <a:pPr lvl="1">
              <a:spcBef>
                <a:spcPts val="0"/>
              </a:spcBef>
              <a:spcAft>
                <a:spcPts val="0"/>
              </a:spcAft>
              <a:defRPr/>
            </a:pPr>
            <a:r>
              <a:rPr lang="en-US" altLang="zh-CN" sz="1200" dirty="0"/>
              <a:t>WT-6 (Edge):</a:t>
            </a:r>
          </a:p>
          <a:p>
            <a:pPr lvl="2">
              <a:spcBef>
                <a:spcPts val="0"/>
              </a:spcBef>
              <a:spcAft>
                <a:spcPts val="0"/>
              </a:spcAft>
              <a:defRPr/>
            </a:pPr>
            <a:r>
              <a:rPr lang="en-US" altLang="zh-CN" sz="1050" dirty="0"/>
              <a:t>adding managed services to Edge entities agreed</a:t>
            </a:r>
          </a:p>
          <a:p>
            <a:pPr lvl="1">
              <a:spcBef>
                <a:spcPts val="0"/>
              </a:spcBef>
              <a:spcAft>
                <a:spcPts val="0"/>
              </a:spcAft>
              <a:defRPr/>
            </a:pPr>
            <a:r>
              <a:rPr lang="en-US" altLang="zh-CN" sz="1200" dirty="0"/>
              <a:t> Revising the WID related to TS28.662 has been discussed and agreed, one new WT added.</a:t>
            </a:r>
            <a:endParaRPr lang="en-US" altLang="zh-CN" sz="12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r>
              <a:rPr lang="en-US" sz="1200" kern="0" dirty="0"/>
              <a:t>Potential coordination: providing network resource model for network features defined in SA2, CT4, RAN3 and RAN4.</a:t>
            </a:r>
            <a:endParaRPr lang="de-DE" sz="1200" kern="0" dirty="0"/>
          </a:p>
          <a:p>
            <a:pPr>
              <a:spcBef>
                <a:spcPts val="0"/>
              </a:spcBef>
              <a:spcAft>
                <a:spcPts val="0"/>
              </a:spcAft>
              <a:defRPr/>
            </a:pPr>
            <a:r>
              <a:rPr lang="de-DE" sz="1800" kern="0" dirty="0"/>
              <a:t>Next steps:</a:t>
            </a:r>
          </a:p>
          <a:p>
            <a:pPr lvl="1">
              <a:defRPr/>
            </a:pPr>
            <a:r>
              <a:rPr lang="en-US" sz="1200" dirty="0"/>
              <a:t>5GC/NR/Edge/Stage3 NRM enhancement</a:t>
            </a:r>
            <a:r>
              <a:rPr lang="en-US" altLang="zh-CN" sz="1200" dirty="0"/>
              <a:t>.</a:t>
            </a:r>
            <a:endParaRPr lang="en-US"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760272063"/>
              </p:ext>
            </p:extLst>
          </p:nvPr>
        </p:nvGraphicFramePr>
        <p:xfrm>
          <a:off x="422718" y="1103463"/>
          <a:ext cx="10907183" cy="553619"/>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309382">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44237">
                <a:tc>
                  <a:txBody>
                    <a:bodyPr/>
                    <a:lstStyle/>
                    <a:p>
                      <a:pPr algn="l" fontAlgn="t"/>
                      <a:r>
                        <a:rPr lang="en-US" altLang="zh-CN" sz="1000" b="0" i="0" u="none" strike="noStrike" dirty="0">
                          <a:solidFill>
                            <a:srgbClr val="000000"/>
                          </a:solidFill>
                          <a:effectLst/>
                          <a:latin typeface="+mn-lt"/>
                          <a:ea typeface="等线" panose="02010600030101010101" pitchFamily="2" charset="-122"/>
                        </a:rPr>
                        <a:t>1020027</a:t>
                      </a:r>
                    </a:p>
                  </a:txBody>
                  <a:tcPr marL="5799" marR="5799" marT="5799" marB="0"/>
                </a:tc>
                <a:tc>
                  <a:txBody>
                    <a:bodyPr/>
                    <a:lstStyle/>
                    <a:p>
                      <a:pPr algn="l" fontAlgn="t"/>
                      <a:r>
                        <a:rPr lang="en-US" sz="1000" b="0" i="0" u="none" strike="noStrike">
                          <a:solidFill>
                            <a:srgbClr val="0000FF"/>
                          </a:solidFill>
                          <a:effectLst/>
                          <a:latin typeface="+mn-lt"/>
                          <a:ea typeface="等线" panose="02010600030101010101" pitchFamily="2" charset="-122"/>
                        </a:rPr>
                        <a:t>5G Advanced NRM features phase 3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AdNRM_Ph3</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06/06/2025</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30%</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3"/>
                        </a:rPr>
                        <a:t>SP-240875</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algn="r" fontAlgn="b"/>
                      <a:r>
                        <a:rPr lang="en-US" altLang="zh-CN" sz="1000" b="0" i="0" u="none" strike="noStrike" dirty="0">
                          <a:solidFill>
                            <a:srgbClr val="FF0000"/>
                          </a:solidFill>
                          <a:effectLst/>
                          <a:latin typeface="+mn-lt"/>
                          <a:ea typeface="等线" panose="02010600030101010101" pitchFamily="2" charset="-122"/>
                          <a:cs typeface="Arial" panose="020B0604020202020204" pitchFamily="34" charset="0"/>
                        </a:rPr>
                        <a:t>60%</a:t>
                      </a:r>
                    </a:p>
                  </a:txBody>
                  <a:tcPr marL="7620" marR="7620" marT="7620" marB="0" anchor="b"/>
                </a:tc>
                <a:tc>
                  <a:txBody>
                    <a:bodyPr/>
                    <a:lstStyle/>
                    <a:p>
                      <a:pPr algn="l" fontAlgn="t"/>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7" name="矩形 5">
            <a:extLst>
              <a:ext uri="{FF2B5EF4-FFF2-40B4-BE49-F238E27FC236}">
                <a16:creationId xmlns:a16="http://schemas.microsoft.com/office/drawing/2014/main" id="{8E453E22-4423-49CC-AFA9-352E9BB7CB13}"/>
              </a:ext>
            </a:extLst>
          </p:cNvPr>
          <p:cNvSpPr/>
          <p:nvPr/>
        </p:nvSpPr>
        <p:spPr>
          <a:xfrm>
            <a:off x="8684704" y="0"/>
            <a:ext cx="2691763" cy="292388"/>
          </a:xfrm>
          <a:prstGeom prst="rect">
            <a:avLst/>
          </a:prstGeom>
        </p:spPr>
        <p:txBody>
          <a:bodyPr wrap="none">
            <a:spAutoFit/>
          </a:bodyPr>
          <a:lstStyle/>
          <a:p>
            <a:r>
              <a:rPr lang="en-US" altLang="zh-CN" dirty="0">
                <a:solidFill>
                  <a:schemeClr val="bg1"/>
                </a:solidFill>
                <a:highlight>
                  <a:srgbClr val="008080"/>
                </a:highlight>
              </a:rPr>
              <a:t>OAM Support to Network features</a:t>
            </a:r>
            <a:endParaRPr lang="zh-CN" altLang="en-US" dirty="0">
              <a:solidFill>
                <a:schemeClr val="bg1"/>
              </a:solidFill>
              <a:highlight>
                <a:srgbClr val="008080"/>
              </a:highlight>
            </a:endParaRPr>
          </a:p>
        </p:txBody>
      </p:sp>
    </p:spTree>
    <p:extLst>
      <p:ext uri="{BB962C8B-B14F-4D97-AF65-F5344CB8AC3E}">
        <p14:creationId xmlns:p14="http://schemas.microsoft.com/office/powerpoint/2010/main" val="22030202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3A7A4F-24BC-422F-BCC2-ED4ABFC5EFE8}"/>
              </a:ext>
            </a:extLst>
          </p:cNvPr>
          <p:cNvSpPr>
            <a:spLocks noGrp="1"/>
          </p:cNvSpPr>
          <p:nvPr>
            <p:ph type="title"/>
          </p:nvPr>
        </p:nvSpPr>
        <p:spPr/>
        <p:txBody>
          <a:bodyPr/>
          <a:lstStyle/>
          <a:p>
            <a:pPr eaLnBrk="1" hangingPunct="1">
              <a:defRPr/>
            </a:pPr>
            <a:r>
              <a:rPr lang="en-GB" altLang="zh-CN" sz="4000" dirty="0"/>
              <a:t>SA5 general information since SA#105</a:t>
            </a:r>
          </a:p>
        </p:txBody>
      </p:sp>
      <p:sp>
        <p:nvSpPr>
          <p:cNvPr id="11" name="Content Placeholder 10">
            <a:extLst>
              <a:ext uri="{FF2B5EF4-FFF2-40B4-BE49-F238E27FC236}">
                <a16:creationId xmlns:a16="http://schemas.microsoft.com/office/drawing/2014/main" id="{C091C4AC-E042-4198-9E57-CAAFC03EE54F}"/>
              </a:ext>
            </a:extLst>
          </p:cNvPr>
          <p:cNvSpPr>
            <a:spLocks noGrp="1"/>
          </p:cNvSpPr>
          <p:nvPr>
            <p:ph idx="1"/>
          </p:nvPr>
        </p:nvSpPr>
        <p:spPr>
          <a:xfrm>
            <a:off x="-219841" y="1443881"/>
            <a:ext cx="6086737" cy="4310509"/>
          </a:xfrm>
          <a:ln w="3175">
            <a:noFill/>
          </a:ln>
        </p:spPr>
        <p:txBody>
          <a:bodyPr/>
          <a:lstStyle/>
          <a:p>
            <a:pPr lvl="1"/>
            <a:r>
              <a:rPr lang="en-US" altLang="en-US" sz="1600" dirty="0"/>
              <a:t>Statistics SA5#157, 14 – 18 October, 2024 Hyderabad , IN</a:t>
            </a:r>
          </a:p>
          <a:p>
            <a:pPr lvl="2"/>
            <a:r>
              <a:rPr lang="en-US" altLang="en-US" sz="1400" dirty="0">
                <a:solidFill>
                  <a:srgbClr val="FF0000"/>
                </a:solidFill>
              </a:rPr>
              <a:t>129</a:t>
            </a:r>
            <a:r>
              <a:rPr lang="en-US" altLang="en-US" sz="1400" dirty="0"/>
              <a:t> delegates ‘attended’ (checked-in)</a:t>
            </a:r>
            <a:br>
              <a:rPr lang="en-US" altLang="en-US" sz="1400" dirty="0"/>
            </a:br>
            <a:r>
              <a:rPr lang="en-US" altLang="en-US" sz="1400" dirty="0">
                <a:solidFill>
                  <a:srgbClr val="FF0000"/>
                </a:solidFill>
              </a:rPr>
              <a:t>53</a:t>
            </a:r>
            <a:r>
              <a:rPr lang="en-US" altLang="en-US" sz="1400" dirty="0"/>
              <a:t> registered for ‘On-Line’ participation</a:t>
            </a:r>
          </a:p>
          <a:p>
            <a:pPr lvl="2"/>
            <a:r>
              <a:rPr lang="en-US" altLang="en-US" sz="1400" dirty="0">
                <a:solidFill>
                  <a:srgbClr val="FF0000"/>
                </a:solidFill>
              </a:rPr>
              <a:t>1078</a:t>
            </a:r>
            <a:r>
              <a:rPr lang="en-US" altLang="en-US" sz="1400" dirty="0"/>
              <a:t> documents (including revisions) including:</a:t>
            </a:r>
          </a:p>
          <a:p>
            <a:pPr lvl="3"/>
            <a:r>
              <a:rPr lang="en-US" altLang="en-US" sz="1400" dirty="0">
                <a:solidFill>
                  <a:srgbClr val="FF0000"/>
                </a:solidFill>
              </a:rPr>
              <a:t>395</a:t>
            </a:r>
            <a:r>
              <a:rPr lang="en-US" altLang="en-US" sz="1400" dirty="0"/>
              <a:t> CRs submitted (including revisions)</a:t>
            </a:r>
            <a:r>
              <a:rPr lang="zh-CN" altLang="en-US" sz="1400" dirty="0"/>
              <a:t>，</a:t>
            </a:r>
            <a:r>
              <a:rPr lang="en-US" altLang="ko-KR" sz="1400" dirty="0"/>
              <a:t>Total CRs agreed: </a:t>
            </a:r>
            <a:r>
              <a:rPr lang="en-US" altLang="ko-KR" sz="1400" dirty="0">
                <a:solidFill>
                  <a:srgbClr val="FF0000"/>
                </a:solidFill>
              </a:rPr>
              <a:t>206</a:t>
            </a:r>
            <a:endParaRPr lang="en-US" altLang="en-US" sz="1400" dirty="0">
              <a:solidFill>
                <a:srgbClr val="FF0000"/>
              </a:solidFill>
            </a:endParaRPr>
          </a:p>
          <a:p>
            <a:pPr lvl="3"/>
            <a:r>
              <a:rPr lang="en-US" altLang="en-US" sz="1400" dirty="0">
                <a:solidFill>
                  <a:srgbClr val="FF0000"/>
                </a:solidFill>
              </a:rPr>
              <a:t>19</a:t>
            </a:r>
            <a:r>
              <a:rPr lang="en-US" altLang="en-US" sz="1400" dirty="0"/>
              <a:t> Incoming LSs, </a:t>
            </a:r>
            <a:r>
              <a:rPr lang="en-US" altLang="en-US" sz="1400" dirty="0">
                <a:solidFill>
                  <a:srgbClr val="FF0000"/>
                </a:solidFill>
              </a:rPr>
              <a:t>4</a:t>
            </a:r>
            <a:r>
              <a:rPr lang="en-US" altLang="en-US" sz="1400" dirty="0"/>
              <a:t> postponed</a:t>
            </a:r>
          </a:p>
          <a:p>
            <a:pPr lvl="3"/>
            <a:r>
              <a:rPr lang="en-US" altLang="en-US" sz="1400" dirty="0">
                <a:solidFill>
                  <a:srgbClr val="FF0000"/>
                </a:solidFill>
              </a:rPr>
              <a:t>7</a:t>
            </a:r>
            <a:r>
              <a:rPr lang="en-US" altLang="en-US" sz="1400" dirty="0"/>
              <a:t> Outgoing LSs Approved</a:t>
            </a:r>
          </a:p>
          <a:p>
            <a:pPr marL="1254141" lvl="2" indent="-341313">
              <a:spcBef>
                <a:spcPts val="0"/>
              </a:spcBef>
              <a:spcAft>
                <a:spcPts val="0"/>
              </a:spcAft>
              <a:buBlip>
                <a:blip r:embed="rId2"/>
              </a:buBlip>
              <a:defRPr/>
            </a:pPr>
            <a:r>
              <a:rPr lang="en-GB" altLang="zh-CN" sz="1200" dirty="0">
                <a:ea typeface="MS PGothic" panose="020B0600070205080204" pitchFamily="34" charset="-128"/>
              </a:rPr>
              <a:t>SA5 CH SWG statistics:</a:t>
            </a:r>
          </a:p>
          <a:p>
            <a:pPr lvl="3"/>
            <a:r>
              <a:rPr lang="en-GB" altLang="zh-CN" sz="1200" dirty="0"/>
              <a:t>participation to this meeting</a:t>
            </a:r>
          </a:p>
          <a:p>
            <a:pPr lvl="4"/>
            <a:r>
              <a:rPr lang="en-GB" altLang="zh-CN" sz="1200" dirty="0">
                <a:solidFill>
                  <a:srgbClr val="0000FF"/>
                </a:solidFill>
              </a:rPr>
              <a:t>9</a:t>
            </a:r>
            <a:r>
              <a:rPr lang="en-GB" altLang="zh-CN" sz="1200" dirty="0"/>
              <a:t> delegates participated to Charging session </a:t>
            </a:r>
          </a:p>
          <a:p>
            <a:pPr lvl="4"/>
            <a:r>
              <a:rPr lang="en-GB" altLang="zh-CN" sz="1200" dirty="0">
                <a:solidFill>
                  <a:srgbClr val="0000FF"/>
                </a:solidFill>
              </a:rPr>
              <a:t>8</a:t>
            </a:r>
            <a:r>
              <a:rPr lang="en-GB" altLang="zh-CN" sz="1200" dirty="0"/>
              <a:t> delegates from remote</a:t>
            </a:r>
          </a:p>
          <a:p>
            <a:pPr lvl="3"/>
            <a:r>
              <a:rPr lang="en-GB" altLang="zh-CN" sz="1200" dirty="0"/>
              <a:t>documents to this meeting</a:t>
            </a:r>
          </a:p>
          <a:p>
            <a:pPr lvl="4"/>
            <a:r>
              <a:rPr lang="en-GB" altLang="zh-CN" sz="1200" dirty="0">
                <a:solidFill>
                  <a:srgbClr val="0000FF"/>
                </a:solidFill>
              </a:rPr>
              <a:t>92</a:t>
            </a:r>
            <a:r>
              <a:rPr lang="en-GB" altLang="zh-CN" sz="1200" dirty="0"/>
              <a:t> submitted contributions and </a:t>
            </a:r>
            <a:r>
              <a:rPr lang="en-GB" altLang="zh-CN" sz="1200" dirty="0">
                <a:solidFill>
                  <a:srgbClr val="0000FF"/>
                </a:solidFill>
              </a:rPr>
              <a:t>47</a:t>
            </a:r>
            <a:r>
              <a:rPr lang="en-GB" altLang="zh-CN" sz="1200" dirty="0"/>
              <a:t> agreed contributions </a:t>
            </a:r>
          </a:p>
          <a:p>
            <a:pPr lvl="4"/>
            <a:r>
              <a:rPr lang="en-GB" altLang="zh-CN" sz="1200" dirty="0"/>
              <a:t>5 Rel-19 WID (+1 completed) and 4 Rel-19 SID </a:t>
            </a:r>
          </a:p>
          <a:p>
            <a:pPr lvl="4"/>
            <a:r>
              <a:rPr lang="en-GB" altLang="zh-CN" sz="1200" dirty="0"/>
              <a:t>1 liaison postponed (1 in, 0 out)</a:t>
            </a:r>
          </a:p>
          <a:p>
            <a:pPr lvl="4"/>
            <a:r>
              <a:rPr lang="en-GB" altLang="zh-CN" sz="1200" dirty="0"/>
              <a:t>3 agreed CRs for Rel-19, 33pCRs for Rel-19, </a:t>
            </a:r>
            <a:br>
              <a:rPr lang="en-GB" altLang="zh-CN" sz="1200" dirty="0"/>
            </a:br>
            <a:r>
              <a:rPr lang="en-GB" altLang="zh-CN" sz="1200" dirty="0"/>
              <a:t>11 CRs for Maintenance</a:t>
            </a:r>
            <a:endParaRPr lang="zh-CN" altLang="en-US" sz="2400" dirty="0"/>
          </a:p>
        </p:txBody>
      </p:sp>
      <p:sp>
        <p:nvSpPr>
          <p:cNvPr id="4" name="Rectangle 3">
            <a:extLst>
              <a:ext uri="{FF2B5EF4-FFF2-40B4-BE49-F238E27FC236}">
                <a16:creationId xmlns:a16="http://schemas.microsoft.com/office/drawing/2014/main" id="{7A629EB8-AC3A-4E84-8233-E2DBCDEA526A}"/>
              </a:ext>
            </a:extLst>
          </p:cNvPr>
          <p:cNvSpPr/>
          <p:nvPr/>
        </p:nvSpPr>
        <p:spPr>
          <a:xfrm>
            <a:off x="229189" y="1121712"/>
            <a:ext cx="3684022" cy="400110"/>
          </a:xfrm>
          <a:prstGeom prst="rect">
            <a:avLst/>
          </a:prstGeom>
        </p:spPr>
        <p:txBody>
          <a:bodyPr wrap="none">
            <a:spAutoFit/>
          </a:bodyPr>
          <a:lstStyle/>
          <a:p>
            <a:pPr marL="609585" lvl="0" indent="-609585">
              <a:spcBef>
                <a:spcPct val="20000"/>
              </a:spcBef>
              <a:buBlip>
                <a:blip r:embed="rId3"/>
              </a:buBlip>
            </a:pPr>
            <a:r>
              <a:rPr lang="en-US" altLang="zh-CN" sz="2000" b="1" kern="0" dirty="0">
                <a:solidFill>
                  <a:prstClr val="black"/>
                </a:solidFill>
                <a:latin typeface="Calibri"/>
                <a:cs typeface="+mn-cs"/>
              </a:rPr>
              <a:t>Two</a:t>
            </a:r>
            <a:r>
              <a:rPr lang="en-US" altLang="en-US" sz="2000" b="1" kern="0" dirty="0">
                <a:solidFill>
                  <a:prstClr val="black"/>
                </a:solidFill>
                <a:latin typeface="Calibri"/>
                <a:cs typeface="+mn-cs"/>
              </a:rPr>
              <a:t> </a:t>
            </a:r>
            <a:r>
              <a:rPr lang="en-US" altLang="zh-CN" sz="2000" b="1" kern="0" dirty="0">
                <a:solidFill>
                  <a:prstClr val="black"/>
                </a:solidFill>
                <a:latin typeface="Calibri"/>
                <a:cs typeface="+mn-cs"/>
              </a:rPr>
              <a:t>f2f </a:t>
            </a:r>
            <a:r>
              <a:rPr lang="en-US" altLang="en-US" sz="2000" b="1" kern="0" dirty="0">
                <a:solidFill>
                  <a:prstClr val="black"/>
                </a:solidFill>
                <a:latin typeface="Calibri"/>
                <a:cs typeface="+mn-cs"/>
              </a:rPr>
              <a:t>meeting in 4Q2024</a:t>
            </a:r>
            <a:endParaRPr lang="en-US" altLang="en-US" sz="1800" b="1" kern="0" dirty="0">
              <a:solidFill>
                <a:prstClr val="black"/>
              </a:solidFill>
              <a:latin typeface="Calibri"/>
              <a:cs typeface="+mn-cs"/>
            </a:endParaRPr>
          </a:p>
        </p:txBody>
      </p:sp>
      <p:sp>
        <p:nvSpPr>
          <p:cNvPr id="6" name="Content Placeholder 10">
            <a:extLst>
              <a:ext uri="{FF2B5EF4-FFF2-40B4-BE49-F238E27FC236}">
                <a16:creationId xmlns:a16="http://schemas.microsoft.com/office/drawing/2014/main" id="{C0E50440-4E8B-4E7D-B365-D3063CA0B75A}"/>
              </a:ext>
            </a:extLst>
          </p:cNvPr>
          <p:cNvSpPr txBox="1">
            <a:spLocks/>
          </p:cNvSpPr>
          <p:nvPr/>
        </p:nvSpPr>
        <p:spPr bwMode="auto">
          <a:xfrm>
            <a:off x="5516304" y="1443880"/>
            <a:ext cx="6086737" cy="4310509"/>
          </a:xfrm>
          <a:prstGeom prst="rect">
            <a:avLst/>
          </a:prstGeom>
          <a:noFill/>
          <a:ln w="3175">
            <a:noFill/>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lvl1pPr marL="609585" indent="-609585" algn="l" rtl="0" eaLnBrk="0" fontAlgn="base" hangingPunct="0">
              <a:spcBef>
                <a:spcPct val="20000"/>
              </a:spcBef>
              <a:spcAft>
                <a:spcPct val="0"/>
              </a:spcAft>
              <a:buFontTx/>
              <a:buBlip>
                <a:blip r:embed="rId3"/>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4"/>
              </a:buBlip>
              <a:defRPr sz="3200">
                <a:solidFill>
                  <a:schemeClr val="tx1"/>
                </a:solidFill>
                <a:latin typeface="+mn-lt"/>
              </a:defRPr>
            </a:lvl2pPr>
            <a:lvl3pPr marL="1522413" indent="-303213" algn="l" rtl="0" eaLnBrk="0" fontAlgn="base" hangingPunct="0">
              <a:spcBef>
                <a:spcPct val="20000"/>
              </a:spcBef>
              <a:spcAft>
                <a:spcPct val="0"/>
              </a:spcAft>
              <a:buBlip>
                <a:blip r:embed="rId5"/>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lvl="1"/>
            <a:r>
              <a:rPr lang="en-US" altLang="en-US" sz="1600" kern="0" dirty="0"/>
              <a:t>Statistics SA5#158, 18 – 22 </a:t>
            </a:r>
            <a:r>
              <a:rPr lang="en-US" altLang="zh-CN" sz="1600" kern="0" dirty="0"/>
              <a:t>November</a:t>
            </a:r>
            <a:r>
              <a:rPr lang="en-US" altLang="en-US" sz="1600" kern="0" dirty="0"/>
              <a:t>, 2024 Orlando , US</a:t>
            </a:r>
          </a:p>
          <a:p>
            <a:pPr lvl="2"/>
            <a:r>
              <a:rPr lang="en-US" altLang="en-US" sz="1400" kern="0" dirty="0">
                <a:solidFill>
                  <a:srgbClr val="FF0000"/>
                </a:solidFill>
              </a:rPr>
              <a:t>172</a:t>
            </a:r>
            <a:r>
              <a:rPr lang="en-US" altLang="en-US" sz="1400" kern="0" dirty="0"/>
              <a:t> delegates ‘attended’ (checked-in)</a:t>
            </a:r>
            <a:br>
              <a:rPr lang="en-US" altLang="en-US" sz="1400" kern="0" dirty="0"/>
            </a:br>
            <a:r>
              <a:rPr lang="en-US" altLang="en-US" sz="1400" kern="0" dirty="0">
                <a:solidFill>
                  <a:srgbClr val="FF0000"/>
                </a:solidFill>
              </a:rPr>
              <a:t>28</a:t>
            </a:r>
            <a:r>
              <a:rPr lang="en-US" altLang="en-US" sz="1400" kern="0" dirty="0"/>
              <a:t> registered for ‘On-Line’ participation</a:t>
            </a:r>
          </a:p>
          <a:p>
            <a:pPr lvl="2"/>
            <a:r>
              <a:rPr lang="en-US" altLang="en-US" sz="1400" kern="0" dirty="0">
                <a:solidFill>
                  <a:srgbClr val="FF0000"/>
                </a:solidFill>
              </a:rPr>
              <a:t>1062</a:t>
            </a:r>
            <a:r>
              <a:rPr lang="en-US" altLang="en-US" sz="1400" kern="0" dirty="0"/>
              <a:t> documents (including revisions) including:</a:t>
            </a:r>
          </a:p>
          <a:p>
            <a:pPr lvl="3"/>
            <a:r>
              <a:rPr lang="en-US" altLang="en-US" sz="1400" kern="0" dirty="0">
                <a:solidFill>
                  <a:srgbClr val="FF0000"/>
                </a:solidFill>
              </a:rPr>
              <a:t>397</a:t>
            </a:r>
            <a:r>
              <a:rPr lang="en-US" altLang="en-US" sz="1400" kern="0" dirty="0"/>
              <a:t> CRs submitted (including revisions)</a:t>
            </a:r>
            <a:r>
              <a:rPr lang="zh-CN" altLang="en-US" sz="1400" kern="0" dirty="0"/>
              <a:t>，</a:t>
            </a:r>
            <a:r>
              <a:rPr lang="en-US" altLang="ko-KR" sz="1400" kern="0" dirty="0"/>
              <a:t>Total CRs agreed: </a:t>
            </a:r>
            <a:r>
              <a:rPr lang="en-US" altLang="ko-KR" sz="1400" kern="0" dirty="0">
                <a:solidFill>
                  <a:srgbClr val="FF0000"/>
                </a:solidFill>
              </a:rPr>
              <a:t>201</a:t>
            </a:r>
            <a:endParaRPr lang="en-US" altLang="en-US" sz="1400" kern="0" dirty="0">
              <a:solidFill>
                <a:srgbClr val="FF0000"/>
              </a:solidFill>
            </a:endParaRPr>
          </a:p>
          <a:p>
            <a:pPr lvl="3"/>
            <a:r>
              <a:rPr lang="en-US" altLang="en-US" sz="1400" kern="0" dirty="0">
                <a:solidFill>
                  <a:srgbClr val="FF0000"/>
                </a:solidFill>
              </a:rPr>
              <a:t>17</a:t>
            </a:r>
            <a:r>
              <a:rPr lang="en-US" altLang="en-US" sz="1400" kern="0" dirty="0"/>
              <a:t> Incoming LSs, </a:t>
            </a:r>
            <a:r>
              <a:rPr lang="en-US" altLang="en-US" sz="1400" kern="0" dirty="0">
                <a:solidFill>
                  <a:srgbClr val="FF0000"/>
                </a:solidFill>
              </a:rPr>
              <a:t>2</a:t>
            </a:r>
            <a:r>
              <a:rPr lang="en-US" altLang="en-US" sz="1400" kern="0" dirty="0"/>
              <a:t> postponed</a:t>
            </a:r>
          </a:p>
          <a:p>
            <a:pPr lvl="3"/>
            <a:r>
              <a:rPr lang="en-US" altLang="en-US" sz="1400" kern="0" dirty="0">
                <a:solidFill>
                  <a:srgbClr val="FF0000"/>
                </a:solidFill>
              </a:rPr>
              <a:t>11</a:t>
            </a:r>
            <a:r>
              <a:rPr lang="en-US" altLang="en-US" sz="1400" kern="0" dirty="0"/>
              <a:t> Outgoing LSs Approved</a:t>
            </a:r>
          </a:p>
          <a:p>
            <a:pPr marL="1254141" lvl="2" indent="-341313">
              <a:spcBef>
                <a:spcPts val="0"/>
              </a:spcBef>
              <a:spcAft>
                <a:spcPts val="0"/>
              </a:spcAft>
              <a:buFontTx/>
              <a:buBlip>
                <a:blip r:embed="rId2"/>
              </a:buBlip>
              <a:defRPr/>
            </a:pPr>
            <a:r>
              <a:rPr lang="en-GB" altLang="zh-CN" sz="1200" kern="0" dirty="0">
                <a:ea typeface="MS PGothic" panose="020B0600070205080204" pitchFamily="34" charset="-128"/>
              </a:rPr>
              <a:t>SA5 CH SWG statistics:</a:t>
            </a:r>
          </a:p>
          <a:p>
            <a:pPr lvl="3"/>
            <a:r>
              <a:rPr lang="en-GB" altLang="zh-CN" sz="1200" kern="0" dirty="0"/>
              <a:t>participation to this meeting</a:t>
            </a:r>
          </a:p>
          <a:p>
            <a:pPr lvl="4"/>
            <a:r>
              <a:rPr lang="en-GB" altLang="zh-CN" sz="1200" kern="0" dirty="0">
                <a:solidFill>
                  <a:srgbClr val="0000FF"/>
                </a:solidFill>
              </a:rPr>
              <a:t>14</a:t>
            </a:r>
            <a:r>
              <a:rPr lang="en-GB" altLang="zh-CN" sz="1200" kern="0" dirty="0"/>
              <a:t> delegates participated to Charging session </a:t>
            </a:r>
          </a:p>
          <a:p>
            <a:pPr lvl="4"/>
            <a:r>
              <a:rPr lang="en-GB" altLang="zh-CN" sz="1200" kern="0" dirty="0">
                <a:solidFill>
                  <a:srgbClr val="0000FF"/>
                </a:solidFill>
              </a:rPr>
              <a:t>4</a:t>
            </a:r>
            <a:r>
              <a:rPr lang="en-GB" altLang="zh-CN" sz="1200" kern="0" dirty="0"/>
              <a:t> delegates from remote</a:t>
            </a:r>
          </a:p>
          <a:p>
            <a:pPr lvl="3"/>
            <a:r>
              <a:rPr lang="en-GB" altLang="zh-CN" sz="1200" kern="0" dirty="0"/>
              <a:t>documents to this meeting</a:t>
            </a:r>
          </a:p>
          <a:p>
            <a:pPr lvl="4"/>
            <a:r>
              <a:rPr lang="en-GB" altLang="zh-CN" sz="1200" kern="0" dirty="0">
                <a:solidFill>
                  <a:srgbClr val="0000FF"/>
                </a:solidFill>
              </a:rPr>
              <a:t>105</a:t>
            </a:r>
            <a:r>
              <a:rPr lang="en-GB" altLang="zh-CN" sz="1200" kern="0" dirty="0"/>
              <a:t> submitted contributions and </a:t>
            </a:r>
            <a:r>
              <a:rPr lang="en-GB" altLang="zh-CN" sz="1200" kern="0" dirty="0">
                <a:solidFill>
                  <a:srgbClr val="0000FF"/>
                </a:solidFill>
              </a:rPr>
              <a:t>68</a:t>
            </a:r>
            <a:r>
              <a:rPr lang="en-GB" altLang="zh-CN" sz="1200" kern="0" dirty="0"/>
              <a:t> agreed contributions </a:t>
            </a:r>
          </a:p>
          <a:p>
            <a:pPr lvl="4"/>
            <a:r>
              <a:rPr lang="en-GB" altLang="zh-CN" sz="1200" kern="0" dirty="0"/>
              <a:t>4 Rel-19 WID (+2 completed) and 4 Rel-19 SID </a:t>
            </a:r>
          </a:p>
          <a:p>
            <a:pPr lvl="4"/>
            <a:r>
              <a:rPr lang="en-GB" altLang="zh-CN" sz="1200" kern="0" dirty="0"/>
              <a:t>2 liaisons replied (2 in, 3 out)</a:t>
            </a:r>
          </a:p>
          <a:p>
            <a:pPr lvl="4"/>
            <a:r>
              <a:rPr lang="en-GB" altLang="zh-CN" sz="1200" kern="0" dirty="0"/>
              <a:t>4 agreed CRs for Rel-19, 44 </a:t>
            </a:r>
            <a:r>
              <a:rPr lang="en-GB" altLang="zh-CN" sz="1200" kern="0" dirty="0" err="1"/>
              <a:t>pCRs</a:t>
            </a:r>
            <a:r>
              <a:rPr lang="en-GB" altLang="zh-CN" sz="1200" kern="0" dirty="0"/>
              <a:t> for Rel-19, </a:t>
            </a:r>
            <a:br>
              <a:rPr lang="en-GB" altLang="zh-CN" sz="1200" kern="0" dirty="0"/>
            </a:br>
            <a:r>
              <a:rPr lang="en-GB" altLang="zh-CN" sz="1200" kern="0" dirty="0"/>
              <a:t>20 CRs for Maintenance</a:t>
            </a:r>
            <a:endParaRPr lang="zh-CN" altLang="en-US" sz="2400" kern="0" dirty="0"/>
          </a:p>
        </p:txBody>
      </p:sp>
      <p:sp>
        <p:nvSpPr>
          <p:cNvPr id="7" name="TextBox 6">
            <a:extLst>
              <a:ext uri="{FF2B5EF4-FFF2-40B4-BE49-F238E27FC236}">
                <a16:creationId xmlns:a16="http://schemas.microsoft.com/office/drawing/2014/main" id="{206062AF-6A5A-4F63-AC84-D278DB57ED93}"/>
              </a:ext>
            </a:extLst>
          </p:cNvPr>
          <p:cNvSpPr txBox="1"/>
          <p:nvPr/>
        </p:nvSpPr>
        <p:spPr>
          <a:xfrm>
            <a:off x="229189" y="5830336"/>
            <a:ext cx="11962811" cy="492443"/>
          </a:xfrm>
          <a:prstGeom prst="rect">
            <a:avLst/>
          </a:prstGeom>
          <a:noFill/>
        </p:spPr>
        <p:txBody>
          <a:bodyPr wrap="square" rtlCol="0">
            <a:spAutoFit/>
          </a:bodyPr>
          <a:lstStyle/>
          <a:p>
            <a:r>
              <a:rPr lang="en-US" altLang="zh-CN" b="1" dirty="0">
                <a:solidFill>
                  <a:srgbClr val="0000FF"/>
                </a:solidFill>
              </a:rPr>
              <a:t>Special thanks to Ingbert Sigovich supporting SA5#157 and Joern Krause supporting SA5#158 on site, Antoine Mouquet supporting both meetings remotely!   </a:t>
            </a:r>
            <a:endParaRPr lang="zh-CN" altLang="en-US" b="1" dirty="0">
              <a:solidFill>
                <a:srgbClr val="0000FF"/>
              </a:solidFill>
            </a:endParaRPr>
          </a:p>
        </p:txBody>
      </p:sp>
    </p:spTree>
    <p:extLst>
      <p:ext uri="{BB962C8B-B14F-4D97-AF65-F5344CB8AC3E}">
        <p14:creationId xmlns:p14="http://schemas.microsoft.com/office/powerpoint/2010/main" val="229268859"/>
      </p:ext>
    </p:extLst>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solidFill>
                  <a:srgbClr val="00B050"/>
                </a:solidFill>
              </a:rPr>
              <a:t>14. TMQ: </a:t>
            </a:r>
            <a:r>
              <a:rPr lang="en-US" altLang="en-US" sz="3200" b="1" dirty="0">
                <a:solidFill>
                  <a:srgbClr val="00B050"/>
                </a:solidFill>
              </a:rPr>
              <a:t>Subscriber and Equipment Trace and </a:t>
            </a:r>
            <a:r>
              <a:rPr lang="en-US" altLang="en-US" sz="3200" b="1" dirty="0" err="1">
                <a:solidFill>
                  <a:srgbClr val="00B050"/>
                </a:solidFill>
              </a:rPr>
              <a:t>QoE</a:t>
            </a:r>
            <a:r>
              <a:rPr lang="en-US" altLang="en-US" sz="3200" b="1" dirty="0">
                <a:solidFill>
                  <a:srgbClr val="00B050"/>
                </a:solidFill>
              </a:rPr>
              <a:t> collection management</a:t>
            </a:r>
            <a:endParaRPr lang="en-GB" altLang="en-US" sz="3200" b="1" dirty="0">
              <a:solidFill>
                <a:srgbClr val="00B050"/>
              </a:solidFill>
            </a:endParaRPr>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0808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SA#105:</a:t>
            </a:r>
          </a:p>
          <a:p>
            <a:pPr lvl="1">
              <a:spcBef>
                <a:spcPts val="0"/>
              </a:spcBef>
              <a:spcAft>
                <a:spcPts val="0"/>
              </a:spcAft>
              <a:defRPr/>
            </a:pPr>
            <a:r>
              <a:rPr lang="en-US" altLang="zh-CN" sz="1200" dirty="0"/>
              <a:t>The procedure for Trace session activation for RRC reporting in NG-RAN in 32.422 was corrected as well as corrections of RRC reporting was made in 32.421, 32.422, 28.622 and 28.623</a:t>
            </a:r>
          </a:p>
          <a:p>
            <a:pPr lvl="1">
              <a:spcBef>
                <a:spcPts val="0"/>
              </a:spcBef>
              <a:spcAft>
                <a:spcPts val="0"/>
              </a:spcAft>
              <a:defRPr/>
            </a:pPr>
            <a:r>
              <a:rPr lang="en-US" altLang="zh-CN" sz="1200" dirty="0"/>
              <a:t>Update minor error of RRC report </a:t>
            </a:r>
          </a:p>
          <a:p>
            <a:pPr lvl="1">
              <a:spcBef>
                <a:spcPts val="0"/>
              </a:spcBef>
              <a:spcAft>
                <a:spcPts val="0"/>
              </a:spcAft>
              <a:defRPr/>
            </a:pPr>
            <a:r>
              <a:rPr lang="en-US" altLang="zh-CN" sz="1200" dirty="0"/>
              <a:t>enhance the area scope to support Network Slice Based MDT according to the incoming RAN3 LS </a:t>
            </a:r>
            <a:endParaRPr lang="en-US" altLang="zh-CN" sz="12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endParaRPr lang="en-US" sz="1200" kern="0" dirty="0"/>
          </a:p>
          <a:p>
            <a:pPr lvl="1">
              <a:spcBef>
                <a:spcPts val="0"/>
              </a:spcBef>
              <a:spcAft>
                <a:spcPts val="0"/>
              </a:spcAft>
              <a:defRPr/>
            </a:pPr>
            <a:r>
              <a:rPr lang="en-US" sz="1200" kern="0" dirty="0"/>
              <a:t>SA2, SA4, CT1, CT4, RAN2 and RAN3.</a:t>
            </a:r>
          </a:p>
          <a:p>
            <a:pPr lvl="1">
              <a:spcBef>
                <a:spcPts val="0"/>
              </a:spcBef>
              <a:spcAft>
                <a:spcPts val="0"/>
              </a:spcAft>
              <a:defRPr/>
            </a:pPr>
            <a:r>
              <a:rPr lang="en-US" sz="1200" kern="0" dirty="0"/>
              <a:t>RAN has proposals for work that might impact Trace, MDT and </a:t>
            </a:r>
            <a:r>
              <a:rPr lang="en-US" sz="1200" kern="0" dirty="0" err="1"/>
              <a:t>QoE</a:t>
            </a:r>
            <a:r>
              <a:rPr lang="en-US" sz="1200" kern="0" dirty="0"/>
              <a:t> in RP-232624.</a:t>
            </a:r>
          </a:p>
          <a:p>
            <a:pPr lvl="1">
              <a:spcBef>
                <a:spcPts val="0"/>
              </a:spcBef>
              <a:spcAft>
                <a:spcPts val="0"/>
              </a:spcAft>
              <a:defRPr/>
            </a:pPr>
            <a:r>
              <a:rPr lang="en-US" sz="1200" kern="0" dirty="0"/>
              <a:t>Studies in SA2 might impact Trace, MDT and </a:t>
            </a:r>
            <a:r>
              <a:rPr lang="en-US" sz="1200" kern="0" dirty="0" err="1"/>
              <a:t>QoE</a:t>
            </a:r>
            <a:r>
              <a:rPr lang="en-US" sz="1200" kern="0" dirty="0"/>
              <a:t> in Rel-19.</a:t>
            </a:r>
          </a:p>
          <a:p>
            <a:pPr lvl="1">
              <a:spcBef>
                <a:spcPts val="0"/>
              </a:spcBef>
              <a:spcAft>
                <a:spcPts val="0"/>
              </a:spcAft>
              <a:defRPr/>
            </a:pPr>
            <a:r>
              <a:rPr lang="en-US" sz="1200" kern="0" dirty="0"/>
              <a:t>If </a:t>
            </a:r>
            <a:r>
              <a:rPr lang="en-US" sz="1200" kern="0" dirty="0" err="1"/>
              <a:t>Signalling</a:t>
            </a:r>
            <a:r>
              <a:rPr lang="en-US" sz="1200" kern="0" dirty="0"/>
              <a:t> Based Activation is affected, CT4, RAN2 and RAN3 are affected.</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spcBef>
                <a:spcPts val="0"/>
              </a:spcBef>
              <a:spcAft>
                <a:spcPts val="0"/>
              </a:spcAft>
              <a:defRPr/>
            </a:pPr>
            <a:r>
              <a:rPr lang="en-US" altLang="zh-CN" sz="1200" dirty="0"/>
              <a:t>Continue according to the plan</a:t>
            </a:r>
            <a:endParaRPr lang="de-DE" sz="1200" dirty="0"/>
          </a:p>
          <a:p>
            <a:pPr lvl="1">
              <a:defRPr/>
            </a:pPr>
            <a:endParaRPr lang="en-US"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453744929"/>
              </p:ext>
            </p:extLst>
          </p:nvPr>
        </p:nvGraphicFramePr>
        <p:xfrm>
          <a:off x="420612" y="1431600"/>
          <a:ext cx="10907183" cy="496737"/>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1020028</a:t>
                      </a:r>
                    </a:p>
                  </a:txBody>
                  <a:tcPr marL="5799" marR="5799" marT="5799" marB="0"/>
                </a:tc>
                <a:tc>
                  <a:txBody>
                    <a:bodyPr/>
                    <a:lstStyle/>
                    <a:p>
                      <a:pPr algn="l" fontAlgn="t"/>
                      <a:r>
                        <a:rPr lang="en-US" sz="1000" b="0" i="0" u="none" strike="noStrike">
                          <a:solidFill>
                            <a:srgbClr val="0000FF"/>
                          </a:solidFill>
                          <a:effectLst/>
                          <a:latin typeface="+mn-lt"/>
                          <a:ea typeface="等线" panose="02010600030101010101" pitchFamily="2" charset="-122"/>
                        </a:rPr>
                        <a:t>Subscriber and Equipment Trace and QoE collection management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TraceQoE_OAM</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06/06/2025</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40%</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3"/>
                        </a:rPr>
                        <a:t>SP-231748</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algn="r" fontAlgn="b"/>
                      <a:r>
                        <a:rPr lang="en-US" altLang="zh-CN" sz="1000" b="0" i="0" u="none" strike="noStrike" dirty="0">
                          <a:solidFill>
                            <a:srgbClr val="FF0000"/>
                          </a:solidFill>
                          <a:effectLst/>
                          <a:latin typeface="+mn-lt"/>
                          <a:ea typeface="等线" panose="02010600030101010101" pitchFamily="2" charset="-122"/>
                          <a:cs typeface="Arial" panose="020B0604020202020204" pitchFamily="34" charset="0"/>
                        </a:rPr>
                        <a:t>75%</a:t>
                      </a: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7" name="矩形 5">
            <a:extLst>
              <a:ext uri="{FF2B5EF4-FFF2-40B4-BE49-F238E27FC236}">
                <a16:creationId xmlns:a16="http://schemas.microsoft.com/office/drawing/2014/main" id="{A72189F6-850D-4A06-A8EB-B65181AA7580}"/>
              </a:ext>
            </a:extLst>
          </p:cNvPr>
          <p:cNvSpPr/>
          <p:nvPr/>
        </p:nvSpPr>
        <p:spPr>
          <a:xfrm>
            <a:off x="8684704" y="0"/>
            <a:ext cx="2691763" cy="292388"/>
          </a:xfrm>
          <a:prstGeom prst="rect">
            <a:avLst/>
          </a:prstGeom>
        </p:spPr>
        <p:txBody>
          <a:bodyPr wrap="none">
            <a:spAutoFit/>
          </a:bodyPr>
          <a:lstStyle/>
          <a:p>
            <a:r>
              <a:rPr lang="en-US" altLang="zh-CN" dirty="0">
                <a:solidFill>
                  <a:schemeClr val="bg1"/>
                </a:solidFill>
                <a:highlight>
                  <a:srgbClr val="008080"/>
                </a:highlight>
              </a:rPr>
              <a:t>OAM Support to Network features</a:t>
            </a:r>
            <a:endParaRPr lang="zh-CN" altLang="en-US" dirty="0">
              <a:solidFill>
                <a:schemeClr val="bg1"/>
              </a:solidFill>
              <a:highlight>
                <a:srgbClr val="008080"/>
              </a:highlight>
            </a:endParaRPr>
          </a:p>
        </p:txBody>
      </p:sp>
    </p:spTree>
    <p:extLst>
      <p:ext uri="{BB962C8B-B14F-4D97-AF65-F5344CB8AC3E}">
        <p14:creationId xmlns:p14="http://schemas.microsoft.com/office/powerpoint/2010/main" val="3605987048"/>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t>15. NTNM: </a:t>
            </a:r>
            <a:r>
              <a:rPr lang="en-US" altLang="en-US" sz="3200" b="1" dirty="0"/>
              <a:t>Study on Management Aspects of NTN Phase 2</a:t>
            </a:r>
            <a:endParaRPr lang="en-GB" altLang="en-US" sz="3200"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374046" y="2082574"/>
            <a:ext cx="10953749" cy="4258226"/>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SA#105:</a:t>
            </a:r>
          </a:p>
          <a:p>
            <a:pPr marL="457200" lvl="1" indent="0">
              <a:spcBef>
                <a:spcPts val="0"/>
              </a:spcBef>
              <a:spcAft>
                <a:spcPts val="0"/>
              </a:spcAft>
              <a:buNone/>
              <a:defRPr/>
            </a:pPr>
            <a:r>
              <a:rPr lang="en-US" altLang="zh-CN" sz="1200" dirty="0"/>
              <a:t>Following aspects have been agreed:</a:t>
            </a:r>
          </a:p>
          <a:p>
            <a:pPr lvl="1">
              <a:spcBef>
                <a:spcPts val="0"/>
              </a:spcBef>
              <a:spcAft>
                <a:spcPts val="0"/>
              </a:spcAft>
              <a:defRPr/>
            </a:pPr>
            <a:r>
              <a:rPr lang="en-US" altLang="zh-CN" sz="1200" dirty="0"/>
              <a:t>A generic time based configuration solution was agreed to support configuration of :</a:t>
            </a:r>
          </a:p>
          <a:p>
            <a:pPr lvl="2">
              <a:spcBef>
                <a:spcPts val="0"/>
              </a:spcBef>
              <a:spcAft>
                <a:spcPts val="0"/>
              </a:spcAft>
              <a:defRPr/>
            </a:pPr>
            <a:r>
              <a:rPr lang="en-US" altLang="zh-CN" sz="1200" dirty="0"/>
              <a:t>Connections between RAN node on-board satellite and CN (regenerative mode)</a:t>
            </a:r>
          </a:p>
          <a:p>
            <a:pPr lvl="2">
              <a:spcBef>
                <a:spcPts val="0"/>
              </a:spcBef>
              <a:spcAft>
                <a:spcPts val="0"/>
              </a:spcAft>
              <a:defRPr/>
            </a:pPr>
            <a:r>
              <a:rPr lang="en-US" altLang="zh-CN" sz="1200" dirty="0"/>
              <a:t>Associations between </a:t>
            </a:r>
            <a:r>
              <a:rPr lang="en-US" altLang="zh-CN" sz="1200" dirty="0" err="1"/>
              <a:t>SectorEquipmentFunction</a:t>
            </a:r>
            <a:r>
              <a:rPr lang="en-US" altLang="zh-CN" sz="1200" dirty="0"/>
              <a:t> on-board satellite and the RAN nodes (</a:t>
            </a:r>
            <a:r>
              <a:rPr lang="en-US" altLang="zh-CN" sz="1200" dirty="0" err="1"/>
              <a:t>gNB</a:t>
            </a:r>
            <a:r>
              <a:rPr lang="en-US" altLang="zh-CN" sz="1200" dirty="0"/>
              <a:t>/</a:t>
            </a:r>
            <a:r>
              <a:rPr lang="en-US" altLang="zh-CN" sz="1200" dirty="0" err="1"/>
              <a:t>eNB</a:t>
            </a:r>
            <a:r>
              <a:rPr lang="en-US" altLang="zh-CN" sz="1200" dirty="0"/>
              <a:t>) on ground (transparent mode)</a:t>
            </a:r>
          </a:p>
          <a:p>
            <a:pPr lvl="2">
              <a:spcBef>
                <a:spcPts val="0"/>
              </a:spcBef>
              <a:spcAft>
                <a:spcPts val="0"/>
              </a:spcAft>
              <a:defRPr/>
            </a:pPr>
            <a:r>
              <a:rPr lang="en-US" altLang="zh-CN" sz="1200" dirty="0"/>
              <a:t>NTN neighbor cell management</a:t>
            </a:r>
          </a:p>
          <a:p>
            <a:pPr lvl="2">
              <a:spcBef>
                <a:spcPts val="0"/>
              </a:spcBef>
              <a:spcAft>
                <a:spcPts val="0"/>
              </a:spcAft>
              <a:defRPr/>
            </a:pPr>
            <a:r>
              <a:rPr lang="en-US" altLang="zh-CN" sz="1200" dirty="0"/>
              <a:t>Connections between UPF on board and SMF on ground</a:t>
            </a:r>
            <a:endParaRPr lang="en-US" altLang="zh-CN" sz="800" dirty="0"/>
          </a:p>
          <a:p>
            <a:pPr lvl="1">
              <a:spcBef>
                <a:spcPts val="0"/>
              </a:spcBef>
              <a:spcAft>
                <a:spcPts val="0"/>
              </a:spcAft>
              <a:defRPr/>
            </a:pPr>
            <a:r>
              <a:rPr lang="en-US" altLang="zh-CN" sz="1200" dirty="0"/>
              <a:t>Provide the solution to support configuration of NTN </a:t>
            </a:r>
            <a:r>
              <a:rPr lang="en-US" altLang="zh-CN" sz="1200" dirty="0" err="1"/>
              <a:t>gNB</a:t>
            </a:r>
            <a:r>
              <a:rPr lang="en-US" altLang="zh-CN" sz="1200" dirty="0"/>
              <a:t> supported TAIs to AMF to support  regenerative payload as required by RAN3 (R3-245845)</a:t>
            </a:r>
          </a:p>
          <a:p>
            <a:pPr marL="457200" lvl="1" indent="0">
              <a:spcBef>
                <a:spcPts val="0"/>
              </a:spcBef>
              <a:spcAft>
                <a:spcPts val="0"/>
              </a:spcAft>
              <a:buNone/>
              <a:defRPr/>
            </a:pPr>
            <a:r>
              <a:rPr lang="en-US" altLang="zh-CN" sz="1200" dirty="0"/>
              <a:t> </a:t>
            </a:r>
            <a:endParaRPr lang="en-US" altLang="zh-CN" sz="1200" kern="0" dirty="0"/>
          </a:p>
          <a:p>
            <a:pPr marL="914400" lvl="2" indent="0">
              <a:spcBef>
                <a:spcPts val="0"/>
              </a:spcBef>
              <a:spcAft>
                <a:spcPts val="0"/>
              </a:spcAft>
              <a:buNone/>
              <a:defRPr/>
            </a:pPr>
            <a:endParaRPr lang="en-US" altLang="zh-CN" sz="8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r>
              <a:rPr lang="en-US" sz="1200" kern="0" dirty="0"/>
              <a:t>Co-ordination with SA2, RAN2, RAN3 where appropriate.</a:t>
            </a:r>
            <a:endParaRPr lang="de-DE" sz="1200" kern="0" dirty="0"/>
          </a:p>
          <a:p>
            <a:pPr>
              <a:spcBef>
                <a:spcPts val="0"/>
              </a:spcBef>
              <a:spcAft>
                <a:spcPts val="0"/>
              </a:spcAft>
              <a:defRPr/>
            </a:pPr>
            <a:r>
              <a:rPr lang="de-DE" sz="1800" kern="0" dirty="0"/>
              <a:t>Next steps:</a:t>
            </a:r>
          </a:p>
          <a:p>
            <a:pPr lvl="1">
              <a:defRPr/>
            </a:pPr>
            <a:r>
              <a:rPr lang="en-US" altLang="zh-CN" sz="1200" dirty="0">
                <a:highlight>
                  <a:srgbClr val="00FF00"/>
                </a:highlight>
              </a:rPr>
              <a:t>This study is completed, Rel-19 normative work will start from next meeting.</a:t>
            </a:r>
            <a:endParaRPr lang="en-US"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3133497973"/>
              </p:ext>
            </p:extLst>
          </p:nvPr>
        </p:nvGraphicFramePr>
        <p:xfrm>
          <a:off x="420612" y="1431600"/>
          <a:ext cx="10907183" cy="588193"/>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1020013</a:t>
                      </a:r>
                    </a:p>
                  </a:txBody>
                  <a:tcPr marL="5799" marR="5799" marT="5799" marB="0"/>
                </a:tc>
                <a:tc>
                  <a:txBody>
                    <a:bodyPr/>
                    <a:lstStyle/>
                    <a:p>
                      <a:pPr algn="l" fontAlgn="t"/>
                      <a:r>
                        <a:rPr lang="en-US" sz="1000" b="0" i="1" u="none" strike="noStrike">
                          <a:solidFill>
                            <a:srgbClr val="000000"/>
                          </a:solidFill>
                          <a:effectLst/>
                          <a:latin typeface="+mn-lt"/>
                          <a:ea typeface="等线" panose="02010600030101010101" pitchFamily="2" charset="-122"/>
                        </a:rPr>
                        <a:t>Study on Management Aspects of NTN Phase 2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FS_NTN_OAM_Ph2</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90%</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3"/>
                        </a:rPr>
                        <a:t>SP-231733</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rPr>
                        <a:t>100%</a:t>
                      </a:r>
                      <a:endParaRPr lang="en-US" altLang="zh-CN" sz="1000" b="0" i="0" u="none" strike="noStrike" dirty="0">
                        <a:solidFill>
                          <a:srgbClr val="00B050"/>
                        </a:solidFill>
                        <a:effectLst/>
                        <a:latin typeface="+mn-lt"/>
                        <a:ea typeface="等线" panose="02010600030101010101" pitchFamily="2" charset="-122"/>
                        <a:cs typeface="Arial" panose="020B0604020202020204" pitchFamily="34" charset="0"/>
                      </a:endParaRPr>
                    </a:p>
                  </a:txBody>
                  <a:tcPr marL="7620" marR="7620" marT="7620" marB="0" anchor="b"/>
                </a:tc>
                <a:tc>
                  <a:txBody>
                    <a:bodyPr/>
                    <a:lstStyle/>
                    <a:p>
                      <a:pPr algn="l" fontAlgn="t"/>
                      <a:endParaRPr lang="en-US" sz="1000" b="0" i="0" u="none" strike="noStrike" kern="1200" dirty="0">
                        <a:solidFill>
                          <a:srgbClr val="0563C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7" name="矩形 5">
            <a:extLst>
              <a:ext uri="{FF2B5EF4-FFF2-40B4-BE49-F238E27FC236}">
                <a16:creationId xmlns:a16="http://schemas.microsoft.com/office/drawing/2014/main" id="{D22820F3-5017-45F0-BFB1-BF095FA441EC}"/>
              </a:ext>
            </a:extLst>
          </p:cNvPr>
          <p:cNvSpPr/>
          <p:nvPr/>
        </p:nvSpPr>
        <p:spPr>
          <a:xfrm>
            <a:off x="8684704" y="0"/>
            <a:ext cx="2691763" cy="292388"/>
          </a:xfrm>
          <a:prstGeom prst="rect">
            <a:avLst/>
          </a:prstGeom>
        </p:spPr>
        <p:txBody>
          <a:bodyPr wrap="none">
            <a:spAutoFit/>
          </a:bodyPr>
          <a:lstStyle/>
          <a:p>
            <a:r>
              <a:rPr lang="en-US" altLang="zh-CN" dirty="0">
                <a:solidFill>
                  <a:schemeClr val="bg1"/>
                </a:solidFill>
                <a:highlight>
                  <a:srgbClr val="008080"/>
                </a:highlight>
              </a:rPr>
              <a:t>OAM Support to Network features</a:t>
            </a:r>
            <a:endParaRPr lang="zh-CN" altLang="en-US" dirty="0">
              <a:solidFill>
                <a:schemeClr val="bg1"/>
              </a:solidFill>
              <a:highlight>
                <a:srgbClr val="008080"/>
              </a:highlight>
            </a:endParaRPr>
          </a:p>
        </p:txBody>
      </p:sp>
    </p:spTree>
    <p:extLst>
      <p:ext uri="{BB962C8B-B14F-4D97-AF65-F5344CB8AC3E}">
        <p14:creationId xmlns:p14="http://schemas.microsoft.com/office/powerpoint/2010/main" val="2990279542"/>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t>16. IABM: </a:t>
            </a:r>
            <a:r>
              <a:rPr lang="en-US" altLang="en-US" sz="3200" b="1" dirty="0"/>
              <a:t>Study on management of IAB nodes </a:t>
            </a:r>
            <a:endParaRPr lang="en-GB" altLang="en-US" sz="3200"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0808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SA#105:</a:t>
            </a:r>
          </a:p>
          <a:p>
            <a:pPr marL="457200" lvl="1" indent="0">
              <a:spcBef>
                <a:spcPts val="0"/>
              </a:spcBef>
              <a:spcAft>
                <a:spcPts val="0"/>
              </a:spcAft>
              <a:buNone/>
              <a:defRPr/>
            </a:pPr>
            <a:r>
              <a:rPr lang="en-US" altLang="zh-CN" sz="1200" kern="0" dirty="0"/>
              <a:t>All of contributions including WID were approved in this meeting:</a:t>
            </a:r>
          </a:p>
          <a:p>
            <a:pPr lvl="1">
              <a:spcBef>
                <a:spcPts val="0"/>
              </a:spcBef>
              <a:spcAft>
                <a:spcPts val="0"/>
              </a:spcAft>
              <a:defRPr/>
            </a:pPr>
            <a:r>
              <a:rPr lang="en-US" altLang="zh-CN" sz="1200" dirty="0"/>
              <a:t>S5-246130 New WID on management of IAB nodes</a:t>
            </a:r>
          </a:p>
          <a:p>
            <a:pPr lvl="1">
              <a:spcBef>
                <a:spcPts val="0"/>
              </a:spcBef>
              <a:spcAft>
                <a:spcPts val="0"/>
              </a:spcAft>
              <a:defRPr/>
            </a:pPr>
            <a:r>
              <a:rPr lang="en-US" altLang="zh-CN" sz="1200" dirty="0"/>
              <a:t>S5-245443 Presentation of TR 28.875 to SA for information</a:t>
            </a:r>
          </a:p>
          <a:p>
            <a:pPr lvl="1">
              <a:spcBef>
                <a:spcPts val="0"/>
              </a:spcBef>
              <a:spcAft>
                <a:spcPts val="0"/>
              </a:spcAft>
              <a:defRPr/>
            </a:pPr>
            <a:r>
              <a:rPr lang="en-US" altLang="zh-CN" sz="1200" dirty="0"/>
              <a:t>S5-246098 </a:t>
            </a:r>
            <a:r>
              <a:rPr lang="en-US" altLang="zh-CN" sz="1200" dirty="0" err="1"/>
              <a:t>pCR</a:t>
            </a:r>
            <a:r>
              <a:rPr lang="en-US" altLang="zh-CN" sz="1200" dirty="0"/>
              <a:t> TR 28.875 conclusion for IAB node configuration</a:t>
            </a:r>
          </a:p>
          <a:p>
            <a:pPr lvl="1">
              <a:spcBef>
                <a:spcPts val="0"/>
              </a:spcBef>
              <a:spcAft>
                <a:spcPts val="0"/>
              </a:spcAft>
              <a:defRPr/>
            </a:pPr>
            <a:r>
              <a:rPr lang="en-US" altLang="zh-CN" sz="1200" dirty="0"/>
              <a:t>S5-246099 </a:t>
            </a:r>
            <a:r>
              <a:rPr lang="en-US" altLang="zh-CN" sz="1200" dirty="0" err="1"/>
              <a:t>pCR</a:t>
            </a:r>
            <a:r>
              <a:rPr lang="en-US" altLang="zh-CN" sz="1200" dirty="0"/>
              <a:t> TR 28.875 conclusion for IAB node OAM connectivity.</a:t>
            </a:r>
          </a:p>
          <a:p>
            <a:pPr marL="457200" lvl="1" indent="0">
              <a:spcBef>
                <a:spcPts val="0"/>
              </a:spcBef>
              <a:spcAft>
                <a:spcPts val="0"/>
              </a:spcAft>
              <a:buNone/>
              <a:defRPr/>
            </a:pPr>
            <a:endParaRPr lang="en-US" altLang="zh-CN" sz="12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endParaRPr lang="en-US" sz="1200" kern="0" dirty="0"/>
          </a:p>
          <a:p>
            <a:pPr lvl="1">
              <a:spcBef>
                <a:spcPts val="0"/>
              </a:spcBef>
              <a:spcAft>
                <a:spcPts val="0"/>
              </a:spcAft>
              <a:defRPr/>
            </a:pPr>
            <a:r>
              <a:rPr lang="en-US" sz="1200" kern="0" dirty="0"/>
              <a:t>Collaboration with SA2 on architecture enhancements, SA3 on security and RAN3 on NR Mobile IAB</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highlight>
                  <a:srgbClr val="00FF00"/>
                </a:highlight>
              </a:rPr>
              <a:t>This study is completed, Rel-19 normative work will start from next meeting.</a:t>
            </a:r>
            <a:endParaRPr lang="en-US"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1805386037"/>
              </p:ext>
            </p:extLst>
          </p:nvPr>
        </p:nvGraphicFramePr>
        <p:xfrm>
          <a:off x="420612" y="1431600"/>
          <a:ext cx="10907183" cy="588193"/>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1020014</a:t>
                      </a:r>
                    </a:p>
                  </a:txBody>
                  <a:tcPr marL="5799" marR="5799" marT="5799" marB="0"/>
                </a:tc>
                <a:tc>
                  <a:txBody>
                    <a:bodyPr/>
                    <a:lstStyle/>
                    <a:p>
                      <a:pPr algn="l" fontAlgn="t"/>
                      <a:r>
                        <a:rPr lang="en-US" sz="1000" b="0" i="1" u="none" strike="noStrike">
                          <a:solidFill>
                            <a:srgbClr val="000000"/>
                          </a:solidFill>
                          <a:effectLst/>
                          <a:latin typeface="+mn-lt"/>
                          <a:ea typeface="等线" panose="02010600030101010101" pitchFamily="2" charset="-122"/>
                        </a:rPr>
                        <a:t>Study on management of IAB nodes </a:t>
                      </a:r>
                    </a:p>
                  </a:txBody>
                  <a:tcPr marL="5799" marR="5799" marT="5799" marB="0"/>
                </a:tc>
                <a:tc>
                  <a:txBody>
                    <a:bodyPr/>
                    <a:lstStyle/>
                    <a:p>
                      <a:pPr algn="l" fontAlgn="t"/>
                      <a:r>
                        <a:rPr lang="nn-NO" sz="1000" b="0" i="0" u="none" strike="noStrike">
                          <a:solidFill>
                            <a:srgbClr val="000000"/>
                          </a:solidFill>
                          <a:effectLst/>
                          <a:latin typeface="+mn-lt"/>
                          <a:ea typeface="等线" panose="02010600030101010101" pitchFamily="2" charset="-122"/>
                        </a:rPr>
                        <a:t>FS_NR_mobile_IAB_OAM</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90%</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3"/>
                        </a:rPr>
                        <a:t>SP-231729</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7" name="矩形 5">
            <a:extLst>
              <a:ext uri="{FF2B5EF4-FFF2-40B4-BE49-F238E27FC236}">
                <a16:creationId xmlns:a16="http://schemas.microsoft.com/office/drawing/2014/main" id="{285CA2C5-F585-4F4C-9D38-F00AA2B2FE74}"/>
              </a:ext>
            </a:extLst>
          </p:cNvPr>
          <p:cNvSpPr/>
          <p:nvPr/>
        </p:nvSpPr>
        <p:spPr>
          <a:xfrm>
            <a:off x="8684704" y="0"/>
            <a:ext cx="2691763" cy="292388"/>
          </a:xfrm>
          <a:prstGeom prst="rect">
            <a:avLst/>
          </a:prstGeom>
        </p:spPr>
        <p:txBody>
          <a:bodyPr wrap="none">
            <a:spAutoFit/>
          </a:bodyPr>
          <a:lstStyle/>
          <a:p>
            <a:r>
              <a:rPr lang="en-US" altLang="zh-CN" dirty="0">
                <a:solidFill>
                  <a:schemeClr val="bg1"/>
                </a:solidFill>
                <a:highlight>
                  <a:srgbClr val="008080"/>
                </a:highlight>
              </a:rPr>
              <a:t>OAM Support to Network features</a:t>
            </a:r>
            <a:endParaRPr lang="zh-CN" altLang="en-US" dirty="0">
              <a:solidFill>
                <a:schemeClr val="bg1"/>
              </a:solidFill>
              <a:highlight>
                <a:srgbClr val="008080"/>
              </a:highlight>
            </a:endParaRPr>
          </a:p>
        </p:txBody>
      </p:sp>
    </p:spTree>
    <p:extLst>
      <p:ext uri="{BB962C8B-B14F-4D97-AF65-F5344CB8AC3E}">
        <p14:creationId xmlns:p14="http://schemas.microsoft.com/office/powerpoint/2010/main" val="2411111193"/>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t>17. </a:t>
            </a:r>
            <a:r>
              <a:rPr lang="en-GB" altLang="en-US" sz="3200" b="1" dirty="0" err="1"/>
              <a:t>RedcapM</a:t>
            </a:r>
            <a:r>
              <a:rPr lang="en-GB" altLang="en-US" sz="3200" b="1" dirty="0"/>
              <a:t>: </a:t>
            </a:r>
            <a:r>
              <a:rPr lang="en-US" altLang="en-US" sz="3200" b="1" dirty="0"/>
              <a:t>Study on management aspects of </a:t>
            </a:r>
            <a:r>
              <a:rPr lang="en-US" altLang="en-US" sz="3200" b="1" dirty="0" err="1"/>
              <a:t>RedCap</a:t>
            </a:r>
            <a:r>
              <a:rPr lang="en-US" altLang="en-US" sz="3200" b="1" dirty="0"/>
              <a:t> feature  </a:t>
            </a:r>
            <a:endParaRPr lang="en-GB" altLang="en-US" sz="3200"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0808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SA#105:</a:t>
            </a:r>
          </a:p>
          <a:p>
            <a:pPr marL="457200" lvl="1" indent="0">
              <a:spcBef>
                <a:spcPts val="0"/>
              </a:spcBef>
              <a:spcAft>
                <a:spcPts val="0"/>
              </a:spcAft>
              <a:buNone/>
              <a:defRPr/>
            </a:pPr>
            <a:r>
              <a:rPr lang="en-US" altLang="de-DE" sz="1200" kern="0" dirty="0"/>
              <a:t>WT-1: </a:t>
            </a:r>
          </a:p>
          <a:p>
            <a:pPr lvl="1">
              <a:spcBef>
                <a:spcPts val="0"/>
              </a:spcBef>
              <a:spcAft>
                <a:spcPts val="0"/>
              </a:spcAft>
              <a:defRPr/>
            </a:pPr>
            <a:r>
              <a:rPr lang="en-US" altLang="de-DE" sz="1200" kern="0" dirty="0"/>
              <a:t>Update requirements and conclusions for Use case #1 is approved.</a:t>
            </a:r>
          </a:p>
          <a:p>
            <a:pPr marL="457200" lvl="1" indent="0">
              <a:spcBef>
                <a:spcPts val="0"/>
              </a:spcBef>
              <a:spcAft>
                <a:spcPts val="0"/>
              </a:spcAft>
              <a:buNone/>
              <a:defRPr/>
            </a:pPr>
            <a:r>
              <a:rPr lang="en-US" altLang="de-DE" sz="1200" kern="0" dirty="0"/>
              <a:t>WT-2:</a:t>
            </a:r>
          </a:p>
          <a:p>
            <a:pPr lvl="1">
              <a:spcBef>
                <a:spcPts val="0"/>
              </a:spcBef>
              <a:spcAft>
                <a:spcPts val="0"/>
              </a:spcAft>
              <a:defRPr/>
            </a:pPr>
            <a:r>
              <a:rPr lang="en-US" altLang="de-DE" sz="1200" kern="0" dirty="0"/>
              <a:t>Requirement and add potential solution for Inactive </a:t>
            </a:r>
            <a:r>
              <a:rPr lang="en-US" altLang="de-DE" sz="1200" kern="0" dirty="0" err="1"/>
              <a:t>RedCap</a:t>
            </a:r>
            <a:r>
              <a:rPr lang="en-US" altLang="de-DE" sz="1200" kern="0" dirty="0"/>
              <a:t> UEs are proposed and discussed.</a:t>
            </a:r>
          </a:p>
          <a:p>
            <a:pPr lvl="1">
              <a:spcBef>
                <a:spcPts val="0"/>
              </a:spcBef>
              <a:spcAft>
                <a:spcPts val="0"/>
              </a:spcAft>
              <a:defRPr/>
            </a:pPr>
            <a:r>
              <a:rPr lang="en-US" altLang="de-DE" sz="1200" kern="0" dirty="0"/>
              <a:t>Conclusion and recommendation for resource load of </a:t>
            </a:r>
            <a:r>
              <a:rPr lang="en-US" altLang="de-DE" sz="1200" kern="0" dirty="0" err="1"/>
              <a:t>RedCap</a:t>
            </a:r>
            <a:r>
              <a:rPr lang="en-US" altLang="de-DE" sz="1200" kern="0" dirty="0"/>
              <a:t> service are proposed and discussed.</a:t>
            </a:r>
          </a:p>
          <a:p>
            <a:pPr marL="457200" lvl="1" indent="0">
              <a:spcBef>
                <a:spcPts val="0"/>
              </a:spcBef>
              <a:spcAft>
                <a:spcPts val="0"/>
              </a:spcAft>
              <a:buNone/>
              <a:defRPr/>
            </a:pPr>
            <a:r>
              <a:rPr lang="en-US" altLang="de-DE" sz="1200" kern="0" dirty="0"/>
              <a:t>WT-3:</a:t>
            </a:r>
          </a:p>
          <a:p>
            <a:pPr lvl="1">
              <a:spcBef>
                <a:spcPts val="0"/>
              </a:spcBef>
              <a:spcAft>
                <a:spcPts val="0"/>
              </a:spcAft>
              <a:defRPr/>
            </a:pPr>
            <a:r>
              <a:rPr lang="en-US" altLang="de-DE" sz="1200" kern="0" dirty="0"/>
              <a:t>Solution and conclusion for </a:t>
            </a:r>
            <a:r>
              <a:rPr lang="en-US" altLang="de-DE" sz="1200" kern="0" dirty="0" err="1"/>
              <a:t>RedCap</a:t>
            </a:r>
            <a:r>
              <a:rPr lang="en-US" altLang="de-DE" sz="1200" kern="0" dirty="0"/>
              <a:t> EE KPI are approved.</a:t>
            </a:r>
          </a:p>
          <a:p>
            <a:pPr marL="457200" lvl="1" indent="0">
              <a:spcBef>
                <a:spcPts val="0"/>
              </a:spcBef>
              <a:spcAft>
                <a:spcPts val="0"/>
              </a:spcAft>
              <a:buNone/>
              <a:defRPr/>
            </a:pPr>
            <a:r>
              <a:rPr lang="en-US" altLang="de-DE" sz="1200" kern="0" dirty="0"/>
              <a:t>WT-4:</a:t>
            </a:r>
          </a:p>
          <a:p>
            <a:pPr lvl="1">
              <a:spcBef>
                <a:spcPts val="0"/>
              </a:spcBef>
              <a:spcAft>
                <a:spcPts val="0"/>
              </a:spcAft>
              <a:defRPr/>
            </a:pPr>
            <a:r>
              <a:rPr lang="en-US" altLang="de-DE" sz="1200" kern="0" dirty="0"/>
              <a:t>Evaluation, conclusion and recommendation for </a:t>
            </a:r>
            <a:r>
              <a:rPr lang="en-US" altLang="de-DE" sz="1200" kern="0" dirty="0" err="1"/>
              <a:t>RedCap</a:t>
            </a:r>
            <a:r>
              <a:rPr lang="en-US" altLang="de-DE" sz="1200" kern="0" dirty="0"/>
              <a:t> Information Exposure are proposed and approved.</a:t>
            </a:r>
          </a:p>
          <a:p>
            <a:pPr lvl="1">
              <a:spcBef>
                <a:spcPts val="0"/>
              </a:spcBef>
              <a:spcAft>
                <a:spcPts val="0"/>
              </a:spcAft>
              <a:defRPr/>
            </a:pPr>
            <a:endParaRPr lang="en-US" altLang="zh-CN" sz="12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r>
              <a:rPr lang="en-US" sz="1200" kern="0" dirty="0"/>
              <a:t>RAN1 on </a:t>
            </a:r>
            <a:r>
              <a:rPr lang="en-US" sz="1200" kern="0" dirty="0" err="1"/>
              <a:t>RedCap</a:t>
            </a:r>
            <a:r>
              <a:rPr lang="en-US" sz="1200" kern="0" dirty="0"/>
              <a:t> related requirements and Physical layer methods</a:t>
            </a:r>
          </a:p>
          <a:p>
            <a:pPr lvl="1">
              <a:spcBef>
                <a:spcPts val="0"/>
              </a:spcBef>
              <a:spcAft>
                <a:spcPts val="0"/>
              </a:spcAft>
              <a:defRPr/>
            </a:pPr>
            <a:r>
              <a:rPr lang="en-US" sz="1200" kern="0" dirty="0"/>
              <a:t>SA2 on 5GC </a:t>
            </a:r>
            <a:r>
              <a:rPr lang="en-US" sz="1200" kern="0" dirty="0" err="1"/>
              <a:t>RedCap</a:t>
            </a:r>
            <a:r>
              <a:rPr lang="en-US" sz="1200" kern="0" dirty="0"/>
              <a:t> related NF services and configurations.</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highlight>
                  <a:srgbClr val="00FF00"/>
                </a:highlight>
              </a:rPr>
              <a:t>This study is completed, Rel-19 normative work will start from next meeting.</a:t>
            </a:r>
            <a:endParaRPr lang="en-US" altLang="zh-CN"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1413564114"/>
              </p:ext>
            </p:extLst>
          </p:nvPr>
        </p:nvGraphicFramePr>
        <p:xfrm>
          <a:off x="420612" y="1431600"/>
          <a:ext cx="10907183" cy="588193"/>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1020017</a:t>
                      </a:r>
                    </a:p>
                  </a:txBody>
                  <a:tcPr marL="5799" marR="5799" marT="5799" marB="0"/>
                </a:tc>
                <a:tc>
                  <a:txBody>
                    <a:bodyPr/>
                    <a:lstStyle/>
                    <a:p>
                      <a:pPr algn="l" fontAlgn="t"/>
                      <a:r>
                        <a:rPr lang="en-US" sz="1000" b="0" i="1" u="none" strike="noStrike">
                          <a:solidFill>
                            <a:srgbClr val="000000"/>
                          </a:solidFill>
                          <a:effectLst/>
                          <a:latin typeface="+mn-lt"/>
                          <a:ea typeface="等线" panose="02010600030101010101" pitchFamily="2" charset="-122"/>
                        </a:rPr>
                        <a:t>Study on management aspects of RedCap feature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FS_NR_RedCap_OAM</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75%</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3"/>
                        </a:rPr>
                        <a:t>SP-231734</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rPr>
                        <a:t>100%</a:t>
                      </a:r>
                      <a:endParaRPr lang="en-US" altLang="zh-CN" sz="1000" b="0" i="0" u="none" strike="noStrike" dirty="0">
                        <a:solidFill>
                          <a:schemeClr val="tx1"/>
                        </a:solidFill>
                        <a:effectLst/>
                        <a:highlight>
                          <a:srgbClr val="00FF00"/>
                        </a:highlight>
                        <a:latin typeface="+mn-lt"/>
                        <a:ea typeface="等线" panose="02010600030101010101" pitchFamily="2" charset="-122"/>
                        <a:cs typeface="Arial" panose="020B0604020202020204" pitchFamily="34" charset="0"/>
                      </a:endParaRPr>
                    </a:p>
                  </a:txBody>
                  <a:tcPr marL="7620" marR="7620" marT="7620" marB="0" anchor="b"/>
                </a:tc>
                <a:tc>
                  <a:txBody>
                    <a:bodyPr/>
                    <a:lstStyle/>
                    <a:p>
                      <a:pPr algn="l" fontAlgn="t"/>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7" name="矩形 5">
            <a:extLst>
              <a:ext uri="{FF2B5EF4-FFF2-40B4-BE49-F238E27FC236}">
                <a16:creationId xmlns:a16="http://schemas.microsoft.com/office/drawing/2014/main" id="{05006B35-B96D-4603-8492-C8BFFDD1B7D9}"/>
              </a:ext>
            </a:extLst>
          </p:cNvPr>
          <p:cNvSpPr/>
          <p:nvPr/>
        </p:nvSpPr>
        <p:spPr>
          <a:xfrm>
            <a:off x="8684704" y="0"/>
            <a:ext cx="2691763" cy="292388"/>
          </a:xfrm>
          <a:prstGeom prst="rect">
            <a:avLst/>
          </a:prstGeom>
        </p:spPr>
        <p:txBody>
          <a:bodyPr wrap="none">
            <a:spAutoFit/>
          </a:bodyPr>
          <a:lstStyle/>
          <a:p>
            <a:r>
              <a:rPr lang="en-US" altLang="zh-CN" dirty="0">
                <a:solidFill>
                  <a:schemeClr val="bg1"/>
                </a:solidFill>
                <a:highlight>
                  <a:srgbClr val="008080"/>
                </a:highlight>
              </a:rPr>
              <a:t>OAM Support to Network features</a:t>
            </a:r>
            <a:endParaRPr lang="zh-CN" altLang="en-US" dirty="0">
              <a:solidFill>
                <a:schemeClr val="bg1"/>
              </a:solidFill>
              <a:highlight>
                <a:srgbClr val="008080"/>
              </a:highlight>
            </a:endParaRPr>
          </a:p>
        </p:txBody>
      </p:sp>
    </p:spTree>
    <p:extLst>
      <p:ext uri="{BB962C8B-B14F-4D97-AF65-F5344CB8AC3E}">
        <p14:creationId xmlns:p14="http://schemas.microsoft.com/office/powerpoint/2010/main" val="1170691092"/>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solidFill>
                  <a:srgbClr val="00B050"/>
                </a:solidFill>
              </a:rPr>
              <a:t>18. NWDAFM: </a:t>
            </a:r>
            <a:r>
              <a:rPr lang="en-US" altLang="en-US" sz="3200" b="1" dirty="0">
                <a:solidFill>
                  <a:srgbClr val="00B050"/>
                </a:solidFill>
              </a:rPr>
              <a:t>Enhancement of Management Aspects related to NWDAF Phase 2  </a:t>
            </a:r>
            <a:endParaRPr lang="en-GB" altLang="en-US" sz="3200" b="1" dirty="0">
              <a:solidFill>
                <a:srgbClr val="00B050"/>
              </a:solidFill>
            </a:endParaRPr>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2718" y="2422693"/>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SA#105:</a:t>
            </a:r>
          </a:p>
          <a:p>
            <a:pPr marL="457200" lvl="1" indent="0">
              <a:spcBef>
                <a:spcPts val="0"/>
              </a:spcBef>
              <a:spcAft>
                <a:spcPts val="0"/>
              </a:spcAft>
              <a:buNone/>
              <a:defRPr/>
            </a:pPr>
            <a:r>
              <a:rPr lang="en-US" altLang="zh-CN" sz="1400" dirty="0"/>
              <a:t>For WT1</a:t>
            </a:r>
          </a:p>
          <a:p>
            <a:pPr lvl="1">
              <a:spcBef>
                <a:spcPts val="0"/>
              </a:spcBef>
              <a:spcAft>
                <a:spcPts val="0"/>
              </a:spcAft>
              <a:defRPr/>
            </a:pPr>
            <a:r>
              <a:rPr lang="en-US" altLang="zh-CN" sz="1400" dirty="0"/>
              <a:t>S5-247207 is approved and it adds roaming exchange capability information to </a:t>
            </a:r>
            <a:r>
              <a:rPr lang="en-US" altLang="zh-CN" sz="1400" dirty="0" err="1"/>
              <a:t>NWDAFFunction</a:t>
            </a:r>
            <a:r>
              <a:rPr lang="en-US" altLang="zh-CN" sz="1400" dirty="0"/>
              <a:t> to TS28.541</a:t>
            </a:r>
          </a:p>
          <a:p>
            <a:pPr lvl="1">
              <a:spcBef>
                <a:spcPts val="0"/>
              </a:spcBef>
              <a:spcAft>
                <a:spcPts val="0"/>
              </a:spcAft>
              <a:defRPr/>
            </a:pPr>
            <a:r>
              <a:rPr lang="en-US" altLang="zh-CN" sz="1400" dirty="0"/>
              <a:t>S5-246106: Fundamental performance measurements of NWDAF providing roaming analytics, such as numbers of</a:t>
            </a:r>
          </a:p>
          <a:p>
            <a:pPr lvl="1">
              <a:spcBef>
                <a:spcPts val="0"/>
              </a:spcBef>
              <a:spcAft>
                <a:spcPts val="0"/>
              </a:spcAft>
              <a:defRPr/>
            </a:pPr>
            <a:r>
              <a:rPr lang="en-US" altLang="zh-CN" sz="1400" dirty="0"/>
              <a:t>subscription/request/notification/response are provide. The number of the successful and a partial of the failure roaming analytics subscription, as well as the time consumption of roaming analytics </a:t>
            </a:r>
            <a:r>
              <a:rPr lang="en-US" altLang="zh-CN" sz="1400" dirty="0" err="1"/>
              <a:t>servics</a:t>
            </a:r>
            <a:r>
              <a:rPr lang="en-US" altLang="zh-CN" sz="1400" dirty="0"/>
              <a:t> are provided.</a:t>
            </a:r>
          </a:p>
          <a:p>
            <a:pPr lvl="1">
              <a:spcBef>
                <a:spcPts val="0"/>
              </a:spcBef>
              <a:spcAft>
                <a:spcPts val="0"/>
              </a:spcAft>
              <a:defRPr/>
            </a:pPr>
            <a:r>
              <a:rPr lang="en-US" altLang="zh-CN" sz="1400" dirty="0"/>
              <a:t>S5-246107: Providing use case </a:t>
            </a:r>
            <a:r>
              <a:rPr lang="en-US" altLang="zh-CN" sz="1400" dirty="0" err="1"/>
              <a:t>decription</a:t>
            </a:r>
            <a:r>
              <a:rPr lang="en-US" altLang="zh-CN" sz="1400" dirty="0"/>
              <a:t> related to the S5-246106.</a:t>
            </a:r>
          </a:p>
          <a:p>
            <a:pPr marL="457200" lvl="1" indent="0">
              <a:spcBef>
                <a:spcPts val="0"/>
              </a:spcBef>
              <a:spcAft>
                <a:spcPts val="0"/>
              </a:spcAft>
              <a:buNone/>
              <a:defRPr/>
            </a:pPr>
            <a:r>
              <a:rPr lang="en-US" altLang="zh-CN" sz="1400" dirty="0"/>
              <a:t>For WT2</a:t>
            </a:r>
          </a:p>
          <a:p>
            <a:pPr lvl="1">
              <a:spcBef>
                <a:spcPts val="0"/>
              </a:spcBef>
              <a:spcAft>
                <a:spcPts val="0"/>
              </a:spcAft>
              <a:defRPr/>
            </a:pPr>
            <a:r>
              <a:rPr lang="en-US" altLang="zh-CN" sz="1400" dirty="0"/>
              <a:t>S5-247208 is approved and it updates the Use Case description on Monitoring of NWDAF data collection</a:t>
            </a:r>
          </a:p>
          <a:p>
            <a:pPr lvl="1">
              <a:spcBef>
                <a:spcPts val="0"/>
              </a:spcBef>
              <a:spcAft>
                <a:spcPts val="0"/>
              </a:spcAft>
              <a:defRPr/>
            </a:pPr>
            <a:r>
              <a:rPr lang="en-US" altLang="zh-CN" sz="1400" dirty="0"/>
              <a:t>S5-247209 is approved and it adds measurements related to the NWDAF Data Collection from one NF</a:t>
            </a:r>
          </a:p>
          <a:p>
            <a:pPr lvl="1">
              <a:spcBef>
                <a:spcPts val="0"/>
              </a:spcBef>
              <a:spcAft>
                <a:spcPts val="0"/>
              </a:spcAft>
              <a:defRPr/>
            </a:pPr>
            <a:r>
              <a:rPr lang="en-US" altLang="zh-CN" sz="1400" dirty="0"/>
              <a:t>S5-247210 is approved and it adds measurements related to the NWDAF data collection when DCCF is deployed </a:t>
            </a:r>
            <a:endParaRPr lang="en-US" altLang="zh-CN" sz="1400" kern="0" dirty="0"/>
          </a:p>
          <a:p>
            <a:pPr marL="341313" lvl="1" indent="-341313">
              <a:spcBef>
                <a:spcPts val="0"/>
              </a:spcBef>
              <a:spcAft>
                <a:spcPts val="0"/>
              </a:spcAft>
              <a:buBlip>
                <a:blip r:embed="rId2"/>
              </a:buBlip>
              <a:defRPr/>
            </a:pPr>
            <a:r>
              <a:rPr lang="en-US" sz="2000" kern="0" dirty="0"/>
              <a:t>Impacts and dependencies on other WGs:</a:t>
            </a:r>
            <a:endParaRPr lang="de-DE" sz="2000" kern="0" dirty="0"/>
          </a:p>
          <a:p>
            <a:pPr lvl="1">
              <a:spcBef>
                <a:spcPts val="0"/>
              </a:spcBef>
              <a:spcAft>
                <a:spcPts val="0"/>
              </a:spcAft>
              <a:defRPr/>
            </a:pPr>
            <a:r>
              <a:rPr lang="en-US" sz="1400" kern="0" dirty="0"/>
              <a:t>Collaboration with SA2 on NWDAF.</a:t>
            </a:r>
            <a:endParaRPr lang="de-DE" sz="1400" kern="0" dirty="0"/>
          </a:p>
          <a:p>
            <a:pPr>
              <a:spcBef>
                <a:spcPts val="0"/>
              </a:spcBef>
              <a:spcAft>
                <a:spcPts val="0"/>
              </a:spcAft>
              <a:defRPr/>
            </a:pPr>
            <a:r>
              <a:rPr lang="de-DE" sz="2000" kern="0" dirty="0"/>
              <a:t>Next steps:</a:t>
            </a:r>
          </a:p>
          <a:p>
            <a:pPr lvl="1">
              <a:defRPr/>
            </a:pPr>
            <a:r>
              <a:rPr lang="en-US" altLang="zh-CN" sz="1400" dirty="0"/>
              <a:t>Complete the work on the WT1</a:t>
            </a:r>
          </a:p>
          <a:p>
            <a:pPr lvl="1">
              <a:defRPr/>
            </a:pPr>
            <a:r>
              <a:rPr lang="en-US" altLang="zh-CN" sz="1400" dirty="0"/>
              <a:t>Continue the work on the WT2</a:t>
            </a:r>
            <a:endParaRPr lang="en-US" sz="1400" kern="0" dirty="0">
              <a:highlight>
                <a:srgbClr val="00FF00"/>
              </a:highlight>
            </a:endParaRPr>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4170131265"/>
              </p:ext>
            </p:extLst>
          </p:nvPr>
        </p:nvGraphicFramePr>
        <p:xfrm>
          <a:off x="420612" y="1431600"/>
          <a:ext cx="10907183" cy="931093"/>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r" fontAlgn="b"/>
                      <a:r>
                        <a:rPr lang="en-US" altLang="zh-CN" sz="1100" b="0" i="0" u="none" strike="noStrike">
                          <a:solidFill>
                            <a:srgbClr val="000000"/>
                          </a:solidFill>
                          <a:effectLst/>
                          <a:latin typeface="+mn-lt"/>
                          <a:ea typeface="等线" panose="02010600030101010101" pitchFamily="2" charset="-122"/>
                          <a:cs typeface="Arial" panose="020B0604020202020204" pitchFamily="34" charset="0"/>
                        </a:rPr>
                        <a:t>1020020</a:t>
                      </a:r>
                    </a:p>
                  </a:txBody>
                  <a:tcPr marL="7620" marR="7620" marT="7620" marB="0" anchor="b"/>
                </a:tc>
                <a:tc>
                  <a:txBody>
                    <a:bodyPr/>
                    <a:lstStyle/>
                    <a:p>
                      <a:pPr algn="l" fontAlgn="b"/>
                      <a:r>
                        <a:rPr lang="en-US" sz="1100" b="0" i="0" u="none" strike="noStrike">
                          <a:solidFill>
                            <a:srgbClr val="000000"/>
                          </a:solidFill>
                          <a:effectLst/>
                          <a:latin typeface="+mn-lt"/>
                          <a:ea typeface="等线" panose="02010600030101010101" pitchFamily="2" charset="-122"/>
                          <a:cs typeface="Arial" panose="020B0604020202020204" pitchFamily="34" charset="0"/>
                        </a:rPr>
                        <a:t>Study on Enhancement of Management Aspects related to NWDAF Phase 2 </a:t>
                      </a:r>
                    </a:p>
                  </a:txBody>
                  <a:tcPr marL="7620" marR="7620" marT="7620" marB="0" anchor="b"/>
                </a:tc>
                <a:tc>
                  <a:txBody>
                    <a:bodyPr/>
                    <a:lstStyle/>
                    <a:p>
                      <a:pPr algn="l" fontAlgn="b"/>
                      <a:r>
                        <a:rPr lang="en-US" sz="1100" b="0" i="0" u="none" strike="noStrike">
                          <a:solidFill>
                            <a:srgbClr val="000000"/>
                          </a:solidFill>
                          <a:effectLst/>
                          <a:latin typeface="+mn-lt"/>
                          <a:ea typeface="等线" panose="02010600030101010101" pitchFamily="2" charset="-122"/>
                          <a:cs typeface="Arial" panose="020B0604020202020204" pitchFamily="34" charset="0"/>
                        </a:rPr>
                        <a:t>FS_NWDAF_OAM_Ph2</a:t>
                      </a:r>
                    </a:p>
                  </a:txBody>
                  <a:tcPr marL="7620" marR="7620" marT="7620" marB="0" anchor="b"/>
                </a:tc>
                <a:tc>
                  <a:txBody>
                    <a:bodyPr/>
                    <a:lstStyle/>
                    <a:p>
                      <a:pPr algn="l" fontAlgn="t"/>
                      <a:r>
                        <a:rPr lang="en-US" altLang="zh-CN" sz="1100" b="0" i="0" u="none" strike="noStrike" dirty="0">
                          <a:solidFill>
                            <a:srgbClr val="000000"/>
                          </a:solidFill>
                          <a:effectLst/>
                          <a:latin typeface="+mn-lt"/>
                          <a:ea typeface="等线" panose="02010600030101010101" pitchFamily="2" charset="-122"/>
                        </a:rPr>
                        <a:t>09/09/2024</a:t>
                      </a:r>
                    </a:p>
                  </a:txBody>
                  <a:tcPr marL="7620" marR="7620" marT="7620" marB="0"/>
                </a:tc>
                <a:tc>
                  <a:txBody>
                    <a:bodyPr/>
                    <a:lstStyle/>
                    <a:p>
                      <a:pPr algn="l" fontAlgn="t"/>
                      <a:r>
                        <a:rPr lang="en-US" altLang="zh-CN" sz="1100" b="0" i="0" u="none" strike="noStrike">
                          <a:solidFill>
                            <a:srgbClr val="000000"/>
                          </a:solidFill>
                          <a:effectLst/>
                          <a:latin typeface="+mn-lt"/>
                          <a:ea typeface="等线" panose="02010600030101010101" pitchFamily="2" charset="-122"/>
                        </a:rPr>
                        <a:t>75%</a:t>
                      </a:r>
                    </a:p>
                  </a:txBody>
                  <a:tcPr marL="7620" marR="7620" marT="7620" marB="0"/>
                </a:tc>
                <a:tc>
                  <a:txBody>
                    <a:bodyPr/>
                    <a:lstStyle/>
                    <a:p>
                      <a:pPr algn="l" fontAlgn="t"/>
                      <a:r>
                        <a:rPr lang="en-US" sz="1100" b="0" i="0" u="sng" strike="noStrike">
                          <a:solidFill>
                            <a:srgbClr val="0563C1"/>
                          </a:solidFill>
                          <a:effectLst/>
                          <a:latin typeface="+mn-lt"/>
                          <a:ea typeface="等线" panose="02010600030101010101" pitchFamily="2" charset="-122"/>
                          <a:hlinkClick r:id="rId3"/>
                        </a:rPr>
                        <a:t>SP-231724</a:t>
                      </a:r>
                      <a:endParaRPr lang="en-US" sz="1100" b="0" i="0" u="sng" strike="noStrike">
                        <a:solidFill>
                          <a:srgbClr val="0563C1"/>
                        </a:solidFill>
                        <a:effectLst/>
                        <a:latin typeface="+mn-lt"/>
                        <a:ea typeface="等线" panose="02010600030101010101" pitchFamily="2" charset="-122"/>
                      </a:endParaRPr>
                    </a:p>
                  </a:txBody>
                  <a:tcPr marL="7620" marR="7620" marT="7620" marB="0"/>
                </a:tc>
                <a:tc>
                  <a:txBody>
                    <a:bodyPr/>
                    <a:lstStyle/>
                    <a:p>
                      <a:pPr algn="r" fontAlgn="b"/>
                      <a:r>
                        <a:rPr lang="en-US" altLang="zh-CN" sz="1100" b="0" i="0" u="none" strike="noStrike" dirty="0">
                          <a:solidFill>
                            <a:schemeClr val="tx1"/>
                          </a:solidFill>
                          <a:effectLst/>
                          <a:highlight>
                            <a:srgbClr val="00FF00"/>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11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1050031</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Enhancement of Management Aspects Related of NWDAF Phase 2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NWDAF_OAM_Ph2</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06/06/2025</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0%</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4"/>
                        </a:rPr>
                        <a:t>SP-241378</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algn="r" fontAlgn="b"/>
                      <a:r>
                        <a:rPr lang="en-US" altLang="zh-CN" sz="1000" b="0" i="0" u="none" strike="noStrike" dirty="0">
                          <a:solidFill>
                            <a:srgbClr val="FF0000"/>
                          </a:solidFill>
                          <a:effectLst/>
                          <a:latin typeface="+mn-lt"/>
                          <a:ea typeface="等线" panose="02010600030101010101" pitchFamily="2" charset="-122"/>
                          <a:cs typeface="Arial" panose="020B0604020202020204" pitchFamily="34" charset="0"/>
                        </a:rPr>
                        <a:t>60%</a:t>
                      </a: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000" b="0" i="0" u="none" strike="noStrike" kern="1200" dirty="0">
                        <a:solidFill>
                          <a:srgbClr val="00B050"/>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3745383161"/>
                  </a:ext>
                </a:extLst>
              </a:tr>
            </a:tbl>
          </a:graphicData>
        </a:graphic>
      </p:graphicFrame>
      <p:sp>
        <p:nvSpPr>
          <p:cNvPr id="7" name="矩形 5">
            <a:extLst>
              <a:ext uri="{FF2B5EF4-FFF2-40B4-BE49-F238E27FC236}">
                <a16:creationId xmlns:a16="http://schemas.microsoft.com/office/drawing/2014/main" id="{431584C2-EA96-443C-B441-F0600CFFBB61}"/>
              </a:ext>
            </a:extLst>
          </p:cNvPr>
          <p:cNvSpPr/>
          <p:nvPr/>
        </p:nvSpPr>
        <p:spPr>
          <a:xfrm>
            <a:off x="8684704" y="0"/>
            <a:ext cx="2691763" cy="292388"/>
          </a:xfrm>
          <a:prstGeom prst="rect">
            <a:avLst/>
          </a:prstGeom>
        </p:spPr>
        <p:txBody>
          <a:bodyPr wrap="none">
            <a:spAutoFit/>
          </a:bodyPr>
          <a:lstStyle/>
          <a:p>
            <a:r>
              <a:rPr lang="en-US" altLang="zh-CN" dirty="0">
                <a:solidFill>
                  <a:schemeClr val="bg1"/>
                </a:solidFill>
                <a:highlight>
                  <a:srgbClr val="008080"/>
                </a:highlight>
              </a:rPr>
              <a:t>OAM Support to Network features</a:t>
            </a:r>
            <a:endParaRPr lang="zh-CN" altLang="en-US" dirty="0">
              <a:solidFill>
                <a:schemeClr val="bg1"/>
              </a:solidFill>
              <a:highlight>
                <a:srgbClr val="008080"/>
              </a:highlight>
            </a:endParaRPr>
          </a:p>
        </p:txBody>
      </p:sp>
    </p:spTree>
    <p:extLst>
      <p:ext uri="{BB962C8B-B14F-4D97-AF65-F5344CB8AC3E}">
        <p14:creationId xmlns:p14="http://schemas.microsoft.com/office/powerpoint/2010/main" val="29421595"/>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p:txBody>
          <a:bodyPr/>
          <a:lstStyle/>
          <a:p>
            <a:r>
              <a:rPr lang="en-GB" altLang="en-US" sz="3200" b="1" dirty="0"/>
              <a:t>19. NSM: </a:t>
            </a:r>
            <a:r>
              <a:rPr lang="en-US" altLang="en-US" sz="3200" b="1" dirty="0"/>
              <a:t>Study on Management of Network Sharing Phase3  </a:t>
            </a:r>
            <a:endParaRPr lang="en-GB" altLang="en-US" sz="3200"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0808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SA#105:</a:t>
            </a:r>
          </a:p>
          <a:p>
            <a:pPr marL="457200" lvl="1" indent="0">
              <a:spcBef>
                <a:spcPts val="0"/>
              </a:spcBef>
              <a:spcAft>
                <a:spcPts val="0"/>
              </a:spcAft>
              <a:buNone/>
              <a:defRPr/>
            </a:pPr>
            <a:r>
              <a:rPr lang="en-US" altLang="zh-CN" sz="1200" kern="0" dirty="0"/>
              <a:t>For WT-1:</a:t>
            </a:r>
          </a:p>
          <a:p>
            <a:pPr lvl="1">
              <a:spcBef>
                <a:spcPts val="0"/>
              </a:spcBef>
              <a:spcAft>
                <a:spcPts val="0"/>
              </a:spcAft>
              <a:defRPr/>
            </a:pPr>
            <a:r>
              <a:rPr lang="en-US" altLang="zh-CN" sz="1200" kern="0" dirty="0"/>
              <a:t>Evaluation, conclusions and recommendations of Use Case #1 Service-based management architecture and access requirements for MOCN is added.</a:t>
            </a:r>
          </a:p>
          <a:p>
            <a:pPr marL="457200" lvl="1" indent="0">
              <a:spcBef>
                <a:spcPts val="0"/>
              </a:spcBef>
              <a:spcAft>
                <a:spcPts val="0"/>
              </a:spcAft>
              <a:buNone/>
              <a:defRPr/>
            </a:pPr>
            <a:r>
              <a:rPr lang="en-US" altLang="zh-CN" sz="1200" kern="0" dirty="0"/>
              <a:t>For WT-2:</a:t>
            </a:r>
          </a:p>
          <a:p>
            <a:pPr lvl="1">
              <a:spcBef>
                <a:spcPts val="0"/>
              </a:spcBef>
              <a:spcAft>
                <a:spcPts val="0"/>
              </a:spcAft>
              <a:defRPr/>
            </a:pPr>
            <a:r>
              <a:rPr lang="en-US" altLang="zh-CN" sz="1200" kern="0" dirty="0"/>
              <a:t>Evaluation, conclusions and recommendations of Use Case #2 Trace job and collection requirements for POPs is added.</a:t>
            </a:r>
          </a:p>
          <a:p>
            <a:pPr marL="457200" lvl="1" indent="0">
              <a:spcBef>
                <a:spcPts val="0"/>
              </a:spcBef>
              <a:spcAft>
                <a:spcPts val="0"/>
              </a:spcAft>
              <a:buNone/>
              <a:defRPr/>
            </a:pPr>
            <a:r>
              <a:rPr lang="en-US" altLang="zh-CN" sz="1200" kern="0" dirty="0"/>
              <a:t>For WT-3:</a:t>
            </a:r>
          </a:p>
          <a:p>
            <a:pPr lvl="1">
              <a:spcBef>
                <a:spcPts val="0"/>
              </a:spcBef>
              <a:spcAft>
                <a:spcPts val="0"/>
              </a:spcAft>
              <a:defRPr/>
            </a:pPr>
            <a:r>
              <a:rPr lang="en-US" altLang="zh-CN" sz="1200" kern="0" dirty="0"/>
              <a:t>Evaluation, conclusions and recommendations of Use Case #3-#6 Management of Indirect Network Sharing are added.</a:t>
            </a:r>
          </a:p>
          <a:p>
            <a:pPr marL="457200" lvl="1" indent="0">
              <a:spcBef>
                <a:spcPts val="0"/>
              </a:spcBef>
              <a:spcAft>
                <a:spcPts val="0"/>
              </a:spcAft>
              <a:buNone/>
              <a:defRPr/>
            </a:pPr>
            <a:r>
              <a:rPr lang="en-US" altLang="zh-CN" sz="1200" kern="0" dirty="0"/>
              <a:t> </a:t>
            </a:r>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endParaRPr lang="en-US" sz="1200" kern="0" dirty="0"/>
          </a:p>
          <a:p>
            <a:pPr lvl="1">
              <a:spcBef>
                <a:spcPts val="0"/>
              </a:spcBef>
              <a:spcAft>
                <a:spcPts val="0"/>
              </a:spcAft>
              <a:defRPr/>
            </a:pPr>
            <a:r>
              <a:rPr lang="en-US" sz="1200" kern="0" dirty="0"/>
              <a:t>SA1 and SA2</a:t>
            </a:r>
            <a:endParaRPr lang="de-DE" sz="1200" kern="0" dirty="0"/>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highlight>
                  <a:srgbClr val="00FF00"/>
                </a:highlight>
              </a:rPr>
              <a:t>This study is completed, Rel-19 normative work will start from next meeting.</a:t>
            </a:r>
            <a:endParaRPr lang="en-US" altLang="zh-CN" sz="1200" kern="0" dirty="0"/>
          </a:p>
          <a:p>
            <a:pPr lvl="1">
              <a:defRPr/>
            </a:pPr>
            <a:endParaRPr lang="en-US"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3886021036"/>
              </p:ext>
            </p:extLst>
          </p:nvPr>
        </p:nvGraphicFramePr>
        <p:xfrm>
          <a:off x="420612" y="1244738"/>
          <a:ext cx="10907183" cy="729366"/>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277209">
                  <a:extLst>
                    <a:ext uri="{9D8B030D-6E8A-4147-A177-3AD203B41FA5}">
                      <a16:colId xmlns:a16="http://schemas.microsoft.com/office/drawing/2014/main" val="20001"/>
                    </a:ext>
                  </a:extLst>
                </a:gridCol>
                <a:gridCol w="148049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600" dirty="0"/>
                        <a:t>UID</a:t>
                      </a:r>
                    </a:p>
                  </a:txBody>
                  <a:tcPr marL="48004" marR="48004" marT="0" marB="0" anchor="ctr"/>
                </a:tc>
                <a:tc>
                  <a:txBody>
                    <a:bodyPr/>
                    <a:lstStyle/>
                    <a:p>
                      <a:pPr algn="ctr">
                        <a:lnSpc>
                          <a:spcPct val="107000"/>
                        </a:lnSpc>
                        <a:spcAft>
                          <a:spcPts val="800"/>
                        </a:spcAft>
                      </a:pPr>
                      <a:r>
                        <a:rPr lang="en-GB" sz="1600" dirty="0"/>
                        <a:t>Name</a:t>
                      </a:r>
                    </a:p>
                  </a:txBody>
                  <a:tcPr marL="48004" marR="48004" marT="0" marB="0" anchor="ctr"/>
                </a:tc>
                <a:tc>
                  <a:txBody>
                    <a:bodyPr/>
                    <a:lstStyle/>
                    <a:p>
                      <a:pPr algn="ctr">
                        <a:lnSpc>
                          <a:spcPct val="107000"/>
                        </a:lnSpc>
                        <a:spcAft>
                          <a:spcPts val="800"/>
                        </a:spcAft>
                      </a:pPr>
                      <a:r>
                        <a:rPr lang="en-GB" sz="1600" dirty="0"/>
                        <a:t>Acronym</a:t>
                      </a:r>
                    </a:p>
                  </a:txBody>
                  <a:tcPr marL="48004" marR="48004" marT="0" marB="0" anchor="ctr"/>
                </a:tc>
                <a:tc>
                  <a:txBody>
                    <a:bodyPr/>
                    <a:lstStyle/>
                    <a:p>
                      <a:pPr algn="ctr">
                        <a:lnSpc>
                          <a:spcPct val="107000"/>
                        </a:lnSpc>
                        <a:spcAft>
                          <a:spcPts val="800"/>
                        </a:spcAft>
                      </a:pPr>
                      <a:r>
                        <a:rPr lang="en-GB" sz="1600" dirty="0"/>
                        <a:t>Target </a:t>
                      </a:r>
                      <a:r>
                        <a:rPr lang="en-GB" sz="1050" dirty="0"/>
                        <a:t>(dd/mm/</a:t>
                      </a:r>
                      <a:r>
                        <a:rPr lang="en-GB" sz="1050" dirty="0" err="1"/>
                        <a:t>yyyy</a:t>
                      </a:r>
                      <a:r>
                        <a:rPr lang="en-GB" sz="1050" dirty="0"/>
                        <a:t>)</a:t>
                      </a:r>
                      <a:endParaRPr lang="en-GB" sz="1600" dirty="0"/>
                    </a:p>
                  </a:txBody>
                  <a:tcPr marL="48004" marR="48004" marT="0" marB="0" anchor="ctr"/>
                </a:tc>
                <a:tc>
                  <a:txBody>
                    <a:bodyPr/>
                    <a:lstStyle/>
                    <a:p>
                      <a:pPr algn="ctr">
                        <a:lnSpc>
                          <a:spcPct val="107000"/>
                        </a:lnSpc>
                        <a:spcAft>
                          <a:spcPts val="800"/>
                        </a:spcAft>
                      </a:pPr>
                      <a:r>
                        <a:rPr lang="en-GB" sz="1600" dirty="0"/>
                        <a:t>Old %</a:t>
                      </a:r>
                    </a:p>
                  </a:txBody>
                  <a:tcPr marL="48004" marR="48004" marT="0" marB="0" anchor="ctr"/>
                </a:tc>
                <a:tc>
                  <a:txBody>
                    <a:bodyPr/>
                    <a:lstStyle/>
                    <a:p>
                      <a:pPr algn="ctr">
                        <a:lnSpc>
                          <a:spcPct val="107000"/>
                        </a:lnSpc>
                        <a:spcAft>
                          <a:spcPts val="800"/>
                        </a:spcAft>
                      </a:pPr>
                      <a:r>
                        <a:rPr lang="en-GB" sz="1600" b="1" kern="1200" dirty="0">
                          <a:solidFill>
                            <a:schemeClr val="lt1"/>
                          </a:solidFill>
                          <a:latin typeface="+mn-lt"/>
                          <a:ea typeface="+mn-ea"/>
                          <a:cs typeface="+mn-cs"/>
                        </a:rPr>
                        <a:t>WID</a:t>
                      </a:r>
                      <a:endParaRPr lang="en-GB" sz="1600" dirty="0">
                        <a:solidFill>
                          <a:srgbClr val="FF0000"/>
                        </a:solidFill>
                      </a:endParaRPr>
                    </a:p>
                  </a:txBody>
                  <a:tcPr marL="48004" marR="48004" marT="0" marB="0" anchor="ctr"/>
                </a:tc>
                <a:tc>
                  <a:txBody>
                    <a:bodyPr/>
                    <a:lstStyle/>
                    <a:p>
                      <a:pPr algn="ctr">
                        <a:lnSpc>
                          <a:spcPct val="107000"/>
                        </a:lnSpc>
                        <a:spcAft>
                          <a:spcPts val="800"/>
                        </a:spcAft>
                      </a:pPr>
                      <a:r>
                        <a:rPr lang="en-GB" sz="1600" dirty="0">
                          <a:solidFill>
                            <a:srgbClr val="FF0000"/>
                          </a:solidFill>
                        </a:rPr>
                        <a:t>New %</a:t>
                      </a:r>
                      <a:endParaRPr lang="en-GB" sz="16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6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50" b="0" i="0" u="none" strike="noStrike" dirty="0">
                          <a:solidFill>
                            <a:srgbClr val="000000"/>
                          </a:solidFill>
                          <a:effectLst/>
                          <a:latin typeface="+mn-lt"/>
                          <a:ea typeface="等线" panose="02010600030101010101" pitchFamily="2" charset="-122"/>
                        </a:rPr>
                        <a:t>1020015</a:t>
                      </a:r>
                    </a:p>
                  </a:txBody>
                  <a:tcPr marL="5799" marR="5799" marT="5799" marB="0"/>
                </a:tc>
                <a:tc>
                  <a:txBody>
                    <a:bodyPr/>
                    <a:lstStyle/>
                    <a:p>
                      <a:pPr algn="l" fontAlgn="t"/>
                      <a:r>
                        <a:rPr lang="en-US" sz="1050" b="0" i="0" u="none" strike="noStrike" dirty="0">
                          <a:solidFill>
                            <a:srgbClr val="000000"/>
                          </a:solidFill>
                          <a:effectLst/>
                          <a:latin typeface="+mn-lt"/>
                          <a:ea typeface="等线" panose="02010600030101010101" pitchFamily="2" charset="-122"/>
                        </a:rPr>
                        <a:t>Study on Management of Network Sharing Phase3 </a:t>
                      </a:r>
                    </a:p>
                  </a:txBody>
                  <a:tcPr marL="5799" marR="5799" marT="5799" marB="0"/>
                </a:tc>
                <a:tc>
                  <a:txBody>
                    <a:bodyPr/>
                    <a:lstStyle/>
                    <a:p>
                      <a:pPr algn="l" fontAlgn="t"/>
                      <a:r>
                        <a:rPr lang="en-US" sz="1050" b="0" i="0" u="none" strike="noStrike">
                          <a:solidFill>
                            <a:srgbClr val="000000"/>
                          </a:solidFill>
                          <a:effectLst/>
                          <a:latin typeface="+mn-lt"/>
                          <a:ea typeface="等线" panose="02010600030101010101" pitchFamily="2" charset="-122"/>
                        </a:rPr>
                        <a:t>FS_NetShare_OAM_Ph3</a:t>
                      </a:r>
                    </a:p>
                  </a:txBody>
                  <a:tcPr marL="5799" marR="5799" marT="5799" marB="0"/>
                </a:tc>
                <a:tc>
                  <a:txBody>
                    <a:bodyPr/>
                    <a:lstStyle/>
                    <a:p>
                      <a:pPr algn="l" fontAlgn="t"/>
                      <a:r>
                        <a:rPr lang="en-US" altLang="zh-CN" sz="1050" b="0" i="0" u="none" strike="noStrike">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50" b="0" i="0" u="none" strike="noStrike" dirty="0">
                          <a:solidFill>
                            <a:srgbClr val="000000"/>
                          </a:solidFill>
                          <a:effectLst/>
                          <a:latin typeface="+mn-lt"/>
                          <a:ea typeface="等线" panose="02010600030101010101" pitchFamily="2" charset="-122"/>
                        </a:rPr>
                        <a:t>90%</a:t>
                      </a:r>
                    </a:p>
                  </a:txBody>
                  <a:tcPr marL="5799" marR="5799" marT="5799" marB="0"/>
                </a:tc>
                <a:tc>
                  <a:txBody>
                    <a:bodyPr/>
                    <a:lstStyle/>
                    <a:p>
                      <a:pPr algn="l" fontAlgn="t"/>
                      <a:r>
                        <a:rPr lang="en-US" sz="1050" b="0" i="0" u="sng" strike="noStrike">
                          <a:solidFill>
                            <a:srgbClr val="0563C1"/>
                          </a:solidFill>
                          <a:effectLst/>
                          <a:latin typeface="+mn-lt"/>
                          <a:ea typeface="等线" panose="02010600030101010101" pitchFamily="2" charset="-122"/>
                          <a:hlinkClick r:id="rId3"/>
                        </a:rPr>
                        <a:t>SP-240966</a:t>
                      </a:r>
                      <a:endParaRPr lang="en-US" sz="1050" b="0" i="0" u="sng" strike="noStrike">
                        <a:solidFill>
                          <a:srgbClr val="0563C1"/>
                        </a:solidFill>
                        <a:effectLst/>
                        <a:latin typeface="+mn-lt"/>
                        <a:ea typeface="等线" panose="02010600030101010101" pitchFamily="2" charset="-122"/>
                      </a:endParaRPr>
                    </a:p>
                  </a:txBody>
                  <a:tcPr marL="5799" marR="5799" marT="5799" marB="0"/>
                </a:tc>
                <a:tc>
                  <a:txBody>
                    <a:bodyPr/>
                    <a:lstStyle/>
                    <a:p>
                      <a:pPr algn="r" fontAlgn="b"/>
                      <a:r>
                        <a:rPr lang="en-US" altLang="zh-CN" sz="105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algn="l" fontAlgn="t"/>
                      <a:endParaRPr lang="en-US" sz="1050" b="0" i="0" u="none" strike="noStrike" kern="1200" dirty="0">
                        <a:solidFill>
                          <a:schemeClr val="tx1"/>
                        </a:solidFill>
                        <a:effectLst/>
                        <a:highlight>
                          <a:srgbClr val="00FFFF"/>
                        </a:highligh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7" name="矩形 5">
            <a:extLst>
              <a:ext uri="{FF2B5EF4-FFF2-40B4-BE49-F238E27FC236}">
                <a16:creationId xmlns:a16="http://schemas.microsoft.com/office/drawing/2014/main" id="{0F264B1F-B74A-4476-A8CA-AA0C8FD18148}"/>
              </a:ext>
            </a:extLst>
          </p:cNvPr>
          <p:cNvSpPr/>
          <p:nvPr/>
        </p:nvSpPr>
        <p:spPr>
          <a:xfrm>
            <a:off x="8684704" y="0"/>
            <a:ext cx="2691763" cy="292388"/>
          </a:xfrm>
          <a:prstGeom prst="rect">
            <a:avLst/>
          </a:prstGeom>
        </p:spPr>
        <p:txBody>
          <a:bodyPr wrap="none">
            <a:spAutoFit/>
          </a:bodyPr>
          <a:lstStyle/>
          <a:p>
            <a:r>
              <a:rPr lang="en-US" altLang="zh-CN" dirty="0">
                <a:solidFill>
                  <a:schemeClr val="bg1"/>
                </a:solidFill>
                <a:highlight>
                  <a:srgbClr val="008080"/>
                </a:highlight>
              </a:rPr>
              <a:t>OAM Support to Network features</a:t>
            </a:r>
            <a:endParaRPr lang="zh-CN" altLang="en-US" dirty="0">
              <a:solidFill>
                <a:schemeClr val="bg1"/>
              </a:solidFill>
              <a:highlight>
                <a:srgbClr val="008080"/>
              </a:highlight>
            </a:endParaRPr>
          </a:p>
        </p:txBody>
      </p:sp>
    </p:spTree>
    <p:extLst>
      <p:ext uri="{BB962C8B-B14F-4D97-AF65-F5344CB8AC3E}">
        <p14:creationId xmlns:p14="http://schemas.microsoft.com/office/powerpoint/2010/main" val="2653841054"/>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a:xfrm>
            <a:off x="1" y="228600"/>
            <a:ext cx="9755188" cy="1143000"/>
          </a:xfrm>
        </p:spPr>
        <p:txBody>
          <a:bodyPr/>
          <a:lstStyle/>
          <a:p>
            <a:r>
              <a:rPr lang="en-GB" altLang="en-US" sz="3200" b="1" dirty="0"/>
              <a:t>20. EE: Rel-19 - </a:t>
            </a:r>
            <a:r>
              <a:rPr lang="en-US" altLang="en-US" sz="3200" b="1" dirty="0"/>
              <a:t>Study on energy efficiency and energy saving aspects of 5G networks and services</a:t>
            </a:r>
            <a:endParaRPr lang="en-GB" altLang="en-US" sz="3200"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0808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SA#105:</a:t>
            </a:r>
          </a:p>
          <a:p>
            <a:pPr lvl="1">
              <a:spcBef>
                <a:spcPts val="0"/>
              </a:spcBef>
              <a:spcAft>
                <a:spcPts val="0"/>
              </a:spcAft>
              <a:defRPr/>
            </a:pPr>
            <a:r>
              <a:rPr lang="en-US" altLang="zh-CN" sz="1200" kern="0" dirty="0"/>
              <a:t>New use cases have been introduced (e.g. renewable energy-based LBO, cell proximity-based energy saving, per-network slice </a:t>
            </a:r>
            <a:r>
              <a:rPr lang="en-US" altLang="zh-CN" sz="1200" kern="0" dirty="0" err="1"/>
              <a:t>gNB</a:t>
            </a:r>
            <a:r>
              <a:rPr lang="en-US" altLang="zh-CN" sz="1200" kern="0" dirty="0"/>
              <a:t> and 5GC NF energy consumption),</a:t>
            </a:r>
          </a:p>
          <a:p>
            <a:pPr lvl="1">
              <a:spcBef>
                <a:spcPts val="0"/>
              </a:spcBef>
              <a:spcAft>
                <a:spcPts val="0"/>
              </a:spcAft>
              <a:defRPr/>
            </a:pPr>
            <a:r>
              <a:rPr lang="en-US" altLang="zh-CN" sz="1200" kern="0" dirty="0"/>
              <a:t>Potential solutions have been elaborated for (existing and new) use cases (e.g. for handling of power shortages, renewable energy enabling 5GC NF re-selection),</a:t>
            </a:r>
          </a:p>
          <a:p>
            <a:pPr lvl="1">
              <a:spcBef>
                <a:spcPts val="0"/>
              </a:spcBef>
              <a:spcAft>
                <a:spcPts val="0"/>
              </a:spcAft>
              <a:defRPr/>
            </a:pPr>
            <a:r>
              <a:rPr lang="en-US" altLang="zh-CN" sz="1200" kern="0" dirty="0"/>
              <a:t>Conclusions and recommendations for normative work have been agreed. </a:t>
            </a:r>
          </a:p>
          <a:p>
            <a:pPr marL="341313" lvl="1" indent="-341313">
              <a:spcBef>
                <a:spcPts val="0"/>
              </a:spcBef>
              <a:spcAft>
                <a:spcPts val="0"/>
              </a:spcAft>
              <a:buBlip>
                <a:blip r:embed="rId2"/>
              </a:buBlip>
              <a:defRPr/>
            </a:pPr>
            <a:endParaRPr lang="en-US" sz="18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r>
              <a:rPr lang="en-US" sz="1200" kern="0" dirty="0"/>
              <a:t>The following WGs address aspects related to this study:</a:t>
            </a:r>
          </a:p>
          <a:p>
            <a:pPr lvl="2">
              <a:spcBef>
                <a:spcPts val="0"/>
              </a:spcBef>
              <a:spcAft>
                <a:spcPts val="0"/>
              </a:spcAft>
              <a:defRPr/>
            </a:pPr>
            <a:r>
              <a:rPr lang="en-US" sz="1200" kern="0" dirty="0"/>
              <a:t>SA1 and SA2, for aspects described in WT-2 and WT-5</a:t>
            </a:r>
          </a:p>
          <a:p>
            <a:pPr lvl="2">
              <a:spcBef>
                <a:spcPts val="0"/>
              </a:spcBef>
              <a:spcAft>
                <a:spcPts val="0"/>
              </a:spcAft>
              <a:defRPr/>
            </a:pPr>
            <a:r>
              <a:rPr lang="en-US" sz="1200" kern="0" dirty="0"/>
              <a:t>RAN1, RAN2 and RAN3, for aspects described in WT-3 and WT-5.</a:t>
            </a:r>
          </a:p>
          <a:p>
            <a:pPr marL="457200" lvl="1" indent="0">
              <a:spcBef>
                <a:spcPts val="0"/>
              </a:spcBef>
              <a:spcAft>
                <a:spcPts val="0"/>
              </a:spcAft>
              <a:buNone/>
              <a:defRPr/>
            </a:pPr>
            <a:endParaRPr lang="de-DE" sz="1200" kern="0" dirty="0"/>
          </a:p>
          <a:p>
            <a:pPr>
              <a:spcBef>
                <a:spcPts val="0"/>
              </a:spcBef>
              <a:spcAft>
                <a:spcPts val="0"/>
              </a:spcAft>
              <a:defRPr/>
            </a:pPr>
            <a:r>
              <a:rPr lang="de-DE" sz="1800" kern="0" dirty="0"/>
              <a:t>Next steps:</a:t>
            </a:r>
          </a:p>
          <a:p>
            <a:pPr lvl="1">
              <a:defRPr/>
            </a:pPr>
            <a:r>
              <a:rPr lang="en-US" altLang="zh-CN" sz="1200" dirty="0">
                <a:highlight>
                  <a:srgbClr val="00FF00"/>
                </a:highlight>
              </a:rPr>
              <a:t>This study is completed, Rel-19 normative work will start from next meeting.</a:t>
            </a:r>
            <a:endParaRPr lang="en-US" altLang="zh-CN"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2483357688"/>
              </p:ext>
            </p:extLst>
          </p:nvPr>
        </p:nvGraphicFramePr>
        <p:xfrm>
          <a:off x="420612" y="1431600"/>
          <a:ext cx="10907183" cy="588193"/>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78550">
                <a:tc>
                  <a:txBody>
                    <a:bodyPr/>
                    <a:lstStyle/>
                    <a:p>
                      <a:pPr algn="l" fontAlgn="t"/>
                      <a:r>
                        <a:rPr lang="en-US" altLang="zh-CN" sz="1000" b="0" i="0" u="none" strike="noStrike" dirty="0">
                          <a:solidFill>
                            <a:srgbClr val="000000"/>
                          </a:solidFill>
                          <a:effectLst/>
                          <a:latin typeface="+mn-lt"/>
                          <a:ea typeface="等线" panose="02010600030101010101" pitchFamily="2" charset="-122"/>
                        </a:rPr>
                        <a:t>1020021</a:t>
                      </a:r>
                    </a:p>
                  </a:txBody>
                  <a:tcPr marL="5799" marR="5799" marT="5799" marB="0"/>
                </a:tc>
                <a:tc>
                  <a:txBody>
                    <a:bodyPr/>
                    <a:lstStyle/>
                    <a:p>
                      <a:pPr algn="l" fontAlgn="t"/>
                      <a:r>
                        <a:rPr lang="en-US" sz="1000" b="0" i="0" u="none" strike="noStrike" dirty="0">
                          <a:solidFill>
                            <a:srgbClr val="000000"/>
                          </a:solidFill>
                          <a:effectLst/>
                          <a:latin typeface="+mn-lt"/>
                          <a:ea typeface="等线" panose="02010600030101010101" pitchFamily="2" charset="-122"/>
                        </a:rPr>
                        <a:t>Study on energy efficiency and energy saving aspects of 5G networks and services </a:t>
                      </a:r>
                    </a:p>
                  </a:txBody>
                  <a:tcPr marL="5799" marR="5799" marT="5799" marB="0"/>
                </a:tc>
                <a:tc>
                  <a:txBody>
                    <a:bodyPr/>
                    <a:lstStyle/>
                    <a:p>
                      <a:pPr algn="l" fontAlgn="t"/>
                      <a:r>
                        <a:rPr lang="en-US" sz="1000" b="0" i="0" u="none" strike="noStrike">
                          <a:solidFill>
                            <a:srgbClr val="000000"/>
                          </a:solidFill>
                          <a:effectLst/>
                          <a:latin typeface="+mn-lt"/>
                          <a:ea typeface="等线" panose="02010600030101010101" pitchFamily="2" charset="-122"/>
                        </a:rPr>
                        <a:t>FS_Energy_OAM_Ph3</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a:solidFill>
                            <a:srgbClr val="000000"/>
                          </a:solidFill>
                          <a:effectLst/>
                          <a:latin typeface="+mn-lt"/>
                          <a:ea typeface="等线" panose="02010600030101010101" pitchFamily="2" charset="-122"/>
                        </a:rPr>
                        <a:t>60%</a:t>
                      </a:r>
                    </a:p>
                  </a:txBody>
                  <a:tcPr marL="5799" marR="5799" marT="5799" marB="0"/>
                </a:tc>
                <a:tc>
                  <a:txBody>
                    <a:bodyPr/>
                    <a:lstStyle/>
                    <a:p>
                      <a:pPr algn="l" fontAlgn="t"/>
                      <a:r>
                        <a:rPr lang="en-US" sz="1000" b="0" i="0" u="sng" strike="noStrike">
                          <a:solidFill>
                            <a:srgbClr val="0563C1"/>
                          </a:solidFill>
                          <a:effectLst/>
                          <a:latin typeface="+mn-lt"/>
                          <a:ea typeface="等线" panose="02010600030101010101" pitchFamily="2" charset="-122"/>
                          <a:hlinkClick r:id="rId3"/>
                        </a:rPr>
                        <a:t>SP-231723</a:t>
                      </a:r>
                      <a:endParaRPr lang="en-US" sz="1000" b="0" i="0" u="sng" strike="noStrike">
                        <a:solidFill>
                          <a:srgbClr val="0563C1"/>
                        </a:solidFill>
                        <a:effectLst/>
                        <a:latin typeface="+mn-lt"/>
                        <a:ea typeface="等线" panose="02010600030101010101" pitchFamily="2" charset="-122"/>
                      </a:endParaRPr>
                    </a:p>
                  </a:txBody>
                  <a:tcPr marL="5799" marR="5799" marT="5799" marB="0"/>
                </a:tc>
                <a:tc>
                  <a:txBody>
                    <a:bodyPr/>
                    <a:lstStyle/>
                    <a:p>
                      <a:pPr algn="r" fontAlgn="b"/>
                      <a:r>
                        <a:rPr lang="en-US" altLang="zh-CN" sz="100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rPr>
                        <a:t>100%</a:t>
                      </a: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000" b="0" i="0" u="none" strike="noStrike" kern="1200" dirty="0">
                        <a:solidFill>
                          <a:srgbClr val="0563C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571506150"/>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a:xfrm>
            <a:off x="1" y="228600"/>
            <a:ext cx="9755188" cy="1143000"/>
          </a:xfrm>
        </p:spPr>
        <p:txBody>
          <a:bodyPr/>
          <a:lstStyle/>
          <a:p>
            <a:r>
              <a:rPr lang="en-GB" altLang="en-US" sz="3200" b="1" dirty="0"/>
              <a:t>21. </a:t>
            </a:r>
            <a:r>
              <a:rPr lang="en-GB" altLang="en-US" sz="3200" b="1" dirty="0" err="1"/>
              <a:t>Mexpo</a:t>
            </a:r>
            <a:r>
              <a:rPr lang="en-GB" altLang="en-US" sz="3200" b="1" dirty="0"/>
              <a:t>: </a:t>
            </a:r>
            <a:r>
              <a:rPr lang="en-US" altLang="en-US" sz="3200" b="1" dirty="0"/>
              <a:t>Study on Enhanced OAM for management exposure to external consumers</a:t>
            </a:r>
            <a:endParaRPr lang="en-GB" altLang="en-US" sz="3200" b="1" dirty="0"/>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0808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SA#105:</a:t>
            </a:r>
          </a:p>
          <a:p>
            <a:pPr marL="457200" lvl="1" indent="0">
              <a:spcBef>
                <a:spcPts val="0"/>
              </a:spcBef>
              <a:spcAft>
                <a:spcPts val="0"/>
              </a:spcAft>
              <a:buNone/>
              <a:defRPr/>
            </a:pPr>
            <a:endParaRPr lang="en-US" altLang="zh-CN" sz="1200" kern="0" dirty="0"/>
          </a:p>
          <a:p>
            <a:pPr lvl="1">
              <a:spcBef>
                <a:spcPts val="0"/>
              </a:spcBef>
              <a:spcAft>
                <a:spcPts val="0"/>
              </a:spcAft>
              <a:defRPr/>
            </a:pPr>
            <a:r>
              <a:rPr lang="en-US" altLang="zh-CN" sz="1200" kern="0" dirty="0"/>
              <a:t>Revised SID proposes to down scope to objectives, i.e., to remove WT-2 and WT-3, as there has not been any content related to these WTs in the TR 28.879.</a:t>
            </a:r>
          </a:p>
          <a:p>
            <a:pPr lvl="1">
              <a:spcBef>
                <a:spcPts val="0"/>
              </a:spcBef>
              <a:spcAft>
                <a:spcPts val="0"/>
              </a:spcAft>
              <a:defRPr/>
            </a:pPr>
            <a:r>
              <a:rPr lang="en-US" altLang="zh-CN" sz="1200" kern="0" dirty="0"/>
              <a:t>TR 28.879 was enhanced to describe the scope and address comments from </a:t>
            </a:r>
            <a:r>
              <a:rPr lang="en-US" altLang="zh-CN" sz="1200" kern="0" dirty="0" err="1"/>
              <a:t>editHelp</a:t>
            </a:r>
            <a:r>
              <a:rPr lang="en-US" altLang="zh-CN" sz="1200" kern="0" dirty="0"/>
              <a:t>.</a:t>
            </a:r>
          </a:p>
          <a:p>
            <a:pPr lvl="1">
              <a:spcBef>
                <a:spcPts val="0"/>
              </a:spcBef>
              <a:spcAft>
                <a:spcPts val="0"/>
              </a:spcAft>
              <a:defRPr/>
            </a:pPr>
            <a:r>
              <a:rPr lang="en-US" altLang="zh-CN" sz="1200" kern="0" dirty="0"/>
              <a:t>The group agreed on the following aspects :</a:t>
            </a:r>
          </a:p>
          <a:p>
            <a:pPr lvl="2">
              <a:spcBef>
                <a:spcPts val="0"/>
              </a:spcBef>
              <a:spcAft>
                <a:spcPts val="0"/>
              </a:spcAft>
              <a:defRPr/>
            </a:pPr>
            <a:r>
              <a:rPr lang="en-US" altLang="zh-CN" sz="1100" kern="0" dirty="0"/>
              <a:t>For the exposure of management services through the CAPIF framework, 3GPP management system should define a functional entity to provide the API provider domain functions.</a:t>
            </a:r>
          </a:p>
          <a:p>
            <a:pPr lvl="2">
              <a:spcBef>
                <a:spcPts val="0"/>
              </a:spcBef>
              <a:spcAft>
                <a:spcPts val="0"/>
              </a:spcAft>
              <a:defRPr/>
            </a:pPr>
            <a:r>
              <a:rPr lang="en-US" altLang="zh-CN" sz="1100" kern="0" dirty="0"/>
              <a:t>new potential solutions (together with their evaluations) were introduced for:</a:t>
            </a:r>
          </a:p>
          <a:p>
            <a:pPr lvl="3">
              <a:spcBef>
                <a:spcPts val="0"/>
              </a:spcBef>
              <a:spcAft>
                <a:spcPts val="0"/>
              </a:spcAft>
              <a:defRPr/>
            </a:pPr>
            <a:r>
              <a:rPr lang="en-US" altLang="zh-CN" sz="1100" kern="0" dirty="0"/>
              <a:t>Use case #2: Publishing of management services to the CCF</a:t>
            </a:r>
          </a:p>
          <a:p>
            <a:pPr lvl="3">
              <a:spcBef>
                <a:spcPts val="0"/>
              </a:spcBef>
              <a:spcAft>
                <a:spcPts val="0"/>
              </a:spcAft>
              <a:defRPr/>
            </a:pPr>
            <a:r>
              <a:rPr lang="en-US" altLang="zh-CN" sz="1100" kern="0" dirty="0"/>
              <a:t>Use case #4: Authorization of the external </a:t>
            </a:r>
            <a:r>
              <a:rPr lang="en-US" altLang="zh-CN" sz="1100" kern="0" dirty="0" err="1"/>
              <a:t>MnS</a:t>
            </a:r>
            <a:r>
              <a:rPr lang="en-US" altLang="zh-CN" sz="1100" kern="0" dirty="0"/>
              <a:t> consumer to access the management service API</a:t>
            </a:r>
          </a:p>
          <a:p>
            <a:pPr lvl="2">
              <a:spcBef>
                <a:spcPts val="0"/>
              </a:spcBef>
              <a:spcAft>
                <a:spcPts val="0"/>
              </a:spcAft>
              <a:defRPr/>
            </a:pPr>
            <a:r>
              <a:rPr lang="en-US" altLang="zh-CN" sz="1100" kern="0" dirty="0"/>
              <a:t>All use cases now have requirement(s), potential solution(s) and evaluation of potential solution(s), with Common API Framework (CAPIF) as the selected exposure framework.</a:t>
            </a:r>
          </a:p>
          <a:p>
            <a:pPr lvl="3">
              <a:spcBef>
                <a:spcPts val="0"/>
              </a:spcBef>
              <a:spcAft>
                <a:spcPts val="0"/>
              </a:spcAft>
              <a:defRPr/>
            </a:pPr>
            <a:r>
              <a:rPr lang="en-US" altLang="zh-CN" sz="1100" kern="0" dirty="0"/>
              <a:t>Exception is Use Case #3: Configuring discovery policy information for an external </a:t>
            </a:r>
            <a:r>
              <a:rPr lang="en-US" altLang="zh-CN" sz="1100" kern="0" dirty="0" err="1"/>
              <a:t>MnS</a:t>
            </a:r>
            <a:r>
              <a:rPr lang="en-US" altLang="zh-CN" sz="1100" kern="0" dirty="0"/>
              <a:t> consumer, for which no impact on 3GPP management system has been identified. </a:t>
            </a:r>
          </a:p>
          <a:p>
            <a:pPr lvl="2">
              <a:spcBef>
                <a:spcPts val="0"/>
              </a:spcBef>
              <a:spcAft>
                <a:spcPts val="0"/>
              </a:spcAft>
              <a:defRPr/>
            </a:pPr>
            <a:r>
              <a:rPr lang="en-US" altLang="zh-CN" sz="1100" kern="0" dirty="0"/>
              <a:t>The conclusion and recommendation for the normative work for exposure of management services to external consumers has been documented.</a:t>
            </a:r>
          </a:p>
          <a:p>
            <a:pPr lvl="1">
              <a:spcBef>
                <a:spcPts val="0"/>
              </a:spcBef>
              <a:spcAft>
                <a:spcPts val="0"/>
              </a:spcAft>
              <a:defRPr/>
            </a:pPr>
            <a:endParaRPr lang="en-US" altLang="zh-CN" sz="12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r>
              <a:rPr lang="en-US" sz="1200" kern="0" dirty="0"/>
              <a:t>Solutions proposed for identified use cases build upon R18 CAPIF features. Rel-18 CRs approved by SA6 (CAPIF stage-2), CT3 (CAPIF stage-3) and SA3 (CAPIF related security aspects) may impact these solutions; coordination will be required in such cases.</a:t>
            </a:r>
            <a:endParaRPr lang="de-DE" sz="1200" kern="0" dirty="0"/>
          </a:p>
          <a:p>
            <a:pPr>
              <a:spcBef>
                <a:spcPts val="0"/>
              </a:spcBef>
              <a:spcAft>
                <a:spcPts val="0"/>
              </a:spcAft>
              <a:defRPr/>
            </a:pPr>
            <a:r>
              <a:rPr lang="de-DE" sz="1800" kern="0" dirty="0"/>
              <a:t>Next steps:</a:t>
            </a:r>
          </a:p>
          <a:p>
            <a:pPr lvl="1">
              <a:defRPr/>
            </a:pPr>
            <a:r>
              <a:rPr lang="en-US" altLang="zh-CN" sz="1200" dirty="0">
                <a:highlight>
                  <a:srgbClr val="00FF00"/>
                </a:highlight>
              </a:rPr>
              <a:t>This study is completed, Rel-19 normative work will start from next meeting.</a:t>
            </a:r>
            <a:endParaRPr lang="en-US" altLang="zh-CN"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3108802325"/>
              </p:ext>
            </p:extLst>
          </p:nvPr>
        </p:nvGraphicFramePr>
        <p:xfrm>
          <a:off x="420612" y="1431600"/>
          <a:ext cx="10907183" cy="588193"/>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r>
                        <a:rPr lang="en-US" altLang="zh-CN" sz="1000" b="0" i="0" u="none" strike="noStrike" dirty="0">
                          <a:solidFill>
                            <a:srgbClr val="000000"/>
                          </a:solidFill>
                          <a:effectLst/>
                          <a:latin typeface="+mn-lt"/>
                          <a:ea typeface="等线" panose="02010600030101010101" pitchFamily="2" charset="-122"/>
                        </a:rPr>
                        <a:t>1020022</a:t>
                      </a:r>
                    </a:p>
                  </a:txBody>
                  <a:tcPr marL="5799" marR="5799" marT="5799" marB="0"/>
                </a:tc>
                <a:tc>
                  <a:txBody>
                    <a:bodyPr/>
                    <a:lstStyle/>
                    <a:p>
                      <a:pPr algn="l" fontAlgn="t"/>
                      <a:r>
                        <a:rPr lang="en-US" sz="1000" b="0" i="1" u="none" strike="noStrike" dirty="0">
                          <a:solidFill>
                            <a:srgbClr val="000000"/>
                          </a:solidFill>
                          <a:effectLst/>
                          <a:latin typeface="+mn-lt"/>
                          <a:ea typeface="等线" panose="02010600030101010101" pitchFamily="2" charset="-122"/>
                        </a:rPr>
                        <a:t>Study on Enhanced OAM for management exposure to external consumers </a:t>
                      </a:r>
                    </a:p>
                  </a:txBody>
                  <a:tcPr marL="5799" marR="5799" marT="5799" marB="0"/>
                </a:tc>
                <a:tc>
                  <a:txBody>
                    <a:bodyPr/>
                    <a:lstStyle/>
                    <a:p>
                      <a:pPr algn="l" fontAlgn="t"/>
                      <a:r>
                        <a:rPr lang="en-US" sz="1000" b="0" i="0" u="none" strike="noStrike" dirty="0" err="1">
                          <a:solidFill>
                            <a:srgbClr val="000000"/>
                          </a:solidFill>
                          <a:effectLst/>
                          <a:latin typeface="+mn-lt"/>
                          <a:ea typeface="等线" panose="02010600030101010101" pitchFamily="2" charset="-122"/>
                        </a:rPr>
                        <a:t>FS_MExpo</a:t>
                      </a:r>
                      <a:endParaRPr lang="en-US" sz="1000" b="0" i="0" u="none" strike="noStrike" dirty="0">
                        <a:solidFill>
                          <a:srgbClr val="000000"/>
                        </a:solidFill>
                        <a:effectLst/>
                        <a:latin typeface="+mn-lt"/>
                        <a:ea typeface="等线" panose="02010600030101010101" pitchFamily="2" charset="-122"/>
                      </a:endParaRPr>
                    </a:p>
                  </a:txBody>
                  <a:tcPr marL="5799" marR="5799" marT="5799" marB="0"/>
                </a:tc>
                <a:tc>
                  <a:txBody>
                    <a:bodyPr/>
                    <a:lstStyle/>
                    <a:p>
                      <a:pPr algn="l" fontAlgn="t"/>
                      <a:r>
                        <a:rPr lang="en-US" altLang="zh-CN" sz="1000" b="0" i="0" u="none" strike="noStrike" dirty="0">
                          <a:solidFill>
                            <a:srgbClr val="000000"/>
                          </a:solidFill>
                          <a:effectLs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dirty="0">
                          <a:solidFill>
                            <a:srgbClr val="000000"/>
                          </a:solidFill>
                          <a:effectLst/>
                          <a:latin typeface="+mn-lt"/>
                          <a:ea typeface="等线" panose="02010600030101010101" pitchFamily="2" charset="-122"/>
                        </a:rPr>
                        <a:t>60%</a:t>
                      </a:r>
                    </a:p>
                  </a:txBody>
                  <a:tcPr marL="5799" marR="5799" marT="5799" marB="0"/>
                </a:tc>
                <a:tc>
                  <a:txBody>
                    <a:bodyPr/>
                    <a:lstStyle/>
                    <a:p>
                      <a:pPr algn="l" fontAlgn="t"/>
                      <a:r>
                        <a:rPr lang="en-US" sz="1000" b="0" i="0" u="sng" strike="noStrike" dirty="0">
                          <a:solidFill>
                            <a:srgbClr val="0563C1"/>
                          </a:solidFill>
                          <a:effectLst/>
                          <a:latin typeface="+mn-lt"/>
                          <a:ea typeface="等线" panose="02010600030101010101" pitchFamily="2" charset="-122"/>
                          <a:hlinkClick r:id="rId3"/>
                        </a:rPr>
                        <a:t>SP-240967</a:t>
                      </a:r>
                      <a:endParaRPr lang="en-US" sz="1000" b="0" i="0" u="sng" strike="noStrike" dirty="0">
                        <a:solidFill>
                          <a:srgbClr val="0563C1"/>
                        </a:solidFill>
                        <a:effectLst/>
                        <a:latin typeface="+mn-lt"/>
                        <a:ea typeface="等线" panose="02010600030101010101" pitchFamily="2" charset="-122"/>
                      </a:endParaRPr>
                    </a:p>
                  </a:txBody>
                  <a:tcPr marL="5799" marR="5799" marT="5799" marB="0"/>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highlight>
                            <a:srgbClr val="00FF00"/>
                          </a:highlight>
                          <a:latin typeface="+mn-lt"/>
                          <a:ea typeface="等线" panose="02010600030101010101" pitchFamily="2" charset="-122"/>
                          <a:cs typeface="Arial" panose="020B0604020202020204" pitchFamily="34" charset="0"/>
                        </a:rPr>
                        <a:t>100%</a:t>
                      </a:r>
                      <a:endParaRPr lang="en-US" altLang="zh-CN" sz="1000" b="0" i="0" u="none" strike="noStrike" dirty="0">
                        <a:solidFill>
                          <a:srgbClr val="00B050"/>
                        </a:solidFill>
                        <a:effectLst/>
                        <a:latin typeface="+mn-lt"/>
                        <a:ea typeface="等线" panose="02010600030101010101" pitchFamily="2" charset="-122"/>
                        <a:cs typeface="Arial" panose="020B0604020202020204" pitchFamily="34" charset="0"/>
                      </a:endParaRP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000" b="0" i="0" u="none" strike="noStrike" kern="1200" dirty="0">
                        <a:solidFill>
                          <a:srgbClr val="00B050"/>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2263109313"/>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96221DFE-BF72-4AC7-BB51-3BFEB65732D9}"/>
              </a:ext>
            </a:extLst>
          </p:cNvPr>
          <p:cNvSpPr>
            <a:spLocks noGrp="1"/>
          </p:cNvSpPr>
          <p:nvPr>
            <p:ph type="title"/>
          </p:nvPr>
        </p:nvSpPr>
        <p:spPr>
          <a:xfrm>
            <a:off x="1" y="228600"/>
            <a:ext cx="9755188" cy="1143000"/>
          </a:xfrm>
        </p:spPr>
        <p:txBody>
          <a:bodyPr/>
          <a:lstStyle/>
          <a:p>
            <a:r>
              <a:rPr lang="en-GB" altLang="en-US" sz="3200" b="1" dirty="0">
                <a:solidFill>
                  <a:srgbClr val="00B050"/>
                </a:solidFill>
              </a:rPr>
              <a:t>22. </a:t>
            </a:r>
            <a:r>
              <a:rPr lang="en-GB" altLang="en-US" sz="3200" b="1" dirty="0" err="1">
                <a:solidFill>
                  <a:srgbClr val="00B050"/>
                </a:solidFill>
              </a:rPr>
              <a:t>MonstraM</a:t>
            </a:r>
            <a:r>
              <a:rPr lang="en-GB" altLang="en-US" sz="3200" b="1" dirty="0">
                <a:solidFill>
                  <a:srgbClr val="00B050"/>
                </a:solidFill>
              </a:rPr>
              <a:t>: </a:t>
            </a:r>
            <a:r>
              <a:rPr lang="en-US" altLang="en-US" sz="3200" b="1" dirty="0">
                <a:solidFill>
                  <a:srgbClr val="00B050"/>
                </a:solidFill>
              </a:rPr>
              <a:t>Management for </a:t>
            </a:r>
            <a:r>
              <a:rPr lang="en-US" altLang="en-US" sz="3200" b="1" dirty="0" err="1">
                <a:solidFill>
                  <a:srgbClr val="00B050"/>
                </a:solidFill>
              </a:rPr>
              <a:t>MonStra</a:t>
            </a:r>
            <a:endParaRPr lang="en-GB" altLang="en-US" sz="3200" b="1" dirty="0">
              <a:solidFill>
                <a:srgbClr val="00B050"/>
              </a:solidFill>
            </a:endParaRPr>
          </a:p>
        </p:txBody>
      </p:sp>
      <p:sp>
        <p:nvSpPr>
          <p:cNvPr id="4" name="Content Placeholder 7">
            <a:extLst>
              <a:ext uri="{FF2B5EF4-FFF2-40B4-BE49-F238E27FC236}">
                <a16:creationId xmlns:a16="http://schemas.microsoft.com/office/drawing/2014/main" id="{8A759812-87D4-4AB6-81FE-DCDAFD93C018}"/>
              </a:ext>
            </a:extLst>
          </p:cNvPr>
          <p:cNvSpPr txBox="1">
            <a:spLocks/>
          </p:cNvSpPr>
          <p:nvPr/>
        </p:nvSpPr>
        <p:spPr>
          <a:xfrm>
            <a:off x="420612" y="2080800"/>
            <a:ext cx="10953749" cy="4060800"/>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800" kern="0" dirty="0"/>
              <a:t>Progress since SA#105:</a:t>
            </a:r>
          </a:p>
          <a:p>
            <a:pPr lvl="1">
              <a:spcBef>
                <a:spcPts val="0"/>
              </a:spcBef>
              <a:spcAft>
                <a:spcPts val="0"/>
              </a:spcAft>
              <a:defRPr/>
            </a:pPr>
            <a:r>
              <a:rPr lang="en-US" altLang="zh-CN" sz="1200" kern="0" dirty="0"/>
              <a:t>agreed architecture and framework</a:t>
            </a:r>
          </a:p>
          <a:p>
            <a:pPr lvl="1">
              <a:spcBef>
                <a:spcPts val="0"/>
              </a:spcBef>
              <a:spcAft>
                <a:spcPts val="0"/>
              </a:spcAft>
              <a:defRPr/>
            </a:pPr>
            <a:r>
              <a:rPr lang="en-US" altLang="zh-CN" sz="1200" kern="0" dirty="0"/>
              <a:t>stage 2 and 3 are complete</a:t>
            </a:r>
          </a:p>
          <a:p>
            <a:pPr lvl="1">
              <a:spcBef>
                <a:spcPts val="0"/>
              </a:spcBef>
              <a:spcAft>
                <a:spcPts val="0"/>
              </a:spcAft>
              <a:defRPr/>
            </a:pPr>
            <a:r>
              <a:rPr lang="en-US" altLang="zh-CN" sz="1200" kern="0" dirty="0"/>
              <a:t>all the concepts have been agreed</a:t>
            </a:r>
          </a:p>
          <a:p>
            <a:pPr lvl="1">
              <a:spcBef>
                <a:spcPts val="0"/>
              </a:spcBef>
              <a:spcAft>
                <a:spcPts val="0"/>
              </a:spcAft>
              <a:defRPr/>
            </a:pPr>
            <a:r>
              <a:rPr lang="en-US" altLang="zh-CN" sz="1200" kern="0" dirty="0"/>
              <a:t>impressive productivity and teamwork</a:t>
            </a:r>
          </a:p>
          <a:p>
            <a:pPr lvl="1">
              <a:spcBef>
                <a:spcPts val="0"/>
              </a:spcBef>
              <a:spcAft>
                <a:spcPts val="0"/>
              </a:spcAft>
              <a:defRPr/>
            </a:pPr>
            <a:r>
              <a:rPr lang="en-US" altLang="zh-CN" sz="1200" kern="0" dirty="0"/>
              <a:t>we do have solutions satisfying the captured SA1 requirements</a:t>
            </a:r>
            <a:endParaRPr lang="en-US" altLang="zh-CN" sz="1100" kern="0" dirty="0"/>
          </a:p>
          <a:p>
            <a:pPr lvl="1">
              <a:spcBef>
                <a:spcPts val="0"/>
              </a:spcBef>
              <a:spcAft>
                <a:spcPts val="0"/>
              </a:spcAft>
              <a:defRPr/>
            </a:pPr>
            <a:endParaRPr lang="en-US" altLang="zh-CN" sz="1200" kern="0" dirty="0"/>
          </a:p>
          <a:p>
            <a:pPr marL="341313" lvl="1" indent="-341313">
              <a:spcBef>
                <a:spcPts val="0"/>
              </a:spcBef>
              <a:spcAft>
                <a:spcPts val="0"/>
              </a:spcAft>
              <a:buBlip>
                <a:blip r:embed="rId2"/>
              </a:buBlip>
              <a:defRPr/>
            </a:pPr>
            <a:r>
              <a:rPr lang="en-US" sz="1800" kern="0" dirty="0"/>
              <a:t>Impacts and dependencies on other WGs:</a:t>
            </a:r>
            <a:endParaRPr lang="de-DE" sz="1800" kern="0" dirty="0"/>
          </a:p>
          <a:p>
            <a:pPr lvl="1">
              <a:spcBef>
                <a:spcPts val="0"/>
              </a:spcBef>
              <a:spcAft>
                <a:spcPts val="0"/>
              </a:spcAft>
              <a:defRPr/>
            </a:pPr>
            <a:r>
              <a:rPr lang="en-US" sz="1200" kern="0" dirty="0"/>
              <a:t>SA3 to specify the security aspects.</a:t>
            </a:r>
            <a:endParaRPr lang="de-DE" sz="1200" kern="0" dirty="0"/>
          </a:p>
          <a:p>
            <a:pPr>
              <a:spcBef>
                <a:spcPts val="0"/>
              </a:spcBef>
              <a:spcAft>
                <a:spcPts val="0"/>
              </a:spcAft>
              <a:defRPr/>
            </a:pPr>
            <a:endParaRPr lang="de-DE" sz="1800" kern="0" dirty="0"/>
          </a:p>
          <a:p>
            <a:pPr>
              <a:spcBef>
                <a:spcPts val="0"/>
              </a:spcBef>
              <a:spcAft>
                <a:spcPts val="0"/>
              </a:spcAft>
              <a:defRPr/>
            </a:pPr>
            <a:r>
              <a:rPr lang="de-DE" sz="1800" kern="0" dirty="0"/>
              <a:t>Next steps:</a:t>
            </a:r>
          </a:p>
          <a:p>
            <a:pPr lvl="1">
              <a:defRPr/>
            </a:pPr>
            <a:r>
              <a:rPr lang="en-US" altLang="zh-CN" sz="1200" dirty="0"/>
              <a:t>need to fix remaining editors' notes (parameter names, etc...)</a:t>
            </a:r>
          </a:p>
          <a:p>
            <a:pPr lvl="1">
              <a:defRPr/>
            </a:pPr>
            <a:r>
              <a:rPr lang="en-US" altLang="zh-CN" sz="1200" dirty="0"/>
              <a:t>plan to submit the TS to Madrid SA plenary for approval</a:t>
            </a:r>
            <a:endParaRPr lang="en-US" altLang="zh-CN" sz="1200" kern="0" dirty="0"/>
          </a:p>
        </p:txBody>
      </p:sp>
      <p:graphicFrame>
        <p:nvGraphicFramePr>
          <p:cNvPr id="5" name="Table 4">
            <a:extLst>
              <a:ext uri="{FF2B5EF4-FFF2-40B4-BE49-F238E27FC236}">
                <a16:creationId xmlns:a16="http://schemas.microsoft.com/office/drawing/2014/main" id="{7A68B1DF-7499-467E-9AB1-C9EAA9992FED}"/>
              </a:ext>
            </a:extLst>
          </p:cNvPr>
          <p:cNvGraphicFramePr>
            <a:graphicFrameLocks noGrp="1"/>
          </p:cNvGraphicFramePr>
          <p:nvPr>
            <p:extLst>
              <p:ext uri="{D42A27DB-BD31-4B8C-83A1-F6EECF244321}">
                <p14:modId xmlns:p14="http://schemas.microsoft.com/office/powerpoint/2010/main" val="2259858619"/>
              </p:ext>
            </p:extLst>
          </p:nvPr>
        </p:nvGraphicFramePr>
        <p:xfrm>
          <a:off x="420612" y="1431600"/>
          <a:ext cx="10907183" cy="586688"/>
        </p:xfrm>
        <a:graphic>
          <a:graphicData uri="http://schemas.openxmlformats.org/drawingml/2006/table">
            <a:tbl>
              <a:tblPr firstRow="1" firstCol="1" bandRow="1">
                <a:tableStyleId>{F5AB1C69-6EDB-4FF4-983F-18BD219EF322}</a:tableStyleId>
              </a:tblPr>
              <a:tblGrid>
                <a:gridCol w="650979">
                  <a:extLst>
                    <a:ext uri="{9D8B030D-6E8A-4147-A177-3AD203B41FA5}">
                      <a16:colId xmlns:a16="http://schemas.microsoft.com/office/drawing/2014/main" val="20000"/>
                    </a:ext>
                  </a:extLst>
                </a:gridCol>
                <a:gridCol w="3769829">
                  <a:extLst>
                    <a:ext uri="{9D8B030D-6E8A-4147-A177-3AD203B41FA5}">
                      <a16:colId xmlns:a16="http://schemas.microsoft.com/office/drawing/2014/main" val="20001"/>
                    </a:ext>
                  </a:extLst>
                </a:gridCol>
                <a:gridCol w="987879">
                  <a:extLst>
                    <a:ext uri="{9D8B030D-6E8A-4147-A177-3AD203B41FA5}">
                      <a16:colId xmlns:a16="http://schemas.microsoft.com/office/drawing/2014/main" val="20002"/>
                    </a:ext>
                  </a:extLst>
                </a:gridCol>
                <a:gridCol w="1608364">
                  <a:extLst>
                    <a:ext uri="{9D8B030D-6E8A-4147-A177-3AD203B41FA5}">
                      <a16:colId xmlns:a16="http://schemas.microsoft.com/office/drawing/2014/main" val="20003"/>
                    </a:ext>
                  </a:extLst>
                </a:gridCol>
                <a:gridCol w="644979">
                  <a:extLst>
                    <a:ext uri="{9D8B030D-6E8A-4147-A177-3AD203B41FA5}">
                      <a16:colId xmlns:a16="http://schemas.microsoft.com/office/drawing/2014/main" val="20004"/>
                    </a:ext>
                  </a:extLst>
                </a:gridCol>
                <a:gridCol w="718457">
                  <a:extLst>
                    <a:ext uri="{9D8B030D-6E8A-4147-A177-3AD203B41FA5}">
                      <a16:colId xmlns:a16="http://schemas.microsoft.com/office/drawing/2014/main" val="20005"/>
                    </a:ext>
                  </a:extLst>
                </a:gridCol>
                <a:gridCol w="742950">
                  <a:extLst>
                    <a:ext uri="{9D8B030D-6E8A-4147-A177-3AD203B41FA5}">
                      <a16:colId xmlns:a16="http://schemas.microsoft.com/office/drawing/2014/main" val="20006"/>
                    </a:ext>
                  </a:extLst>
                </a:gridCol>
                <a:gridCol w="1783746">
                  <a:extLst>
                    <a:ext uri="{9D8B030D-6E8A-4147-A177-3AD203B41FA5}">
                      <a16:colId xmlns:a16="http://schemas.microsoft.com/office/drawing/2014/main" val="20007"/>
                    </a:ext>
                  </a:extLst>
                </a:gridCol>
              </a:tblGrid>
              <a:tr h="277594">
                <a:tc>
                  <a:txBody>
                    <a:bodyPr/>
                    <a:lstStyle/>
                    <a:p>
                      <a:pPr algn="ctr">
                        <a:lnSpc>
                          <a:spcPct val="107000"/>
                        </a:lnSpc>
                        <a:spcAft>
                          <a:spcPts val="800"/>
                        </a:spcAft>
                      </a:pPr>
                      <a:r>
                        <a:rPr lang="en-GB" sz="1400" dirty="0"/>
                        <a:t>UID</a:t>
                      </a:r>
                    </a:p>
                  </a:txBody>
                  <a:tcPr marL="48004" marR="48004" marT="0" marB="0" anchor="ctr"/>
                </a:tc>
                <a:tc>
                  <a:txBody>
                    <a:bodyPr/>
                    <a:lstStyle/>
                    <a:p>
                      <a:pPr algn="ctr">
                        <a:lnSpc>
                          <a:spcPct val="107000"/>
                        </a:lnSpc>
                        <a:spcAft>
                          <a:spcPts val="800"/>
                        </a:spcAft>
                      </a:pPr>
                      <a:r>
                        <a:rPr lang="en-GB" sz="1400" dirty="0"/>
                        <a:t>Name</a:t>
                      </a:r>
                    </a:p>
                  </a:txBody>
                  <a:tcPr marL="48004" marR="48004" marT="0" marB="0" anchor="ctr"/>
                </a:tc>
                <a:tc>
                  <a:txBody>
                    <a:bodyPr/>
                    <a:lstStyle/>
                    <a:p>
                      <a:pPr algn="ctr">
                        <a:lnSpc>
                          <a:spcPct val="107000"/>
                        </a:lnSpc>
                        <a:spcAft>
                          <a:spcPts val="800"/>
                        </a:spcAft>
                      </a:pPr>
                      <a:r>
                        <a:rPr lang="en-GB" sz="1400" dirty="0"/>
                        <a:t>Acronym</a:t>
                      </a:r>
                    </a:p>
                  </a:txBody>
                  <a:tcPr marL="48004" marR="48004" marT="0" marB="0" anchor="ctr"/>
                </a:tc>
                <a:tc>
                  <a:txBody>
                    <a:bodyPr/>
                    <a:lstStyle/>
                    <a:p>
                      <a:pPr algn="ctr">
                        <a:lnSpc>
                          <a:spcPct val="107000"/>
                        </a:lnSpc>
                        <a:spcAft>
                          <a:spcPts val="800"/>
                        </a:spcAft>
                      </a:pPr>
                      <a:r>
                        <a:rPr lang="en-GB" sz="1400" dirty="0"/>
                        <a:t>Target </a:t>
                      </a:r>
                      <a:r>
                        <a:rPr lang="en-GB" sz="1000" dirty="0"/>
                        <a:t>(dd/mm/</a:t>
                      </a:r>
                      <a:r>
                        <a:rPr lang="en-GB" sz="1000" dirty="0" err="1"/>
                        <a:t>yyyy</a:t>
                      </a:r>
                      <a:r>
                        <a:rPr lang="en-GB" sz="1000" dirty="0"/>
                        <a:t>)</a:t>
                      </a:r>
                      <a:endParaRPr lang="en-GB" sz="1400" dirty="0"/>
                    </a:p>
                  </a:txBody>
                  <a:tcPr marL="48004" marR="48004" marT="0" marB="0" anchor="ctr"/>
                </a:tc>
                <a:tc>
                  <a:txBody>
                    <a:bodyPr/>
                    <a:lstStyle/>
                    <a:p>
                      <a:pPr algn="ctr">
                        <a:lnSpc>
                          <a:spcPct val="107000"/>
                        </a:lnSpc>
                        <a:spcAft>
                          <a:spcPts val="800"/>
                        </a:spcAft>
                      </a:pPr>
                      <a:r>
                        <a:rPr lang="en-GB" sz="1400" dirty="0"/>
                        <a:t>Old %</a:t>
                      </a:r>
                    </a:p>
                  </a:txBody>
                  <a:tcPr marL="48004" marR="48004" marT="0" marB="0" anchor="ctr"/>
                </a:tc>
                <a:tc>
                  <a:txBody>
                    <a:bodyPr/>
                    <a:lstStyle/>
                    <a:p>
                      <a:pPr algn="ctr">
                        <a:lnSpc>
                          <a:spcPct val="107000"/>
                        </a:lnSpc>
                        <a:spcAft>
                          <a:spcPts val="800"/>
                        </a:spcAft>
                      </a:pPr>
                      <a:r>
                        <a:rPr lang="en-GB" sz="1400" b="1" kern="1200" dirty="0">
                          <a:solidFill>
                            <a:schemeClr val="lt1"/>
                          </a:solidFill>
                          <a:latin typeface="+mn-lt"/>
                          <a:ea typeface="+mn-ea"/>
                          <a:cs typeface="+mn-cs"/>
                        </a:rPr>
                        <a:t>WID</a:t>
                      </a:r>
                      <a:endParaRPr lang="en-GB" sz="1400" dirty="0">
                        <a:solidFill>
                          <a:srgbClr val="FF0000"/>
                        </a:solidFill>
                      </a:endParaRPr>
                    </a:p>
                  </a:txBody>
                  <a:tcPr marL="48004" marR="48004" marT="0" marB="0" anchor="ctr"/>
                </a:tc>
                <a:tc>
                  <a:txBody>
                    <a:bodyPr/>
                    <a:lstStyle/>
                    <a:p>
                      <a:pPr algn="ctr">
                        <a:lnSpc>
                          <a:spcPct val="107000"/>
                        </a:lnSpc>
                        <a:spcAft>
                          <a:spcPts val="800"/>
                        </a:spcAft>
                      </a:pPr>
                      <a:r>
                        <a:rPr lang="en-GB" sz="1400" dirty="0">
                          <a:solidFill>
                            <a:srgbClr val="FF0000"/>
                          </a:solidFill>
                        </a:rPr>
                        <a:t>New %</a:t>
                      </a:r>
                      <a:endParaRPr lang="en-GB" sz="1400" b="1" kern="1200" dirty="0">
                        <a:solidFill>
                          <a:schemeClr val="lt1"/>
                        </a:solidFill>
                        <a:latin typeface="+mn-lt"/>
                        <a:ea typeface="+mn-ea"/>
                        <a:cs typeface="+mn-cs"/>
                      </a:endParaRPr>
                    </a:p>
                  </a:txBody>
                  <a:tcPr marL="48004" marR="48004" marT="0" marB="0" anchor="ctr"/>
                </a:tc>
                <a:tc>
                  <a:txBody>
                    <a:bodyPr/>
                    <a:lstStyle/>
                    <a:p>
                      <a:pPr algn="ctr">
                        <a:lnSpc>
                          <a:spcPct val="107000"/>
                        </a:lnSpc>
                        <a:spcAft>
                          <a:spcPts val="800"/>
                        </a:spcAft>
                      </a:pPr>
                      <a:r>
                        <a:rPr lang="en-GB" sz="1400" dirty="0">
                          <a:solidFill>
                            <a:srgbClr val="FF0000"/>
                          </a:solidFill>
                        </a:rPr>
                        <a:t>Change or comment</a:t>
                      </a:r>
                    </a:p>
                  </a:txBody>
                  <a:tcPr marL="48004" marR="48004" marT="0" marB="0" anchor="ctr"/>
                </a:tc>
                <a:extLst>
                  <a:ext uri="{0D108BD9-81ED-4DB2-BD59-A6C34878D82A}">
                    <a16:rowId xmlns:a16="http://schemas.microsoft.com/office/drawing/2014/main" val="10000"/>
                  </a:ext>
                </a:extLst>
              </a:tr>
              <a:tr h="219143">
                <a:tc>
                  <a:txBody>
                    <a:bodyPr/>
                    <a:lstStyle/>
                    <a:p>
                      <a:pPr algn="l" fontAlgn="t"/>
                      <a:endParaRPr lang="en-US" altLang="zh-CN" sz="1000" b="0" i="0" u="none" strike="noStrike" dirty="0">
                        <a:solidFill>
                          <a:srgbClr val="000000"/>
                        </a:solidFill>
                        <a:effectLst/>
                        <a:latin typeface="+mn-lt"/>
                        <a:ea typeface="等线" panose="02010600030101010101" pitchFamily="2" charset="-122"/>
                      </a:endParaRPr>
                    </a:p>
                  </a:txBody>
                  <a:tcPr marL="5799" marR="5799" marT="5799" marB="0"/>
                </a:tc>
                <a:tc>
                  <a:txBody>
                    <a:bodyPr/>
                    <a:lstStyle/>
                    <a:p>
                      <a:pPr algn="l" fontAlgn="t"/>
                      <a:r>
                        <a:rPr lang="en-US" sz="1000" b="0" i="1" u="none" strike="noStrike" dirty="0">
                          <a:solidFill>
                            <a:srgbClr val="000000"/>
                          </a:solidFill>
                          <a:effectLst/>
                          <a:highlight>
                            <a:srgbClr val="00FFFF"/>
                          </a:highlight>
                          <a:latin typeface="+mn-lt"/>
                          <a:ea typeface="等线" panose="02010600030101010101" pitchFamily="2" charset="-122"/>
                        </a:rPr>
                        <a:t>Management for </a:t>
                      </a:r>
                      <a:r>
                        <a:rPr lang="en-US" sz="1000" b="0" i="1" u="none" strike="noStrike" dirty="0" err="1">
                          <a:solidFill>
                            <a:srgbClr val="000000"/>
                          </a:solidFill>
                          <a:effectLst/>
                          <a:highlight>
                            <a:srgbClr val="00FFFF"/>
                          </a:highlight>
                          <a:latin typeface="+mn-lt"/>
                          <a:ea typeface="等线" panose="02010600030101010101" pitchFamily="2" charset="-122"/>
                        </a:rPr>
                        <a:t>MonStra</a:t>
                      </a:r>
                      <a:endParaRPr lang="en-US" sz="1000" b="0" i="1" u="none" strike="noStrike" dirty="0">
                        <a:solidFill>
                          <a:srgbClr val="000000"/>
                        </a:solidFill>
                        <a:effectLst/>
                        <a:highlight>
                          <a:srgbClr val="00FFFF"/>
                        </a:highlight>
                        <a:latin typeface="+mn-lt"/>
                        <a:ea typeface="等线" panose="02010600030101010101" pitchFamily="2" charset="-122"/>
                      </a:endParaRPr>
                    </a:p>
                  </a:txBody>
                  <a:tcPr marL="5799" marR="5799" marT="5799" marB="0"/>
                </a:tc>
                <a:tc>
                  <a:txBody>
                    <a:bodyPr/>
                    <a:lstStyle/>
                    <a:p>
                      <a:pPr algn="l" fontAlgn="t"/>
                      <a:r>
                        <a:rPr lang="en-US" altLang="zh-CN" sz="1000" b="0" i="0" u="none" strike="noStrike" dirty="0" err="1">
                          <a:solidFill>
                            <a:srgbClr val="000000"/>
                          </a:solidFill>
                          <a:effectLst/>
                          <a:highlight>
                            <a:srgbClr val="00FFFF"/>
                          </a:highlight>
                          <a:latin typeface="+mn-lt"/>
                          <a:ea typeface="等线" panose="02010600030101010101" pitchFamily="2" charset="-122"/>
                        </a:rPr>
                        <a:t>Monstra</a:t>
                      </a:r>
                      <a:r>
                        <a:rPr lang="en-US" altLang="zh-CN" sz="1000" b="0" i="0" u="none" strike="noStrike" dirty="0">
                          <a:solidFill>
                            <a:srgbClr val="000000"/>
                          </a:solidFill>
                          <a:effectLst/>
                          <a:highlight>
                            <a:srgbClr val="00FFFF"/>
                          </a:highlight>
                          <a:latin typeface="+mn-lt"/>
                          <a:ea typeface="等线" panose="02010600030101010101" pitchFamily="2" charset="-122"/>
                        </a:rPr>
                        <a:t>-OAM</a:t>
                      </a:r>
                      <a:endParaRPr lang="en-US" sz="1000" b="0" i="0" u="none" strike="noStrike" dirty="0">
                        <a:solidFill>
                          <a:srgbClr val="000000"/>
                        </a:solidFill>
                        <a:effectLst/>
                        <a:highlight>
                          <a:srgbClr val="00FFFF"/>
                        </a:highlight>
                        <a:latin typeface="+mn-lt"/>
                        <a:ea typeface="等线" panose="02010600030101010101" pitchFamily="2" charset="-122"/>
                      </a:endParaRPr>
                    </a:p>
                  </a:txBody>
                  <a:tcPr marL="5799" marR="5799" marT="5799"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00" b="0" i="0" u="none" strike="noStrike" dirty="0">
                          <a:solidFill>
                            <a:srgbClr val="000000"/>
                          </a:solidFill>
                          <a:effectLst/>
                          <a:highlight>
                            <a:srgbClr val="00FFFF"/>
                          </a:highlight>
                          <a:latin typeface="+mn-lt"/>
                          <a:ea typeface="等线" panose="02010600030101010101" pitchFamily="2" charset="-122"/>
                        </a:rPr>
                        <a:t>12/12/2024</a:t>
                      </a:r>
                    </a:p>
                  </a:txBody>
                  <a:tcPr marL="5799" marR="5799" marT="5799" marB="0"/>
                </a:tc>
                <a:tc>
                  <a:txBody>
                    <a:bodyPr/>
                    <a:lstStyle/>
                    <a:p>
                      <a:pPr algn="l" fontAlgn="t"/>
                      <a:r>
                        <a:rPr lang="en-US" altLang="zh-CN" sz="1000" b="0" i="0" u="none" strike="noStrike" dirty="0">
                          <a:solidFill>
                            <a:srgbClr val="000000"/>
                          </a:solidFill>
                          <a:effectLst/>
                          <a:highlight>
                            <a:srgbClr val="00FFFF"/>
                          </a:highlight>
                          <a:latin typeface="+mn-lt"/>
                          <a:ea typeface="等线" panose="02010600030101010101" pitchFamily="2" charset="-122"/>
                        </a:rPr>
                        <a:t>0%</a:t>
                      </a:r>
                    </a:p>
                  </a:txBody>
                  <a:tcPr marL="5799" marR="5799" marT="5799" marB="0"/>
                </a:tc>
                <a:tc>
                  <a:txBody>
                    <a:bodyPr/>
                    <a:lstStyle/>
                    <a:p>
                      <a:pPr algn="l" fontAlgn="t"/>
                      <a:r>
                        <a:rPr lang="en-US" sz="1000" b="0" i="0" u="sng" strike="noStrike" dirty="0">
                          <a:solidFill>
                            <a:srgbClr val="0563C1"/>
                          </a:solidFill>
                          <a:effectLst/>
                          <a:highlight>
                            <a:srgbClr val="00FFFF"/>
                          </a:highlight>
                          <a:latin typeface="+mn-lt"/>
                          <a:ea typeface="等线" panose="02010600030101010101" pitchFamily="2" charset="-122"/>
                        </a:rPr>
                        <a:t>S5-245981</a:t>
                      </a:r>
                    </a:p>
                  </a:txBody>
                  <a:tcPr marL="5799" marR="5799" marT="5799" marB="0"/>
                </a:tc>
                <a:tc>
                  <a:txBody>
                    <a:bodyPr/>
                    <a:lstStyle/>
                    <a:p>
                      <a:pPr marL="0" marR="0" lvl="0" indent="0" algn="r" defTabSz="1219170" rtl="0" eaLnBrk="1" fontAlgn="b" latinLnBrk="0" hangingPunct="1">
                        <a:lnSpc>
                          <a:spcPct val="100000"/>
                        </a:lnSpc>
                        <a:spcBef>
                          <a:spcPts val="0"/>
                        </a:spcBef>
                        <a:spcAft>
                          <a:spcPts val="0"/>
                        </a:spcAft>
                        <a:buClrTx/>
                        <a:buSzTx/>
                        <a:buFontTx/>
                        <a:buNone/>
                        <a:tabLst/>
                        <a:defRPr/>
                      </a:pPr>
                      <a:r>
                        <a:rPr lang="en-US" altLang="zh-CN" sz="1000" b="0" i="0" u="none" strike="noStrike" dirty="0">
                          <a:solidFill>
                            <a:srgbClr val="FF0000"/>
                          </a:solidFill>
                          <a:effectLst/>
                          <a:latin typeface="+mn-lt"/>
                          <a:ea typeface="等线" panose="02010600030101010101" pitchFamily="2" charset="-122"/>
                          <a:cs typeface="Arial" panose="020B0604020202020204" pitchFamily="34" charset="0"/>
                        </a:rPr>
                        <a:t>80%</a:t>
                      </a:r>
                    </a:p>
                  </a:txBody>
                  <a:tcPr marL="7620" marR="7620" marT="7620" marB="0" anchor="b"/>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000" b="0" i="0" u="none" strike="noStrike" kern="1200" dirty="0">
                          <a:solidFill>
                            <a:schemeClr val="tx1"/>
                          </a:solidFill>
                          <a:effectLst/>
                          <a:highlight>
                            <a:srgbClr val="00FFFF"/>
                          </a:highlight>
                          <a:latin typeface="+mn-lt"/>
                          <a:ea typeface="等线" panose="02010600030101010101" pitchFamily="2" charset="-122"/>
                          <a:cs typeface="+mn-cs"/>
                        </a:rPr>
                        <a:t>New WID submitted to SA#106 for approval</a:t>
                      </a:r>
                    </a:p>
                  </a:txBody>
                  <a:tcPr marL="4294" marR="4294" marT="4294" marB="0"/>
                </a:tc>
                <a:extLst>
                  <a:ext uri="{0D108BD9-81ED-4DB2-BD59-A6C34878D82A}">
                    <a16:rowId xmlns:a16="http://schemas.microsoft.com/office/drawing/2014/main" val="10001"/>
                  </a:ext>
                </a:extLst>
              </a:tr>
            </a:tbl>
          </a:graphicData>
        </a:graphic>
      </p:graphicFrame>
      <p:sp>
        <p:nvSpPr>
          <p:cNvPr id="6" name="矩形 5">
            <a:extLst>
              <a:ext uri="{FF2B5EF4-FFF2-40B4-BE49-F238E27FC236}">
                <a16:creationId xmlns:a16="http://schemas.microsoft.com/office/drawing/2014/main" id="{258CB148-EB78-4F52-B4DA-88CC8C58B74F}"/>
              </a:ext>
            </a:extLst>
          </p:cNvPr>
          <p:cNvSpPr/>
          <p:nvPr/>
        </p:nvSpPr>
        <p:spPr>
          <a:xfrm>
            <a:off x="8684704" y="0"/>
            <a:ext cx="1614545" cy="292388"/>
          </a:xfrm>
          <a:prstGeom prst="rect">
            <a:avLst/>
          </a:prstGeom>
        </p:spPr>
        <p:txBody>
          <a:bodyPr wrap="none">
            <a:spAutoFit/>
          </a:bodyPr>
          <a:lstStyle/>
          <a:p>
            <a:r>
              <a:rPr lang="en-US" altLang="zh-CN" dirty="0">
                <a:solidFill>
                  <a:schemeClr val="bg1"/>
                </a:solidFill>
                <a:highlight>
                  <a:srgbClr val="800080"/>
                </a:highlight>
              </a:rPr>
              <a:t>OAM Prime feature</a:t>
            </a:r>
            <a:endParaRPr lang="zh-CN" altLang="en-US" dirty="0">
              <a:solidFill>
                <a:schemeClr val="bg1"/>
              </a:solidFill>
              <a:highlight>
                <a:srgbClr val="800080"/>
              </a:highlight>
            </a:endParaRPr>
          </a:p>
        </p:txBody>
      </p:sp>
    </p:spTree>
    <p:extLst>
      <p:ext uri="{BB962C8B-B14F-4D97-AF65-F5344CB8AC3E}">
        <p14:creationId xmlns:p14="http://schemas.microsoft.com/office/powerpoint/2010/main" val="2284138426"/>
      </p:ext>
    </p:extLst>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52F67-58EF-48F1-908C-7766662891EE}"/>
              </a:ext>
            </a:extLst>
          </p:cNvPr>
          <p:cNvSpPr>
            <a:spLocks noGrp="1"/>
          </p:cNvSpPr>
          <p:nvPr>
            <p:ph type="title"/>
          </p:nvPr>
        </p:nvSpPr>
        <p:spPr>
          <a:xfrm>
            <a:off x="1161346" y="2286000"/>
            <a:ext cx="9102725" cy="1143000"/>
          </a:xfrm>
        </p:spPr>
        <p:txBody>
          <a:bodyPr/>
          <a:lstStyle/>
          <a:p>
            <a:r>
              <a:rPr lang="en-GB" altLang="zh-CN" sz="4400" b="1" dirty="0"/>
              <a:t>Charging</a:t>
            </a:r>
            <a:endParaRPr lang="zh-CN" altLang="en-US" dirty="0"/>
          </a:p>
        </p:txBody>
      </p:sp>
    </p:spTree>
    <p:extLst>
      <p:ext uri="{BB962C8B-B14F-4D97-AF65-F5344CB8AC3E}">
        <p14:creationId xmlns:p14="http://schemas.microsoft.com/office/powerpoint/2010/main" val="1246243590"/>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925D4D-E8C4-4F7E-8710-598472512D88}"/>
              </a:ext>
            </a:extLst>
          </p:cNvPr>
          <p:cNvSpPr>
            <a:spLocks noGrp="1"/>
          </p:cNvSpPr>
          <p:nvPr>
            <p:ph type="title"/>
          </p:nvPr>
        </p:nvSpPr>
        <p:spPr/>
        <p:txBody>
          <a:bodyPr/>
          <a:lstStyle/>
          <a:p>
            <a:r>
              <a:rPr lang="en-US" altLang="zh-CN" dirty="0"/>
              <a:t>Report of SA5 CH SWG Assessment</a:t>
            </a:r>
            <a:endParaRPr lang="zh-CN" altLang="en-US" dirty="0"/>
          </a:p>
        </p:txBody>
      </p:sp>
      <p:sp>
        <p:nvSpPr>
          <p:cNvPr id="3" name="Content Placeholder 2">
            <a:extLst>
              <a:ext uri="{FF2B5EF4-FFF2-40B4-BE49-F238E27FC236}">
                <a16:creationId xmlns:a16="http://schemas.microsoft.com/office/drawing/2014/main" id="{7ECCE0E6-424C-4DE4-A62F-952D98D0B358}"/>
              </a:ext>
            </a:extLst>
          </p:cNvPr>
          <p:cNvSpPr>
            <a:spLocks noGrp="1"/>
          </p:cNvSpPr>
          <p:nvPr>
            <p:ph idx="1"/>
          </p:nvPr>
        </p:nvSpPr>
        <p:spPr>
          <a:xfrm>
            <a:off x="592836" y="1259078"/>
            <a:ext cx="11183938" cy="1217722"/>
          </a:xfrm>
        </p:spPr>
        <p:txBody>
          <a:bodyPr/>
          <a:lstStyle/>
          <a:p>
            <a:r>
              <a:rPr lang="en-US" altLang="zh-CN" sz="2400" dirty="0"/>
              <a:t>SA5 has discussed the action from SA on assessment of current CH SWG in SA5#157 </a:t>
            </a:r>
          </a:p>
          <a:p>
            <a:pPr lvl="1"/>
            <a:r>
              <a:rPr lang="en-US" altLang="zh-CN" sz="2400" dirty="0"/>
              <a:t>SA5 agreed on the corresponding update of SA5 </a:t>
            </a:r>
            <a:r>
              <a:rPr lang="en-US" altLang="zh-CN" sz="2400" dirty="0" err="1"/>
              <a:t>ToR</a:t>
            </a:r>
            <a:r>
              <a:rPr lang="en-US" altLang="zh-CN" sz="2400" dirty="0"/>
              <a:t> in SP-241571 with adding scope of CH SWG</a:t>
            </a:r>
            <a:r>
              <a:rPr lang="zh-CN" altLang="en-US" sz="2400" dirty="0"/>
              <a:t>，</a:t>
            </a:r>
            <a:r>
              <a:rPr lang="en-US" altLang="zh-CN" sz="2400" dirty="0"/>
              <a:t>SA#106 is asked to approve SP-241571</a:t>
            </a:r>
            <a:endParaRPr lang="en-US" altLang="zh-CN" sz="2400" dirty="0">
              <a:highlight>
                <a:srgbClr val="FFFF00"/>
              </a:highlight>
            </a:endParaRPr>
          </a:p>
        </p:txBody>
      </p:sp>
      <p:pic>
        <p:nvPicPr>
          <p:cNvPr id="4" name="Picture 2" descr="C:\Users\z00340018\AppData\Roaming\eSpace_Desktop\UserData\z00340018\imagefiles\58C4C7E2-9681-4000-8508-7D93611E6878.png">
            <a:extLst>
              <a:ext uri="{FF2B5EF4-FFF2-40B4-BE49-F238E27FC236}">
                <a16:creationId xmlns:a16="http://schemas.microsoft.com/office/drawing/2014/main" id="{E0ADD610-76A9-4142-8EB2-4D2A3ED862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7324" y="2655697"/>
            <a:ext cx="9366515" cy="34211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0944377"/>
      </p:ext>
    </p:extLst>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B052F562-181D-4F1B-B9C3-9807387BD9D9}"/>
              </a:ext>
            </a:extLst>
          </p:cNvPr>
          <p:cNvSpPr txBox="1">
            <a:spLocks/>
          </p:cNvSpPr>
          <p:nvPr/>
        </p:nvSpPr>
        <p:spPr bwMode="auto">
          <a:xfrm>
            <a:off x="1055345" y="1412756"/>
            <a:ext cx="10397101" cy="4443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9585" indent="-609585" algn="l" rtl="0" eaLnBrk="0" fontAlgn="base" hangingPunct="0">
              <a:spcBef>
                <a:spcPct val="20000"/>
              </a:spcBef>
              <a:spcAft>
                <a:spcPct val="0"/>
              </a:spcAft>
              <a:buFontTx/>
              <a:buBlip>
                <a:blip r:embed="rId2"/>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3"/>
              </a:buBlip>
              <a:defRPr sz="3200">
                <a:solidFill>
                  <a:schemeClr val="tx1"/>
                </a:solidFill>
                <a:latin typeface="+mn-lt"/>
              </a:defRPr>
            </a:lvl2pPr>
            <a:lvl3pPr marL="1522413" indent="-303213" algn="l" rtl="0" eaLnBrk="0" fontAlgn="base" hangingPunct="0">
              <a:spcBef>
                <a:spcPct val="20000"/>
              </a:spcBef>
              <a:spcAft>
                <a:spcPct val="0"/>
              </a:spcAft>
              <a:buBlip>
                <a:blip r:embed="rId4"/>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341313" indent="-341313">
              <a:spcBef>
                <a:spcPts val="0"/>
              </a:spcBef>
              <a:spcAft>
                <a:spcPts val="0"/>
              </a:spcAft>
              <a:buBlip>
                <a:blip r:embed="rId5"/>
              </a:buBlip>
              <a:defRPr/>
            </a:pPr>
            <a:r>
              <a:rPr lang="en-GB" sz="2400" kern="0" dirty="0">
                <a:ea typeface="MS PGothic" panose="020B0600070205080204" pitchFamily="34" charset="-128"/>
              </a:rPr>
              <a:t>SA5 CH SWG acknowledged in SA5</a:t>
            </a:r>
          </a:p>
          <a:p>
            <a:pPr marL="341313" indent="-341313">
              <a:spcBef>
                <a:spcPts val="0"/>
              </a:spcBef>
              <a:spcAft>
                <a:spcPts val="0"/>
              </a:spcAft>
              <a:buBlip>
                <a:blip r:embed="rId5"/>
              </a:buBlip>
              <a:defRPr/>
            </a:pPr>
            <a:endParaRPr lang="en-GB" sz="1800" kern="0" dirty="0">
              <a:ea typeface="MS PGothic" panose="020B0600070205080204" pitchFamily="34" charset="-128"/>
            </a:endParaRPr>
          </a:p>
          <a:p>
            <a:pPr marL="341313" indent="-341313">
              <a:spcBef>
                <a:spcPts val="0"/>
              </a:spcBef>
              <a:spcAft>
                <a:spcPts val="0"/>
              </a:spcAft>
              <a:buBlip>
                <a:blip r:embed="rId5"/>
              </a:buBlip>
              <a:defRPr/>
            </a:pPr>
            <a:r>
              <a:rPr lang="en-GB" sz="2400" kern="0" dirty="0">
                <a:ea typeface="MS PGothic" panose="020B0600070205080204" pitchFamily="34" charset="-128"/>
              </a:rPr>
              <a:t>Forge process</a:t>
            </a:r>
            <a:endParaRPr lang="en-US" sz="2400" kern="0" dirty="0">
              <a:ea typeface="MS PGothic" panose="020B0600070205080204" pitchFamily="34" charset="-128"/>
            </a:endParaRPr>
          </a:p>
          <a:p>
            <a:pPr lvl="1"/>
            <a:r>
              <a:rPr lang="en-GB" sz="1800" kern="0" dirty="0" err="1"/>
              <a:t>Yaml</a:t>
            </a:r>
            <a:r>
              <a:rPr lang="en-GB" sz="1800" kern="0" dirty="0"/>
              <a:t> and ASN.1 code were successful made available for Rel-19 </a:t>
            </a:r>
          </a:p>
          <a:p>
            <a:pPr lvl="1"/>
            <a:r>
              <a:rPr lang="en-GB" sz="1800" kern="0" dirty="0"/>
              <a:t>moderators are expected to work on Forge from now</a:t>
            </a:r>
          </a:p>
          <a:p>
            <a:pPr lvl="1"/>
            <a:r>
              <a:rPr lang="en-GB" sz="1800" kern="0" dirty="0"/>
              <a:t>Acknowledgment to </a:t>
            </a:r>
          </a:p>
          <a:p>
            <a:pPr lvl="2"/>
            <a:r>
              <a:rPr lang="en-GB" sz="1800" b="1" kern="0" dirty="0">
                <a:solidFill>
                  <a:srgbClr val="1F4E79"/>
                </a:solidFill>
                <a:effectLst/>
                <a:latin typeface="Aptos" panose="020B0004020202020204" pitchFamily="34" charset="0"/>
                <a:ea typeface="SimSun" panose="02010600030101010101" pitchFamily="2" charset="-122"/>
                <a:cs typeface="Aptos" panose="020B0004020202020204" pitchFamily="34" charset="0"/>
              </a:rPr>
              <a:t>Chen Shan (Huawei) </a:t>
            </a:r>
            <a:r>
              <a:rPr lang="en-GB" sz="1800" kern="0" dirty="0"/>
              <a:t>– </a:t>
            </a:r>
            <a:r>
              <a:rPr lang="en-GB" sz="1800" kern="0" dirty="0" err="1"/>
              <a:t>yaml</a:t>
            </a:r>
            <a:r>
              <a:rPr lang="en-GB" sz="1800" kern="0" dirty="0"/>
              <a:t> code moderator </a:t>
            </a:r>
          </a:p>
          <a:p>
            <a:pPr lvl="2"/>
            <a:r>
              <a:rPr lang="en-GB" sz="1800" b="1" kern="0" dirty="0">
                <a:solidFill>
                  <a:srgbClr val="1F4E79"/>
                </a:solidFill>
                <a:latin typeface="Aptos" panose="020B0004020202020204" pitchFamily="34" charset="0"/>
                <a:ea typeface="SimSun" panose="02010600030101010101" pitchFamily="2" charset="-122"/>
                <a:cs typeface="Aptos" panose="020B0004020202020204" pitchFamily="34" charset="0"/>
              </a:rPr>
              <a:t>Robert Törnkvist (Ericsson) </a:t>
            </a:r>
            <a:r>
              <a:rPr lang="en-GB" sz="1800" kern="0" dirty="0"/>
              <a:t>– ASN.1 code moderator</a:t>
            </a:r>
          </a:p>
          <a:p>
            <a:pPr lvl="2"/>
            <a:r>
              <a:rPr lang="es-ES" sz="1800" b="1" dirty="0">
                <a:solidFill>
                  <a:srgbClr val="1F4E79"/>
                </a:solidFill>
                <a:effectLst/>
                <a:latin typeface="Aptos" panose="020B0004020202020204" pitchFamily="34" charset="0"/>
                <a:ea typeface="SimSun" panose="02010600030101010101" pitchFamily="2" charset="-122"/>
                <a:cs typeface="Aptos" panose="020B0004020202020204" pitchFamily="34" charset="0"/>
              </a:rPr>
              <a:t>Miguel Angel Reina Ortega (ETSI) </a:t>
            </a:r>
            <a:r>
              <a:rPr lang="es-ES" sz="1800" kern="0" dirty="0"/>
              <a:t>- MCC </a:t>
            </a:r>
            <a:r>
              <a:rPr lang="es-ES" sz="1800" kern="0" dirty="0" err="1"/>
              <a:t>forge</a:t>
            </a:r>
            <a:r>
              <a:rPr lang="es-ES" sz="1800" kern="0" dirty="0"/>
              <a:t> </a:t>
            </a:r>
            <a:r>
              <a:rPr lang="es-ES" sz="1800" kern="0" dirty="0" err="1"/>
              <a:t>expert</a:t>
            </a:r>
            <a:endParaRPr lang="en-GB" sz="1800" kern="0" dirty="0"/>
          </a:p>
          <a:p>
            <a:pPr lvl="1"/>
            <a:endParaRPr lang="en-GB" sz="1600" kern="0" dirty="0"/>
          </a:p>
          <a:p>
            <a:pPr marL="341313" indent="-341313">
              <a:spcBef>
                <a:spcPts val="0"/>
              </a:spcBef>
              <a:spcAft>
                <a:spcPts val="0"/>
              </a:spcAft>
              <a:buBlip>
                <a:blip r:embed="rId5"/>
              </a:buBlip>
              <a:defRPr/>
            </a:pPr>
            <a:r>
              <a:rPr lang="en-GB" sz="2400" kern="0" dirty="0">
                <a:ea typeface="MS PGothic" panose="020B0600070205080204" pitchFamily="34" charset="-128"/>
              </a:rPr>
              <a:t>SA5 SWG participations</a:t>
            </a:r>
            <a:endParaRPr lang="en-US" sz="2400" kern="0" dirty="0">
              <a:ea typeface="MS PGothic" panose="020B0600070205080204" pitchFamily="34" charset="-128"/>
            </a:endParaRPr>
          </a:p>
          <a:p>
            <a:pPr lvl="1"/>
            <a:r>
              <a:rPr lang="en-GB" sz="1600" kern="0" dirty="0"/>
              <a:t>Good improvement on visibility based on participation of global acting MNOs and service providers as well as vendors for communication services</a:t>
            </a:r>
          </a:p>
          <a:p>
            <a:pPr marL="609600" lvl="1" indent="0">
              <a:buNone/>
            </a:pPr>
            <a:endParaRPr lang="en-GB" sz="1600" kern="0" dirty="0"/>
          </a:p>
          <a:p>
            <a:pPr lvl="1"/>
            <a:endParaRPr lang="en-GB" sz="2000" kern="0" dirty="0"/>
          </a:p>
        </p:txBody>
      </p:sp>
      <p:sp>
        <p:nvSpPr>
          <p:cNvPr id="4" name="Title 1">
            <a:extLst>
              <a:ext uri="{FF2B5EF4-FFF2-40B4-BE49-F238E27FC236}">
                <a16:creationId xmlns:a16="http://schemas.microsoft.com/office/drawing/2014/main" id="{B801084C-6801-4373-BC9D-08DCA6653BAB}"/>
              </a:ext>
            </a:extLst>
          </p:cNvPr>
          <p:cNvSpPr txBox="1">
            <a:spLocks/>
          </p:cNvSpPr>
          <p:nvPr/>
        </p:nvSpPr>
        <p:spPr bwMode="auto">
          <a:xfrm>
            <a:off x="2042549" y="121314"/>
            <a:ext cx="6951645" cy="1140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4400" kern="0" dirty="0"/>
              <a:t>General information</a:t>
            </a:r>
            <a:endParaRPr lang="en-US" kern="0" dirty="0"/>
          </a:p>
        </p:txBody>
      </p:sp>
    </p:spTree>
    <p:extLst>
      <p:ext uri="{BB962C8B-B14F-4D97-AF65-F5344CB8AC3E}">
        <p14:creationId xmlns:p14="http://schemas.microsoft.com/office/powerpoint/2010/main" val="2363529410"/>
      </p:ext>
    </p:extLst>
  </p:cSld>
  <p:clrMapOvr>
    <a:masterClrMapping/>
  </p:clrMapOvr>
  <p:transition spd="slow"/>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78C1BF-313B-4838-85C8-7573D7717EE7}"/>
              </a:ext>
            </a:extLst>
          </p:cNvPr>
          <p:cNvSpPr>
            <a:spLocks noGrp="1"/>
          </p:cNvSpPr>
          <p:nvPr>
            <p:ph type="title"/>
          </p:nvPr>
        </p:nvSpPr>
        <p:spPr>
          <a:xfrm>
            <a:off x="1206001" y="2454388"/>
            <a:ext cx="9102725" cy="1143000"/>
          </a:xfrm>
        </p:spPr>
        <p:txBody>
          <a:bodyPr/>
          <a:lstStyle/>
          <a:p>
            <a:r>
              <a:rPr lang="sv-SE" dirty="0"/>
              <a:t>Charging (CH) WIs/SIs</a:t>
            </a:r>
            <a:endParaRPr lang="en-GB" dirty="0"/>
          </a:p>
        </p:txBody>
      </p:sp>
    </p:spTree>
    <p:extLst>
      <p:ext uri="{BB962C8B-B14F-4D97-AF65-F5344CB8AC3E}">
        <p14:creationId xmlns:p14="http://schemas.microsoft.com/office/powerpoint/2010/main" val="4035062416"/>
      </p:ext>
    </p:extLst>
  </p:cSld>
  <p:clrMapOvr>
    <a:masterClrMapping/>
  </p:clrMapOvr>
  <p:transition spd="slow"/>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654058-D101-E3E4-ECEC-0CFA03A3399B}"/>
            </a:ext>
          </a:extLst>
        </p:cNvPr>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2AFBED44-BD2F-D298-D8FA-F28BA6861CF4}"/>
              </a:ext>
            </a:extLst>
          </p:cNvPr>
          <p:cNvGraphicFramePr>
            <a:graphicFrameLocks noGrp="1"/>
          </p:cNvGraphicFramePr>
          <p:nvPr>
            <p:extLst>
              <p:ext uri="{D42A27DB-BD31-4B8C-83A1-F6EECF244321}">
                <p14:modId xmlns:p14="http://schemas.microsoft.com/office/powerpoint/2010/main" val="723966594"/>
              </p:ext>
            </p:extLst>
          </p:nvPr>
        </p:nvGraphicFramePr>
        <p:xfrm>
          <a:off x="595842" y="1308101"/>
          <a:ext cx="11000316" cy="71543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1040012</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 WID on CHF Segmentation</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kern="1200" dirty="0" err="1">
                          <a:solidFill>
                            <a:schemeClr val="dk1"/>
                          </a:solidFill>
                          <a:latin typeface="+mn-lt"/>
                          <a:ea typeface="+mn-ea"/>
                          <a:cs typeface="+mn-cs"/>
                        </a:rPr>
                        <a:t>CHFSeg</a:t>
                      </a:r>
                      <a:endParaRPr lang="en-GB" sz="900" b="1" kern="1200" dirty="0">
                        <a:solidFill>
                          <a:schemeClr val="dk1"/>
                        </a:solidFill>
                        <a:latin typeface="+mn-lt"/>
                        <a:ea typeface="+mn-ea"/>
                        <a:cs typeface="+mn-cs"/>
                      </a:endParaRPr>
                    </a:p>
                  </a:txBody>
                  <a:tcPr marL="48003" marR="48003"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en-US" sz="1050" b="0" i="0" u="none" strike="noStrike" kern="1200" dirty="0">
                          <a:solidFill>
                            <a:srgbClr val="000000"/>
                          </a:solidFill>
                          <a:effectLst/>
                          <a:latin typeface="+mn-lt"/>
                          <a:ea typeface="等线" panose="02010600030101010101" pitchFamily="2" charset="-122"/>
                          <a:cs typeface="Arial" panose="020B0604020202020204" pitchFamily="34" charset="0"/>
                        </a:rPr>
                        <a:t>03/03/2025</a:t>
                      </a:r>
                    </a:p>
                  </a:txBody>
                  <a:tcPr marL="68580" marR="68580"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prstClr val="black"/>
                          </a:solidFill>
                          <a:effectLst/>
                          <a:uLnTx/>
                          <a:uFillTx/>
                          <a:latin typeface="+mn-lt"/>
                          <a:ea typeface="+mn-ea"/>
                          <a:cs typeface="+mn-cs"/>
                        </a:rPr>
                        <a:t>25 %</a:t>
                      </a: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GB" sz="1050" kern="1200" noProof="0" dirty="0">
                          <a:solidFill>
                            <a:srgbClr val="000000"/>
                          </a:solidFill>
                          <a:effectLst/>
                          <a:latin typeface="+mn-lt"/>
                          <a:ea typeface="PMingLiU"/>
                          <a:cs typeface="+mn-cs"/>
                        </a:rPr>
                        <a:t>SP-241001</a:t>
                      </a: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FF0000"/>
                          </a:solidFill>
                          <a:effectLst/>
                          <a:uLnTx/>
                          <a:uFillTx/>
                          <a:latin typeface="+mn-lt"/>
                          <a:ea typeface="+mn-ea"/>
                          <a:cs typeface="+mn-cs"/>
                        </a:rPr>
                        <a:t>55 %</a:t>
                      </a: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1219170" rtl="0" eaLnBrk="1" fontAlgn="t" latinLnBrk="0" hangingPunct="1">
                        <a:lnSpc>
                          <a:spcPct val="100000"/>
                        </a:lnSpc>
                        <a:spcBef>
                          <a:spcPts val="0"/>
                        </a:spcBef>
                        <a:spcAft>
                          <a:spcPts val="0"/>
                        </a:spcAft>
                        <a:buClrTx/>
                        <a:buSzTx/>
                        <a:buFontTx/>
                        <a:buNone/>
                        <a:tabLst/>
                        <a:defRPr/>
                      </a:pPr>
                      <a:endParaRPr kumimoji="0" lang="en-GB" sz="1050" b="0" i="0" u="none" strike="noStrike" kern="1200" cap="none" spc="0" normalizeH="0" baseline="0" noProof="0" dirty="0">
                        <a:ln>
                          <a:noFill/>
                        </a:ln>
                        <a:solidFill>
                          <a:schemeClr val="tx1"/>
                        </a:solidFill>
                        <a:effectLst/>
                        <a:uLnTx/>
                        <a:uFillTx/>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7" name="Title 1">
            <a:extLst>
              <a:ext uri="{FF2B5EF4-FFF2-40B4-BE49-F238E27FC236}">
                <a16:creationId xmlns:a16="http://schemas.microsoft.com/office/drawing/2014/main" id="{C5AB3454-0761-4780-ABCD-B716486E17E5}"/>
              </a:ext>
            </a:extLst>
          </p:cNvPr>
          <p:cNvSpPr>
            <a:spLocks noGrp="1"/>
          </p:cNvSpPr>
          <p:nvPr>
            <p:ph type="title"/>
          </p:nvPr>
        </p:nvSpPr>
        <p:spPr>
          <a:xfrm>
            <a:off x="476811" y="165101"/>
            <a:ext cx="9339381" cy="1143000"/>
          </a:xfrm>
        </p:spPr>
        <p:txBody>
          <a:bodyPr/>
          <a:lstStyle/>
          <a:p>
            <a:r>
              <a:rPr lang="en-GB" altLang="en-US" sz="3200" b="1" dirty="0">
                <a:solidFill>
                  <a:srgbClr val="00B050"/>
                </a:solidFill>
              </a:rPr>
              <a:t>1. CHSEG</a:t>
            </a:r>
            <a:r>
              <a:rPr lang="en-US" altLang="en-US" sz="3200" b="1" dirty="0">
                <a:solidFill>
                  <a:srgbClr val="00B050"/>
                </a:solidFill>
              </a:rPr>
              <a:t>:</a:t>
            </a:r>
            <a:r>
              <a:rPr lang="zh-CN" altLang="en-US" sz="3200" b="1" dirty="0">
                <a:solidFill>
                  <a:srgbClr val="00B050"/>
                </a:solidFill>
              </a:rPr>
              <a:t> </a:t>
            </a:r>
            <a:r>
              <a:rPr lang="en-GB" altLang="en-US" sz="3200" b="1" dirty="0">
                <a:solidFill>
                  <a:srgbClr val="00B050"/>
                </a:solidFill>
              </a:rPr>
              <a:t>WID on CHF Segmentation</a:t>
            </a:r>
            <a:endParaRPr lang="en-GB" altLang="en-US" sz="3200" b="1" i="1" dirty="0">
              <a:solidFill>
                <a:srgbClr val="00B050"/>
              </a:solidFill>
            </a:endParaRPr>
          </a:p>
        </p:txBody>
      </p:sp>
      <p:sp>
        <p:nvSpPr>
          <p:cNvPr id="2" name="矩形 5">
            <a:extLst>
              <a:ext uri="{FF2B5EF4-FFF2-40B4-BE49-F238E27FC236}">
                <a16:creationId xmlns:a16="http://schemas.microsoft.com/office/drawing/2014/main" id="{8F3B62A4-8F24-4A8C-399F-8F7AEEDA26EA}"/>
              </a:ext>
            </a:extLst>
          </p:cNvPr>
          <p:cNvSpPr/>
          <p:nvPr/>
        </p:nvSpPr>
        <p:spPr>
          <a:xfrm>
            <a:off x="8684704" y="0"/>
            <a:ext cx="1475084" cy="292388"/>
          </a:xfrm>
          <a:prstGeom prst="rect">
            <a:avLst/>
          </a:prstGeom>
        </p:spPr>
        <p:txBody>
          <a:bodyPr wrap="none">
            <a:spAutoFit/>
          </a:bodyPr>
          <a:lstStyle/>
          <a:p>
            <a:r>
              <a:rPr lang="en-US" altLang="zh-CN" dirty="0">
                <a:solidFill>
                  <a:schemeClr val="bg1"/>
                </a:solidFill>
                <a:highlight>
                  <a:srgbClr val="800080"/>
                </a:highlight>
              </a:rPr>
              <a:t>CH Prime feature</a:t>
            </a:r>
            <a:endParaRPr lang="zh-CN" altLang="en-US" dirty="0">
              <a:solidFill>
                <a:schemeClr val="bg1"/>
              </a:solidFill>
              <a:highlight>
                <a:srgbClr val="800080"/>
              </a:highlight>
            </a:endParaRPr>
          </a:p>
        </p:txBody>
      </p:sp>
      <p:sp>
        <p:nvSpPr>
          <p:cNvPr id="6" name="Content Placeholder 7">
            <a:extLst>
              <a:ext uri="{FF2B5EF4-FFF2-40B4-BE49-F238E27FC236}">
                <a16:creationId xmlns:a16="http://schemas.microsoft.com/office/drawing/2014/main" id="{B4634BF8-8FE3-4394-B7BF-EDB5C280EB4E}"/>
              </a:ext>
            </a:extLst>
          </p:cNvPr>
          <p:cNvSpPr txBox="1">
            <a:spLocks/>
          </p:cNvSpPr>
          <p:nvPr/>
        </p:nvSpPr>
        <p:spPr>
          <a:xfrm>
            <a:off x="595842" y="2317898"/>
            <a:ext cx="10925672" cy="4029113"/>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SA#105</a:t>
            </a:r>
          </a:p>
          <a:p>
            <a:pPr>
              <a:spcBef>
                <a:spcPts val="0"/>
              </a:spcBef>
              <a:spcAft>
                <a:spcPts val="0"/>
              </a:spcAft>
              <a:defRPr/>
            </a:pPr>
            <a:endParaRPr lang="de-DE" altLang="de-DE" sz="2000" kern="0" dirty="0"/>
          </a:p>
          <a:p>
            <a:pPr lvl="1">
              <a:spcBef>
                <a:spcPts val="0"/>
              </a:spcBef>
              <a:spcAft>
                <a:spcPts val="600"/>
              </a:spcAft>
              <a:defRPr/>
            </a:pPr>
            <a:r>
              <a:rPr lang="en-GB" sz="1400" kern="0" dirty="0"/>
              <a:t>4 CRs agreed covering:</a:t>
            </a:r>
          </a:p>
          <a:p>
            <a:pPr lvl="2">
              <a:spcBef>
                <a:spcPts val="0"/>
              </a:spcBef>
              <a:spcAft>
                <a:spcPts val="600"/>
              </a:spcAft>
              <a:defRPr/>
            </a:pPr>
            <a:r>
              <a:rPr lang="en-GB" sz="1200" kern="0" dirty="0"/>
              <a:t>Addition of NRF discovery reference for SMF (32.255) and AMF (32.256)</a:t>
            </a:r>
          </a:p>
          <a:p>
            <a:pPr lvl="2">
              <a:spcBef>
                <a:spcPts val="0"/>
              </a:spcBef>
              <a:spcAft>
                <a:spcPts val="600"/>
              </a:spcAft>
              <a:defRPr/>
            </a:pPr>
            <a:r>
              <a:rPr lang="en-GB" sz="1200" kern="0" dirty="0"/>
              <a:t>Clarify the query attributes for NRF based CHF discovery (32.290)</a:t>
            </a:r>
          </a:p>
          <a:p>
            <a:pPr lvl="2">
              <a:spcBef>
                <a:spcPts val="0"/>
              </a:spcBef>
              <a:spcAft>
                <a:spcPts val="600"/>
              </a:spcAft>
              <a:defRPr/>
            </a:pPr>
            <a:r>
              <a:rPr lang="en-GB" sz="1200" kern="0" dirty="0"/>
              <a:t>CHF Segmentation with Supported Features (TS 32.290)</a:t>
            </a:r>
          </a:p>
          <a:p>
            <a:pPr lvl="2">
              <a:spcBef>
                <a:spcPts val="0"/>
              </a:spcBef>
              <a:spcAft>
                <a:spcPts val="600"/>
              </a:spcAft>
              <a:defRPr/>
            </a:pPr>
            <a:endParaRPr lang="de-DE" altLang="de-DE" sz="2000" kern="0" dirty="0"/>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r>
              <a:rPr lang="en-GB" altLang="zh-CN" sz="1400" dirty="0"/>
              <a:t>Use of CHF Group Id for CHF selection and procedures/message flow, PCF interaction when N107 is used, use of Charging Characteristics for other NF consumer is ffs </a:t>
            </a:r>
            <a:endParaRPr lang="en-US" sz="1400" dirty="0"/>
          </a:p>
        </p:txBody>
      </p:sp>
    </p:spTree>
    <p:extLst>
      <p:ext uri="{BB962C8B-B14F-4D97-AF65-F5344CB8AC3E}">
        <p14:creationId xmlns:p14="http://schemas.microsoft.com/office/powerpoint/2010/main" val="2318194028"/>
      </p:ext>
    </p:extLst>
  </p:cSld>
  <p:clrMapOvr>
    <a:masterClrMapping/>
  </p:clrMapOvr>
  <p:transition spd="slow"/>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C499C1-5231-8092-BED3-EDACAEA08B26}"/>
            </a:ext>
          </a:extLst>
        </p:cNvPr>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454C01C6-244A-1C4C-B406-732A535A26F9}"/>
              </a:ext>
            </a:extLst>
          </p:cNvPr>
          <p:cNvGraphicFramePr>
            <a:graphicFrameLocks noGrp="1"/>
          </p:cNvGraphicFramePr>
          <p:nvPr>
            <p:extLst>
              <p:ext uri="{D42A27DB-BD31-4B8C-83A1-F6EECF244321}">
                <p14:modId xmlns:p14="http://schemas.microsoft.com/office/powerpoint/2010/main" val="26389488"/>
              </p:ext>
            </p:extLst>
          </p:nvPr>
        </p:nvGraphicFramePr>
        <p:xfrm>
          <a:off x="595842" y="1592076"/>
          <a:ext cx="11000316" cy="71543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1040013</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WID on Charging Aspects of Ranging and Sidelink Positioning</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err="1">
                          <a:solidFill>
                            <a:srgbClr val="000000"/>
                          </a:solidFill>
                          <a:effectLst/>
                          <a:latin typeface="Arial" panose="020B0604020202020204" pitchFamily="34" charset="0"/>
                          <a:ea typeface="+mn-ea"/>
                          <a:cs typeface="+mn-cs"/>
                        </a:rPr>
                        <a:t>Ranging_SL_CH</a:t>
                      </a:r>
                      <a:endParaRPr lang="en-GB" sz="900" b="1" i="0" u="none" strike="noStrike" kern="1200" dirty="0">
                        <a:solidFill>
                          <a:srgbClr val="000000"/>
                        </a:solidFill>
                        <a:effectLst/>
                        <a:latin typeface="Arial" panose="020B0604020202020204" pitchFamily="34" charset="0"/>
                        <a:ea typeface="+mn-ea"/>
                        <a:cs typeface="+mn-cs"/>
                      </a:endParaRPr>
                    </a:p>
                  </a:txBody>
                  <a:tcPr marL="48003" marR="48003"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r>
                        <a:rPr lang="en-US" altLang="zh-CN" sz="1050" b="0" i="0" u="none" strike="noStrike" kern="1200" dirty="0">
                          <a:solidFill>
                            <a:srgbClr val="000000"/>
                          </a:solidFill>
                          <a:effectLst/>
                          <a:latin typeface="+mn-lt"/>
                          <a:ea typeface="等线" panose="02010600030101010101" pitchFamily="2" charset="-122"/>
                          <a:cs typeface="Arial" panose="020B0604020202020204" pitchFamily="34" charset="0"/>
                        </a:rPr>
                        <a:t>03/03/2025</a:t>
                      </a:r>
                    </a:p>
                  </a:txBody>
                  <a:tcPr marL="68580" marR="68580"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prstClr val="black"/>
                          </a:solidFill>
                          <a:effectLst/>
                          <a:uLnTx/>
                          <a:uFillTx/>
                          <a:latin typeface="+mn-lt"/>
                          <a:ea typeface="+mn-ea"/>
                          <a:cs typeface="+mn-cs"/>
                        </a:rPr>
                        <a:t>50 %</a:t>
                      </a: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spcAft>
                          <a:spcPts val="0"/>
                        </a:spcAft>
                      </a:pPr>
                      <a:r>
                        <a:rPr lang="en-US" sz="1050" kern="1200" dirty="0">
                          <a:solidFill>
                            <a:srgbClr val="000000"/>
                          </a:solidFill>
                          <a:effectLst/>
                          <a:latin typeface="+mn-lt"/>
                          <a:ea typeface="PMingLiU"/>
                          <a:cs typeface="+mn-cs"/>
                        </a:rPr>
                        <a:t>SP-241002</a:t>
                      </a:r>
                      <a:endParaRPr lang="zh-CN" altLang="en-US" sz="1050" kern="1200" dirty="0">
                        <a:solidFill>
                          <a:srgbClr val="000000"/>
                        </a:solidFill>
                        <a:effectLst/>
                        <a:latin typeface="+mn-lt"/>
                        <a:ea typeface="PMingLiU"/>
                        <a:cs typeface="+mn-cs"/>
                      </a:endParaRP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FF0000"/>
                          </a:solidFill>
                          <a:effectLst/>
                          <a:highlight>
                            <a:srgbClr val="00FF00"/>
                          </a:highlight>
                          <a:uLnTx/>
                          <a:uFillTx/>
                          <a:latin typeface="+mn-lt"/>
                          <a:ea typeface="+mn-ea"/>
                          <a:cs typeface="+mn-cs"/>
                        </a:rPr>
                        <a:t>100 %</a:t>
                      </a: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chemeClr val="tx1"/>
                          </a:solidFill>
                          <a:effectLst/>
                          <a:highlight>
                            <a:srgbClr val="00FFFF"/>
                          </a:highlight>
                          <a:uLnTx/>
                          <a:uFillTx/>
                          <a:latin typeface="+mn-lt"/>
                          <a:ea typeface="等线" panose="02010600030101010101" pitchFamily="2" charset="-122"/>
                          <a:cs typeface="+mn-cs"/>
                        </a:rPr>
                        <a:t>This WI is a Rel-19 WI instead of Rel-18. </a:t>
                      </a:r>
                    </a:p>
                  </a:txBody>
                  <a:tcPr marL="4294" marR="4294" marT="4294" marB="0"/>
                </a:tc>
                <a:extLst>
                  <a:ext uri="{0D108BD9-81ED-4DB2-BD59-A6C34878D82A}">
                    <a16:rowId xmlns:a16="http://schemas.microsoft.com/office/drawing/2014/main" val="10001"/>
                  </a:ext>
                </a:extLst>
              </a:tr>
            </a:tbl>
          </a:graphicData>
        </a:graphic>
      </p:graphicFrame>
      <p:sp>
        <p:nvSpPr>
          <p:cNvPr id="7" name="Title 1">
            <a:extLst>
              <a:ext uri="{FF2B5EF4-FFF2-40B4-BE49-F238E27FC236}">
                <a16:creationId xmlns:a16="http://schemas.microsoft.com/office/drawing/2014/main" id="{10332BBB-26EB-4C1A-A225-6831C9CFC862}"/>
              </a:ext>
            </a:extLst>
          </p:cNvPr>
          <p:cNvSpPr>
            <a:spLocks noGrp="1"/>
          </p:cNvSpPr>
          <p:nvPr>
            <p:ph type="title"/>
          </p:nvPr>
        </p:nvSpPr>
        <p:spPr>
          <a:xfrm>
            <a:off x="476811" y="165101"/>
            <a:ext cx="9339381" cy="1143000"/>
          </a:xfrm>
        </p:spPr>
        <p:txBody>
          <a:bodyPr/>
          <a:lstStyle/>
          <a:p>
            <a:r>
              <a:rPr lang="en-GB" altLang="en-US" sz="3200" b="1" dirty="0">
                <a:solidFill>
                  <a:srgbClr val="00B050"/>
                </a:solidFill>
              </a:rPr>
              <a:t>2. RAGCH: WID on Charging Aspects of Ranging and </a:t>
            </a:r>
            <a:r>
              <a:rPr lang="en-GB" altLang="en-US" sz="3200" b="1" dirty="0" err="1">
                <a:solidFill>
                  <a:srgbClr val="00B050"/>
                </a:solidFill>
              </a:rPr>
              <a:t>Sidelink</a:t>
            </a:r>
            <a:r>
              <a:rPr lang="en-GB" altLang="en-US" sz="3200" b="1" dirty="0">
                <a:solidFill>
                  <a:srgbClr val="00B050"/>
                </a:solidFill>
              </a:rPr>
              <a:t> Positioning</a:t>
            </a:r>
            <a:endParaRPr lang="en-GB" altLang="en-US" sz="2400" b="1" i="1" dirty="0">
              <a:solidFill>
                <a:srgbClr val="00B050"/>
              </a:solidFill>
            </a:endParaRPr>
          </a:p>
        </p:txBody>
      </p:sp>
      <p:sp>
        <p:nvSpPr>
          <p:cNvPr id="2" name="矩形 5">
            <a:extLst>
              <a:ext uri="{FF2B5EF4-FFF2-40B4-BE49-F238E27FC236}">
                <a16:creationId xmlns:a16="http://schemas.microsoft.com/office/drawing/2014/main" id="{EB781E95-F5BE-C0C9-4059-43AAF4EF9C92}"/>
              </a:ext>
            </a:extLst>
          </p:cNvPr>
          <p:cNvSpPr/>
          <p:nvPr/>
        </p:nvSpPr>
        <p:spPr>
          <a:xfrm>
            <a:off x="8684704" y="0"/>
            <a:ext cx="2552302" cy="292388"/>
          </a:xfrm>
          <a:prstGeom prst="rect">
            <a:avLst/>
          </a:prstGeom>
        </p:spPr>
        <p:txBody>
          <a:bodyPr wrap="none">
            <a:spAutoFit/>
          </a:bodyPr>
          <a:lstStyle/>
          <a:p>
            <a:r>
              <a:rPr lang="en-US" altLang="zh-CN" dirty="0">
                <a:solidFill>
                  <a:schemeClr val="bg1"/>
                </a:solidFill>
                <a:highlight>
                  <a:srgbClr val="008080"/>
                </a:highlight>
              </a:rPr>
              <a:t>CH Support to Network features</a:t>
            </a:r>
            <a:endParaRPr lang="zh-CN" altLang="en-US" dirty="0">
              <a:solidFill>
                <a:schemeClr val="bg1"/>
              </a:solidFill>
              <a:highlight>
                <a:srgbClr val="008080"/>
              </a:highlight>
            </a:endParaRPr>
          </a:p>
        </p:txBody>
      </p:sp>
      <p:sp>
        <p:nvSpPr>
          <p:cNvPr id="6" name="Content Placeholder 7">
            <a:extLst>
              <a:ext uri="{FF2B5EF4-FFF2-40B4-BE49-F238E27FC236}">
                <a16:creationId xmlns:a16="http://schemas.microsoft.com/office/drawing/2014/main" id="{0FEBF66C-3E8D-4675-A394-409A90AC321E}"/>
              </a:ext>
            </a:extLst>
          </p:cNvPr>
          <p:cNvSpPr txBox="1">
            <a:spLocks/>
          </p:cNvSpPr>
          <p:nvPr/>
        </p:nvSpPr>
        <p:spPr>
          <a:xfrm>
            <a:off x="595842" y="2406316"/>
            <a:ext cx="10877472" cy="394069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2000" kern="0" dirty="0"/>
              <a:t>Progress since SA#105</a:t>
            </a:r>
          </a:p>
          <a:p>
            <a:pPr lvl="1">
              <a:spcBef>
                <a:spcPts val="0"/>
              </a:spcBef>
              <a:spcAft>
                <a:spcPts val="600"/>
              </a:spcAft>
              <a:defRPr/>
            </a:pPr>
            <a:r>
              <a:rPr lang="de-DE" altLang="de-DE" sz="1400" kern="0" dirty="0"/>
              <a:t>10 CRs agreed covering:</a:t>
            </a:r>
          </a:p>
          <a:p>
            <a:pPr lvl="2">
              <a:spcBef>
                <a:spcPts val="0"/>
              </a:spcBef>
              <a:spcAft>
                <a:spcPts val="600"/>
              </a:spcAft>
              <a:defRPr/>
            </a:pPr>
            <a:r>
              <a:rPr lang="en-GB" altLang="de-DE" sz="1200" kern="0" dirty="0"/>
              <a:t>Introduction of Ranging and Sidelink Positioning Charging (TS 32.271)</a:t>
            </a:r>
          </a:p>
          <a:p>
            <a:pPr lvl="2">
              <a:spcBef>
                <a:spcPts val="0"/>
              </a:spcBef>
              <a:spcAft>
                <a:spcPts val="600"/>
              </a:spcAft>
              <a:defRPr/>
            </a:pPr>
            <a:r>
              <a:rPr lang="en-GB" altLang="de-DE" sz="1200" kern="0" dirty="0"/>
              <a:t>Add converged charging architecture for Ranging and Sidelink Positioning, principles for Ranging and Sidelink Positioning Charging (TS 32.271)</a:t>
            </a:r>
          </a:p>
          <a:p>
            <a:pPr lvl="2">
              <a:spcBef>
                <a:spcPts val="0"/>
              </a:spcBef>
              <a:spcAft>
                <a:spcPts val="600"/>
              </a:spcAft>
              <a:defRPr/>
            </a:pPr>
            <a:r>
              <a:rPr lang="en-GB" altLang="de-DE" sz="1200" kern="0" dirty="0"/>
              <a:t>Add message flows of converged charging for UE positioning assisted by Sidelink Positioning and involving 5GC (TS 32.271)</a:t>
            </a:r>
          </a:p>
          <a:p>
            <a:pPr lvl="2">
              <a:spcBef>
                <a:spcPts val="0"/>
              </a:spcBef>
              <a:spcAft>
                <a:spcPts val="600"/>
              </a:spcAft>
              <a:defRPr/>
            </a:pPr>
            <a:r>
              <a:rPr lang="en-GB" altLang="de-DE" sz="1200" kern="0" dirty="0"/>
              <a:t>Add CDR generation and handling for converged charging of Ranging and Sidelink Positioning (TS 32.271)</a:t>
            </a:r>
          </a:p>
          <a:p>
            <a:pPr lvl="2">
              <a:spcBef>
                <a:spcPts val="0"/>
              </a:spcBef>
              <a:spcAft>
                <a:spcPts val="600"/>
              </a:spcAft>
              <a:defRPr/>
            </a:pPr>
            <a:r>
              <a:rPr lang="en-GB" altLang="de-DE" sz="1200" kern="0" dirty="0"/>
              <a:t>Introduction of Data Type and Binding  for Ranging and Sidelink Positioning Charging (TS 32.291)</a:t>
            </a:r>
          </a:p>
          <a:p>
            <a:pPr lvl="2">
              <a:spcBef>
                <a:spcPts val="0"/>
              </a:spcBef>
              <a:spcAft>
                <a:spcPts val="600"/>
              </a:spcAft>
              <a:defRPr/>
            </a:pPr>
            <a:r>
              <a:rPr lang="en-GB" altLang="zh-CN" sz="1200" dirty="0"/>
              <a:t>Introduce </a:t>
            </a:r>
            <a:r>
              <a:rPr lang="en-GB" altLang="zh-CN" sz="1200" dirty="0" err="1"/>
              <a:t>OpenAPI</a:t>
            </a:r>
            <a:r>
              <a:rPr lang="en-GB" altLang="zh-CN" sz="1200" dirty="0"/>
              <a:t> extension and charging information to CDR  </a:t>
            </a:r>
            <a:r>
              <a:rPr lang="en-GB" sz="1200" kern="0" dirty="0"/>
              <a:t>(TS 32.291, TS 32.298)</a:t>
            </a:r>
            <a:endParaRPr lang="en-GB" altLang="de-DE" sz="1200" kern="0" dirty="0"/>
          </a:p>
          <a:p>
            <a:pPr lvl="2">
              <a:spcBef>
                <a:spcPts val="0"/>
              </a:spcBef>
              <a:spcAft>
                <a:spcPts val="600"/>
              </a:spcAft>
              <a:defRPr/>
            </a:pPr>
            <a:endParaRPr lang="en-GB" altLang="de-DE" sz="1200" kern="0" dirty="0"/>
          </a:p>
          <a:p>
            <a:pPr>
              <a:spcBef>
                <a:spcPts val="0"/>
              </a:spcBef>
              <a:spcAft>
                <a:spcPts val="0"/>
              </a:spcAft>
              <a:defRPr/>
            </a:pPr>
            <a:r>
              <a:rPr lang="en-US" sz="2000" kern="0" dirty="0"/>
              <a:t>RAN impacts and dependencies:</a:t>
            </a:r>
            <a:endParaRPr lang="de-DE" sz="2000" kern="0" dirty="0"/>
          </a:p>
          <a:p>
            <a:pPr lvl="1">
              <a:spcBef>
                <a:spcPts val="0"/>
              </a:spcBef>
              <a:spcAft>
                <a:spcPts val="600"/>
              </a:spcAft>
              <a:defRPr/>
            </a:pPr>
            <a:r>
              <a:rPr lang="en-US" sz="1400" kern="0" dirty="0"/>
              <a:t>None identified</a:t>
            </a:r>
          </a:p>
          <a:p>
            <a:pPr lvl="1">
              <a:spcBef>
                <a:spcPts val="0"/>
              </a:spcBef>
              <a:spcAft>
                <a:spcPts val="600"/>
              </a:spcAft>
              <a:defRPr/>
            </a:pPr>
            <a:endParaRPr lang="en-US" sz="1400" kern="0" dirty="0"/>
          </a:p>
          <a:p>
            <a:pPr>
              <a:spcBef>
                <a:spcPts val="0"/>
              </a:spcBef>
              <a:spcAft>
                <a:spcPts val="0"/>
              </a:spcAft>
              <a:defRPr/>
            </a:pPr>
            <a:r>
              <a:rPr lang="de-DE" sz="2000" kern="0" dirty="0"/>
              <a:t>Next steps:</a:t>
            </a:r>
          </a:p>
          <a:p>
            <a:pPr lvl="1">
              <a:defRPr/>
            </a:pPr>
            <a:r>
              <a:rPr lang="en-GB" altLang="zh-CN" sz="1400" dirty="0"/>
              <a:t>None</a:t>
            </a:r>
          </a:p>
        </p:txBody>
      </p:sp>
    </p:spTree>
    <p:extLst>
      <p:ext uri="{BB962C8B-B14F-4D97-AF65-F5344CB8AC3E}">
        <p14:creationId xmlns:p14="http://schemas.microsoft.com/office/powerpoint/2010/main" val="156043212"/>
      </p:ext>
    </p:extLst>
  </p:cSld>
  <p:clrMapOvr>
    <a:masterClrMapping/>
  </p:clrMapOvr>
  <p:transition spd="slow"/>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C499C1-5231-8092-BED3-EDACAEA08B26}"/>
            </a:ext>
          </a:extLst>
        </p:cNvPr>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454C01C6-244A-1C4C-B406-732A535A26F9}"/>
              </a:ext>
            </a:extLst>
          </p:cNvPr>
          <p:cNvGraphicFramePr>
            <a:graphicFrameLocks noGrp="1"/>
          </p:cNvGraphicFramePr>
          <p:nvPr>
            <p:extLst>
              <p:ext uri="{D42A27DB-BD31-4B8C-83A1-F6EECF244321}">
                <p14:modId xmlns:p14="http://schemas.microsoft.com/office/powerpoint/2010/main" val="1568595617"/>
              </p:ext>
            </p:extLst>
          </p:nvPr>
        </p:nvGraphicFramePr>
        <p:xfrm>
          <a:off x="595842" y="1592076"/>
          <a:ext cx="11000316" cy="71543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1040018</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WID on charging aspects for energy efficiency of 5G</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EnergySys_CH</a:t>
                      </a:r>
                    </a:p>
                  </a:txBody>
                  <a:tcPr marL="48003" marR="48003"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rgbClr val="000000"/>
                          </a:solidFill>
                          <a:effectLst/>
                          <a:uLnTx/>
                          <a:uFillTx/>
                          <a:latin typeface="+mn-lt"/>
                          <a:ea typeface="等线" panose="02010600030101010101" pitchFamily="2" charset="-122"/>
                          <a:cs typeface="Arial" panose="020B0604020202020204" pitchFamily="34" charset="0"/>
                        </a:rPr>
                        <a:t>06/06/2025</a:t>
                      </a:r>
                    </a:p>
                  </a:txBody>
                  <a:tcPr marL="68580" marR="68580"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prstClr val="black"/>
                          </a:solidFill>
                          <a:effectLst/>
                          <a:uLnTx/>
                          <a:uFillTx/>
                          <a:latin typeface="+mn-lt"/>
                          <a:ea typeface="+mn-ea"/>
                          <a:cs typeface="+mn-cs"/>
                        </a:rPr>
                        <a:t>45 %</a:t>
                      </a: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219170" rtl="0" eaLnBrk="1" latinLnBrk="0" hangingPunct="1">
                        <a:spcAft>
                          <a:spcPts val="0"/>
                        </a:spcAft>
                      </a:pPr>
                      <a:r>
                        <a:rPr lang="en-US" sz="1050" kern="1200" dirty="0">
                          <a:solidFill>
                            <a:srgbClr val="000000"/>
                          </a:solidFill>
                          <a:effectLst/>
                          <a:latin typeface="+mn-lt"/>
                          <a:ea typeface="PMingLiU"/>
                          <a:cs typeface="+mn-cs"/>
                        </a:rPr>
                        <a:t>SP-241003</a:t>
                      </a:r>
                      <a:endParaRPr lang="zh-CN" altLang="en-US" sz="1050" kern="1200" dirty="0">
                        <a:solidFill>
                          <a:srgbClr val="000000"/>
                        </a:solidFill>
                        <a:effectLst/>
                        <a:latin typeface="+mn-lt"/>
                        <a:ea typeface="PMingLiU"/>
                        <a:cs typeface="+mn-cs"/>
                      </a:endParaRPr>
                    </a:p>
                  </a:txBody>
                  <a:tcPr marL="67178" marR="67178"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FF0000"/>
                          </a:solidFill>
                          <a:effectLst/>
                          <a:uLnTx/>
                          <a:uFillTx/>
                          <a:latin typeface="+mn-lt"/>
                          <a:ea typeface="+mn-ea"/>
                          <a:cs typeface="+mn-cs"/>
                        </a:rPr>
                        <a:t>45 %</a:t>
                      </a: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l" fontAlgn="t"/>
                      <a:endParaRPr lang="en-US" sz="1050" b="0" i="0" u="none" strike="noStrike" kern="1200" dirty="0">
                        <a:solidFill>
                          <a:schemeClr val="tx1"/>
                        </a:solidFill>
                        <a:effectLst/>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4" name="Content Placeholder 7">
            <a:extLst>
              <a:ext uri="{FF2B5EF4-FFF2-40B4-BE49-F238E27FC236}">
                <a16:creationId xmlns:a16="http://schemas.microsoft.com/office/drawing/2014/main" id="{71DEF8C1-49A7-C080-2F55-70E1D3D32BC8}"/>
              </a:ext>
            </a:extLst>
          </p:cNvPr>
          <p:cNvSpPr txBox="1">
            <a:spLocks/>
          </p:cNvSpPr>
          <p:nvPr/>
        </p:nvSpPr>
        <p:spPr>
          <a:xfrm>
            <a:off x="595842" y="2763520"/>
            <a:ext cx="10925672" cy="358349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de-DE"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Progress since SA#105</a:t>
            </a: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GB"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3 CRs agreed covering:</a:t>
            </a:r>
          </a:p>
          <a:p>
            <a:pPr marL="1141413" marR="0" lvl="2" indent="-227013" algn="l" defTabSz="914400" rtl="0" eaLnBrk="0" fontAlgn="base" latinLnBrk="0" hangingPunct="0">
              <a:lnSpc>
                <a:spcPct val="100000"/>
              </a:lnSpc>
              <a:spcBef>
                <a:spcPts val="0"/>
              </a:spcBef>
              <a:spcAft>
                <a:spcPts val="600"/>
              </a:spcAft>
              <a:buClrTx/>
              <a:buSzTx/>
              <a:buFont typeface="Arial" panose="020B0604020202020204" pitchFamily="34" charset="0"/>
              <a:buChar char="•"/>
              <a:tabLst/>
              <a:defRPr/>
            </a:pPr>
            <a:r>
              <a:rPr kumimoji="0" lang="en-GB" sz="12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Support the energy related information per network slice (32.240, 28.201 and 28.202)</a:t>
            </a:r>
          </a:p>
          <a:p>
            <a:pPr marL="1141413" marR="0" lvl="2" indent="-227013" algn="l" defTabSz="914400" rtl="0" eaLnBrk="0" fontAlgn="base" latinLnBrk="0" hangingPunct="0">
              <a:lnSpc>
                <a:spcPct val="100000"/>
              </a:lnSpc>
              <a:spcBef>
                <a:spcPts val="0"/>
              </a:spcBef>
              <a:spcAft>
                <a:spcPts val="600"/>
              </a:spcAft>
              <a:buClrTx/>
              <a:buSzTx/>
              <a:buFont typeface="Arial" panose="020B0604020202020204" pitchFamily="34" charset="0"/>
              <a:buChar char="•"/>
              <a:tabLst/>
              <a:defRPr/>
            </a:pPr>
            <a:endParaRPr kumimoji="0" lang="en-GB" sz="12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en-US"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RAN impacts and dependencies:</a:t>
            </a:r>
          </a:p>
          <a:p>
            <a:pPr marL="0" marR="0" lvl="0" indent="0" algn="l" defTabSz="914400" rtl="0" eaLnBrk="0" fontAlgn="base" latinLnBrk="0" hangingPunct="0">
              <a:lnSpc>
                <a:spcPct val="100000"/>
              </a:lnSpc>
              <a:spcBef>
                <a:spcPts val="0"/>
              </a:spcBef>
              <a:spcAft>
                <a:spcPts val="0"/>
              </a:spcAft>
              <a:buClrTx/>
              <a:buSzTx/>
              <a:buFontTx/>
              <a:buNone/>
              <a:tabLst/>
              <a:defRPr/>
            </a:pPr>
            <a:endParaRPr kumimoji="0" 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endParaRP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None identified</a:t>
            </a: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endPar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Next steps:</a:t>
            </a:r>
          </a:p>
          <a:p>
            <a:pPr marL="741363" marR="0" lvl="1" indent="-284163"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GB" altLang="zh-CN" sz="1400" b="0" i="0" u="none" strike="noStrike" kern="120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Message flow and parameter definition</a:t>
            </a:r>
            <a:endPar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p:txBody>
      </p:sp>
      <p:sp>
        <p:nvSpPr>
          <p:cNvPr id="7" name="Title 1">
            <a:extLst>
              <a:ext uri="{FF2B5EF4-FFF2-40B4-BE49-F238E27FC236}">
                <a16:creationId xmlns:a16="http://schemas.microsoft.com/office/drawing/2014/main" id="{48F00735-BF83-4652-8C01-F6285F0FCE6D}"/>
              </a:ext>
            </a:extLst>
          </p:cNvPr>
          <p:cNvSpPr>
            <a:spLocks noGrp="1"/>
          </p:cNvSpPr>
          <p:nvPr>
            <p:ph type="title"/>
          </p:nvPr>
        </p:nvSpPr>
        <p:spPr>
          <a:xfrm>
            <a:off x="476811" y="165101"/>
            <a:ext cx="9339381" cy="1143000"/>
          </a:xfrm>
        </p:spPr>
        <p:txBody>
          <a:bodyPr/>
          <a:lstStyle/>
          <a:p>
            <a:r>
              <a:rPr lang="en-GB" altLang="en-US" sz="3200" b="1" dirty="0">
                <a:solidFill>
                  <a:srgbClr val="00B050"/>
                </a:solidFill>
              </a:rPr>
              <a:t>3. EESCH: WID on charging aspects for energy efficiency of 5G</a:t>
            </a:r>
            <a:endParaRPr lang="en-GB" altLang="en-US" sz="3200" b="1" dirty="0">
              <a:solidFill>
                <a:srgbClr val="00B050"/>
              </a:solidFill>
              <a:highlight>
                <a:srgbClr val="FFFF00"/>
              </a:highlight>
            </a:endParaRPr>
          </a:p>
        </p:txBody>
      </p:sp>
      <p:sp>
        <p:nvSpPr>
          <p:cNvPr id="2" name="矩形 5">
            <a:extLst>
              <a:ext uri="{FF2B5EF4-FFF2-40B4-BE49-F238E27FC236}">
                <a16:creationId xmlns:a16="http://schemas.microsoft.com/office/drawing/2014/main" id="{44029C1D-0AE0-8CE9-9D31-1B1785DB59DB}"/>
              </a:ext>
            </a:extLst>
          </p:cNvPr>
          <p:cNvSpPr/>
          <p:nvPr/>
        </p:nvSpPr>
        <p:spPr>
          <a:xfrm>
            <a:off x="8684704" y="0"/>
            <a:ext cx="2552302" cy="2923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rPr>
              <a:t>CH Support to Network features</a:t>
            </a:r>
            <a:endParaRPr kumimoji="0" lang="zh-CN" altLang="en-US"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endParaRPr>
          </a:p>
        </p:txBody>
      </p:sp>
    </p:spTree>
    <p:extLst>
      <p:ext uri="{BB962C8B-B14F-4D97-AF65-F5344CB8AC3E}">
        <p14:creationId xmlns:p14="http://schemas.microsoft.com/office/powerpoint/2010/main" val="28576201"/>
      </p:ext>
    </p:extLst>
  </p:cSld>
  <p:clrMapOvr>
    <a:masterClrMapping/>
  </p:clrMapOvr>
  <p:transition spd="slow"/>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C499C1-5231-8092-BED3-EDACAEA08B26}"/>
            </a:ext>
          </a:extLst>
        </p:cNvPr>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454C01C6-244A-1C4C-B406-732A535A26F9}"/>
              </a:ext>
            </a:extLst>
          </p:cNvPr>
          <p:cNvGraphicFramePr>
            <a:graphicFrameLocks noGrp="1"/>
          </p:cNvGraphicFramePr>
          <p:nvPr>
            <p:extLst>
              <p:ext uri="{D42A27DB-BD31-4B8C-83A1-F6EECF244321}">
                <p14:modId xmlns:p14="http://schemas.microsoft.com/office/powerpoint/2010/main" val="2659618284"/>
              </p:ext>
            </p:extLst>
          </p:nvPr>
        </p:nvGraphicFramePr>
        <p:xfrm>
          <a:off x="595842" y="1592076"/>
          <a:ext cx="11000316" cy="71543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1040019</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WID on charging enhancement for indirect network sharing</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err="1">
                          <a:solidFill>
                            <a:srgbClr val="000000"/>
                          </a:solidFill>
                          <a:effectLst/>
                          <a:latin typeface="Arial" panose="020B0604020202020204" pitchFamily="34" charset="0"/>
                          <a:ea typeface="+mn-ea"/>
                          <a:cs typeface="+mn-cs"/>
                        </a:rPr>
                        <a:t>NetShare_CH</a:t>
                      </a:r>
                      <a:endParaRPr lang="en-GB" sz="900" b="1" i="0" u="none" strike="noStrike" kern="1200" dirty="0">
                        <a:solidFill>
                          <a:srgbClr val="000000"/>
                        </a:solidFill>
                        <a:effectLst/>
                        <a:latin typeface="Arial" panose="020B0604020202020204" pitchFamily="34" charset="0"/>
                        <a:ea typeface="+mn-ea"/>
                        <a:cs typeface="+mn-cs"/>
                      </a:endParaRPr>
                    </a:p>
                  </a:txBody>
                  <a:tcPr marL="48003" marR="48003"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rgbClr val="000000"/>
                          </a:solidFill>
                          <a:effectLst/>
                          <a:uLnTx/>
                          <a:uFillTx/>
                          <a:latin typeface="+mn-lt"/>
                          <a:ea typeface="等线" panose="02010600030101010101" pitchFamily="2" charset="-122"/>
                          <a:cs typeface="Arial" panose="020B0604020202020204" pitchFamily="34" charset="0"/>
                        </a:rPr>
                        <a:t>12/12/2024</a:t>
                      </a:r>
                    </a:p>
                  </a:txBody>
                  <a:tcPr marL="68580" marR="68580"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prstClr val="black"/>
                          </a:solidFill>
                          <a:effectLst/>
                          <a:uLnTx/>
                          <a:uFillTx/>
                          <a:latin typeface="+mn-lt"/>
                          <a:ea typeface="+mn-ea"/>
                          <a:cs typeface="+mn-cs"/>
                        </a:rPr>
                        <a:t>0 %</a:t>
                      </a: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algn="ctr" defTabSz="1219170" rtl="0" eaLnBrk="1" latinLnBrk="0" hangingPunct="1">
                        <a:spcAft>
                          <a:spcPts val="0"/>
                        </a:spcAft>
                      </a:pPr>
                      <a:r>
                        <a:rPr lang="en-US" sz="1050" kern="1200" dirty="0">
                          <a:solidFill>
                            <a:srgbClr val="000000"/>
                          </a:solidFill>
                          <a:effectLst/>
                          <a:latin typeface="+mn-lt"/>
                          <a:ea typeface="PMingLiU"/>
                          <a:cs typeface="+mn-cs"/>
                        </a:rPr>
                        <a:t>SP-241004</a:t>
                      </a:r>
                      <a:endParaRPr lang="zh-CN" altLang="en-US" sz="1050" kern="1200" dirty="0">
                        <a:solidFill>
                          <a:srgbClr val="000000"/>
                        </a:solidFill>
                        <a:effectLst/>
                        <a:latin typeface="+mn-lt"/>
                        <a:ea typeface="PMingLiU"/>
                        <a:cs typeface="+mn-cs"/>
                      </a:endParaRPr>
                    </a:p>
                  </a:txBody>
                  <a:tcPr marL="67178" marR="67178"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FF0000"/>
                          </a:solidFill>
                          <a:effectLst/>
                          <a:highlight>
                            <a:srgbClr val="00FF00"/>
                          </a:highlight>
                          <a:uLnTx/>
                          <a:uFillTx/>
                          <a:latin typeface="+mn-lt"/>
                          <a:ea typeface="+mn-ea"/>
                          <a:cs typeface="+mn-cs"/>
                        </a:rPr>
                        <a:t>100 %</a:t>
                      </a: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t" latinLnBrk="0" hangingPunct="1">
                        <a:lnSpc>
                          <a:spcPct val="100000"/>
                        </a:lnSpc>
                        <a:spcBef>
                          <a:spcPts val="0"/>
                        </a:spcBef>
                        <a:spcAft>
                          <a:spcPts val="0"/>
                        </a:spcAft>
                        <a:buClrTx/>
                        <a:buSzTx/>
                        <a:buFontTx/>
                        <a:buNone/>
                        <a:tabLst/>
                        <a:defRPr/>
                      </a:pPr>
                      <a:endParaRPr kumimoji="0" lang="en-GB" sz="1050" b="0" i="0" u="none" strike="noStrike" kern="1200" cap="none" spc="0" normalizeH="0" baseline="0" noProof="0" dirty="0">
                        <a:ln>
                          <a:noFill/>
                        </a:ln>
                        <a:solidFill>
                          <a:srgbClr val="00B050"/>
                        </a:solidFill>
                        <a:effectLst/>
                        <a:uLnTx/>
                        <a:uFillTx/>
                        <a:latin typeface="+mn-lt"/>
                        <a:ea typeface="等线" panose="02010600030101010101" pitchFamily="2"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4" name="Content Placeholder 7">
            <a:extLst>
              <a:ext uri="{FF2B5EF4-FFF2-40B4-BE49-F238E27FC236}">
                <a16:creationId xmlns:a16="http://schemas.microsoft.com/office/drawing/2014/main" id="{71DEF8C1-49A7-C080-2F55-70E1D3D32BC8}"/>
              </a:ext>
            </a:extLst>
          </p:cNvPr>
          <p:cNvSpPr txBox="1">
            <a:spLocks/>
          </p:cNvSpPr>
          <p:nvPr/>
        </p:nvSpPr>
        <p:spPr>
          <a:xfrm>
            <a:off x="595842" y="2763520"/>
            <a:ext cx="10925672" cy="358349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de-DE"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Progress since SA#105</a:t>
            </a:r>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endParaRPr kumimoji="0" lang="de-DE"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endParaRP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GB"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1 CR agreed covering:</a:t>
            </a:r>
          </a:p>
          <a:p>
            <a:pPr marL="1141413" marR="0" lvl="2" indent="-227013" algn="l" defTabSz="914400" rtl="0" eaLnBrk="0" fontAlgn="base" latinLnBrk="0" hangingPunct="0">
              <a:lnSpc>
                <a:spcPct val="100000"/>
              </a:lnSpc>
              <a:spcBef>
                <a:spcPts val="0"/>
              </a:spcBef>
              <a:spcAft>
                <a:spcPts val="600"/>
              </a:spcAft>
              <a:buClrTx/>
              <a:buSzTx/>
              <a:buFont typeface="Arial" panose="020B0604020202020204" pitchFamily="34" charset="0"/>
              <a:buChar char="•"/>
              <a:tabLst/>
              <a:defRPr/>
            </a:pPr>
            <a:r>
              <a:rPr kumimoji="0" lang="en-GB"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Addition network sharing (TS 32.240)</a:t>
            </a: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endParaRPr kumimoji="0" lang="en-GB"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0" marR="0" lvl="0" indent="0" algn="l" defTabSz="914400" rtl="0" eaLnBrk="0" fontAlgn="base" latinLnBrk="0" hangingPunct="0">
              <a:lnSpc>
                <a:spcPct val="100000"/>
              </a:lnSpc>
              <a:spcBef>
                <a:spcPts val="0"/>
              </a:spcBef>
              <a:spcAft>
                <a:spcPts val="0"/>
              </a:spcAft>
              <a:buClrTx/>
              <a:buSzTx/>
              <a:buFontTx/>
              <a:buNone/>
              <a:tabLst/>
              <a:defRPr/>
            </a:pPr>
            <a:endParaRPr kumimoji="0" lang="de-DE"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endParaRPr>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en-US"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RAN impacts and dependencies:</a:t>
            </a:r>
          </a:p>
          <a:p>
            <a:pPr marL="0" marR="0" lvl="0" indent="0" algn="l" defTabSz="914400" rtl="0" eaLnBrk="0" fontAlgn="base" latinLnBrk="0" hangingPunct="0">
              <a:lnSpc>
                <a:spcPct val="100000"/>
              </a:lnSpc>
              <a:spcBef>
                <a:spcPts val="0"/>
              </a:spcBef>
              <a:spcAft>
                <a:spcPts val="0"/>
              </a:spcAft>
              <a:buClrTx/>
              <a:buSzTx/>
              <a:buFontTx/>
              <a:buNone/>
              <a:tabLst/>
              <a:defRPr/>
            </a:pPr>
            <a:endParaRPr kumimoji="0" 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endParaRP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None identified</a:t>
            </a: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endPar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Next steps:</a:t>
            </a:r>
          </a:p>
          <a:p>
            <a:pPr marL="741363" marR="0" lvl="1" indent="-284163"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GB"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None</a:t>
            </a:r>
            <a:endPar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p:txBody>
      </p:sp>
      <p:sp>
        <p:nvSpPr>
          <p:cNvPr id="7" name="Title 1">
            <a:extLst>
              <a:ext uri="{FF2B5EF4-FFF2-40B4-BE49-F238E27FC236}">
                <a16:creationId xmlns:a16="http://schemas.microsoft.com/office/drawing/2014/main" id="{CE9E38CC-8546-46CC-9DE5-2F92B01EB102}"/>
              </a:ext>
            </a:extLst>
          </p:cNvPr>
          <p:cNvSpPr>
            <a:spLocks noGrp="1"/>
          </p:cNvSpPr>
          <p:nvPr>
            <p:ph type="title"/>
          </p:nvPr>
        </p:nvSpPr>
        <p:spPr>
          <a:xfrm>
            <a:off x="476811" y="165101"/>
            <a:ext cx="9339381" cy="1143000"/>
          </a:xfrm>
        </p:spPr>
        <p:txBody>
          <a:bodyPr/>
          <a:lstStyle/>
          <a:p>
            <a:r>
              <a:rPr lang="en-GB" altLang="en-US" sz="3200" b="1" dirty="0">
                <a:solidFill>
                  <a:srgbClr val="00B050"/>
                </a:solidFill>
              </a:rPr>
              <a:t>4. NSCH: WID on charging enhancement for indirect network sharing</a:t>
            </a:r>
            <a:endParaRPr lang="en-GB" altLang="en-US" sz="3200" b="1" dirty="0">
              <a:solidFill>
                <a:srgbClr val="00B050"/>
              </a:solidFill>
              <a:highlight>
                <a:srgbClr val="FFFF00"/>
              </a:highlight>
            </a:endParaRPr>
          </a:p>
        </p:txBody>
      </p:sp>
      <p:sp>
        <p:nvSpPr>
          <p:cNvPr id="2" name="矩形 5">
            <a:extLst>
              <a:ext uri="{FF2B5EF4-FFF2-40B4-BE49-F238E27FC236}">
                <a16:creationId xmlns:a16="http://schemas.microsoft.com/office/drawing/2014/main" id="{6E04170F-879B-A517-24EA-12D8B1BB8150}"/>
              </a:ext>
            </a:extLst>
          </p:cNvPr>
          <p:cNvSpPr/>
          <p:nvPr/>
        </p:nvSpPr>
        <p:spPr>
          <a:xfrm>
            <a:off x="8684704" y="0"/>
            <a:ext cx="2552302" cy="2923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rPr>
              <a:t>CH Support to Network features</a:t>
            </a:r>
            <a:endParaRPr kumimoji="0" lang="zh-CN" altLang="en-US"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endParaRPr>
          </a:p>
        </p:txBody>
      </p:sp>
    </p:spTree>
    <p:extLst>
      <p:ext uri="{BB962C8B-B14F-4D97-AF65-F5344CB8AC3E}">
        <p14:creationId xmlns:p14="http://schemas.microsoft.com/office/powerpoint/2010/main" val="1959636967"/>
      </p:ext>
    </p:extLst>
  </p:cSld>
  <p:clrMapOvr>
    <a:masterClrMapping/>
  </p:clrMapOvr>
  <p:transition spd="slow"/>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C499C1-5231-8092-BED3-EDACAEA08B26}"/>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0BBDA460-B6CA-63BA-5979-4388AAC0C921}"/>
              </a:ext>
            </a:extLst>
          </p:cNvPr>
          <p:cNvSpPr>
            <a:spLocks noGrp="1"/>
          </p:cNvSpPr>
          <p:nvPr>
            <p:ph type="title"/>
          </p:nvPr>
        </p:nvSpPr>
        <p:spPr>
          <a:xfrm>
            <a:off x="359664" y="221071"/>
            <a:ext cx="9681178" cy="1143000"/>
          </a:xfrm>
        </p:spPr>
        <p:txBody>
          <a:bodyPr/>
          <a:lstStyle/>
          <a:p>
            <a:r>
              <a:rPr lang="en-GB" altLang="en-US" sz="3000" b="1" dirty="0">
                <a:solidFill>
                  <a:srgbClr val="00B050"/>
                </a:solidFill>
              </a:rPr>
              <a:t>5. P</a:t>
            </a:r>
            <a:r>
              <a:rPr lang="en-US" altLang="zh-CN" sz="3000" b="1" dirty="0">
                <a:solidFill>
                  <a:srgbClr val="00B050"/>
                </a:solidFill>
              </a:rPr>
              <a:t>RO</a:t>
            </a:r>
            <a:r>
              <a:rPr lang="en-GB" altLang="en-US" sz="3000" b="1" dirty="0">
                <a:solidFill>
                  <a:srgbClr val="00B050"/>
                </a:solidFill>
              </a:rPr>
              <a:t>CH: WID on Charging Aspects for 5G ProSe Ph3</a:t>
            </a:r>
            <a:endParaRPr lang="en-GB" altLang="en-US" sz="3000" b="1" dirty="0">
              <a:solidFill>
                <a:srgbClr val="00B050"/>
              </a:solidFill>
              <a:highlight>
                <a:srgbClr val="FFFF00"/>
              </a:highlight>
            </a:endParaRPr>
          </a:p>
        </p:txBody>
      </p:sp>
      <p:graphicFrame>
        <p:nvGraphicFramePr>
          <p:cNvPr id="3" name="Table 2">
            <a:extLst>
              <a:ext uri="{FF2B5EF4-FFF2-40B4-BE49-F238E27FC236}">
                <a16:creationId xmlns:a16="http://schemas.microsoft.com/office/drawing/2014/main" id="{454C01C6-244A-1C4C-B406-732A535A26F9}"/>
              </a:ext>
            </a:extLst>
          </p:cNvPr>
          <p:cNvGraphicFramePr>
            <a:graphicFrameLocks noGrp="1"/>
          </p:cNvGraphicFramePr>
          <p:nvPr>
            <p:extLst>
              <p:ext uri="{D42A27DB-BD31-4B8C-83A1-F6EECF244321}">
                <p14:modId xmlns:p14="http://schemas.microsoft.com/office/powerpoint/2010/main" val="4152380639"/>
              </p:ext>
            </p:extLst>
          </p:nvPr>
        </p:nvGraphicFramePr>
        <p:xfrm>
          <a:off x="595842" y="1592076"/>
          <a:ext cx="11000316" cy="715434"/>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40645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1050030</a:t>
                      </a: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New WID on Charging Aspects for 5G </a:t>
                      </a:r>
                      <a:r>
                        <a:rPr lang="en-GB" sz="1000" b="1" i="0" u="none" strike="noStrike" kern="1200" dirty="0" err="1">
                          <a:solidFill>
                            <a:srgbClr val="0000FF"/>
                          </a:solidFill>
                          <a:effectLst/>
                          <a:latin typeface="Arial" panose="020B0604020202020204" pitchFamily="34" charset="0"/>
                          <a:ea typeface="+mn-ea"/>
                          <a:cs typeface="+mn-cs"/>
                        </a:rPr>
                        <a:t>ProSe</a:t>
                      </a:r>
                      <a:r>
                        <a:rPr lang="en-GB" sz="1000" b="1" i="0" u="none" strike="noStrike" kern="1200" dirty="0">
                          <a:solidFill>
                            <a:srgbClr val="0000FF"/>
                          </a:solidFill>
                          <a:effectLst/>
                          <a:latin typeface="Arial" panose="020B0604020202020204" pitchFamily="34" charset="0"/>
                          <a:ea typeface="+mn-ea"/>
                          <a:cs typeface="+mn-cs"/>
                        </a:rPr>
                        <a:t> Ph3</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5G_ProSe_Ph3_CH</a:t>
                      </a:r>
                    </a:p>
                  </a:txBody>
                  <a:tcPr marL="48003" marR="48003"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noProof="0" dirty="0">
                          <a:solidFill>
                            <a:srgbClr val="000000"/>
                          </a:solidFill>
                          <a:effectLst/>
                          <a:latin typeface="+mn-lt"/>
                          <a:ea typeface="Microsoft YaHei UI" panose="020B0503020204020204" pitchFamily="34" charset="-122"/>
                          <a:cs typeface="+mn-cs"/>
                        </a:rPr>
                        <a:t>12/09/2025</a:t>
                      </a:r>
                    </a:p>
                  </a:txBody>
                  <a:tcPr marL="68580" marR="68580"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prstClr val="black"/>
                          </a:solidFill>
                          <a:effectLst/>
                          <a:uLnTx/>
                          <a:uFillTx/>
                          <a:latin typeface="+mn-lt"/>
                          <a:ea typeface="+mn-ea"/>
                          <a:cs typeface="+mn-cs"/>
                        </a:rPr>
                        <a:t>0 %</a:t>
                      </a: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GB" sz="1050" kern="1200" noProof="0" dirty="0">
                          <a:solidFill>
                            <a:srgbClr val="000000"/>
                          </a:solidFill>
                          <a:effectLst/>
                          <a:latin typeface="+mn-lt"/>
                          <a:ea typeface="Microsoft YaHei UI" panose="020B0503020204020204" pitchFamily="34" charset="-122"/>
                          <a:cs typeface="+mn-cs"/>
                        </a:rPr>
                        <a:t>SP-241156</a:t>
                      </a:r>
                    </a:p>
                  </a:txBody>
                  <a:tcPr marL="67178" marR="67178"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FF0000"/>
                          </a:solidFill>
                          <a:effectLst/>
                          <a:uLnTx/>
                          <a:uFillTx/>
                          <a:latin typeface="+mn-lt"/>
                          <a:ea typeface="+mn-ea"/>
                          <a:cs typeface="+mn-cs"/>
                        </a:rPr>
                        <a:t>0 %</a:t>
                      </a: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fontAlgn="t"/>
                      <a:endParaRPr lang="en-US" sz="1050" kern="1200" dirty="0">
                        <a:solidFill>
                          <a:srgbClr val="000000"/>
                        </a:solidFill>
                        <a:effectLst/>
                        <a:latin typeface="+mn-lt"/>
                        <a:ea typeface="Microsoft YaHei UI" panose="020B0503020204020204" pitchFamily="34" charset="-122"/>
                        <a:cs typeface="+mn-cs"/>
                      </a:endParaRPr>
                    </a:p>
                  </a:txBody>
                  <a:tcPr marL="4294" marR="4294" marT="4294" marB="0"/>
                </a:tc>
                <a:extLst>
                  <a:ext uri="{0D108BD9-81ED-4DB2-BD59-A6C34878D82A}">
                    <a16:rowId xmlns:a16="http://schemas.microsoft.com/office/drawing/2014/main" val="10001"/>
                  </a:ext>
                </a:extLst>
              </a:tr>
            </a:tbl>
          </a:graphicData>
        </a:graphic>
      </p:graphicFrame>
      <p:sp>
        <p:nvSpPr>
          <p:cNvPr id="4" name="Content Placeholder 7">
            <a:extLst>
              <a:ext uri="{FF2B5EF4-FFF2-40B4-BE49-F238E27FC236}">
                <a16:creationId xmlns:a16="http://schemas.microsoft.com/office/drawing/2014/main" id="{71DEF8C1-49A7-C080-2F55-70E1D3D32BC8}"/>
              </a:ext>
            </a:extLst>
          </p:cNvPr>
          <p:cNvSpPr txBox="1">
            <a:spLocks/>
          </p:cNvSpPr>
          <p:nvPr/>
        </p:nvSpPr>
        <p:spPr>
          <a:xfrm>
            <a:off x="595842" y="2763520"/>
            <a:ext cx="10925672" cy="358349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de-DE"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Progress since SA#105</a:t>
            </a:r>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endParaRPr kumimoji="0" lang="de-DE"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endParaRP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No contribution</a:t>
            </a:r>
          </a:p>
          <a:p>
            <a:pPr marL="0" marR="0" lvl="0" indent="0" algn="l" defTabSz="914400" rtl="0" eaLnBrk="0" fontAlgn="base" latinLnBrk="0" hangingPunct="0">
              <a:lnSpc>
                <a:spcPct val="100000"/>
              </a:lnSpc>
              <a:spcBef>
                <a:spcPts val="0"/>
              </a:spcBef>
              <a:spcAft>
                <a:spcPts val="0"/>
              </a:spcAft>
              <a:buClrTx/>
              <a:buSzTx/>
              <a:buFontTx/>
              <a:buNone/>
              <a:tabLst/>
              <a:defRPr/>
            </a:pPr>
            <a:endParaRPr kumimoji="0" lang="de-DE"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endParaRPr>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en-US"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RAN impacts and dependencies:</a:t>
            </a:r>
          </a:p>
          <a:p>
            <a:pPr marL="0" marR="0" lvl="0" indent="0" algn="l" defTabSz="914400" rtl="0" eaLnBrk="0" fontAlgn="base" latinLnBrk="0" hangingPunct="0">
              <a:lnSpc>
                <a:spcPct val="100000"/>
              </a:lnSpc>
              <a:spcBef>
                <a:spcPts val="0"/>
              </a:spcBef>
              <a:spcAft>
                <a:spcPts val="0"/>
              </a:spcAft>
              <a:buClrTx/>
              <a:buSzTx/>
              <a:buFontTx/>
              <a:buNone/>
              <a:tabLst/>
              <a:defRPr/>
            </a:pPr>
            <a:endParaRPr kumimoji="0" 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endParaRP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None identified</a:t>
            </a: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endPar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Next steps:</a:t>
            </a:r>
          </a:p>
          <a:p>
            <a:pPr marL="741363" marR="0" lvl="1" indent="-284163"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GB" altLang="zh-CN" sz="1400" b="0" i="0" u="none" strike="noStrike" kern="120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Start the WID</a:t>
            </a:r>
            <a:endPar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p:txBody>
      </p:sp>
      <p:sp>
        <p:nvSpPr>
          <p:cNvPr id="2" name="矩形 5">
            <a:extLst>
              <a:ext uri="{FF2B5EF4-FFF2-40B4-BE49-F238E27FC236}">
                <a16:creationId xmlns:a16="http://schemas.microsoft.com/office/drawing/2014/main" id="{FDC9444E-1C72-6475-D434-DE5842C3F52F}"/>
              </a:ext>
            </a:extLst>
          </p:cNvPr>
          <p:cNvSpPr/>
          <p:nvPr/>
        </p:nvSpPr>
        <p:spPr>
          <a:xfrm>
            <a:off x="8684704" y="0"/>
            <a:ext cx="2552302" cy="2923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rPr>
              <a:t>CH Support to Network features</a:t>
            </a:r>
            <a:endParaRPr kumimoji="0" lang="zh-CN" altLang="en-US"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endParaRPr>
          </a:p>
        </p:txBody>
      </p:sp>
    </p:spTree>
    <p:extLst>
      <p:ext uri="{BB962C8B-B14F-4D97-AF65-F5344CB8AC3E}">
        <p14:creationId xmlns:p14="http://schemas.microsoft.com/office/powerpoint/2010/main" val="756980934"/>
      </p:ext>
    </p:extLst>
  </p:cSld>
  <p:clrMapOvr>
    <a:masterClrMapping/>
  </p:clrMapOvr>
  <p:transition spd="slow"/>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7">
            <a:extLst>
              <a:ext uri="{FF2B5EF4-FFF2-40B4-BE49-F238E27FC236}">
                <a16:creationId xmlns:a16="http://schemas.microsoft.com/office/drawing/2014/main" id="{ED0A93DD-D6AD-C454-DD99-B523313C80E1}"/>
              </a:ext>
            </a:extLst>
          </p:cNvPr>
          <p:cNvSpPr txBox="1">
            <a:spLocks/>
          </p:cNvSpPr>
          <p:nvPr/>
        </p:nvSpPr>
        <p:spPr>
          <a:xfrm>
            <a:off x="667512" y="2062329"/>
            <a:ext cx="11210162" cy="4074793"/>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de-DE"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Progress since SA#105</a:t>
            </a: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GB"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14 </a:t>
            </a:r>
            <a:r>
              <a:rPr kumimoji="0" lang="en-GB" sz="1400" b="0" i="0" u="none" strike="noStrike" kern="0" cap="none" spc="0" normalizeH="0" baseline="0" noProof="0" dirty="0" err="1">
                <a:ln>
                  <a:noFill/>
                </a:ln>
                <a:solidFill>
                  <a:prstClr val="black"/>
                </a:solidFill>
                <a:effectLst/>
                <a:uLnTx/>
                <a:uFillTx/>
                <a:latin typeface="Calibri"/>
                <a:ea typeface="MS PGothic" panose="020B0600070205080204" pitchFamily="34" charset="-128"/>
                <a:cs typeface="Arial" panose="020B0604020202020204" pitchFamily="34" charset="0"/>
              </a:rPr>
              <a:t>pCRs</a:t>
            </a:r>
            <a:r>
              <a:rPr kumimoji="0" lang="en-GB"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 for TR 28.846 were approved covering</a:t>
            </a:r>
          </a:p>
          <a:p>
            <a:pPr marL="1141413" marR="0" lvl="2" indent="-227013" algn="l" defTabSz="914400" rtl="0" eaLnBrk="0" fontAlgn="base" latinLnBrk="0" hangingPunct="0">
              <a:lnSpc>
                <a:spcPct val="100000"/>
              </a:lnSpc>
              <a:spcBef>
                <a:spcPts val="0"/>
              </a:spcBef>
              <a:spcAft>
                <a:spcPts val="600"/>
              </a:spcAft>
              <a:buClrTx/>
              <a:buSzTx/>
              <a:buFont typeface="Arial" panose="020B0604020202020204" pitchFamily="34" charset="0"/>
              <a:buChar char="•"/>
              <a:tabLst/>
              <a:defRPr/>
            </a:pPr>
            <a:r>
              <a:rPr kumimoji="0" lang="en-GB" sz="12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Add the skeleton, scope and reference, background and  the business roles and  use cases for the roaming charging of satellite access</a:t>
            </a:r>
          </a:p>
          <a:p>
            <a:pPr marL="1141413" marR="0" lvl="2" indent="-227013" algn="l" defTabSz="914400" rtl="0" eaLnBrk="0" fontAlgn="base" latinLnBrk="0" hangingPunct="0">
              <a:lnSpc>
                <a:spcPct val="100000"/>
              </a:lnSpc>
              <a:spcBef>
                <a:spcPts val="0"/>
              </a:spcBef>
              <a:spcAft>
                <a:spcPts val="600"/>
              </a:spcAft>
              <a:buClrTx/>
              <a:buSzTx/>
              <a:buFont typeface="Arial" panose="020B0604020202020204" pitchFamily="34" charset="0"/>
              <a:buChar char="•"/>
              <a:tabLst/>
              <a:defRPr/>
            </a:pPr>
            <a:r>
              <a:rPr kumimoji="0" lang="en-GB" sz="12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Add business scenarios for roaming from terrestrial operator network to satellite operator network, for satellite resource rental between satellite network operator and terrestrial network operator and for store and forward satellite operation</a:t>
            </a:r>
          </a:p>
          <a:p>
            <a:pPr marL="1141413" marR="0" lvl="2" indent="-227013" algn="l" defTabSz="914400" rtl="0" eaLnBrk="0" fontAlgn="base" latinLnBrk="0" hangingPunct="0">
              <a:lnSpc>
                <a:spcPct val="100000"/>
              </a:lnSpc>
              <a:spcBef>
                <a:spcPts val="0"/>
              </a:spcBef>
              <a:spcAft>
                <a:spcPts val="600"/>
              </a:spcAft>
              <a:buClrTx/>
              <a:buSzTx/>
              <a:buFont typeface="Arial" panose="020B0604020202020204" pitchFamily="34" charset="0"/>
              <a:buChar char="•"/>
              <a:tabLst/>
              <a:defRPr/>
            </a:pPr>
            <a:r>
              <a:rPr kumimoji="0" lang="en-GB" sz="12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Charging for satellite resource rental between satellite network operator and terrestrial network operator and between satellite operator and satellite MVNO</a:t>
            </a:r>
          </a:p>
          <a:p>
            <a:pPr marL="1141413" marR="0" lvl="2" indent="-227013" algn="l" defTabSz="914400" rtl="0" eaLnBrk="0" fontAlgn="base" latinLnBrk="0" hangingPunct="0">
              <a:lnSpc>
                <a:spcPct val="100000"/>
              </a:lnSpc>
              <a:spcBef>
                <a:spcPts val="0"/>
              </a:spcBef>
              <a:spcAft>
                <a:spcPts val="600"/>
              </a:spcAft>
              <a:buClrTx/>
              <a:buSzTx/>
              <a:buFont typeface="Arial" panose="020B0604020202020204" pitchFamily="34" charset="0"/>
              <a:buChar char="•"/>
              <a:tabLst/>
              <a:defRPr/>
            </a:pPr>
            <a:r>
              <a:rPr kumimoji="0" lang="en-GB" sz="12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Add store and forward satellite operation charging solutions for SMS, for Control Plane </a:t>
            </a:r>
            <a:r>
              <a:rPr kumimoji="0" lang="en-GB" sz="1200" b="0" i="0" u="none" strike="noStrike" kern="0" cap="none" spc="0" normalizeH="0" baseline="0" noProof="0" dirty="0" err="1">
                <a:ln>
                  <a:noFill/>
                </a:ln>
                <a:solidFill>
                  <a:prstClr val="black"/>
                </a:solidFill>
                <a:effectLst/>
                <a:uLnTx/>
                <a:uFillTx/>
                <a:latin typeface="Calibri"/>
                <a:ea typeface="MS PGothic" panose="020B0600070205080204" pitchFamily="34" charset="-128"/>
                <a:cs typeface="Arial" panose="020B0604020202020204" pitchFamily="34" charset="0"/>
              </a:rPr>
              <a:t>CIoT</a:t>
            </a:r>
            <a:endParaRPr kumimoji="0" lang="en-GB" sz="12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1141413" marR="0" lvl="2" indent="-227013" algn="l" defTabSz="914400" rtl="0" eaLnBrk="0" fontAlgn="base" latinLnBrk="0" hangingPunct="0">
              <a:lnSpc>
                <a:spcPct val="100000"/>
              </a:lnSpc>
              <a:spcBef>
                <a:spcPts val="0"/>
              </a:spcBef>
              <a:spcAft>
                <a:spcPts val="600"/>
              </a:spcAft>
              <a:buClrTx/>
              <a:buSzTx/>
              <a:buFont typeface="Arial" panose="020B0604020202020204" pitchFamily="34" charset="0"/>
              <a:buChar char="•"/>
              <a:tabLst/>
              <a:defRPr/>
            </a:pPr>
            <a:r>
              <a:rPr kumimoji="0" lang="en-GB" sz="12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Update charging scenario and introduce the solutions for Satellite Roaming Charging</a:t>
            </a:r>
          </a:p>
          <a:p>
            <a:pPr marL="1141413" marR="0" lvl="2" indent="-227013" algn="l" defTabSz="914400" rtl="0" eaLnBrk="0" fontAlgn="base" latinLnBrk="0" hangingPunct="0">
              <a:lnSpc>
                <a:spcPct val="100000"/>
              </a:lnSpc>
              <a:spcBef>
                <a:spcPts val="0"/>
              </a:spcBef>
              <a:spcAft>
                <a:spcPts val="600"/>
              </a:spcAft>
              <a:buClrTx/>
              <a:buSzTx/>
              <a:buFont typeface="Arial" panose="020B0604020202020204" pitchFamily="34" charset="0"/>
              <a:buChar char="•"/>
              <a:tabLst/>
              <a:defRPr/>
            </a:pPr>
            <a:r>
              <a:rPr kumimoji="0" lang="en-GB" sz="12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Clarification of topic 1,2 and 3 use cases and evaluation for store and forward satellite operation charging added </a:t>
            </a: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GB" altLang="de-DE" sz="16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Draft TR 28.846 for Information in S5-246952</a:t>
            </a:r>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en-US"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RAN impacts and dependencies:</a:t>
            </a: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None identified</a:t>
            </a:r>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Next steps:</a:t>
            </a:r>
          </a:p>
          <a:p>
            <a:pPr marL="741363" marR="0" lvl="1" indent="-284163"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GB" altLang="zh-CN" sz="1400" b="0" i="0" u="none" strike="noStrike" kern="120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Drafting of requirements, key issues, solutions, evaluation and conclusion for the study</a:t>
            </a:r>
          </a:p>
        </p:txBody>
      </p:sp>
      <p:graphicFrame>
        <p:nvGraphicFramePr>
          <p:cNvPr id="5" name="Table 4">
            <a:extLst>
              <a:ext uri="{FF2B5EF4-FFF2-40B4-BE49-F238E27FC236}">
                <a16:creationId xmlns:a16="http://schemas.microsoft.com/office/drawing/2014/main" id="{A49921A0-9799-C64B-0CFE-EB571B584B89}"/>
              </a:ext>
            </a:extLst>
          </p:cNvPr>
          <p:cNvGraphicFramePr>
            <a:graphicFrameLocks noGrp="1"/>
          </p:cNvGraphicFramePr>
          <p:nvPr>
            <p:extLst>
              <p:ext uri="{D42A27DB-BD31-4B8C-83A1-F6EECF244321}">
                <p14:modId xmlns:p14="http://schemas.microsoft.com/office/powerpoint/2010/main" val="3069792751"/>
              </p:ext>
            </p:extLst>
          </p:nvPr>
        </p:nvGraphicFramePr>
        <p:xfrm>
          <a:off x="667512" y="1262287"/>
          <a:ext cx="11000316" cy="789043"/>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0">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1040014</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Study on charging aspects of satellite access Phase 3</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FS_5GSAT_Ph3_CH</a:t>
                      </a:r>
                    </a:p>
                  </a:txBody>
                  <a:tcPr marL="48003" marR="48003"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rgbClr val="000000"/>
                          </a:solidFill>
                          <a:effectLst/>
                          <a:highlight>
                            <a:srgbClr val="00FFFF"/>
                          </a:highlight>
                          <a:uLnTx/>
                          <a:uFillTx/>
                          <a:latin typeface="+mn-lt"/>
                          <a:ea typeface="等线" panose="02010600030101010101" pitchFamily="2" charset="-122"/>
                          <a:cs typeface="Arial" panose="020B0604020202020204" pitchFamily="34" charset="0"/>
                        </a:rPr>
                        <a:t>12/12/2024-&gt; </a:t>
                      </a:r>
                      <a:r>
                        <a:rPr lang="en-US" altLang="zh-CN" sz="1050" b="0" i="0" u="none" strike="noStrike" kern="1200" dirty="0">
                          <a:solidFill>
                            <a:srgbClr val="000000"/>
                          </a:solidFill>
                          <a:effectLst/>
                          <a:highlight>
                            <a:srgbClr val="00FFFF"/>
                          </a:highlight>
                          <a:latin typeface="+mn-lt"/>
                          <a:ea typeface="等线" panose="02010600030101010101" pitchFamily="2" charset="-122"/>
                          <a:cs typeface="Arial" panose="020B0604020202020204" pitchFamily="34" charset="0"/>
                        </a:rPr>
                        <a:t>03/03/2025</a:t>
                      </a:r>
                      <a:endParaRPr kumimoji="0" lang="en-US" altLang="zh-CN" sz="1050" b="0" i="0" u="none" strike="noStrike" kern="1200" cap="none" spc="0" normalizeH="0" baseline="0" noProof="0" dirty="0">
                        <a:ln>
                          <a:noFill/>
                        </a:ln>
                        <a:solidFill>
                          <a:srgbClr val="000000"/>
                        </a:solidFill>
                        <a:effectLst/>
                        <a:highlight>
                          <a:srgbClr val="00FFFF"/>
                        </a:highlight>
                        <a:uLnTx/>
                        <a:uFillTx/>
                        <a:latin typeface="+mn-lt"/>
                        <a:ea typeface="等线" panose="02010600030101010101" pitchFamily="2" charset="-122"/>
                        <a:cs typeface="Arial" panose="020B0604020202020204" pitchFamily="34" charset="0"/>
                      </a:endParaRPr>
                    </a:p>
                  </a:txBody>
                  <a:tcPr marL="68580" marR="68580"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prstClr val="black"/>
                          </a:solidFill>
                          <a:effectLst/>
                          <a:uLnTx/>
                          <a:uFillTx/>
                          <a:latin typeface="+mn-lt"/>
                          <a:ea typeface="+mn-ea"/>
                          <a:cs typeface="+mn-cs"/>
                        </a:rPr>
                        <a:t>40 %</a:t>
                      </a: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spcAft>
                          <a:spcPts val="0"/>
                        </a:spcAft>
                      </a:pPr>
                      <a:r>
                        <a:rPr lang="en-US" sz="1050" kern="1200" dirty="0">
                          <a:solidFill>
                            <a:srgbClr val="000000"/>
                          </a:solidFill>
                          <a:effectLst/>
                          <a:latin typeface="+mn-lt"/>
                          <a:ea typeface="PMingLiU"/>
                          <a:cs typeface="+mn-cs"/>
                        </a:rPr>
                        <a:t>SP-240980</a:t>
                      </a:r>
                      <a:endParaRPr lang="zh-CN" altLang="en-US" sz="1050" kern="1200" dirty="0">
                        <a:solidFill>
                          <a:srgbClr val="000000"/>
                        </a:solidFill>
                        <a:effectLst/>
                        <a:latin typeface="+mn-lt"/>
                        <a:ea typeface="PMingLiU"/>
                        <a:cs typeface="+mn-cs"/>
                      </a:endParaRP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FF0000"/>
                          </a:solidFill>
                          <a:effectLst/>
                          <a:uLnTx/>
                          <a:uFillTx/>
                          <a:latin typeface="+mn-lt"/>
                          <a:ea typeface="+mn-ea"/>
                          <a:cs typeface="+mn-cs"/>
                        </a:rPr>
                        <a:t>75 %</a:t>
                      </a: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1219170" rtl="0" eaLnBrk="1" fontAlgn="auto" latinLnBrk="0" hangingPunct="1">
                        <a:lnSpc>
                          <a:spcPct val="107000"/>
                        </a:lnSpc>
                        <a:spcBef>
                          <a:spcPts val="0"/>
                        </a:spcBef>
                        <a:spcAft>
                          <a:spcPts val="800"/>
                        </a:spcAft>
                        <a:buClrTx/>
                        <a:buSzTx/>
                        <a:buFontTx/>
                        <a:buNone/>
                        <a:tabLst/>
                        <a:defRPr/>
                      </a:pPr>
                      <a:r>
                        <a:rPr kumimoji="0" lang="en-GB" sz="1050" b="0" i="0" u="none" strike="noStrike" kern="1200" cap="none" spc="0" normalizeH="0" baseline="0" noProof="0" dirty="0">
                          <a:ln>
                            <a:noFill/>
                          </a:ln>
                          <a:solidFill>
                            <a:prstClr val="black"/>
                          </a:solidFill>
                          <a:effectLst/>
                          <a:highlight>
                            <a:srgbClr val="00FFFF"/>
                          </a:highlight>
                          <a:uLnTx/>
                          <a:uFillTx/>
                          <a:latin typeface="+mn-lt"/>
                          <a:ea typeface="+mn-ea"/>
                          <a:cs typeface="+mn-cs"/>
                        </a:rPr>
                        <a:t>Delayed, pending work in SA2 on 5GSAT_Ph3-ARC)</a:t>
                      </a:r>
                      <a:endParaRPr kumimoji="0" lang="en-GB" sz="1050" b="0" i="0" u="none" strike="noStrike" kern="1200" cap="none" spc="0" normalizeH="0" baseline="0" noProof="0" dirty="0">
                        <a:ln>
                          <a:noFill/>
                        </a:ln>
                        <a:solidFill>
                          <a:srgbClr val="FF0000"/>
                        </a:solidFill>
                        <a:effectLst/>
                        <a:highlight>
                          <a:srgbClr val="00FFFF"/>
                        </a:highlight>
                        <a:uLnTx/>
                        <a:uFillTx/>
                        <a:latin typeface="+mn-lt"/>
                        <a:ea typeface="+mn-ea"/>
                        <a:cs typeface="+mn-cs"/>
                      </a:endParaRPr>
                    </a:p>
                  </a:txBody>
                  <a:tcPr marL="48003" marR="48003" marT="0" marB="0" anchor="ctr"/>
                </a:tc>
                <a:extLst>
                  <a:ext uri="{0D108BD9-81ED-4DB2-BD59-A6C34878D82A}">
                    <a16:rowId xmlns:a16="http://schemas.microsoft.com/office/drawing/2014/main" val="10001"/>
                  </a:ext>
                </a:extLst>
              </a:tr>
            </a:tbl>
          </a:graphicData>
        </a:graphic>
      </p:graphicFrame>
      <p:sp>
        <p:nvSpPr>
          <p:cNvPr id="7" name="Title 1">
            <a:extLst>
              <a:ext uri="{FF2B5EF4-FFF2-40B4-BE49-F238E27FC236}">
                <a16:creationId xmlns:a16="http://schemas.microsoft.com/office/drawing/2014/main" id="{64833612-95FD-4DDA-AE4E-A3F813C9C6DF}"/>
              </a:ext>
            </a:extLst>
          </p:cNvPr>
          <p:cNvSpPr>
            <a:spLocks noGrp="1"/>
          </p:cNvSpPr>
          <p:nvPr>
            <p:ph type="title"/>
          </p:nvPr>
        </p:nvSpPr>
        <p:spPr>
          <a:xfrm>
            <a:off x="667512" y="119287"/>
            <a:ext cx="9102725" cy="1143000"/>
          </a:xfrm>
        </p:spPr>
        <p:txBody>
          <a:bodyPr/>
          <a:lstStyle/>
          <a:p>
            <a:r>
              <a:rPr lang="en-GB" altLang="en-US" sz="3200" b="1" dirty="0"/>
              <a:t>6. SATCH: Study (FS_5GSAT_CH_Ph3)</a:t>
            </a:r>
            <a:endParaRPr lang="en-GB" altLang="en-US" sz="2400" b="1" i="1" dirty="0"/>
          </a:p>
        </p:txBody>
      </p:sp>
      <p:sp>
        <p:nvSpPr>
          <p:cNvPr id="3" name="矩形 5">
            <a:extLst>
              <a:ext uri="{FF2B5EF4-FFF2-40B4-BE49-F238E27FC236}">
                <a16:creationId xmlns:a16="http://schemas.microsoft.com/office/drawing/2014/main" id="{E6E44B3E-2F6A-049D-C6A2-FC9C14704F00}"/>
              </a:ext>
            </a:extLst>
          </p:cNvPr>
          <p:cNvSpPr/>
          <p:nvPr/>
        </p:nvSpPr>
        <p:spPr>
          <a:xfrm>
            <a:off x="8684704" y="0"/>
            <a:ext cx="2552302" cy="2923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rPr>
              <a:t>CH Support to Network features</a:t>
            </a:r>
            <a:endParaRPr kumimoji="0" lang="zh-CN" altLang="en-US"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endParaRPr>
          </a:p>
        </p:txBody>
      </p:sp>
    </p:spTree>
    <p:extLst>
      <p:ext uri="{BB962C8B-B14F-4D97-AF65-F5344CB8AC3E}">
        <p14:creationId xmlns:p14="http://schemas.microsoft.com/office/powerpoint/2010/main" val="3156586829"/>
      </p:ext>
    </p:extLst>
  </p:cSld>
  <p:clrMapOvr>
    <a:masterClrMapping/>
  </p:clrMapOvr>
  <p:transition spd="slow"/>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06C3E5-AD46-3B08-3321-EC284F1B2A5A}"/>
            </a:ext>
          </a:extLst>
        </p:cNvPr>
        <p:cNvGrpSpPr/>
        <p:nvPr/>
      </p:nvGrpSpPr>
      <p:grpSpPr>
        <a:xfrm>
          <a:off x="0" y="0"/>
          <a:ext cx="0" cy="0"/>
          <a:chOff x="0" y="0"/>
          <a:chExt cx="0" cy="0"/>
        </a:xfrm>
      </p:grpSpPr>
      <p:sp>
        <p:nvSpPr>
          <p:cNvPr id="2" name="Content Placeholder 7">
            <a:extLst>
              <a:ext uri="{FF2B5EF4-FFF2-40B4-BE49-F238E27FC236}">
                <a16:creationId xmlns:a16="http://schemas.microsoft.com/office/drawing/2014/main" id="{7907E6B0-024F-FAFB-C85A-877B9481F99D}"/>
              </a:ext>
            </a:extLst>
          </p:cNvPr>
          <p:cNvSpPr txBox="1">
            <a:spLocks/>
          </p:cNvSpPr>
          <p:nvPr/>
        </p:nvSpPr>
        <p:spPr>
          <a:xfrm>
            <a:off x="595842" y="1848994"/>
            <a:ext cx="11000316" cy="443750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de-DE"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Progress since SA#105</a:t>
            </a: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GB"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25 </a:t>
            </a:r>
            <a:r>
              <a:rPr kumimoji="0" lang="en-GB" sz="1400" b="0" i="0" u="none" strike="noStrike" kern="0" cap="none" spc="0" normalizeH="0" baseline="0" noProof="0" dirty="0" err="1">
                <a:ln>
                  <a:noFill/>
                </a:ln>
                <a:solidFill>
                  <a:prstClr val="black"/>
                </a:solidFill>
                <a:effectLst/>
                <a:uLnTx/>
                <a:uFillTx/>
                <a:latin typeface="Calibri"/>
                <a:ea typeface="MS PGothic" panose="020B0600070205080204" pitchFamily="34" charset="-128"/>
                <a:cs typeface="Arial" panose="020B0604020202020204" pitchFamily="34" charset="0"/>
              </a:rPr>
              <a:t>pCRs</a:t>
            </a:r>
            <a:r>
              <a:rPr kumimoji="0" lang="en-GB"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 for TR 28.849 were approved covering</a:t>
            </a:r>
          </a:p>
          <a:p>
            <a:pPr marL="1141413" marR="0" lvl="2" indent="-227013" algn="l" defTabSz="914400" rtl="0" eaLnBrk="0" fontAlgn="base" latinLnBrk="0" hangingPunct="0">
              <a:lnSpc>
                <a:spcPct val="100000"/>
              </a:lnSpc>
              <a:spcBef>
                <a:spcPts val="0"/>
              </a:spcBef>
              <a:spcAft>
                <a:spcPts val="600"/>
              </a:spcAft>
              <a:buClrTx/>
              <a:buSzTx/>
              <a:buFont typeface="Arial" panose="020B0604020202020204" pitchFamily="34" charset="0"/>
              <a:buChar char="•"/>
              <a:tabLst/>
              <a:defRPr/>
            </a:pPr>
            <a:r>
              <a:rPr kumimoji="0" lang="en-GB" sz="12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The initial skeleton, update skeleton and document structure</a:t>
            </a:r>
          </a:p>
          <a:p>
            <a:pPr marL="1141413" marR="0" lvl="2" indent="-227013" algn="l" defTabSz="914400" rtl="0" eaLnBrk="0" fontAlgn="base" latinLnBrk="0" hangingPunct="0">
              <a:lnSpc>
                <a:spcPct val="100000"/>
              </a:lnSpc>
              <a:spcBef>
                <a:spcPts val="0"/>
              </a:spcBef>
              <a:spcAft>
                <a:spcPts val="600"/>
              </a:spcAft>
              <a:buClrTx/>
              <a:buSzTx/>
              <a:buFont typeface="Arial" panose="020B0604020202020204" pitchFamily="34" charset="0"/>
              <a:buChar char="•"/>
              <a:tabLst/>
              <a:defRPr/>
            </a:pPr>
            <a:r>
              <a:rPr kumimoji="0" lang="en-GB" sz="12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The scope, references and background</a:t>
            </a:r>
          </a:p>
          <a:p>
            <a:pPr marL="1141413" marR="0" lvl="2" indent="-227013" algn="l" defTabSz="914400" rtl="0" eaLnBrk="0" fontAlgn="base" latinLnBrk="0" hangingPunct="0">
              <a:lnSpc>
                <a:spcPct val="100000"/>
              </a:lnSpc>
              <a:spcBef>
                <a:spcPts val="0"/>
              </a:spcBef>
              <a:spcAft>
                <a:spcPts val="600"/>
              </a:spcAft>
              <a:buClrTx/>
              <a:buSzTx/>
              <a:buFont typeface="Arial" panose="020B0604020202020204" pitchFamily="34" charset="0"/>
              <a:buChar char="•"/>
              <a:tabLst/>
              <a:defRPr/>
            </a:pPr>
            <a:r>
              <a:rPr kumimoji="0" lang="en-GB" sz="12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Introduce the background of CAPIF charging</a:t>
            </a:r>
          </a:p>
          <a:p>
            <a:pPr marL="1141413" marR="0" lvl="2" indent="-227013" algn="l" defTabSz="914400" rtl="0" eaLnBrk="0" fontAlgn="base" latinLnBrk="0" hangingPunct="0">
              <a:lnSpc>
                <a:spcPct val="100000"/>
              </a:lnSpc>
              <a:spcBef>
                <a:spcPts val="0"/>
              </a:spcBef>
              <a:spcAft>
                <a:spcPts val="600"/>
              </a:spcAft>
              <a:buClrTx/>
              <a:buSzTx/>
              <a:buFont typeface="Arial" panose="020B0604020202020204" pitchFamily="34" charset="0"/>
              <a:buChar char="•"/>
              <a:tabLst/>
              <a:defRPr/>
            </a:pPr>
            <a:r>
              <a:rPr kumimoji="0" lang="en-GB" sz="12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Add Topic for CAPIF Charging Scenarios and KI and on API invocation charging</a:t>
            </a:r>
          </a:p>
          <a:p>
            <a:pPr marL="1141413" marR="0" lvl="2" indent="-227013" algn="l" defTabSz="914400" rtl="0" eaLnBrk="0" fontAlgn="base" latinLnBrk="0" hangingPunct="0">
              <a:lnSpc>
                <a:spcPct val="100000"/>
              </a:lnSpc>
              <a:spcBef>
                <a:spcPts val="0"/>
              </a:spcBef>
              <a:spcAft>
                <a:spcPts val="600"/>
              </a:spcAft>
              <a:buClrTx/>
              <a:buSzTx/>
              <a:buFont typeface="Arial" panose="020B0604020202020204" pitchFamily="34" charset="0"/>
              <a:buChar char="•"/>
              <a:tabLst/>
              <a:defRPr/>
            </a:pPr>
            <a:r>
              <a:rPr kumimoji="0" lang="en-GB" sz="12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Addition of use cases for the CAPIF Converged Charging of multiple API Providers, API Invokers, API Usage and API operation and management</a:t>
            </a:r>
          </a:p>
          <a:p>
            <a:pPr marL="1141413" marR="0" lvl="2" indent="-227013" algn="l" defTabSz="914400" rtl="0" eaLnBrk="0" fontAlgn="base" latinLnBrk="0" hangingPunct="0">
              <a:lnSpc>
                <a:spcPct val="100000"/>
              </a:lnSpc>
              <a:spcBef>
                <a:spcPts val="0"/>
              </a:spcBef>
              <a:spcAft>
                <a:spcPts val="600"/>
              </a:spcAft>
              <a:buClrTx/>
              <a:buSzTx/>
              <a:buFont typeface="Arial" panose="020B0604020202020204" pitchFamily="34" charset="0"/>
              <a:buChar char="•"/>
              <a:tabLst/>
              <a:defRPr/>
            </a:pPr>
            <a:r>
              <a:rPr kumimoji="0" lang="en-GB" sz="12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Introduce the solution for API invocation charging</a:t>
            </a:r>
          </a:p>
          <a:p>
            <a:pPr marL="1141413" marR="0" lvl="2" indent="-227013" algn="l" defTabSz="914400" rtl="0" eaLnBrk="0" fontAlgn="base" latinLnBrk="0" hangingPunct="0">
              <a:lnSpc>
                <a:spcPct val="100000"/>
              </a:lnSpc>
              <a:spcBef>
                <a:spcPts val="0"/>
              </a:spcBef>
              <a:spcAft>
                <a:spcPts val="600"/>
              </a:spcAft>
              <a:buClrTx/>
              <a:buSzTx/>
              <a:buFont typeface="Arial" panose="020B0604020202020204" pitchFamily="34" charset="0"/>
              <a:buChar char="•"/>
              <a:tabLst/>
              <a:defRPr/>
            </a:pPr>
            <a:r>
              <a:rPr kumimoji="0" lang="en-GB" sz="12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Editorial and Business Relations corrections</a:t>
            </a:r>
          </a:p>
          <a:p>
            <a:pPr marL="1141413" marR="0" lvl="2" indent="-227013" algn="l" defTabSz="914400" rtl="0" eaLnBrk="0" fontAlgn="base" latinLnBrk="0" hangingPunct="0">
              <a:lnSpc>
                <a:spcPct val="100000"/>
              </a:lnSpc>
              <a:spcBef>
                <a:spcPts val="0"/>
              </a:spcBef>
              <a:spcAft>
                <a:spcPts val="600"/>
              </a:spcAft>
              <a:buClrTx/>
              <a:buSzTx/>
              <a:buFont typeface="Arial" panose="020B0604020202020204" pitchFamily="34" charset="0"/>
              <a:buChar char="•"/>
              <a:tabLst/>
              <a:defRPr/>
            </a:pPr>
            <a:r>
              <a:rPr kumimoji="0" lang="en-GB" sz="12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New Use Case: API Invoker</a:t>
            </a:r>
          </a:p>
          <a:p>
            <a:pPr marL="1141413" marR="0" lvl="2" indent="-227013" algn="l" defTabSz="914400" rtl="0" eaLnBrk="0" fontAlgn="base" latinLnBrk="0" hangingPunct="0">
              <a:lnSpc>
                <a:spcPct val="100000"/>
              </a:lnSpc>
              <a:spcBef>
                <a:spcPts val="0"/>
              </a:spcBef>
              <a:spcAft>
                <a:spcPts val="600"/>
              </a:spcAft>
              <a:buClrTx/>
              <a:buSzTx/>
              <a:buFont typeface="Arial" panose="020B0604020202020204" pitchFamily="34" charset="0"/>
              <a:buChar char="•"/>
              <a:tabLst/>
              <a:defRPr/>
            </a:pPr>
            <a:r>
              <a:rPr kumimoji="0" lang="en-GB" sz="12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Solutions:  API Service Management, Multiple API Providers, Service API Management, and API Invoker Management</a:t>
            </a: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GB"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Draft TR 28.849 </a:t>
            </a:r>
            <a:r>
              <a:rPr kumimoji="0" lang="en-GB" altLang="de-DE"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for Information in S5-247046</a:t>
            </a:r>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en-US"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RAN impacts and dependencies:</a:t>
            </a: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None identified</a:t>
            </a:r>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Next steps:</a:t>
            </a:r>
          </a:p>
          <a:p>
            <a:pPr marL="741363" marR="0" lvl="1" indent="-284163"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GB" altLang="zh-CN" sz="1400" b="0" i="0" u="none" strike="noStrike" kern="120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CAPIF use cases, solutions for existing use cases, new topic (API Usage) and topic evaluations</a:t>
            </a:r>
            <a:endPar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p:txBody>
      </p:sp>
      <p:graphicFrame>
        <p:nvGraphicFramePr>
          <p:cNvPr id="5" name="Table 4">
            <a:extLst>
              <a:ext uri="{FF2B5EF4-FFF2-40B4-BE49-F238E27FC236}">
                <a16:creationId xmlns:a16="http://schemas.microsoft.com/office/drawing/2014/main" id="{658152B3-3102-F6BC-551D-E6060AAFB65D}"/>
              </a:ext>
            </a:extLst>
          </p:cNvPr>
          <p:cNvGraphicFramePr>
            <a:graphicFrameLocks noGrp="1"/>
          </p:cNvGraphicFramePr>
          <p:nvPr>
            <p:extLst>
              <p:ext uri="{D42A27DB-BD31-4B8C-83A1-F6EECF244321}">
                <p14:modId xmlns:p14="http://schemas.microsoft.com/office/powerpoint/2010/main" val="3819784350"/>
              </p:ext>
            </p:extLst>
          </p:nvPr>
        </p:nvGraphicFramePr>
        <p:xfrm>
          <a:off x="667512" y="1262287"/>
          <a:ext cx="11000316" cy="1087747"/>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253687">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1040015</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SID on Charging Aspects of CAPIF</a:t>
                      </a:r>
                    </a:p>
                  </a:txBody>
                  <a:tcPr marL="9525" marR="9525" marT="9525" marB="9525"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just">
                        <a:spcAft>
                          <a:spcPts val="0"/>
                        </a:spcAft>
                      </a:pPr>
                      <a:r>
                        <a:rPr lang="en-US" sz="1050" dirty="0">
                          <a:solidFill>
                            <a:srgbClr val="000000"/>
                          </a:solidFill>
                          <a:effectLst/>
                          <a:highlight>
                            <a:srgbClr val="00FFFF"/>
                          </a:highlight>
                          <a:latin typeface="+mn-lt"/>
                          <a:ea typeface="Microsoft YaHei UI" panose="020B0503020204020204" pitchFamily="34" charset="-122"/>
                        </a:rPr>
                        <a:t>FS_CAPIF_CH</a:t>
                      </a:r>
                    </a:p>
                    <a:p>
                      <a:pPr algn="just">
                        <a:spcAft>
                          <a:spcPts val="0"/>
                        </a:spcAft>
                      </a:pPr>
                      <a:r>
                        <a:rPr lang="en-US" sz="1050" dirty="0">
                          <a:solidFill>
                            <a:srgbClr val="000000"/>
                          </a:solidFill>
                          <a:effectLst/>
                          <a:highlight>
                            <a:srgbClr val="00FFFF"/>
                          </a:highlight>
                          <a:latin typeface="+mn-lt"/>
                          <a:ea typeface="Microsoft YaHei UI" panose="020B0503020204020204" pitchFamily="34" charset="-122"/>
                        </a:rPr>
                        <a:t>-&gt;</a:t>
                      </a:r>
                      <a:r>
                        <a:rPr lang="en-US" altLang="zh-CN" sz="1050" dirty="0">
                          <a:solidFill>
                            <a:srgbClr val="000000"/>
                          </a:solidFill>
                          <a:effectLst/>
                          <a:highlight>
                            <a:srgbClr val="00FFFF"/>
                          </a:highlight>
                          <a:latin typeface="+mn-lt"/>
                          <a:ea typeface="Microsoft YaHei UI" panose="020B0503020204020204" pitchFamily="34" charset="-122"/>
                        </a:rPr>
                        <a:t>FS_CAPIF_Ph2_CH</a:t>
                      </a:r>
                      <a:endParaRPr lang="en-US" sz="1050" dirty="0">
                        <a:effectLst/>
                        <a:highlight>
                          <a:srgbClr val="00FFFF"/>
                        </a:highlight>
                        <a:latin typeface="+mn-lt"/>
                        <a:ea typeface="等线" panose="02010600030101010101" pitchFamily="2" charset="-122"/>
                      </a:endParaRPr>
                    </a:p>
                  </a:txBody>
                  <a:tcPr marL="68580" marR="68580"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a:ln>
                            <a:noFill/>
                          </a:ln>
                          <a:solidFill>
                            <a:srgbClr val="000000"/>
                          </a:solidFill>
                          <a:effectLst/>
                          <a:highlight>
                            <a:srgbClr val="00FFFF"/>
                          </a:highlight>
                          <a:uLnTx/>
                          <a:uFillTx/>
                          <a:latin typeface="Calibri"/>
                          <a:ea typeface="等线" panose="02010600030101010101" pitchFamily="2" charset="-122"/>
                          <a:cs typeface="Arial" panose="020B0604020202020204" pitchFamily="34" charset="0"/>
                        </a:rPr>
                        <a:t>12/12/2024-&gt; 03/03/2025</a:t>
                      </a:r>
                      <a:endParaRPr kumimoji="0" lang="en-US" altLang="zh-CN" sz="1050" b="0" i="0" u="none" strike="noStrike" kern="1200" cap="none" spc="0" normalizeH="0" baseline="0" noProof="0" dirty="0">
                        <a:ln>
                          <a:noFill/>
                        </a:ln>
                        <a:solidFill>
                          <a:srgbClr val="000000"/>
                        </a:solidFill>
                        <a:effectLst/>
                        <a:highlight>
                          <a:srgbClr val="00FFFF"/>
                        </a:highlight>
                        <a:uLnTx/>
                        <a:uFillTx/>
                        <a:latin typeface="Calibri"/>
                        <a:ea typeface="等线" panose="02010600030101010101" pitchFamily="2" charset="-122"/>
                        <a:cs typeface="Arial" panose="020B0604020202020204" pitchFamily="34" charset="0"/>
                      </a:endParaRPr>
                    </a:p>
                  </a:txBody>
                  <a:tcPr marL="68580" marR="68580"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prstClr val="black"/>
                          </a:solidFill>
                          <a:effectLst/>
                          <a:uLnTx/>
                          <a:uFillTx/>
                          <a:latin typeface="+mn-lt"/>
                          <a:ea typeface="+mn-ea"/>
                          <a:cs typeface="+mn-cs"/>
                        </a:rPr>
                        <a:t>35 %</a:t>
                      </a: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spcAft>
                          <a:spcPts val="0"/>
                        </a:spcAft>
                      </a:pPr>
                      <a:r>
                        <a:rPr lang="en-US" sz="1050" kern="1200" dirty="0">
                          <a:solidFill>
                            <a:srgbClr val="000000"/>
                          </a:solidFill>
                          <a:effectLst/>
                          <a:latin typeface="+mn-lt"/>
                          <a:ea typeface="PMingLiU"/>
                          <a:cs typeface="+mn-cs"/>
                        </a:rPr>
                        <a:t>SP-240981</a:t>
                      </a:r>
                      <a:endParaRPr lang="zh-CN" altLang="en-US" sz="1050" kern="1200" dirty="0">
                        <a:solidFill>
                          <a:srgbClr val="000000"/>
                        </a:solidFill>
                        <a:effectLst/>
                        <a:latin typeface="+mn-lt"/>
                        <a:ea typeface="PMingLiU"/>
                        <a:cs typeface="+mn-cs"/>
                      </a:endParaRP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FF0000"/>
                          </a:solidFill>
                          <a:effectLst/>
                          <a:uLnTx/>
                          <a:uFillTx/>
                          <a:latin typeface="+mn-lt"/>
                          <a:ea typeface="+mn-ea"/>
                          <a:cs typeface="+mn-cs"/>
                        </a:rPr>
                        <a:t>75 %</a:t>
                      </a: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1219170" rtl="0" eaLnBrk="1" fontAlgn="auto" latinLnBrk="0" hangingPunct="1">
                        <a:lnSpc>
                          <a:spcPct val="107000"/>
                        </a:lnSpc>
                        <a:spcBef>
                          <a:spcPts val="0"/>
                        </a:spcBef>
                        <a:spcAft>
                          <a:spcPts val="800"/>
                        </a:spcAft>
                        <a:buClrTx/>
                        <a:buSzTx/>
                        <a:buFontTx/>
                        <a:buNone/>
                        <a:tabLst/>
                        <a:defRPr/>
                      </a:pPr>
                      <a:r>
                        <a:rPr kumimoji="0" lang="en-GB" altLang="zh-CN" sz="1050" b="0" i="0" u="none" strike="noStrike" kern="1200" cap="none" spc="0" normalizeH="0" baseline="0" noProof="0" dirty="0">
                          <a:ln>
                            <a:noFill/>
                          </a:ln>
                          <a:solidFill>
                            <a:prstClr val="black"/>
                          </a:solidFill>
                          <a:effectLst/>
                          <a:highlight>
                            <a:srgbClr val="00FFFF"/>
                          </a:highlight>
                          <a:uLnTx/>
                          <a:uFillTx/>
                          <a:latin typeface="+mn-lt"/>
                          <a:ea typeface="+mn-ea"/>
                          <a:cs typeface="+mn-cs"/>
                        </a:rPr>
                        <a:t>Acronym needs to be updated.</a:t>
                      </a:r>
                    </a:p>
                    <a:p>
                      <a:pPr marL="0" marR="0" lvl="0" indent="0" algn="l" defTabSz="1219170" rtl="0" eaLnBrk="1" fontAlgn="auto" latinLnBrk="0" hangingPunct="1">
                        <a:lnSpc>
                          <a:spcPct val="107000"/>
                        </a:lnSpc>
                        <a:spcBef>
                          <a:spcPts val="0"/>
                        </a:spcBef>
                        <a:spcAft>
                          <a:spcPts val="800"/>
                        </a:spcAft>
                        <a:buClrTx/>
                        <a:buSzTx/>
                        <a:buFontTx/>
                        <a:buNone/>
                        <a:tabLst/>
                        <a:defRPr/>
                      </a:pPr>
                      <a:r>
                        <a:rPr kumimoji="0" lang="en-GB" altLang="zh-CN" sz="1050" b="0" i="0" u="none" strike="noStrike" kern="1200" cap="none" spc="0" normalizeH="0" baseline="0" noProof="0" dirty="0">
                          <a:ln>
                            <a:noFill/>
                          </a:ln>
                          <a:solidFill>
                            <a:prstClr val="black"/>
                          </a:solidFill>
                          <a:effectLst/>
                          <a:highlight>
                            <a:srgbClr val="00FFFF"/>
                          </a:highlight>
                          <a:uLnTx/>
                          <a:uFillTx/>
                          <a:latin typeface="+mn-lt"/>
                          <a:ea typeface="+mn-ea"/>
                          <a:cs typeface="+mn-cs"/>
                        </a:rPr>
                        <a:t>Delayed, </a:t>
                      </a:r>
                      <a:r>
                        <a:rPr kumimoji="0" lang="en-GB" sz="1050" b="0" i="0" u="none" strike="noStrike" kern="1200" cap="none" spc="0" normalizeH="0" baseline="0" noProof="0" dirty="0">
                          <a:ln>
                            <a:noFill/>
                          </a:ln>
                          <a:solidFill>
                            <a:prstClr val="black"/>
                          </a:solidFill>
                          <a:effectLst/>
                          <a:highlight>
                            <a:srgbClr val="00FFFF"/>
                          </a:highlight>
                          <a:uLnTx/>
                          <a:uFillTx/>
                          <a:latin typeface="+mn-lt"/>
                          <a:ea typeface="+mn-ea"/>
                          <a:cs typeface="+mn-cs"/>
                        </a:rPr>
                        <a:t>additional aspects from GSMA OPG, WID is feasible based on CRs in Rel-19</a:t>
                      </a:r>
                      <a:endParaRPr kumimoji="0" lang="en-GB" sz="1050" b="0" i="0" u="none" strike="noStrike" kern="1200" cap="none" spc="0" normalizeH="0" baseline="0" noProof="0" dirty="0">
                        <a:ln>
                          <a:noFill/>
                        </a:ln>
                        <a:solidFill>
                          <a:srgbClr val="FF0000"/>
                        </a:solidFill>
                        <a:effectLst/>
                        <a:highlight>
                          <a:srgbClr val="00FFFF"/>
                        </a:highlight>
                        <a:uLnTx/>
                        <a:uFillTx/>
                        <a:latin typeface="+mn-lt"/>
                        <a:ea typeface="+mn-ea"/>
                        <a:cs typeface="+mn-cs"/>
                      </a:endParaRPr>
                    </a:p>
                  </a:txBody>
                  <a:tcPr marL="48003" marR="48003" marT="0" marB="0" anchor="ctr"/>
                </a:tc>
                <a:extLst>
                  <a:ext uri="{0D108BD9-81ED-4DB2-BD59-A6C34878D82A}">
                    <a16:rowId xmlns:a16="http://schemas.microsoft.com/office/drawing/2014/main" val="10001"/>
                  </a:ext>
                </a:extLst>
              </a:tr>
            </a:tbl>
          </a:graphicData>
        </a:graphic>
      </p:graphicFrame>
      <p:sp>
        <p:nvSpPr>
          <p:cNvPr id="7" name="Title 1">
            <a:extLst>
              <a:ext uri="{FF2B5EF4-FFF2-40B4-BE49-F238E27FC236}">
                <a16:creationId xmlns:a16="http://schemas.microsoft.com/office/drawing/2014/main" id="{9D9C06C6-0FE2-44F5-B35E-653C45D2D965}"/>
              </a:ext>
            </a:extLst>
          </p:cNvPr>
          <p:cNvSpPr>
            <a:spLocks noGrp="1"/>
          </p:cNvSpPr>
          <p:nvPr>
            <p:ph type="title"/>
          </p:nvPr>
        </p:nvSpPr>
        <p:spPr>
          <a:xfrm>
            <a:off x="667512" y="119287"/>
            <a:ext cx="9102725" cy="1143000"/>
          </a:xfrm>
        </p:spPr>
        <p:txBody>
          <a:bodyPr/>
          <a:lstStyle/>
          <a:p>
            <a:r>
              <a:rPr lang="en-GB" altLang="en-US" sz="3200" b="1" dirty="0"/>
              <a:t>7. CAPCH: Study (FS_CAPIF_Ph2_CH)</a:t>
            </a:r>
            <a:endParaRPr lang="en-GB" altLang="en-US" sz="2400" b="1" i="1" dirty="0"/>
          </a:p>
        </p:txBody>
      </p:sp>
      <p:sp>
        <p:nvSpPr>
          <p:cNvPr id="3" name="矩形 5">
            <a:extLst>
              <a:ext uri="{FF2B5EF4-FFF2-40B4-BE49-F238E27FC236}">
                <a16:creationId xmlns:a16="http://schemas.microsoft.com/office/drawing/2014/main" id="{0FFEF4A1-321F-6CB7-9DD7-CA5481D2D4D5}"/>
              </a:ext>
            </a:extLst>
          </p:cNvPr>
          <p:cNvSpPr/>
          <p:nvPr/>
        </p:nvSpPr>
        <p:spPr>
          <a:xfrm>
            <a:off x="8684704" y="0"/>
            <a:ext cx="2552302" cy="2923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rPr>
              <a:t>CH Support to Network features</a:t>
            </a:r>
            <a:endParaRPr kumimoji="0" lang="zh-CN" altLang="en-US"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endParaRPr>
          </a:p>
        </p:txBody>
      </p:sp>
    </p:spTree>
    <p:extLst>
      <p:ext uri="{BB962C8B-B14F-4D97-AF65-F5344CB8AC3E}">
        <p14:creationId xmlns:p14="http://schemas.microsoft.com/office/powerpoint/2010/main" val="3803732290"/>
      </p:ext>
    </p:extLst>
  </p:cSld>
  <p:clrMapOvr>
    <a:masterClrMapping/>
  </p:clrMapOvr>
  <p:transition spd="slow"/>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4796C7-F6B4-F3C1-0A99-7FB4B76B43E4}"/>
            </a:ext>
          </a:extLst>
        </p:cNvPr>
        <p:cNvGrpSpPr/>
        <p:nvPr/>
      </p:nvGrpSpPr>
      <p:grpSpPr>
        <a:xfrm>
          <a:off x="0" y="0"/>
          <a:ext cx="0" cy="0"/>
          <a:chOff x="0" y="0"/>
          <a:chExt cx="0" cy="0"/>
        </a:xfrm>
      </p:grpSpPr>
      <p:sp>
        <p:nvSpPr>
          <p:cNvPr id="2" name="Content Placeholder 7">
            <a:extLst>
              <a:ext uri="{FF2B5EF4-FFF2-40B4-BE49-F238E27FC236}">
                <a16:creationId xmlns:a16="http://schemas.microsoft.com/office/drawing/2014/main" id="{C7D1C32B-7B45-C7BA-D66C-AC482CA728E3}"/>
              </a:ext>
            </a:extLst>
          </p:cNvPr>
          <p:cNvSpPr txBox="1">
            <a:spLocks/>
          </p:cNvSpPr>
          <p:nvPr/>
        </p:nvSpPr>
        <p:spPr>
          <a:xfrm>
            <a:off x="667512" y="1895120"/>
            <a:ext cx="11000316" cy="437233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de-DE"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Progress since SA#105</a:t>
            </a: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GB"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14 </a:t>
            </a:r>
            <a:r>
              <a:rPr kumimoji="0" lang="en-GB" sz="1400" b="0" i="0" u="none" strike="noStrike" kern="0" cap="none" spc="0" normalizeH="0" baseline="0" noProof="0" dirty="0" err="1">
                <a:ln>
                  <a:noFill/>
                </a:ln>
                <a:solidFill>
                  <a:prstClr val="black"/>
                </a:solidFill>
                <a:effectLst/>
                <a:uLnTx/>
                <a:uFillTx/>
                <a:latin typeface="Calibri"/>
                <a:ea typeface="MS PGothic" panose="020B0600070205080204" pitchFamily="34" charset="-128"/>
                <a:cs typeface="Arial" panose="020B0604020202020204" pitchFamily="34" charset="0"/>
              </a:rPr>
              <a:t>pCRs</a:t>
            </a:r>
            <a:r>
              <a:rPr kumimoji="0" lang="en-GB"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 for TR 28.851 were approved covering</a:t>
            </a:r>
          </a:p>
          <a:p>
            <a:pPr marL="1141413" marR="0" lvl="2" indent="-227013" algn="l" defTabSz="914400" rtl="0" eaLnBrk="0" fontAlgn="base" latinLnBrk="0" hangingPunct="0">
              <a:lnSpc>
                <a:spcPct val="100000"/>
              </a:lnSpc>
              <a:spcBef>
                <a:spcPts val="0"/>
              </a:spcBef>
              <a:spcAft>
                <a:spcPts val="600"/>
              </a:spcAft>
              <a:buClrTx/>
              <a:buSzTx/>
              <a:buFont typeface="Arial" panose="020B0604020202020204" pitchFamily="34" charset="0"/>
              <a:buChar char="•"/>
              <a:tabLst/>
              <a:defRPr/>
            </a:pPr>
            <a:r>
              <a:rPr kumimoji="0" lang="en-GB" sz="12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The initial skeleton and update skeleton with scope, references and background</a:t>
            </a:r>
          </a:p>
          <a:p>
            <a:pPr marL="1141413" marR="0" lvl="2" indent="-227013" algn="l" defTabSz="914400" rtl="0" eaLnBrk="0" fontAlgn="base" latinLnBrk="0" hangingPunct="0">
              <a:lnSpc>
                <a:spcPct val="100000"/>
              </a:lnSpc>
              <a:spcBef>
                <a:spcPts val="0"/>
              </a:spcBef>
              <a:spcAft>
                <a:spcPts val="600"/>
              </a:spcAft>
              <a:buClrTx/>
              <a:buSzTx/>
              <a:buFont typeface="Arial" panose="020B0604020202020204" pitchFamily="34" charset="0"/>
              <a:buChar char="•"/>
              <a:tabLst/>
              <a:defRPr/>
            </a:pPr>
            <a:r>
              <a:rPr kumimoji="0" lang="en-GB" sz="12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Support of standalone IMS Data Channel sessions</a:t>
            </a:r>
          </a:p>
          <a:p>
            <a:pPr marL="1141413" marR="0" lvl="2" indent="-227013" algn="l" defTabSz="914400" rtl="0" eaLnBrk="0" fontAlgn="base" latinLnBrk="0" hangingPunct="0">
              <a:lnSpc>
                <a:spcPct val="100000"/>
              </a:lnSpc>
              <a:spcBef>
                <a:spcPts val="0"/>
              </a:spcBef>
              <a:spcAft>
                <a:spcPts val="600"/>
              </a:spcAft>
              <a:buClrTx/>
              <a:buSzTx/>
              <a:buFont typeface="Arial" panose="020B0604020202020204" pitchFamily="34" charset="0"/>
              <a:buChar char="•"/>
              <a:tabLst/>
              <a:defRPr/>
            </a:pPr>
            <a:r>
              <a:rPr kumimoji="0" lang="en-GB" sz="12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Introduce the use case of charging for DC application download and usage</a:t>
            </a:r>
          </a:p>
          <a:p>
            <a:pPr marL="1141413" marR="0" lvl="2" indent="-227013" algn="l" defTabSz="914400" rtl="0" eaLnBrk="0" fontAlgn="base" latinLnBrk="0" hangingPunct="0">
              <a:lnSpc>
                <a:spcPct val="100000"/>
              </a:lnSpc>
              <a:spcBef>
                <a:spcPts val="0"/>
              </a:spcBef>
              <a:spcAft>
                <a:spcPts val="600"/>
              </a:spcAft>
              <a:buClrTx/>
              <a:buSzTx/>
              <a:buFont typeface="Arial" panose="020B0604020202020204" pitchFamily="34" charset="0"/>
              <a:buChar char="•"/>
              <a:tabLst/>
              <a:defRPr/>
            </a:pPr>
            <a:r>
              <a:rPr kumimoji="0" lang="en-GB" sz="12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New KI on support IMS network capabilities exposure and on support IMS Data Channel PS Data Off</a:t>
            </a:r>
          </a:p>
          <a:p>
            <a:pPr marL="1141413" marR="0" lvl="2" indent="-227013" algn="l" defTabSz="914400" rtl="0" eaLnBrk="0" fontAlgn="base" latinLnBrk="0" hangingPunct="0">
              <a:lnSpc>
                <a:spcPct val="100000"/>
              </a:lnSpc>
              <a:spcBef>
                <a:spcPts val="0"/>
              </a:spcBef>
              <a:spcAft>
                <a:spcPts val="600"/>
              </a:spcAft>
              <a:buClrTx/>
              <a:buSzTx/>
              <a:buFont typeface="Arial" panose="020B0604020202020204" pitchFamily="34" charset="0"/>
              <a:buChar char="•"/>
              <a:tabLst/>
              <a:defRPr/>
            </a:pPr>
            <a:r>
              <a:rPr kumimoji="0" lang="en-GB" sz="12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Adding solution on IMS converged charging for standalone IMS Data Channel</a:t>
            </a:r>
          </a:p>
          <a:p>
            <a:pPr marL="1141413" marR="0" lvl="2" indent="-227013" algn="l" defTabSz="914400" rtl="0" eaLnBrk="0" fontAlgn="base" latinLnBrk="0" hangingPunct="0">
              <a:lnSpc>
                <a:spcPct val="100000"/>
              </a:lnSpc>
              <a:spcBef>
                <a:spcPts val="0"/>
              </a:spcBef>
              <a:spcAft>
                <a:spcPts val="600"/>
              </a:spcAft>
              <a:buClrTx/>
              <a:buSzTx/>
              <a:buFont typeface="Arial" panose="020B0604020202020204" pitchFamily="34" charset="0"/>
              <a:buChar char="•"/>
              <a:tabLst/>
              <a:defRPr/>
            </a:pPr>
            <a:r>
              <a:rPr kumimoji="0" lang="en-GB" sz="12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New charging solution for IMS network capabilities exposure</a:t>
            </a:r>
          </a:p>
          <a:p>
            <a:pPr marL="1141413" marR="0" lvl="2" indent="-227013" algn="l" defTabSz="914400" rtl="0" eaLnBrk="0" fontAlgn="base" latinLnBrk="0" hangingPunct="0">
              <a:lnSpc>
                <a:spcPct val="100000"/>
              </a:lnSpc>
              <a:spcBef>
                <a:spcPts val="0"/>
              </a:spcBef>
              <a:spcAft>
                <a:spcPts val="600"/>
              </a:spcAft>
              <a:buClrTx/>
              <a:buSzTx/>
              <a:buFont typeface="Arial" panose="020B0604020202020204" pitchFamily="34" charset="0"/>
              <a:buChar char="•"/>
              <a:tabLst/>
              <a:defRPr/>
            </a:pPr>
            <a:r>
              <a:rPr kumimoji="0" lang="en-GB" sz="12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Update charging scenario for DC application usage</a:t>
            </a:r>
          </a:p>
          <a:p>
            <a:pPr marL="1141413" marR="0" lvl="2" indent="-227013" algn="l" defTabSz="914400" rtl="0" eaLnBrk="0" fontAlgn="base" latinLnBrk="0" hangingPunct="0">
              <a:lnSpc>
                <a:spcPct val="100000"/>
              </a:lnSpc>
              <a:spcBef>
                <a:spcPts val="0"/>
              </a:spcBef>
              <a:spcAft>
                <a:spcPts val="600"/>
              </a:spcAft>
              <a:buClrTx/>
              <a:buSzTx/>
              <a:buFont typeface="Arial" panose="020B0604020202020204" pitchFamily="34" charset="0"/>
              <a:buChar char="•"/>
              <a:tabLst/>
              <a:defRPr/>
            </a:pPr>
            <a:r>
              <a:rPr kumimoji="0" lang="en-GB" sz="12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New charging solution for DC application download</a:t>
            </a: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GB"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Draft TR 28.851 </a:t>
            </a:r>
            <a:r>
              <a:rPr kumimoji="0" lang="en-GB" altLang="de-DE"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for Information in S5-247047</a:t>
            </a:r>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en-US"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RAN impacts and dependencies:</a:t>
            </a: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None identified</a:t>
            </a:r>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Next steps:</a:t>
            </a:r>
          </a:p>
          <a:p>
            <a:pPr marL="741363" marR="0" lvl="1" indent="-284163"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GB" altLang="zh-CN" sz="1400" b="0" i="0" u="none" strike="noStrike" kern="120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Add more use cases, key issues and corresponding solutions.</a:t>
            </a:r>
            <a:endPar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p:txBody>
      </p:sp>
      <p:graphicFrame>
        <p:nvGraphicFramePr>
          <p:cNvPr id="5" name="Table 4">
            <a:extLst>
              <a:ext uri="{FF2B5EF4-FFF2-40B4-BE49-F238E27FC236}">
                <a16:creationId xmlns:a16="http://schemas.microsoft.com/office/drawing/2014/main" id="{24A96432-C8BD-5376-5218-F3DE23A53E8D}"/>
              </a:ext>
            </a:extLst>
          </p:cNvPr>
          <p:cNvGraphicFramePr>
            <a:graphicFrameLocks noGrp="1"/>
          </p:cNvGraphicFramePr>
          <p:nvPr>
            <p:extLst>
              <p:ext uri="{D42A27DB-BD31-4B8C-83A1-F6EECF244321}">
                <p14:modId xmlns:p14="http://schemas.microsoft.com/office/powerpoint/2010/main" val="2233544144"/>
              </p:ext>
            </p:extLst>
          </p:nvPr>
        </p:nvGraphicFramePr>
        <p:xfrm>
          <a:off x="667512" y="1115564"/>
          <a:ext cx="11000316" cy="789043"/>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15126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1040016</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SID on Charging aspects of next generation real time communication services phase 2</a:t>
                      </a:r>
                    </a:p>
                  </a:txBody>
                  <a:tcPr marL="9525" marR="9525" marT="9525" marB="9525"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1" i="0" u="none" strike="noStrike" kern="1200" dirty="0">
                          <a:solidFill>
                            <a:srgbClr val="000000"/>
                          </a:solidFill>
                          <a:effectLst/>
                          <a:latin typeface="Arial" panose="020B0604020202020204" pitchFamily="34" charset="0"/>
                          <a:ea typeface="+mn-ea"/>
                          <a:cs typeface="+mn-cs"/>
                        </a:rPr>
                        <a:t>FS_NG_RTC_Ph2_CH</a:t>
                      </a:r>
                    </a:p>
                  </a:txBody>
                  <a:tcPr marL="48003" marR="48003"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a:ln>
                            <a:noFill/>
                          </a:ln>
                          <a:solidFill>
                            <a:srgbClr val="000000"/>
                          </a:solidFill>
                          <a:effectLst/>
                          <a:highlight>
                            <a:srgbClr val="00FFFF"/>
                          </a:highlight>
                          <a:uLnTx/>
                          <a:uFillTx/>
                          <a:latin typeface="Calibri"/>
                          <a:ea typeface="等线" panose="02010600030101010101" pitchFamily="2" charset="-122"/>
                          <a:cs typeface="Arial" panose="020B0604020202020204" pitchFamily="34" charset="0"/>
                        </a:rPr>
                        <a:t>12/12/2024-&gt; 03/03/2025</a:t>
                      </a:r>
                      <a:endParaRPr kumimoji="0" lang="en-US" altLang="zh-CN" sz="1050" b="0" i="0" u="none" strike="noStrike" kern="1200" cap="none" spc="0" normalizeH="0" baseline="0" noProof="0" dirty="0">
                        <a:ln>
                          <a:noFill/>
                        </a:ln>
                        <a:solidFill>
                          <a:srgbClr val="000000"/>
                        </a:solidFill>
                        <a:effectLst/>
                        <a:highlight>
                          <a:srgbClr val="00FFFF"/>
                        </a:highlight>
                        <a:uLnTx/>
                        <a:uFillTx/>
                        <a:latin typeface="Calibri"/>
                        <a:ea typeface="等线" panose="02010600030101010101" pitchFamily="2" charset="-122"/>
                        <a:cs typeface="Arial" panose="020B0604020202020204" pitchFamily="34" charset="0"/>
                      </a:endParaRPr>
                    </a:p>
                  </a:txBody>
                  <a:tcPr marL="68580" marR="68580"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prstClr val="black"/>
                          </a:solidFill>
                          <a:effectLst/>
                          <a:uLnTx/>
                          <a:uFillTx/>
                          <a:latin typeface="+mn-lt"/>
                          <a:ea typeface="+mn-ea"/>
                          <a:cs typeface="+mn-cs"/>
                        </a:rPr>
                        <a:t>45 %</a:t>
                      </a: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spcAft>
                          <a:spcPts val="0"/>
                        </a:spcAft>
                      </a:pPr>
                      <a:r>
                        <a:rPr lang="en-US" sz="1050" kern="1200" dirty="0">
                          <a:solidFill>
                            <a:srgbClr val="000000"/>
                          </a:solidFill>
                          <a:effectLst/>
                          <a:latin typeface="+mn-lt"/>
                          <a:ea typeface="PMingLiU"/>
                          <a:cs typeface="+mn-cs"/>
                        </a:rPr>
                        <a:t>SP-240982</a:t>
                      </a:r>
                      <a:endParaRPr lang="zh-CN" altLang="en-US" sz="1050" kern="1200" dirty="0">
                        <a:solidFill>
                          <a:srgbClr val="000000"/>
                        </a:solidFill>
                        <a:effectLst/>
                        <a:latin typeface="+mn-lt"/>
                        <a:ea typeface="PMingLiU"/>
                        <a:cs typeface="+mn-cs"/>
                      </a:endParaRP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FF0000"/>
                          </a:solidFill>
                          <a:effectLst/>
                          <a:uLnTx/>
                          <a:uFillTx/>
                          <a:latin typeface="+mn-lt"/>
                          <a:ea typeface="+mn-ea"/>
                          <a:cs typeface="+mn-cs"/>
                        </a:rPr>
                        <a:t>75 %</a:t>
                      </a: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1219170" rtl="0" eaLnBrk="1" fontAlgn="auto" latinLnBrk="0" hangingPunct="1">
                        <a:lnSpc>
                          <a:spcPct val="107000"/>
                        </a:lnSpc>
                        <a:spcBef>
                          <a:spcPts val="0"/>
                        </a:spcBef>
                        <a:spcAft>
                          <a:spcPts val="800"/>
                        </a:spcAft>
                        <a:buClrTx/>
                        <a:buSzTx/>
                        <a:buFontTx/>
                        <a:buNone/>
                        <a:tabLst/>
                        <a:defRPr/>
                      </a:pPr>
                      <a:r>
                        <a:rPr kumimoji="0" lang="en-GB" altLang="zh-CN" sz="1050" b="0" i="0" u="none" strike="noStrike" kern="1200" cap="none" spc="0" normalizeH="0" baseline="0" noProof="0" dirty="0">
                          <a:ln>
                            <a:noFill/>
                          </a:ln>
                          <a:solidFill>
                            <a:prstClr val="black"/>
                          </a:solidFill>
                          <a:effectLst/>
                          <a:highlight>
                            <a:srgbClr val="00FFFF"/>
                          </a:highlight>
                          <a:uLnTx/>
                          <a:uFillTx/>
                          <a:latin typeface="+mn-lt"/>
                          <a:ea typeface="+mn-ea"/>
                          <a:cs typeface="+mn-cs"/>
                        </a:rPr>
                        <a:t>Delayed, </a:t>
                      </a:r>
                      <a:r>
                        <a:rPr kumimoji="0" lang="en-GB" sz="1050" b="0" i="0" u="none" strike="noStrike" kern="1200" cap="none" spc="0" normalizeH="0" baseline="0" noProof="0" dirty="0">
                          <a:ln>
                            <a:noFill/>
                          </a:ln>
                          <a:solidFill>
                            <a:prstClr val="black"/>
                          </a:solidFill>
                          <a:effectLst/>
                          <a:highlight>
                            <a:srgbClr val="00FFFF"/>
                          </a:highlight>
                          <a:uLnTx/>
                          <a:uFillTx/>
                          <a:latin typeface="+mn-lt"/>
                          <a:ea typeface="+mn-ea"/>
                          <a:cs typeface="+mn-cs"/>
                        </a:rPr>
                        <a:t>pending work in SA2 on NG_RTC_Ph2</a:t>
                      </a:r>
                      <a:endParaRPr kumimoji="0" lang="en-GB" sz="1050" b="0" i="0" u="none" strike="noStrike" kern="1200" cap="none" spc="0" normalizeH="0" baseline="0" noProof="0" dirty="0">
                        <a:ln>
                          <a:noFill/>
                        </a:ln>
                        <a:solidFill>
                          <a:srgbClr val="FF0000"/>
                        </a:solidFill>
                        <a:effectLst/>
                        <a:highlight>
                          <a:srgbClr val="00FFFF"/>
                        </a:highlight>
                        <a:uLnTx/>
                        <a:uFillTx/>
                        <a:latin typeface="+mn-lt"/>
                        <a:ea typeface="+mn-ea"/>
                        <a:cs typeface="+mn-cs"/>
                      </a:endParaRPr>
                    </a:p>
                  </a:txBody>
                  <a:tcPr marL="48003" marR="48003" marT="0" marB="0" anchor="ctr"/>
                </a:tc>
                <a:extLst>
                  <a:ext uri="{0D108BD9-81ED-4DB2-BD59-A6C34878D82A}">
                    <a16:rowId xmlns:a16="http://schemas.microsoft.com/office/drawing/2014/main" val="10001"/>
                  </a:ext>
                </a:extLst>
              </a:tr>
            </a:tbl>
          </a:graphicData>
        </a:graphic>
      </p:graphicFrame>
      <p:sp>
        <p:nvSpPr>
          <p:cNvPr id="7" name="Title 1">
            <a:extLst>
              <a:ext uri="{FF2B5EF4-FFF2-40B4-BE49-F238E27FC236}">
                <a16:creationId xmlns:a16="http://schemas.microsoft.com/office/drawing/2014/main" id="{6E33990C-315F-4D02-B1AA-A1907A984777}"/>
              </a:ext>
            </a:extLst>
          </p:cNvPr>
          <p:cNvSpPr>
            <a:spLocks noGrp="1"/>
          </p:cNvSpPr>
          <p:nvPr>
            <p:ph type="title"/>
          </p:nvPr>
        </p:nvSpPr>
        <p:spPr>
          <a:xfrm>
            <a:off x="667512" y="119287"/>
            <a:ext cx="9102725" cy="1143000"/>
          </a:xfrm>
        </p:spPr>
        <p:txBody>
          <a:bodyPr/>
          <a:lstStyle/>
          <a:p>
            <a:r>
              <a:rPr lang="en-GB" altLang="en-US" sz="3200" b="1" dirty="0"/>
              <a:t>8. </a:t>
            </a:r>
            <a:r>
              <a:rPr lang="en-US" sz="3200" b="1" dirty="0"/>
              <a:t>RTCCH: </a:t>
            </a:r>
            <a:r>
              <a:rPr lang="en-GB" altLang="en-US" sz="3200" b="1" dirty="0"/>
              <a:t>Study (FS_NG_RTC_Ph2_CH)</a:t>
            </a:r>
            <a:endParaRPr lang="en-GB" altLang="en-US" sz="2400" b="1" i="1" dirty="0"/>
          </a:p>
        </p:txBody>
      </p:sp>
      <p:sp>
        <p:nvSpPr>
          <p:cNvPr id="3" name="矩形 5">
            <a:extLst>
              <a:ext uri="{FF2B5EF4-FFF2-40B4-BE49-F238E27FC236}">
                <a16:creationId xmlns:a16="http://schemas.microsoft.com/office/drawing/2014/main" id="{674BBC60-09FB-D702-EE2C-D7691C5DDFB2}"/>
              </a:ext>
            </a:extLst>
          </p:cNvPr>
          <p:cNvSpPr/>
          <p:nvPr/>
        </p:nvSpPr>
        <p:spPr>
          <a:xfrm>
            <a:off x="8684704" y="0"/>
            <a:ext cx="2552302" cy="2923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rPr>
              <a:t>CH Support to Network features</a:t>
            </a:r>
            <a:endParaRPr kumimoji="0" lang="zh-CN" altLang="en-US"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endParaRPr>
          </a:p>
        </p:txBody>
      </p:sp>
    </p:spTree>
    <p:extLst>
      <p:ext uri="{BB962C8B-B14F-4D97-AF65-F5344CB8AC3E}">
        <p14:creationId xmlns:p14="http://schemas.microsoft.com/office/powerpoint/2010/main" val="1655636473"/>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a:extLst>
              <a:ext uri="{FF2B5EF4-FFF2-40B4-BE49-F238E27FC236}">
                <a16:creationId xmlns:a16="http://schemas.microsoft.com/office/drawing/2014/main" id="{5F87BBE2-C5CE-4217-8DFE-A63F1B22C168}"/>
              </a:ext>
            </a:extLst>
          </p:cNvPr>
          <p:cNvGraphicFramePr>
            <a:graphicFrameLocks/>
          </p:cNvGraphicFramePr>
          <p:nvPr>
            <p:extLst>
              <p:ext uri="{D42A27DB-BD31-4B8C-83A1-F6EECF244321}">
                <p14:modId xmlns:p14="http://schemas.microsoft.com/office/powerpoint/2010/main" val="204603712"/>
              </p:ext>
            </p:extLst>
          </p:nvPr>
        </p:nvGraphicFramePr>
        <p:xfrm>
          <a:off x="6096001" y="1371600"/>
          <a:ext cx="4059936" cy="177393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0" name="Chart 9">
            <a:extLst>
              <a:ext uri="{FF2B5EF4-FFF2-40B4-BE49-F238E27FC236}">
                <a16:creationId xmlns:a16="http://schemas.microsoft.com/office/drawing/2014/main" id="{7DCF55B7-4A1A-4B47-9C01-84295E12D49A}"/>
              </a:ext>
            </a:extLst>
          </p:cNvPr>
          <p:cNvGraphicFramePr>
            <a:graphicFrameLocks/>
          </p:cNvGraphicFramePr>
          <p:nvPr>
            <p:extLst>
              <p:ext uri="{D42A27DB-BD31-4B8C-83A1-F6EECF244321}">
                <p14:modId xmlns:p14="http://schemas.microsoft.com/office/powerpoint/2010/main" val="1857865109"/>
              </p:ext>
            </p:extLst>
          </p:nvPr>
        </p:nvGraphicFramePr>
        <p:xfrm>
          <a:off x="1537433" y="1371600"/>
          <a:ext cx="4156703" cy="177393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Chart 10">
            <a:extLst>
              <a:ext uri="{FF2B5EF4-FFF2-40B4-BE49-F238E27FC236}">
                <a16:creationId xmlns:a16="http://schemas.microsoft.com/office/drawing/2014/main" id="{C0A463B5-D511-494D-B66D-9BB6D605C909}"/>
              </a:ext>
            </a:extLst>
          </p:cNvPr>
          <p:cNvGraphicFramePr>
            <a:graphicFrameLocks/>
          </p:cNvGraphicFramePr>
          <p:nvPr>
            <p:extLst>
              <p:ext uri="{D42A27DB-BD31-4B8C-83A1-F6EECF244321}">
                <p14:modId xmlns:p14="http://schemas.microsoft.com/office/powerpoint/2010/main" val="2041781605"/>
              </p:ext>
            </p:extLst>
          </p:nvPr>
        </p:nvGraphicFramePr>
        <p:xfrm>
          <a:off x="1268738" y="3429000"/>
          <a:ext cx="4565607" cy="264965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图表 1">
            <a:extLst>
              <a:ext uri="{FF2B5EF4-FFF2-40B4-BE49-F238E27FC236}">
                <a16:creationId xmlns:a16="http://schemas.microsoft.com/office/drawing/2014/main" id="{366EF224-1803-4899-AAFC-7747CBC66810}"/>
              </a:ext>
            </a:extLst>
          </p:cNvPr>
          <p:cNvGraphicFramePr>
            <a:graphicFrameLocks/>
          </p:cNvGraphicFramePr>
          <p:nvPr>
            <p:extLst>
              <p:ext uri="{D42A27DB-BD31-4B8C-83A1-F6EECF244321}">
                <p14:modId xmlns:p14="http://schemas.microsoft.com/office/powerpoint/2010/main" val="243072553"/>
              </p:ext>
            </p:extLst>
          </p:nvPr>
        </p:nvGraphicFramePr>
        <p:xfrm>
          <a:off x="6031947" y="3344460"/>
          <a:ext cx="4779932" cy="2818735"/>
        </p:xfrm>
        <a:graphic>
          <a:graphicData uri="http://schemas.openxmlformats.org/drawingml/2006/chart">
            <c:chart xmlns:c="http://schemas.openxmlformats.org/drawingml/2006/chart" xmlns:r="http://schemas.openxmlformats.org/officeDocument/2006/relationships" r:id="rId5"/>
          </a:graphicData>
        </a:graphic>
      </p:graphicFrame>
      <p:sp>
        <p:nvSpPr>
          <p:cNvPr id="13" name="Title 1">
            <a:extLst>
              <a:ext uri="{FF2B5EF4-FFF2-40B4-BE49-F238E27FC236}">
                <a16:creationId xmlns:a16="http://schemas.microsoft.com/office/drawing/2014/main" id="{C9A069C5-AB22-49B9-ACD0-4C5CE91A67A5}"/>
              </a:ext>
            </a:extLst>
          </p:cNvPr>
          <p:cNvSpPr>
            <a:spLocks noGrp="1"/>
          </p:cNvSpPr>
          <p:nvPr>
            <p:ph type="title"/>
          </p:nvPr>
        </p:nvSpPr>
        <p:spPr>
          <a:xfrm>
            <a:off x="652463" y="228600"/>
            <a:ext cx="9102725" cy="1143000"/>
          </a:xfrm>
        </p:spPr>
        <p:txBody>
          <a:bodyPr/>
          <a:lstStyle/>
          <a:p>
            <a:r>
              <a:rPr lang="en-US" altLang="zh-CN" sz="4000" dirty="0"/>
              <a:t>SA5 meeting statistics (2023/2024) </a:t>
            </a:r>
            <a:endParaRPr lang="zh-CN" altLang="en-US" sz="4000" dirty="0"/>
          </a:p>
        </p:txBody>
      </p:sp>
    </p:spTree>
    <p:extLst>
      <p:ext uri="{BB962C8B-B14F-4D97-AF65-F5344CB8AC3E}">
        <p14:creationId xmlns:p14="http://schemas.microsoft.com/office/powerpoint/2010/main" val="149730698"/>
      </p:ext>
    </p:extLst>
  </p:cSld>
  <p:clrMapOvr>
    <a:masterClrMapping/>
  </p:clrMapOvr>
  <p:transition spd="slow"/>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4796C7-F6B4-F3C1-0A99-7FB4B76B43E4}"/>
            </a:ext>
          </a:extLst>
        </p:cNvPr>
        <p:cNvGrpSpPr/>
        <p:nvPr/>
      </p:nvGrpSpPr>
      <p:grpSpPr>
        <a:xfrm>
          <a:off x="0" y="0"/>
          <a:ext cx="0" cy="0"/>
          <a:chOff x="0" y="0"/>
          <a:chExt cx="0" cy="0"/>
        </a:xfrm>
      </p:grpSpPr>
      <p:sp>
        <p:nvSpPr>
          <p:cNvPr id="2" name="Content Placeholder 7">
            <a:extLst>
              <a:ext uri="{FF2B5EF4-FFF2-40B4-BE49-F238E27FC236}">
                <a16:creationId xmlns:a16="http://schemas.microsoft.com/office/drawing/2014/main" id="{C7D1C32B-7B45-C7BA-D66C-AC482CA728E3}"/>
              </a:ext>
            </a:extLst>
          </p:cNvPr>
          <p:cNvSpPr txBox="1">
            <a:spLocks/>
          </p:cNvSpPr>
          <p:nvPr/>
        </p:nvSpPr>
        <p:spPr>
          <a:xfrm>
            <a:off x="633164" y="2095501"/>
            <a:ext cx="10925672" cy="422381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de-DE" alt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Progress since SA#105</a:t>
            </a: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GB"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16 </a:t>
            </a:r>
            <a:r>
              <a:rPr kumimoji="0" lang="en-GB" sz="1400" b="0" i="0" u="none" strike="noStrike" kern="0" cap="none" spc="0" normalizeH="0" baseline="0" noProof="0" dirty="0" err="1">
                <a:ln>
                  <a:noFill/>
                </a:ln>
                <a:solidFill>
                  <a:prstClr val="black"/>
                </a:solidFill>
                <a:effectLst/>
                <a:uLnTx/>
                <a:uFillTx/>
                <a:latin typeface="Calibri"/>
                <a:ea typeface="MS PGothic" panose="020B0600070205080204" pitchFamily="34" charset="-128"/>
                <a:cs typeface="Arial" panose="020B0604020202020204" pitchFamily="34" charset="0"/>
              </a:rPr>
              <a:t>pCRs</a:t>
            </a:r>
            <a:r>
              <a:rPr kumimoji="0" lang="en-GB"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 for TR 28.853 were approved covering</a:t>
            </a:r>
          </a:p>
          <a:p>
            <a:pPr marL="1141413" marR="0" lvl="2" indent="-227013" algn="l" defTabSz="914400" rtl="0" eaLnBrk="0" fontAlgn="base" latinLnBrk="0" hangingPunct="0">
              <a:lnSpc>
                <a:spcPct val="100000"/>
              </a:lnSpc>
              <a:spcBef>
                <a:spcPts val="0"/>
              </a:spcBef>
              <a:spcAft>
                <a:spcPts val="600"/>
              </a:spcAft>
              <a:buClrTx/>
              <a:buSzTx/>
              <a:buFont typeface="Arial" panose="020B0604020202020204" pitchFamily="34" charset="0"/>
              <a:buChar char="•"/>
              <a:tabLst/>
              <a:defRPr/>
            </a:pPr>
            <a:r>
              <a:rPr kumimoji="0" lang="en-GB" sz="12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Add initial skeleton and update skeleton, scope, background, references and abbreviations.</a:t>
            </a:r>
          </a:p>
          <a:p>
            <a:pPr marL="1141413" marR="0" lvl="2" indent="-227013" algn="l" defTabSz="914400" rtl="0" eaLnBrk="0" fontAlgn="base" latinLnBrk="0" hangingPunct="0">
              <a:lnSpc>
                <a:spcPct val="100000"/>
              </a:lnSpc>
              <a:spcBef>
                <a:spcPts val="0"/>
              </a:spcBef>
              <a:spcAft>
                <a:spcPts val="600"/>
              </a:spcAft>
              <a:buClrTx/>
              <a:buSzTx/>
              <a:buFont typeface="Arial" panose="020B0604020202020204" pitchFamily="34" charset="0"/>
              <a:buChar char="•"/>
              <a:tabLst/>
              <a:defRPr/>
            </a:pPr>
            <a:r>
              <a:rPr kumimoji="0" lang="en-GB" sz="12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Add use cases and key issues related to UAV identifier and C2 communication.</a:t>
            </a:r>
          </a:p>
          <a:p>
            <a:pPr marL="1141413" marR="0" lvl="2" indent="-227013" algn="l" defTabSz="914400" rtl="0" eaLnBrk="0" fontAlgn="base" latinLnBrk="0" hangingPunct="0">
              <a:lnSpc>
                <a:spcPct val="100000"/>
              </a:lnSpc>
              <a:spcBef>
                <a:spcPts val="0"/>
              </a:spcBef>
              <a:spcAft>
                <a:spcPts val="600"/>
              </a:spcAft>
              <a:buClrTx/>
              <a:buSzTx/>
              <a:buFont typeface="Arial" panose="020B0604020202020204" pitchFamily="34" charset="0"/>
              <a:buChar char="•"/>
              <a:tabLst/>
              <a:defRPr/>
            </a:pPr>
            <a:r>
              <a:rPr kumimoji="0" lang="en-GB" sz="12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Add use cases, key issues and solutions on charging for Services Exposure to the USS</a:t>
            </a:r>
          </a:p>
          <a:p>
            <a:pPr marL="1141413" marR="0" lvl="2" indent="-227013" algn="l" defTabSz="914400" rtl="0" eaLnBrk="0" fontAlgn="base" latinLnBrk="0" hangingPunct="0">
              <a:lnSpc>
                <a:spcPct val="100000"/>
              </a:lnSpc>
              <a:spcBef>
                <a:spcPts val="0"/>
              </a:spcBef>
              <a:spcAft>
                <a:spcPts val="600"/>
              </a:spcAft>
              <a:buClrTx/>
              <a:buSzTx/>
              <a:buFont typeface="Arial" panose="020B0604020202020204" pitchFamily="34" charset="0"/>
              <a:buChar char="•"/>
              <a:tabLst/>
              <a:defRPr/>
            </a:pPr>
            <a:r>
              <a:rPr kumimoji="0" lang="en-GB" sz="12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Introduce the Aircraft-to-Everything for UAS Charging.</a:t>
            </a:r>
          </a:p>
          <a:p>
            <a:pPr marL="1141413" marR="0" lvl="2" indent="-227013" algn="l" defTabSz="914400" rtl="0" eaLnBrk="0" fontAlgn="base" latinLnBrk="0" hangingPunct="0">
              <a:lnSpc>
                <a:spcPct val="100000"/>
              </a:lnSpc>
              <a:spcBef>
                <a:spcPts val="0"/>
              </a:spcBef>
              <a:spcAft>
                <a:spcPts val="600"/>
              </a:spcAft>
              <a:buClrTx/>
              <a:buSzTx/>
              <a:buFont typeface="Arial" panose="020B0604020202020204" pitchFamily="34" charset="0"/>
              <a:buChar char="•"/>
              <a:tabLst/>
              <a:defRPr/>
            </a:pPr>
            <a:r>
              <a:rPr kumimoji="0" lang="en-GB" sz="12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Add UAS charging solution with UAV indication.</a:t>
            </a:r>
          </a:p>
          <a:p>
            <a:pPr marL="1141413" marR="0" lvl="2" indent="-227013" algn="l" defTabSz="914400" rtl="0" eaLnBrk="0" fontAlgn="base" latinLnBrk="0" hangingPunct="0">
              <a:lnSpc>
                <a:spcPct val="100000"/>
              </a:lnSpc>
              <a:spcBef>
                <a:spcPts val="0"/>
              </a:spcBef>
              <a:spcAft>
                <a:spcPts val="600"/>
              </a:spcAft>
              <a:buClrTx/>
              <a:buSzTx/>
              <a:buFont typeface="Arial" panose="020B0604020202020204" pitchFamily="34" charset="0"/>
              <a:buChar char="•"/>
              <a:tabLst/>
              <a:defRPr/>
            </a:pPr>
            <a:r>
              <a:rPr kumimoji="0" lang="en-GB" sz="12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Update charging solution for UAS service invocation.</a:t>
            </a: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GB"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Draft TR 28.853 </a:t>
            </a:r>
            <a:r>
              <a:rPr kumimoji="0" lang="en-GB" altLang="de-DE"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for Information in S5-247048</a:t>
            </a:r>
          </a:p>
          <a:p>
            <a:pPr marL="400050" marR="0" lvl="1" indent="0" algn="l" defTabSz="914400" rtl="0" eaLnBrk="0" fontAlgn="base" latinLnBrk="0" hangingPunct="0">
              <a:lnSpc>
                <a:spcPct val="100000"/>
              </a:lnSpc>
              <a:spcBef>
                <a:spcPts val="0"/>
              </a:spcBef>
              <a:spcAft>
                <a:spcPts val="0"/>
              </a:spcAft>
              <a:buClr>
                <a:srgbClr val="C00000"/>
              </a:buClr>
              <a:buSzTx/>
              <a:buFont typeface="Arial" panose="020B0604020202020204" pitchFamily="34" charset="0"/>
              <a:buNone/>
              <a:tabLst/>
              <a:defRPr/>
            </a:pPr>
            <a:endParaRPr kumimoji="0" lang="de-DE" altLang="de-DE" sz="12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en-US"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RAN impacts and dependencies:</a:t>
            </a:r>
            <a:endParaRPr kumimoji="0" 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endParaRPr>
          </a:p>
          <a:p>
            <a:pPr marL="741363" marR="0" lvl="1" indent="-284163" algn="l" defTabSz="91440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None identified</a:t>
            </a:r>
          </a:p>
          <a:p>
            <a:pPr marL="341313" marR="0" lvl="0" indent="-341313" algn="l" defTabSz="914400" rtl="0" eaLnBrk="0" fontAlgn="base" latinLnBrk="0" hangingPunct="0">
              <a:lnSpc>
                <a:spcPct val="100000"/>
              </a:lnSpc>
              <a:spcBef>
                <a:spcPts val="0"/>
              </a:spcBef>
              <a:spcAft>
                <a:spcPts val="0"/>
              </a:spcAft>
              <a:buClrTx/>
              <a:buSzTx/>
              <a:buFontTx/>
              <a:buBlip>
                <a:blip r:embed="rId2"/>
              </a:buBlip>
              <a:tabLst/>
              <a:defRPr/>
            </a:pPr>
            <a:r>
              <a:rPr kumimoji="0" lang="de-DE" sz="2000" b="0" i="0" u="none" strike="noStrike" kern="0" cap="none" spc="0" normalizeH="0" baseline="0" noProof="0" dirty="0">
                <a:ln>
                  <a:noFill/>
                </a:ln>
                <a:solidFill>
                  <a:prstClr val="black"/>
                </a:solidFill>
                <a:effectLst/>
                <a:uLnTx/>
                <a:uFillTx/>
                <a:latin typeface="Calibri"/>
                <a:ea typeface="MS PGothic" panose="020B0600070205080204" pitchFamily="34" charset="-128"/>
              </a:rPr>
              <a:t>Next steps:</a:t>
            </a:r>
          </a:p>
          <a:p>
            <a:pPr marL="741363" marR="0" lvl="1" indent="-284163"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tabLst/>
              <a:defRPr/>
            </a:pPr>
            <a:r>
              <a:rPr kumimoji="0" lang="en-GB" altLang="zh-CN" sz="1400" b="0" i="0" u="none" strike="noStrike" kern="120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Add possible solutions, evaluations and conclusions.</a:t>
            </a:r>
            <a:endParaRPr kumimoji="0" lang="en-US" sz="14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p:txBody>
      </p:sp>
      <p:graphicFrame>
        <p:nvGraphicFramePr>
          <p:cNvPr id="5" name="Table 4">
            <a:extLst>
              <a:ext uri="{FF2B5EF4-FFF2-40B4-BE49-F238E27FC236}">
                <a16:creationId xmlns:a16="http://schemas.microsoft.com/office/drawing/2014/main" id="{24A96432-C8BD-5376-5218-F3DE23A53E8D}"/>
              </a:ext>
            </a:extLst>
          </p:cNvPr>
          <p:cNvGraphicFramePr>
            <a:graphicFrameLocks noGrp="1"/>
          </p:cNvGraphicFramePr>
          <p:nvPr>
            <p:extLst>
              <p:ext uri="{D42A27DB-BD31-4B8C-83A1-F6EECF244321}">
                <p14:modId xmlns:p14="http://schemas.microsoft.com/office/powerpoint/2010/main" val="250109290"/>
              </p:ext>
            </p:extLst>
          </p:nvPr>
        </p:nvGraphicFramePr>
        <p:xfrm>
          <a:off x="667512" y="1178950"/>
          <a:ext cx="11000316" cy="916551"/>
        </p:xfrm>
        <a:graphic>
          <a:graphicData uri="http://schemas.openxmlformats.org/drawingml/2006/table">
            <a:tbl>
              <a:tblPr firstRow="1" firstCol="1" bandRow="1">
                <a:tableStyleId>{F5AB1C69-6EDB-4FF4-983F-18BD219EF322}</a:tableStyleId>
              </a:tblPr>
              <a:tblGrid>
                <a:gridCol w="662538">
                  <a:extLst>
                    <a:ext uri="{9D8B030D-6E8A-4147-A177-3AD203B41FA5}">
                      <a16:colId xmlns:a16="http://schemas.microsoft.com/office/drawing/2014/main" val="20000"/>
                    </a:ext>
                  </a:extLst>
                </a:gridCol>
                <a:gridCol w="4226116">
                  <a:extLst>
                    <a:ext uri="{9D8B030D-6E8A-4147-A177-3AD203B41FA5}">
                      <a16:colId xmlns:a16="http://schemas.microsoft.com/office/drawing/2014/main" val="20001"/>
                    </a:ext>
                  </a:extLst>
                </a:gridCol>
                <a:gridCol w="1288387">
                  <a:extLst>
                    <a:ext uri="{9D8B030D-6E8A-4147-A177-3AD203B41FA5}">
                      <a16:colId xmlns:a16="http://schemas.microsoft.com/office/drawing/2014/main" val="20002"/>
                    </a:ext>
                  </a:extLst>
                </a:gridCol>
                <a:gridCol w="811417">
                  <a:extLst>
                    <a:ext uri="{9D8B030D-6E8A-4147-A177-3AD203B41FA5}">
                      <a16:colId xmlns:a16="http://schemas.microsoft.com/office/drawing/2014/main" val="20005"/>
                    </a:ext>
                  </a:extLst>
                </a:gridCol>
                <a:gridCol w="607312">
                  <a:extLst>
                    <a:ext uri="{9D8B030D-6E8A-4147-A177-3AD203B41FA5}">
                      <a16:colId xmlns:a16="http://schemas.microsoft.com/office/drawing/2014/main" val="20006"/>
                    </a:ext>
                  </a:extLst>
                </a:gridCol>
                <a:gridCol w="813897">
                  <a:extLst>
                    <a:ext uri="{9D8B030D-6E8A-4147-A177-3AD203B41FA5}">
                      <a16:colId xmlns:a16="http://schemas.microsoft.com/office/drawing/2014/main" val="1044384781"/>
                    </a:ext>
                  </a:extLst>
                </a:gridCol>
                <a:gridCol w="798668">
                  <a:extLst>
                    <a:ext uri="{9D8B030D-6E8A-4147-A177-3AD203B41FA5}">
                      <a16:colId xmlns:a16="http://schemas.microsoft.com/office/drawing/2014/main" val="20007"/>
                    </a:ext>
                  </a:extLst>
                </a:gridCol>
                <a:gridCol w="1791981">
                  <a:extLst>
                    <a:ext uri="{9D8B030D-6E8A-4147-A177-3AD203B41FA5}">
                      <a16:colId xmlns:a16="http://schemas.microsoft.com/office/drawing/2014/main" val="20008"/>
                    </a:ext>
                  </a:extLst>
                </a:gridCol>
              </a:tblGrid>
              <a:tr h="308983">
                <a:tc>
                  <a:txBody>
                    <a:bodyPr/>
                    <a:lstStyle/>
                    <a:p>
                      <a:pPr algn="ctr">
                        <a:lnSpc>
                          <a:spcPct val="107000"/>
                        </a:lnSpc>
                        <a:spcAft>
                          <a:spcPts val="800"/>
                        </a:spcAft>
                      </a:pPr>
                      <a:r>
                        <a:rPr lang="en-GB" sz="1200" dirty="0"/>
                        <a:t>UID</a:t>
                      </a:r>
                    </a:p>
                  </a:txBody>
                  <a:tcPr marL="48003" marR="48003" marT="0" marB="0" anchor="ctr"/>
                </a:tc>
                <a:tc>
                  <a:txBody>
                    <a:bodyPr/>
                    <a:lstStyle/>
                    <a:p>
                      <a:pPr algn="ctr">
                        <a:lnSpc>
                          <a:spcPct val="107000"/>
                        </a:lnSpc>
                        <a:spcAft>
                          <a:spcPts val="800"/>
                        </a:spcAft>
                      </a:pPr>
                      <a:r>
                        <a:rPr lang="en-GB" sz="1200" dirty="0"/>
                        <a:t>Name</a:t>
                      </a:r>
                    </a:p>
                  </a:txBody>
                  <a:tcPr marL="48003" marR="48003" marT="0" marB="0" anchor="ctr"/>
                </a:tc>
                <a:tc>
                  <a:txBody>
                    <a:bodyPr/>
                    <a:lstStyle/>
                    <a:p>
                      <a:pPr algn="ctr">
                        <a:lnSpc>
                          <a:spcPct val="107000"/>
                        </a:lnSpc>
                        <a:spcAft>
                          <a:spcPts val="800"/>
                        </a:spcAft>
                      </a:pPr>
                      <a:r>
                        <a:rPr lang="en-GB" sz="1200" dirty="0"/>
                        <a:t>Acronym</a:t>
                      </a:r>
                    </a:p>
                  </a:txBody>
                  <a:tcPr marL="48003" marR="48003" marT="0" marB="0" anchor="ctr"/>
                </a:tc>
                <a:tc>
                  <a:txBody>
                    <a:bodyPr/>
                    <a:lstStyle/>
                    <a:p>
                      <a:pPr algn="ctr">
                        <a:lnSpc>
                          <a:spcPct val="107000"/>
                        </a:lnSpc>
                        <a:spcAft>
                          <a:spcPts val="800"/>
                        </a:spcAft>
                      </a:pPr>
                      <a:r>
                        <a:rPr lang="en-GB" sz="1200" dirty="0"/>
                        <a:t>Target</a:t>
                      </a:r>
                    </a:p>
                  </a:txBody>
                  <a:tcPr marL="48003" marR="48003" marT="0" marB="0" anchor="ctr"/>
                </a:tc>
                <a:tc>
                  <a:txBody>
                    <a:bodyPr/>
                    <a:lstStyle/>
                    <a:p>
                      <a:pPr algn="ctr">
                        <a:lnSpc>
                          <a:spcPct val="107000"/>
                        </a:lnSpc>
                        <a:spcAft>
                          <a:spcPts val="800"/>
                        </a:spcAft>
                      </a:pPr>
                      <a:r>
                        <a:rPr lang="en-GB" sz="1200" dirty="0"/>
                        <a:t>Old %</a:t>
                      </a:r>
                    </a:p>
                  </a:txBody>
                  <a:tcPr marL="48003" marR="48003" marT="0" marB="0" anchor="ctr"/>
                </a:tc>
                <a:tc>
                  <a:txBody>
                    <a:bodyPr/>
                    <a:lstStyle/>
                    <a:p>
                      <a:pPr algn="ctr">
                        <a:lnSpc>
                          <a:spcPct val="107000"/>
                        </a:lnSpc>
                        <a:spcAft>
                          <a:spcPts val="800"/>
                        </a:spcAft>
                      </a:pPr>
                      <a:r>
                        <a:rPr lang="en-GB" sz="1200" dirty="0"/>
                        <a:t>WID</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New %</a:t>
                      </a:r>
                    </a:p>
                  </a:txBody>
                  <a:tcPr marL="48003" marR="48003" marT="0" marB="0" anchor="ctr"/>
                </a:tc>
                <a:tc>
                  <a:txBody>
                    <a:bodyPr/>
                    <a:lstStyle/>
                    <a:p>
                      <a:pPr algn="ctr">
                        <a:lnSpc>
                          <a:spcPct val="107000"/>
                        </a:lnSpc>
                        <a:spcAft>
                          <a:spcPts val="800"/>
                        </a:spcAft>
                      </a:pPr>
                      <a:r>
                        <a:rPr lang="en-GB" sz="1200" b="1" kern="1200" dirty="0">
                          <a:solidFill>
                            <a:schemeClr val="lt1"/>
                          </a:solidFill>
                          <a:latin typeface="+mn-lt"/>
                          <a:ea typeface="+mn-ea"/>
                          <a:cs typeface="+mn-cs"/>
                        </a:rPr>
                        <a:t>Change or comment</a:t>
                      </a:r>
                    </a:p>
                  </a:txBody>
                  <a:tcPr marL="48003" marR="48003" marT="0" marB="0" anchor="ctr"/>
                </a:tc>
                <a:extLst>
                  <a:ext uri="{0D108BD9-81ED-4DB2-BD59-A6C34878D82A}">
                    <a16:rowId xmlns:a16="http://schemas.microsoft.com/office/drawing/2014/main" val="10000"/>
                  </a:ext>
                </a:extLst>
              </a:tr>
              <a:tr h="151261">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sz="900" b="1" i="0" u="none" strike="noStrike" kern="1200" dirty="0">
                          <a:solidFill>
                            <a:srgbClr val="000000"/>
                          </a:solidFill>
                          <a:effectLst/>
                          <a:latin typeface="Arial" panose="020B0604020202020204" pitchFamily="34" charset="0"/>
                          <a:ea typeface="+mn-ea"/>
                          <a:cs typeface="+mn-cs"/>
                        </a:rPr>
                        <a:t>1040017</a:t>
                      </a:r>
                      <a:endParaRPr lang="en-GB" sz="900" b="1" i="0" u="none" strike="noStrike" kern="1200" dirty="0">
                        <a:solidFill>
                          <a:srgbClr val="000000"/>
                        </a:solidFill>
                        <a:effectLst/>
                        <a:latin typeface="Arial" panose="020B0604020202020204" pitchFamily="34" charset="0"/>
                        <a:ea typeface="+mn-ea"/>
                        <a:cs typeface="+mn-cs"/>
                      </a:endParaRPr>
                    </a:p>
                  </a:txBody>
                  <a:tcPr marL="12700" marR="12700" marT="12703" marB="0" anchor="ctr"/>
                </a:tc>
                <a:tc>
                  <a:txBody>
                    <a:bodyPr/>
                    <a:lstStyle/>
                    <a:p>
                      <a:pPr marL="0" indent="0" algn="l" defTabSz="1219170" rtl="0" eaLnBrk="1" fontAlgn="t" latinLnBrk="0" hangingPunct="1">
                        <a:spcAft>
                          <a:spcPts val="0"/>
                        </a:spcAft>
                      </a:pPr>
                      <a:r>
                        <a:rPr lang="en-GB" sz="1000" b="1" i="0" u="none" strike="noStrike" kern="1200" dirty="0">
                          <a:solidFill>
                            <a:srgbClr val="0000FF"/>
                          </a:solidFill>
                          <a:effectLst/>
                          <a:latin typeface="Arial" panose="020B0604020202020204" pitchFamily="34" charset="0"/>
                          <a:ea typeface="+mn-ea"/>
                          <a:cs typeface="+mn-cs"/>
                        </a:rPr>
                        <a:t>SID on Charging aspects of Uncrewed Aerial Vehicle</a:t>
                      </a:r>
                    </a:p>
                  </a:txBody>
                  <a:tcPr marL="9525" marR="9525" marT="9525" marB="9525"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just">
                        <a:spcAft>
                          <a:spcPts val="0"/>
                        </a:spcAft>
                      </a:pPr>
                      <a:r>
                        <a:rPr lang="en-US" sz="1050" dirty="0">
                          <a:solidFill>
                            <a:srgbClr val="000000"/>
                          </a:solidFill>
                          <a:effectLst/>
                          <a:highlight>
                            <a:srgbClr val="00FFFF"/>
                          </a:highlight>
                          <a:latin typeface="+mn-lt"/>
                          <a:ea typeface="Microsoft YaHei UI" panose="020B0503020204020204" pitchFamily="34" charset="-122"/>
                        </a:rPr>
                        <a:t>FS_UAS_CH</a:t>
                      </a:r>
                    </a:p>
                    <a:p>
                      <a:pPr algn="just">
                        <a:spcAft>
                          <a:spcPts val="0"/>
                        </a:spcAft>
                      </a:pPr>
                      <a:r>
                        <a:rPr lang="en-US" sz="1050" dirty="0">
                          <a:solidFill>
                            <a:srgbClr val="000000"/>
                          </a:solidFill>
                          <a:effectLst/>
                          <a:highlight>
                            <a:srgbClr val="00FFFF"/>
                          </a:highlight>
                          <a:latin typeface="+mn-lt"/>
                          <a:ea typeface="Microsoft YaHei UI" panose="020B0503020204020204" pitchFamily="34" charset="-122"/>
                        </a:rPr>
                        <a:t>-&gt; FS_UAS_Ph2_CH</a:t>
                      </a:r>
                      <a:endParaRPr lang="en-US" sz="1050" dirty="0">
                        <a:effectLst/>
                        <a:highlight>
                          <a:srgbClr val="00FFFF"/>
                        </a:highlight>
                        <a:latin typeface="+mn-lt"/>
                        <a:ea typeface="等线" panose="02010600030101010101" pitchFamily="2" charset="-122"/>
                      </a:endParaRPr>
                    </a:p>
                  </a:txBody>
                  <a:tcPr marL="68580" marR="68580"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srgbClr val="000000"/>
                          </a:solidFill>
                          <a:effectLst/>
                          <a:highlight>
                            <a:srgbClr val="00FFFF"/>
                          </a:highlight>
                          <a:uLnTx/>
                          <a:uFillTx/>
                          <a:latin typeface="Calibri"/>
                          <a:ea typeface="等线" panose="02010600030101010101" pitchFamily="2" charset="-122"/>
                          <a:cs typeface="Arial" panose="020B0604020202020204" pitchFamily="34" charset="0"/>
                        </a:rPr>
                        <a:t>12/12/2024-&gt; 03/03/2025</a:t>
                      </a:r>
                    </a:p>
                  </a:txBody>
                  <a:tcPr marL="68580" marR="68580" marT="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prstClr val="black"/>
                          </a:solidFill>
                          <a:effectLst/>
                          <a:uLnTx/>
                          <a:uFillTx/>
                          <a:latin typeface="+mn-lt"/>
                          <a:ea typeface="+mn-ea"/>
                          <a:cs typeface="+mn-cs"/>
                        </a:rPr>
                        <a:t>40 %</a:t>
                      </a: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algn="ctr">
                        <a:spcAft>
                          <a:spcPts val="0"/>
                        </a:spcAft>
                      </a:pPr>
                      <a:r>
                        <a:rPr lang="en-US" sz="1050" kern="1200" dirty="0">
                          <a:solidFill>
                            <a:srgbClr val="000000"/>
                          </a:solidFill>
                          <a:effectLst/>
                          <a:latin typeface="+mn-lt"/>
                          <a:ea typeface="PMingLiU"/>
                          <a:cs typeface="+mn-cs"/>
                        </a:rPr>
                        <a:t>SP-240983</a:t>
                      </a:r>
                      <a:endParaRPr lang="zh-CN" altLang="en-US" sz="1050" kern="1200" dirty="0">
                        <a:solidFill>
                          <a:srgbClr val="000000"/>
                        </a:solidFill>
                        <a:effectLst/>
                        <a:latin typeface="+mn-lt"/>
                        <a:ea typeface="PMingLiU"/>
                        <a:cs typeface="+mn-cs"/>
                      </a:endParaRP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FF0000"/>
                          </a:solidFill>
                          <a:effectLst/>
                          <a:uLnTx/>
                          <a:uFillTx/>
                          <a:latin typeface="+mn-lt"/>
                          <a:ea typeface="+mn-ea"/>
                          <a:cs typeface="+mn-cs"/>
                        </a:rPr>
                        <a:t>75 %</a:t>
                      </a:r>
                    </a:p>
                  </a:txBody>
                  <a:tcPr marL="7620" marR="7620" marT="7620" marB="0" anchor="ct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lvl="0" indent="0" algn="l" defTabSz="1219170" rtl="0" eaLnBrk="1" fontAlgn="auto" latinLnBrk="0" hangingPunct="1">
                        <a:lnSpc>
                          <a:spcPct val="107000"/>
                        </a:lnSpc>
                        <a:spcBef>
                          <a:spcPts val="0"/>
                        </a:spcBef>
                        <a:spcAft>
                          <a:spcPts val="800"/>
                        </a:spcAft>
                        <a:buClrTx/>
                        <a:buSzTx/>
                        <a:buFontTx/>
                        <a:buNone/>
                        <a:tabLst/>
                        <a:defRPr/>
                      </a:pPr>
                      <a:r>
                        <a:rPr kumimoji="0" lang="en-GB" altLang="zh-CN" sz="1050" b="0" i="0" u="none" strike="noStrike" kern="1200" cap="none" spc="0" normalizeH="0" baseline="0" noProof="0" dirty="0">
                          <a:ln>
                            <a:noFill/>
                          </a:ln>
                          <a:solidFill>
                            <a:prstClr val="black"/>
                          </a:solidFill>
                          <a:effectLst/>
                          <a:highlight>
                            <a:srgbClr val="00FFFF"/>
                          </a:highlight>
                          <a:uLnTx/>
                          <a:uFillTx/>
                          <a:latin typeface="+mn-lt"/>
                          <a:ea typeface="+mn-ea"/>
                          <a:cs typeface="+mn-cs"/>
                        </a:rPr>
                        <a:t>Acronym needs to be updated.</a:t>
                      </a:r>
                    </a:p>
                    <a:p>
                      <a:pPr marL="0" marR="0" lvl="0" indent="0" algn="l" defTabSz="1219170" rtl="0" eaLnBrk="1" fontAlgn="auto" latinLnBrk="0" hangingPunct="1">
                        <a:lnSpc>
                          <a:spcPct val="107000"/>
                        </a:lnSpc>
                        <a:spcBef>
                          <a:spcPts val="0"/>
                        </a:spcBef>
                        <a:spcAft>
                          <a:spcPts val="800"/>
                        </a:spcAft>
                        <a:buClrTx/>
                        <a:buSzTx/>
                        <a:buFontTx/>
                        <a:buNone/>
                        <a:tabLst/>
                        <a:defRPr/>
                      </a:pPr>
                      <a:r>
                        <a:rPr kumimoji="0" lang="en-GB" altLang="zh-CN" sz="1050" b="0" i="0" u="none" strike="noStrike" kern="1200" cap="none" spc="0" normalizeH="0" baseline="0" noProof="0" dirty="0">
                          <a:ln>
                            <a:noFill/>
                          </a:ln>
                          <a:solidFill>
                            <a:prstClr val="black"/>
                          </a:solidFill>
                          <a:effectLst/>
                          <a:highlight>
                            <a:srgbClr val="00FFFF"/>
                          </a:highlight>
                          <a:uLnTx/>
                          <a:uFillTx/>
                          <a:latin typeface="+mn-lt"/>
                          <a:ea typeface="+mn-ea"/>
                          <a:cs typeface="+mn-cs"/>
                        </a:rPr>
                        <a:t>Delayed, </a:t>
                      </a:r>
                      <a:r>
                        <a:rPr kumimoji="0" lang="en-GB" sz="1050" b="0" i="0" u="none" strike="noStrike" kern="1200" cap="none" spc="0" normalizeH="0" baseline="0" noProof="0" dirty="0">
                          <a:ln>
                            <a:noFill/>
                          </a:ln>
                          <a:solidFill>
                            <a:prstClr val="black"/>
                          </a:solidFill>
                          <a:effectLst/>
                          <a:highlight>
                            <a:srgbClr val="00FFFF"/>
                          </a:highlight>
                          <a:uLnTx/>
                          <a:uFillTx/>
                          <a:latin typeface="+mn-lt"/>
                          <a:ea typeface="+mn-ea"/>
                          <a:cs typeface="+mn-cs"/>
                        </a:rPr>
                        <a:t>pending work in SA2 on UAS_Ph3</a:t>
                      </a:r>
                      <a:endParaRPr kumimoji="0" lang="en-GB" sz="1050" b="0" i="0" u="none" strike="noStrike" kern="1200" cap="none" spc="0" normalizeH="0" baseline="0" noProof="0" dirty="0">
                        <a:ln>
                          <a:noFill/>
                        </a:ln>
                        <a:solidFill>
                          <a:srgbClr val="FF0000"/>
                        </a:solidFill>
                        <a:effectLst/>
                        <a:highlight>
                          <a:srgbClr val="00FFFF"/>
                        </a:highlight>
                        <a:uLnTx/>
                        <a:uFillTx/>
                        <a:latin typeface="+mn-lt"/>
                        <a:ea typeface="+mn-ea"/>
                        <a:cs typeface="+mn-cs"/>
                      </a:endParaRPr>
                    </a:p>
                  </a:txBody>
                  <a:tcPr marL="48003" marR="48003" marT="0" marB="0" anchor="ctr"/>
                </a:tc>
                <a:extLst>
                  <a:ext uri="{0D108BD9-81ED-4DB2-BD59-A6C34878D82A}">
                    <a16:rowId xmlns:a16="http://schemas.microsoft.com/office/drawing/2014/main" val="10001"/>
                  </a:ext>
                </a:extLst>
              </a:tr>
            </a:tbl>
          </a:graphicData>
        </a:graphic>
      </p:graphicFrame>
      <p:sp>
        <p:nvSpPr>
          <p:cNvPr id="7" name="Title 1">
            <a:extLst>
              <a:ext uri="{FF2B5EF4-FFF2-40B4-BE49-F238E27FC236}">
                <a16:creationId xmlns:a16="http://schemas.microsoft.com/office/drawing/2014/main" id="{D925D3FA-E1C2-4529-9671-2B34822DE645}"/>
              </a:ext>
            </a:extLst>
          </p:cNvPr>
          <p:cNvSpPr>
            <a:spLocks noGrp="1"/>
          </p:cNvSpPr>
          <p:nvPr>
            <p:ph type="title"/>
          </p:nvPr>
        </p:nvSpPr>
        <p:spPr>
          <a:xfrm>
            <a:off x="667512" y="119287"/>
            <a:ext cx="9102725" cy="1143000"/>
          </a:xfrm>
        </p:spPr>
        <p:txBody>
          <a:bodyPr/>
          <a:lstStyle/>
          <a:p>
            <a:r>
              <a:rPr lang="en-GB" altLang="en-US" sz="3200" b="1" dirty="0"/>
              <a:t>9. UASCH: Study (FS_UAS_Ph2_CH)</a:t>
            </a:r>
            <a:endParaRPr lang="en-GB" altLang="en-US" sz="3200" b="1" dirty="0">
              <a:solidFill>
                <a:srgbClr val="72AF2F"/>
              </a:solidFill>
            </a:endParaRPr>
          </a:p>
        </p:txBody>
      </p:sp>
      <p:sp>
        <p:nvSpPr>
          <p:cNvPr id="3" name="矩形 5">
            <a:extLst>
              <a:ext uri="{FF2B5EF4-FFF2-40B4-BE49-F238E27FC236}">
                <a16:creationId xmlns:a16="http://schemas.microsoft.com/office/drawing/2014/main" id="{62A1E038-ECDC-F22F-20D5-C3F6826EA4AF}"/>
              </a:ext>
            </a:extLst>
          </p:cNvPr>
          <p:cNvSpPr/>
          <p:nvPr/>
        </p:nvSpPr>
        <p:spPr>
          <a:xfrm>
            <a:off x="8684704" y="0"/>
            <a:ext cx="2552302" cy="292388"/>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zh-CN"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rPr>
              <a:t>CH Support to Network features</a:t>
            </a:r>
            <a:endParaRPr kumimoji="0" lang="zh-CN" altLang="en-US" sz="1300" b="0" i="0" u="none" strike="noStrike" kern="1200" cap="none" spc="0" normalizeH="0" baseline="0" noProof="0" dirty="0">
              <a:ln>
                <a:noFill/>
              </a:ln>
              <a:solidFill>
                <a:prstClr val="white"/>
              </a:solidFill>
              <a:effectLst/>
              <a:highlight>
                <a:srgbClr val="008080"/>
              </a:highlight>
              <a:uLnTx/>
              <a:uFillTx/>
              <a:latin typeface="Arial" panose="020B0604020202020204" pitchFamily="34" charset="0"/>
              <a:ea typeface="宋体" panose="02010600030101010101" pitchFamily="2" charset="-122"/>
              <a:cs typeface="Arial" panose="020B0604020202020204" pitchFamily="34" charset="0"/>
            </a:endParaRPr>
          </a:p>
        </p:txBody>
      </p:sp>
    </p:spTree>
    <p:extLst>
      <p:ext uri="{BB962C8B-B14F-4D97-AF65-F5344CB8AC3E}">
        <p14:creationId xmlns:p14="http://schemas.microsoft.com/office/powerpoint/2010/main" val="2221134116"/>
      </p:ext>
    </p:extLst>
  </p:cSld>
  <p:clrMapOvr>
    <a:masterClrMapping/>
  </p:clrMapOvr>
  <p:transition spd="slow"/>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1636523" y="670114"/>
            <a:ext cx="7362825" cy="685800"/>
          </a:xfrm>
          <a:prstGeom prst="rect">
            <a:avLst/>
          </a:prstGeom>
          <a:noFill/>
          <a:ln w="12700">
            <a:noFill/>
            <a:miter lim="800000"/>
            <a:headEnd/>
            <a:tailEnd/>
          </a:ln>
        </p:spPr>
        <p:txBody>
          <a:bodyPr lIns="90488" tIns="44450" rIns="90488" bIns="4445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altLang="zh-CN" sz="3200" b="0" i="0" u="none" strike="noStrike" kern="0" cap="none" spc="0" normalizeH="0" baseline="0" noProof="0" dirty="0">
                <a:ln>
                  <a:noFill/>
                </a:ln>
                <a:solidFill>
                  <a:srgbClr val="FF0000"/>
                </a:solidFill>
                <a:effectLst/>
                <a:uLnTx/>
                <a:uFillTx/>
                <a:latin typeface="Calibri"/>
                <a:ea typeface="宋体" panose="02010600030101010101" pitchFamily="2" charset="-122"/>
                <a:cs typeface="Arial" panose="020B0604020202020204" pitchFamily="34" charset="0"/>
              </a:rPr>
              <a:t>Charging TSs &amp; TRs </a:t>
            </a:r>
            <a:r>
              <a:rPr kumimoji="0" lang="en-US" altLang="zh-CN" sz="3200" b="0" i="0" u="none" strike="noStrike" kern="0" cap="none" spc="0" normalizeH="0" baseline="0" noProof="0" dirty="0">
                <a:ln>
                  <a:noFill/>
                </a:ln>
                <a:solidFill>
                  <a:srgbClr val="FF0000"/>
                </a:solidFill>
                <a:effectLst/>
                <a:uLnTx/>
                <a:uFillTx/>
                <a:latin typeface="Calibri"/>
                <a:ea typeface="宋体" panose="02010600030101010101" pitchFamily="2" charset="-122"/>
                <a:cs typeface="Arial" panose="020B0604020202020204" pitchFamily="34" charset="0"/>
              </a:rPr>
              <a:t>to be sent to SA#106</a:t>
            </a:r>
            <a:endParaRPr kumimoji="0" lang="en-GB" altLang="zh-CN" sz="3200" b="0" i="0" u="none" strike="noStrike" kern="1200" cap="none" spc="0" normalizeH="0" baseline="0" noProof="0" dirty="0">
              <a:ln>
                <a:noFill/>
              </a:ln>
              <a:solidFill>
                <a:srgbClr val="FF0000"/>
              </a:solidFill>
              <a:effectLst/>
              <a:uLnTx/>
              <a:uFillTx/>
              <a:latin typeface="Calibri"/>
              <a:ea typeface="宋体" panose="02010600030101010101" pitchFamily="2" charset="-122"/>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860666183"/>
              </p:ext>
            </p:extLst>
          </p:nvPr>
        </p:nvGraphicFramePr>
        <p:xfrm>
          <a:off x="661595" y="2131921"/>
          <a:ext cx="10651674" cy="2391953"/>
        </p:xfrm>
        <a:graphic>
          <a:graphicData uri="http://schemas.openxmlformats.org/drawingml/2006/table">
            <a:tbl>
              <a:tblPr/>
              <a:tblGrid>
                <a:gridCol w="1281505">
                  <a:extLst>
                    <a:ext uri="{9D8B030D-6E8A-4147-A177-3AD203B41FA5}">
                      <a16:colId xmlns:a16="http://schemas.microsoft.com/office/drawing/2014/main" val="20000"/>
                    </a:ext>
                  </a:extLst>
                </a:gridCol>
                <a:gridCol w="7799088">
                  <a:extLst>
                    <a:ext uri="{9D8B030D-6E8A-4147-A177-3AD203B41FA5}">
                      <a16:colId xmlns:a16="http://schemas.microsoft.com/office/drawing/2014/main" val="20001"/>
                    </a:ext>
                  </a:extLst>
                </a:gridCol>
                <a:gridCol w="1571081">
                  <a:extLst>
                    <a:ext uri="{9D8B030D-6E8A-4147-A177-3AD203B41FA5}">
                      <a16:colId xmlns:a16="http://schemas.microsoft.com/office/drawing/2014/main" val="1307580657"/>
                    </a:ext>
                  </a:extLst>
                </a:gridCol>
              </a:tblGrid>
              <a:tr h="463122">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Number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Calibri" pitchFamily="34" charset="0"/>
                          <a:ea typeface="宋体" pitchFamily="2" charset="-122"/>
                          <a:cs typeface="Arial" charset="0"/>
                        </a:rPr>
                        <a:t>For</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86137">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dirty="0">
                          <a:ln>
                            <a:noFill/>
                          </a:ln>
                          <a:solidFill>
                            <a:prstClr val="black"/>
                          </a:solidFill>
                          <a:effectLst/>
                          <a:uLnTx/>
                          <a:uFillTx/>
                          <a:latin typeface="+mn-lt"/>
                          <a:ea typeface="+mn-ea"/>
                          <a:cs typeface="+mn-cs"/>
                        </a:rPr>
                        <a:t>S5-246952</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dirty="0">
                          <a:ln>
                            <a:noFill/>
                          </a:ln>
                          <a:solidFill>
                            <a:prstClr val="black"/>
                          </a:solidFill>
                          <a:effectLst/>
                          <a:uLnTx/>
                          <a:uFillTx/>
                          <a:latin typeface="+mn-lt"/>
                          <a:ea typeface="+mn-ea"/>
                          <a:cs typeface="+mn-cs"/>
                        </a:rPr>
                        <a:t>Presentation of TR 28.846 for Information</a:t>
                      </a:r>
                      <a:endParaRPr kumimoji="0" lang="fr-FR" sz="1800" b="0" i="0" u="none" strike="noStrike" kern="1200" cap="none" spc="0" normalizeH="0" baseline="0" noProof="0" dirty="0">
                        <a:ln>
                          <a:noFill/>
                        </a:ln>
                        <a:solidFill>
                          <a:prstClr val="black"/>
                        </a:solidFill>
                        <a:effectLst/>
                        <a:uLnTx/>
                        <a:uFillTx/>
                        <a:latin typeface="+mn-lt"/>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r>
                        <a:rPr lang="fr-FR" sz="1800" kern="1200" dirty="0">
                          <a:solidFill>
                            <a:schemeClr val="tx1"/>
                          </a:solidFill>
                          <a:effectLst/>
                          <a:latin typeface="+mn-lt"/>
                          <a:ea typeface="+mn-ea"/>
                          <a:cs typeface="+mn-cs"/>
                        </a:rPr>
                        <a:t>Information</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44807358"/>
                  </a:ext>
                </a:extLst>
              </a:tr>
              <a:tr h="486137">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mn-lt"/>
                          <a:ea typeface="+mn-ea"/>
                          <a:cs typeface="+mn-cs"/>
                        </a:rPr>
                        <a:t>S5-247046</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mn-lt"/>
                          <a:ea typeface="+mn-ea"/>
                          <a:cs typeface="+mn-cs"/>
                        </a:rPr>
                        <a:t>Presentation of TR 28.849 for Information</a:t>
                      </a:r>
                      <a:endParaRPr kumimoji="0" lang="fr-FR" sz="1800" b="0" i="0" u="none" strike="noStrike" kern="1200" cap="none" spc="0" normalizeH="0" baseline="0" noProof="0" dirty="0">
                        <a:ln>
                          <a:noFill/>
                        </a:ln>
                        <a:solidFill>
                          <a:prstClr val="black"/>
                        </a:solidFill>
                        <a:effectLst/>
                        <a:uLnTx/>
                        <a:uFillTx/>
                        <a:latin typeface="+mn-lt"/>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r>
                        <a:rPr kumimoji="0" lang="fr-FR" sz="1800" b="0" i="0" u="none" strike="noStrike" kern="1200" cap="none" spc="0" normalizeH="0" baseline="0" noProof="0">
                          <a:ln>
                            <a:noFill/>
                          </a:ln>
                          <a:solidFill>
                            <a:schemeClr val="tx1"/>
                          </a:solidFill>
                          <a:effectLst/>
                          <a:uLnTx/>
                          <a:uFillTx/>
                          <a:latin typeface="Calibri"/>
                          <a:ea typeface="+mn-ea"/>
                          <a:cs typeface="+mn-cs"/>
                        </a:rPr>
                        <a:t>Information</a:t>
                      </a:r>
                      <a:endParaRPr kumimoji="0" lang="fr-FR" sz="1800" b="0" i="0" u="none" strike="noStrike" kern="1200" cap="none" spc="0" normalizeH="0" baseline="0" noProof="0" dirty="0">
                        <a:ln>
                          <a:noFill/>
                        </a:ln>
                        <a:solidFill>
                          <a:schemeClr val="tx1"/>
                        </a:solidFill>
                        <a:effectLst/>
                        <a:uLnTx/>
                        <a:uFillTx/>
                        <a:latin typeface="Calibri"/>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45237182"/>
                  </a:ext>
                </a:extLst>
              </a:tr>
              <a:tr h="486137">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dirty="0">
                          <a:ln>
                            <a:noFill/>
                          </a:ln>
                          <a:solidFill>
                            <a:prstClr val="black"/>
                          </a:solidFill>
                          <a:effectLst/>
                          <a:uLnTx/>
                          <a:uFillTx/>
                          <a:latin typeface="+mn-lt"/>
                          <a:ea typeface="+mn-ea"/>
                          <a:cs typeface="+mn-cs"/>
                        </a:rPr>
                        <a:t>S5-247047</a:t>
                      </a:r>
                      <a:endParaRPr kumimoji="0" lang="en-DE" sz="1800" b="0" i="0" u="none" strike="noStrike" kern="1200" cap="none" spc="0" normalizeH="0" baseline="0" dirty="0">
                        <a:ln>
                          <a:noFill/>
                        </a:ln>
                        <a:solidFill>
                          <a:prstClr val="black"/>
                        </a:solidFill>
                        <a:effectLst/>
                        <a:uLnTx/>
                        <a:uFillTx/>
                        <a:latin typeface="+mn-lt"/>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dirty="0">
                          <a:ln>
                            <a:noFill/>
                          </a:ln>
                          <a:solidFill>
                            <a:prstClr val="black"/>
                          </a:solidFill>
                          <a:effectLst/>
                          <a:uLnTx/>
                          <a:uFillTx/>
                          <a:latin typeface="+mn-lt"/>
                          <a:ea typeface="+mn-ea"/>
                          <a:cs typeface="+mn-cs"/>
                        </a:rPr>
                        <a:t>Presentation of TR 28.851 for Information</a:t>
                      </a:r>
                      <a:endParaRPr kumimoji="0" lang="en-DE" sz="1800" b="0" i="0" u="none" strike="noStrike" kern="1200" cap="none" spc="0" normalizeH="0" baseline="0" dirty="0">
                        <a:ln>
                          <a:noFill/>
                        </a:ln>
                        <a:solidFill>
                          <a:prstClr val="black"/>
                        </a:solidFill>
                        <a:effectLst/>
                        <a:uLnTx/>
                        <a:uFillTx/>
                        <a:latin typeface="+mn-lt"/>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r>
                        <a:rPr kumimoji="0" lang="fr-FR" sz="1800" b="0" i="0" u="none" strike="noStrike" kern="1200" cap="none" spc="0" normalizeH="0" baseline="0" noProof="0">
                          <a:ln>
                            <a:noFill/>
                          </a:ln>
                          <a:solidFill>
                            <a:schemeClr val="tx1"/>
                          </a:solidFill>
                          <a:effectLst/>
                          <a:uLnTx/>
                          <a:uFillTx/>
                          <a:latin typeface="Calibri"/>
                          <a:ea typeface="+mn-ea"/>
                          <a:cs typeface="+mn-cs"/>
                        </a:rPr>
                        <a:t>Information</a:t>
                      </a:r>
                      <a:endParaRPr kumimoji="0" lang="fr-FR" sz="1800" b="0" i="0" u="none" strike="noStrike" kern="1200" cap="none" spc="0" normalizeH="0" baseline="0" noProof="0" dirty="0">
                        <a:ln>
                          <a:noFill/>
                        </a:ln>
                        <a:solidFill>
                          <a:schemeClr val="tx1"/>
                        </a:solidFill>
                        <a:effectLst/>
                        <a:uLnTx/>
                        <a:uFillTx/>
                        <a:latin typeface="Calibri"/>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1155142"/>
                  </a:ext>
                </a:extLst>
              </a:tr>
              <a:tr h="470420">
                <a:tc>
                  <a:txBody>
                    <a:bodyPr/>
                    <a:lstStyle/>
                    <a:p>
                      <a:pPr algn="ctr">
                        <a:spcAft>
                          <a:spcPts val="900"/>
                        </a:spcAft>
                      </a:pPr>
                      <a:r>
                        <a:rPr kumimoji="0" lang="en-GB" sz="1800" b="0" i="0" u="none" strike="noStrike" kern="1200" cap="none" spc="0" normalizeH="0" baseline="0" dirty="0">
                          <a:ln>
                            <a:noFill/>
                          </a:ln>
                          <a:solidFill>
                            <a:prstClr val="black"/>
                          </a:solidFill>
                          <a:effectLst/>
                          <a:uLnTx/>
                          <a:uFillTx/>
                          <a:latin typeface="+mn-lt"/>
                          <a:ea typeface="+mn-ea"/>
                          <a:cs typeface="+mn-cs"/>
                        </a:rPr>
                        <a:t>S5-247048</a:t>
                      </a:r>
                      <a:endParaRPr kumimoji="0" lang="en-DE" sz="1800" b="0" i="0" u="none" strike="noStrike" kern="1200" cap="none" spc="0" normalizeH="0" baseline="0" dirty="0">
                        <a:ln>
                          <a:noFill/>
                        </a:ln>
                        <a:solidFill>
                          <a:prstClr val="black"/>
                        </a:solidFill>
                        <a:effectLst/>
                        <a:uLnTx/>
                        <a:uFillTx/>
                        <a:latin typeface="+mn-lt"/>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dirty="0">
                          <a:ln>
                            <a:noFill/>
                          </a:ln>
                          <a:solidFill>
                            <a:prstClr val="black"/>
                          </a:solidFill>
                          <a:effectLst/>
                          <a:uLnTx/>
                          <a:uFillTx/>
                          <a:latin typeface="+mn-lt"/>
                          <a:ea typeface="+mn-ea"/>
                          <a:cs typeface="+mn-cs"/>
                        </a:rPr>
                        <a:t>Presentation of TR 28.853 for Information</a:t>
                      </a:r>
                      <a:endParaRPr kumimoji="0" lang="en-DE" sz="1800" b="0" i="0" u="none" strike="noStrike" kern="1200" cap="none" spc="0" normalizeH="0" baseline="0" dirty="0">
                        <a:ln>
                          <a:noFill/>
                        </a:ln>
                        <a:solidFill>
                          <a:prstClr val="black"/>
                        </a:solidFill>
                        <a:effectLst/>
                        <a:uLnTx/>
                        <a:uFillTx/>
                        <a:latin typeface="+mn-lt"/>
                        <a:ea typeface="+mn-ea"/>
                        <a:cs typeface="+mn-cs"/>
                      </a:endParaRP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auto" latinLnBrk="0" hangingPunct="1">
                        <a:lnSpc>
                          <a:spcPct val="100000"/>
                        </a:lnSpc>
                        <a:spcBef>
                          <a:spcPts val="0"/>
                        </a:spcBef>
                        <a:spcAft>
                          <a:spcPts val="900"/>
                        </a:spcAft>
                        <a:buClrTx/>
                        <a:buSzTx/>
                        <a:buFontTx/>
                        <a:buNone/>
                        <a:tabLst/>
                        <a:defRPr/>
                      </a:pPr>
                      <a:r>
                        <a:rPr kumimoji="0" lang="fr-FR" sz="1800" b="0" i="0" u="none" strike="noStrike" kern="1200" cap="none" spc="0" normalizeH="0" baseline="0" noProof="0" dirty="0">
                          <a:ln>
                            <a:noFill/>
                          </a:ln>
                          <a:solidFill>
                            <a:schemeClr val="tx1"/>
                          </a:solidFill>
                          <a:effectLst/>
                          <a:uLnTx/>
                          <a:uFillTx/>
                          <a:latin typeface="Calibri"/>
                          <a:ea typeface="+mn-ea"/>
                          <a:cs typeface="+mn-cs"/>
                        </a:rPr>
                        <a:t>Information</a:t>
                      </a:r>
                    </a:p>
                  </a:txBody>
                  <a:tcPr marL="68580" marR="6858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878697515"/>
                  </a:ext>
                </a:extLst>
              </a:tr>
            </a:tbl>
          </a:graphicData>
        </a:graphic>
      </p:graphicFrame>
    </p:spTree>
    <p:extLst>
      <p:ext uri="{BB962C8B-B14F-4D97-AF65-F5344CB8AC3E}">
        <p14:creationId xmlns:p14="http://schemas.microsoft.com/office/powerpoint/2010/main" val="3316487926"/>
      </p:ext>
    </p:extLst>
  </p:cSld>
  <p:clrMapOvr>
    <a:masterClrMapping/>
  </p:clrMapOvr>
  <p:transition spd="slow"/>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3709" y="5228041"/>
            <a:ext cx="4008341" cy="519616"/>
          </a:xfrm>
        </p:spPr>
        <p:txBody>
          <a:bodyPr/>
          <a:lstStyle/>
          <a:p>
            <a:r>
              <a:rPr lang="sv-SE" sz="6000" dirty="0" err="1"/>
              <a:t>Thank</a:t>
            </a:r>
            <a:r>
              <a:rPr lang="sv-SE" sz="6000" dirty="0"/>
              <a:t> </a:t>
            </a:r>
            <a:r>
              <a:rPr lang="sv-SE" sz="6000" dirty="0" err="1"/>
              <a:t>you</a:t>
            </a:r>
            <a:r>
              <a:rPr lang="sv-SE" sz="6000" dirty="0"/>
              <a:t>!</a:t>
            </a:r>
          </a:p>
        </p:txBody>
      </p:sp>
      <p:pic>
        <p:nvPicPr>
          <p:cNvPr id="1026" name="Picture 2" descr="C:\Users\z00340018\AppData\Roaming\eSpace_Desktop\UserData\z00340018\imagefiles\75CEA50F-C32B-434F-9092-2E2CB407C24C.png">
            <a:extLst>
              <a:ext uri="{FF2B5EF4-FFF2-40B4-BE49-F238E27FC236}">
                <a16:creationId xmlns:a16="http://schemas.microsoft.com/office/drawing/2014/main" id="{16221E50-C27E-4264-9BD4-FEC0869987A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7756" y="755332"/>
            <a:ext cx="5392261" cy="3414903"/>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C:\Users\z00340018\AppData\Roaming\eSpace_Desktop\UserData\z00340018\imagefiles\originalImgfiles\36330801-8744-46DD-9FC3-A344BE12B65D.png">
            <a:extLst>
              <a:ext uri="{FF2B5EF4-FFF2-40B4-BE49-F238E27FC236}">
                <a16:creationId xmlns:a16="http://schemas.microsoft.com/office/drawing/2014/main" id="{27B05431-8070-4A3F-ADD3-7BEFAD609AE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87169" y="2516130"/>
            <a:ext cx="5877075" cy="36290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194299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52F67-58EF-48F1-908C-7766662891EE}"/>
              </a:ext>
            </a:extLst>
          </p:cNvPr>
          <p:cNvSpPr>
            <a:spLocks noGrp="1"/>
          </p:cNvSpPr>
          <p:nvPr>
            <p:ph type="title"/>
          </p:nvPr>
        </p:nvSpPr>
        <p:spPr>
          <a:xfrm>
            <a:off x="1161346" y="2286000"/>
            <a:ext cx="9102725" cy="1143000"/>
          </a:xfrm>
        </p:spPr>
        <p:txBody>
          <a:bodyPr/>
          <a:lstStyle/>
          <a:p>
            <a:r>
              <a:rPr lang="en-US" altLang="zh-CN" sz="4400" b="1" dirty="0"/>
              <a:t>General information </a:t>
            </a:r>
            <a:br>
              <a:rPr lang="en-US" altLang="zh-CN" sz="4400" b="1" dirty="0"/>
            </a:br>
            <a:r>
              <a:rPr lang="en-US" altLang="zh-CN" sz="2800" dirty="0"/>
              <a:t>(time plan/meeting plan/forge)</a:t>
            </a:r>
            <a:endParaRPr lang="zh-CN" altLang="en-US" dirty="0"/>
          </a:p>
        </p:txBody>
      </p:sp>
    </p:spTree>
    <p:extLst>
      <p:ext uri="{BB962C8B-B14F-4D97-AF65-F5344CB8AC3E}">
        <p14:creationId xmlns:p14="http://schemas.microsoft.com/office/powerpoint/2010/main" val="3453018605"/>
      </p:ext>
    </p:extLst>
  </p:cSld>
  <p:clrMapOvr>
    <a:masterClrMapping/>
  </p:clrMapOvr>
  <p:transition spd="slow"/>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Title 1">
            <a:extLst>
              <a:ext uri="{FF2B5EF4-FFF2-40B4-BE49-F238E27FC236}">
                <a16:creationId xmlns:a16="http://schemas.microsoft.com/office/drawing/2014/main" id="{61175690-8B84-4AA5-BC7A-368701EE66C0}"/>
              </a:ext>
            </a:extLst>
          </p:cNvPr>
          <p:cNvSpPr txBox="1">
            <a:spLocks/>
          </p:cNvSpPr>
          <p:nvPr/>
        </p:nvSpPr>
        <p:spPr bwMode="auto">
          <a:xfrm>
            <a:off x="182824" y="180884"/>
            <a:ext cx="9089864"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400" dirty="0"/>
              <a:t>Release 19 timeline– figure with SA5 (Based on SA timeline)</a:t>
            </a:r>
            <a:endParaRPr lang="en-US" sz="2400" dirty="0"/>
          </a:p>
        </p:txBody>
      </p:sp>
      <p:cxnSp>
        <p:nvCxnSpPr>
          <p:cNvPr id="89" name="Straight Connector 88">
            <a:extLst>
              <a:ext uri="{FF2B5EF4-FFF2-40B4-BE49-F238E27FC236}">
                <a16:creationId xmlns:a16="http://schemas.microsoft.com/office/drawing/2014/main" id="{2466D59D-CF02-493D-A000-38BEAA202763}"/>
              </a:ext>
            </a:extLst>
          </p:cNvPr>
          <p:cNvCxnSpPr>
            <a:cxnSpLocks/>
          </p:cNvCxnSpPr>
          <p:nvPr/>
        </p:nvCxnSpPr>
        <p:spPr bwMode="auto">
          <a:xfrm>
            <a:off x="8390551" y="1483950"/>
            <a:ext cx="1617892"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0" name="Straight Connector 89">
            <a:extLst>
              <a:ext uri="{FF2B5EF4-FFF2-40B4-BE49-F238E27FC236}">
                <a16:creationId xmlns:a16="http://schemas.microsoft.com/office/drawing/2014/main" id="{8F404A30-D412-4D3E-9811-39124C43563B}"/>
              </a:ext>
            </a:extLst>
          </p:cNvPr>
          <p:cNvCxnSpPr>
            <a:cxnSpLocks/>
          </p:cNvCxnSpPr>
          <p:nvPr/>
        </p:nvCxnSpPr>
        <p:spPr bwMode="auto">
          <a:xfrm>
            <a:off x="5522007" y="1483950"/>
            <a:ext cx="26942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1" name="Straight Connector 90">
            <a:extLst>
              <a:ext uri="{FF2B5EF4-FFF2-40B4-BE49-F238E27FC236}">
                <a16:creationId xmlns:a16="http://schemas.microsoft.com/office/drawing/2014/main" id="{1ECD3637-1641-4D0C-BC40-ABF0300DB799}"/>
              </a:ext>
            </a:extLst>
          </p:cNvPr>
          <p:cNvCxnSpPr>
            <a:cxnSpLocks/>
          </p:cNvCxnSpPr>
          <p:nvPr/>
        </p:nvCxnSpPr>
        <p:spPr bwMode="auto">
          <a:xfrm>
            <a:off x="2606078" y="1483950"/>
            <a:ext cx="2694231"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2" name="Straight Connector 91">
            <a:extLst>
              <a:ext uri="{FF2B5EF4-FFF2-40B4-BE49-F238E27FC236}">
                <a16:creationId xmlns:a16="http://schemas.microsoft.com/office/drawing/2014/main" id="{8791FE62-956B-4CE3-AE80-B794121F6AF8}"/>
              </a:ext>
            </a:extLst>
          </p:cNvPr>
          <p:cNvCxnSpPr>
            <a:cxnSpLocks/>
          </p:cNvCxnSpPr>
          <p:nvPr/>
        </p:nvCxnSpPr>
        <p:spPr bwMode="auto">
          <a:xfrm>
            <a:off x="578635" y="1483950"/>
            <a:ext cx="1787128"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3" name="Straight Connector 114">
            <a:extLst>
              <a:ext uri="{FF2B5EF4-FFF2-40B4-BE49-F238E27FC236}">
                <a16:creationId xmlns:a16="http://schemas.microsoft.com/office/drawing/2014/main" id="{E3D6B0E5-0C38-4088-96D2-5BFA43DD3516}"/>
              </a:ext>
            </a:extLst>
          </p:cNvPr>
          <p:cNvCxnSpPr>
            <a:cxnSpLocks noChangeShapeType="1"/>
          </p:cNvCxnSpPr>
          <p:nvPr/>
        </p:nvCxnSpPr>
        <p:spPr bwMode="auto">
          <a:xfrm>
            <a:off x="5193164" y="2139833"/>
            <a:ext cx="0" cy="361570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94" name="Straight Connector 114">
            <a:extLst>
              <a:ext uri="{FF2B5EF4-FFF2-40B4-BE49-F238E27FC236}">
                <a16:creationId xmlns:a16="http://schemas.microsoft.com/office/drawing/2014/main" id="{921A285A-DE00-4B1D-B85D-906A88949549}"/>
              </a:ext>
            </a:extLst>
          </p:cNvPr>
          <p:cNvCxnSpPr>
            <a:cxnSpLocks noChangeShapeType="1"/>
          </p:cNvCxnSpPr>
          <p:nvPr/>
        </p:nvCxnSpPr>
        <p:spPr bwMode="auto">
          <a:xfrm flipH="1">
            <a:off x="8302548" y="2302900"/>
            <a:ext cx="27078" cy="3474811"/>
          </a:xfrm>
          <a:prstGeom prst="line">
            <a:avLst/>
          </a:prstGeom>
          <a:noFill/>
          <a:ln w="28575" algn="ctr">
            <a:solidFill>
              <a:schemeClr val="accent4">
                <a:lumMod val="40000"/>
                <a:lumOff val="60000"/>
              </a:schemeClr>
            </a:solidFill>
            <a:round/>
            <a:headEnd/>
            <a:tailEnd/>
          </a:ln>
        </p:spPr>
      </p:cxnSp>
      <p:cxnSp>
        <p:nvCxnSpPr>
          <p:cNvPr id="95" name="Straight Connector 114">
            <a:extLst>
              <a:ext uri="{FF2B5EF4-FFF2-40B4-BE49-F238E27FC236}">
                <a16:creationId xmlns:a16="http://schemas.microsoft.com/office/drawing/2014/main" id="{B07AC663-245F-411E-B351-54A4969DF7BA}"/>
              </a:ext>
            </a:extLst>
          </p:cNvPr>
          <p:cNvCxnSpPr>
            <a:cxnSpLocks noChangeShapeType="1"/>
          </p:cNvCxnSpPr>
          <p:nvPr/>
        </p:nvCxnSpPr>
        <p:spPr bwMode="auto">
          <a:xfrm flipH="1">
            <a:off x="5425543" y="2258870"/>
            <a:ext cx="5077" cy="3476573"/>
          </a:xfrm>
          <a:prstGeom prst="line">
            <a:avLst/>
          </a:prstGeom>
          <a:noFill/>
          <a:ln w="28575" algn="ctr">
            <a:solidFill>
              <a:schemeClr val="accent4">
                <a:lumMod val="40000"/>
                <a:lumOff val="60000"/>
              </a:schemeClr>
            </a:solidFill>
            <a:round/>
            <a:headEnd/>
            <a:tailEnd/>
          </a:ln>
        </p:spPr>
      </p:cxnSp>
      <p:cxnSp>
        <p:nvCxnSpPr>
          <p:cNvPr id="96" name="Straight Connector 114">
            <a:extLst>
              <a:ext uri="{FF2B5EF4-FFF2-40B4-BE49-F238E27FC236}">
                <a16:creationId xmlns:a16="http://schemas.microsoft.com/office/drawing/2014/main" id="{33785157-CE5B-4A1D-A776-FB168E5CCB64}"/>
              </a:ext>
            </a:extLst>
          </p:cNvPr>
          <p:cNvCxnSpPr>
            <a:cxnSpLocks noChangeShapeType="1"/>
          </p:cNvCxnSpPr>
          <p:nvPr/>
        </p:nvCxnSpPr>
        <p:spPr bwMode="auto">
          <a:xfrm flipH="1">
            <a:off x="2512997" y="2260632"/>
            <a:ext cx="8462" cy="3474811"/>
          </a:xfrm>
          <a:prstGeom prst="line">
            <a:avLst/>
          </a:prstGeom>
          <a:noFill/>
          <a:ln w="28575" algn="ctr">
            <a:solidFill>
              <a:schemeClr val="accent4">
                <a:lumMod val="40000"/>
                <a:lumOff val="60000"/>
              </a:schemeClr>
            </a:solidFill>
            <a:round/>
            <a:headEnd/>
            <a:tailEnd/>
          </a:ln>
        </p:spPr>
      </p:cxnSp>
      <p:sp>
        <p:nvSpPr>
          <p:cNvPr id="97" name="Title 1">
            <a:extLst>
              <a:ext uri="{FF2B5EF4-FFF2-40B4-BE49-F238E27FC236}">
                <a16:creationId xmlns:a16="http://schemas.microsoft.com/office/drawing/2014/main" id="{E07179F2-8C2D-4C40-A065-A2EA8615B5E9}"/>
              </a:ext>
            </a:extLst>
          </p:cNvPr>
          <p:cNvSpPr txBox="1">
            <a:spLocks/>
          </p:cNvSpPr>
          <p:nvPr/>
        </p:nvSpPr>
        <p:spPr bwMode="auto">
          <a:xfrm>
            <a:off x="749562" y="744871"/>
            <a:ext cx="7613756" cy="431211"/>
          </a:xfrm>
          <a:prstGeom prst="rect">
            <a:avLst/>
          </a:prstGeom>
          <a:noFill/>
          <a:ln>
            <a:noFill/>
          </a:ln>
        </p:spPr>
        <p:txBody>
          <a:bodyPr lIns="91430" tIns="45715" rIns="91430" bIns="45715" anchor="ctr">
            <a:scene3d>
              <a:camera prst="orthographicFront"/>
              <a:lightRig rig="soft" dir="t">
                <a:rot lat="0" lon="0" rev="15600000"/>
              </a:lightRig>
            </a:scene3d>
            <a:sp3d extrusionH="57150" prstMaterial="softEdge">
              <a:bevelT w="25400" h="38100"/>
            </a:sp3d>
          </a:bodyPr>
          <a:lstStyle/>
          <a:p>
            <a:pPr algn="ctr">
              <a:defRPr/>
            </a:pPr>
            <a:r>
              <a:rPr lang="en-GB" sz="2400" kern="0" dirty="0">
                <a:latin typeface="Montserrat" panose="00000500000000000000" pitchFamily="50" charset="0"/>
                <a:ea typeface="ＭＳ Ｐゴシック" charset="0"/>
                <a:cs typeface="ＭＳ Ｐゴシック" charset="0"/>
              </a:rPr>
              <a:t>Release 19 timeline</a:t>
            </a:r>
            <a:endParaRPr lang="en-US" sz="2000" kern="0" dirty="0">
              <a:latin typeface="Montserrat" panose="00000500000000000000" pitchFamily="50" charset="0"/>
              <a:ea typeface="ＭＳ Ｐゴシック" charset="0"/>
              <a:cs typeface="ＭＳ Ｐゴシック" charset="0"/>
            </a:endParaRPr>
          </a:p>
        </p:txBody>
      </p:sp>
      <p:sp>
        <p:nvSpPr>
          <p:cNvPr id="98" name="TextBox 86">
            <a:extLst>
              <a:ext uri="{FF2B5EF4-FFF2-40B4-BE49-F238E27FC236}">
                <a16:creationId xmlns:a16="http://schemas.microsoft.com/office/drawing/2014/main" id="{C6363D2D-0877-4105-A295-91E146B5C613}"/>
              </a:ext>
            </a:extLst>
          </p:cNvPr>
          <p:cNvSpPr txBox="1">
            <a:spLocks noChangeArrowheads="1"/>
          </p:cNvSpPr>
          <p:nvPr/>
        </p:nvSpPr>
        <p:spPr bwMode="auto">
          <a:xfrm>
            <a:off x="1715898" y="1695292"/>
            <a:ext cx="39431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#101</a:t>
            </a:r>
          </a:p>
        </p:txBody>
      </p:sp>
      <p:cxnSp>
        <p:nvCxnSpPr>
          <p:cNvPr id="99" name="Straight Connector 115">
            <a:extLst>
              <a:ext uri="{FF2B5EF4-FFF2-40B4-BE49-F238E27FC236}">
                <a16:creationId xmlns:a16="http://schemas.microsoft.com/office/drawing/2014/main" id="{6047C06A-1D97-4551-8104-EE58945ACC98}"/>
              </a:ext>
            </a:extLst>
          </p:cNvPr>
          <p:cNvCxnSpPr>
            <a:cxnSpLocks noChangeShapeType="1"/>
          </p:cNvCxnSpPr>
          <p:nvPr/>
        </p:nvCxnSpPr>
        <p:spPr bwMode="auto">
          <a:xfrm>
            <a:off x="4169896" y="2302900"/>
            <a:ext cx="10154" cy="3474811"/>
          </a:xfrm>
          <a:prstGeom prst="line">
            <a:avLst/>
          </a:prstGeom>
          <a:noFill/>
          <a:ln w="9525" algn="ctr">
            <a:solidFill>
              <a:schemeClr val="accent4">
                <a:lumMod val="40000"/>
                <a:lumOff val="60000"/>
              </a:schemeClr>
            </a:solidFill>
            <a:prstDash val="dash"/>
            <a:round/>
            <a:headEnd/>
            <a:tailEnd/>
          </a:ln>
        </p:spPr>
      </p:cxnSp>
      <p:cxnSp>
        <p:nvCxnSpPr>
          <p:cNvPr id="100" name="Straight Connector 114">
            <a:extLst>
              <a:ext uri="{FF2B5EF4-FFF2-40B4-BE49-F238E27FC236}">
                <a16:creationId xmlns:a16="http://schemas.microsoft.com/office/drawing/2014/main" id="{53D5C6FC-C13E-4A99-B633-C91B4D6F9095}"/>
              </a:ext>
            </a:extLst>
          </p:cNvPr>
          <p:cNvCxnSpPr>
            <a:cxnSpLocks noChangeShapeType="1"/>
          </p:cNvCxnSpPr>
          <p:nvPr/>
        </p:nvCxnSpPr>
        <p:spPr bwMode="auto">
          <a:xfrm>
            <a:off x="656483" y="2329317"/>
            <a:ext cx="0" cy="3448394"/>
          </a:xfrm>
          <a:prstGeom prst="line">
            <a:avLst/>
          </a:prstGeom>
          <a:noFill/>
          <a:ln w="9525" algn="ctr">
            <a:solidFill>
              <a:schemeClr val="accent4">
                <a:lumMod val="40000"/>
                <a:lumOff val="60000"/>
              </a:schemeClr>
            </a:solidFill>
            <a:prstDash val="dash"/>
            <a:round/>
            <a:headEnd/>
            <a:tailEnd/>
          </a:ln>
        </p:spPr>
      </p:cxnSp>
      <p:cxnSp>
        <p:nvCxnSpPr>
          <p:cNvPr id="101" name="Straight Connector 114">
            <a:extLst>
              <a:ext uri="{FF2B5EF4-FFF2-40B4-BE49-F238E27FC236}">
                <a16:creationId xmlns:a16="http://schemas.microsoft.com/office/drawing/2014/main" id="{2899327E-49DE-40D5-A81B-392F561A1F33}"/>
              </a:ext>
            </a:extLst>
          </p:cNvPr>
          <p:cNvCxnSpPr>
            <a:cxnSpLocks noChangeShapeType="1"/>
          </p:cNvCxnSpPr>
          <p:nvPr/>
        </p:nvCxnSpPr>
        <p:spPr bwMode="auto">
          <a:xfrm>
            <a:off x="2464798" y="2311325"/>
            <a:ext cx="0" cy="3474811"/>
          </a:xfrm>
          <a:prstGeom prst="line">
            <a:avLst/>
          </a:prstGeom>
          <a:noFill/>
          <a:ln w="9525" algn="ctr">
            <a:solidFill>
              <a:schemeClr val="accent4">
                <a:lumMod val="40000"/>
                <a:lumOff val="60000"/>
              </a:schemeClr>
            </a:solidFill>
            <a:prstDash val="dash"/>
            <a:round/>
            <a:headEnd/>
            <a:tailEnd/>
          </a:ln>
        </p:spPr>
      </p:cxnSp>
      <p:cxnSp>
        <p:nvCxnSpPr>
          <p:cNvPr id="102" name="Straight Connector 114">
            <a:extLst>
              <a:ext uri="{FF2B5EF4-FFF2-40B4-BE49-F238E27FC236}">
                <a16:creationId xmlns:a16="http://schemas.microsoft.com/office/drawing/2014/main" id="{8A65ECA5-3E14-4D57-9D0A-792E8F9DB94F}"/>
              </a:ext>
            </a:extLst>
          </p:cNvPr>
          <p:cNvCxnSpPr>
            <a:cxnSpLocks noChangeShapeType="1"/>
          </p:cNvCxnSpPr>
          <p:nvPr/>
        </p:nvCxnSpPr>
        <p:spPr bwMode="auto">
          <a:xfrm flipH="1">
            <a:off x="8911796" y="2302900"/>
            <a:ext cx="33847" cy="3432543"/>
          </a:xfrm>
          <a:prstGeom prst="line">
            <a:avLst/>
          </a:prstGeom>
          <a:noFill/>
          <a:ln w="9525" algn="ctr">
            <a:solidFill>
              <a:schemeClr val="accent4">
                <a:lumMod val="40000"/>
                <a:lumOff val="60000"/>
              </a:schemeClr>
            </a:solidFill>
            <a:prstDash val="dash"/>
            <a:round/>
            <a:headEnd/>
            <a:tailEnd/>
          </a:ln>
        </p:spPr>
      </p:cxnSp>
      <p:cxnSp>
        <p:nvCxnSpPr>
          <p:cNvPr id="103" name="Straight Connector 114">
            <a:extLst>
              <a:ext uri="{FF2B5EF4-FFF2-40B4-BE49-F238E27FC236}">
                <a16:creationId xmlns:a16="http://schemas.microsoft.com/office/drawing/2014/main" id="{5204FB2C-0123-437E-908C-52F6A6EDB50C}"/>
              </a:ext>
            </a:extLst>
          </p:cNvPr>
          <p:cNvCxnSpPr>
            <a:cxnSpLocks noChangeShapeType="1"/>
          </p:cNvCxnSpPr>
          <p:nvPr/>
        </p:nvCxnSpPr>
        <p:spPr bwMode="auto">
          <a:xfrm>
            <a:off x="7620528" y="2302900"/>
            <a:ext cx="1693" cy="3474811"/>
          </a:xfrm>
          <a:prstGeom prst="line">
            <a:avLst/>
          </a:prstGeom>
          <a:noFill/>
          <a:ln w="9525" algn="ctr">
            <a:solidFill>
              <a:schemeClr val="accent4">
                <a:lumMod val="40000"/>
                <a:lumOff val="60000"/>
              </a:schemeClr>
            </a:solidFill>
            <a:prstDash val="dash"/>
            <a:round/>
            <a:headEnd/>
            <a:tailEnd/>
          </a:ln>
        </p:spPr>
      </p:cxnSp>
      <p:cxnSp>
        <p:nvCxnSpPr>
          <p:cNvPr id="104" name="Straight Connector 114">
            <a:extLst>
              <a:ext uri="{FF2B5EF4-FFF2-40B4-BE49-F238E27FC236}">
                <a16:creationId xmlns:a16="http://schemas.microsoft.com/office/drawing/2014/main" id="{193D133D-4CDA-4183-89A5-DCB54C1AB010}"/>
              </a:ext>
            </a:extLst>
          </p:cNvPr>
          <p:cNvCxnSpPr>
            <a:cxnSpLocks noChangeShapeType="1"/>
          </p:cNvCxnSpPr>
          <p:nvPr/>
        </p:nvCxnSpPr>
        <p:spPr bwMode="auto">
          <a:xfrm>
            <a:off x="6136332" y="2258870"/>
            <a:ext cx="0" cy="3518842"/>
          </a:xfrm>
          <a:prstGeom prst="line">
            <a:avLst/>
          </a:prstGeom>
          <a:noFill/>
          <a:ln w="9525" algn="ctr">
            <a:solidFill>
              <a:schemeClr val="accent4">
                <a:lumMod val="40000"/>
                <a:lumOff val="60000"/>
              </a:schemeClr>
            </a:solidFill>
            <a:prstDash val="dash"/>
            <a:round/>
            <a:headEnd/>
            <a:tailEnd/>
          </a:ln>
        </p:spPr>
      </p:cxnSp>
      <p:cxnSp>
        <p:nvCxnSpPr>
          <p:cNvPr id="105" name="Straight Connector 114">
            <a:extLst>
              <a:ext uri="{FF2B5EF4-FFF2-40B4-BE49-F238E27FC236}">
                <a16:creationId xmlns:a16="http://schemas.microsoft.com/office/drawing/2014/main" id="{83DCB56B-6EA9-4D17-9C7A-B16C0AC123F7}"/>
              </a:ext>
            </a:extLst>
          </p:cNvPr>
          <p:cNvCxnSpPr>
            <a:cxnSpLocks noChangeShapeType="1"/>
          </p:cNvCxnSpPr>
          <p:nvPr/>
        </p:nvCxnSpPr>
        <p:spPr bwMode="auto">
          <a:xfrm>
            <a:off x="6879276" y="2302900"/>
            <a:ext cx="0" cy="3474811"/>
          </a:xfrm>
          <a:prstGeom prst="line">
            <a:avLst/>
          </a:prstGeom>
          <a:noFill/>
          <a:ln w="9525" algn="ctr">
            <a:solidFill>
              <a:schemeClr val="accent4">
                <a:lumMod val="40000"/>
                <a:lumOff val="60000"/>
              </a:schemeClr>
            </a:solidFill>
            <a:prstDash val="dash"/>
            <a:round/>
            <a:headEnd/>
            <a:tailEnd/>
          </a:ln>
        </p:spPr>
      </p:cxnSp>
      <p:cxnSp>
        <p:nvCxnSpPr>
          <p:cNvPr id="106" name="Straight Connector 114">
            <a:extLst>
              <a:ext uri="{FF2B5EF4-FFF2-40B4-BE49-F238E27FC236}">
                <a16:creationId xmlns:a16="http://schemas.microsoft.com/office/drawing/2014/main" id="{0BDCD9E2-7F09-4F5A-BAEC-98D020A43AB8}"/>
              </a:ext>
            </a:extLst>
          </p:cNvPr>
          <p:cNvCxnSpPr>
            <a:cxnSpLocks noChangeShapeType="1"/>
          </p:cNvCxnSpPr>
          <p:nvPr/>
        </p:nvCxnSpPr>
        <p:spPr bwMode="auto">
          <a:xfrm flipH="1">
            <a:off x="4792602" y="2302900"/>
            <a:ext cx="3385" cy="3474811"/>
          </a:xfrm>
          <a:prstGeom prst="line">
            <a:avLst/>
          </a:prstGeom>
          <a:noFill/>
          <a:ln w="9525" algn="ctr">
            <a:solidFill>
              <a:schemeClr val="accent4">
                <a:lumMod val="40000"/>
                <a:lumOff val="60000"/>
              </a:schemeClr>
            </a:solidFill>
            <a:prstDash val="dash"/>
            <a:round/>
            <a:headEnd/>
            <a:tailEnd/>
          </a:ln>
        </p:spPr>
      </p:cxnSp>
      <p:cxnSp>
        <p:nvCxnSpPr>
          <p:cNvPr id="107" name="Straight Connector 114">
            <a:extLst>
              <a:ext uri="{FF2B5EF4-FFF2-40B4-BE49-F238E27FC236}">
                <a16:creationId xmlns:a16="http://schemas.microsoft.com/office/drawing/2014/main" id="{DC195DD3-EF79-4FDF-8E72-A7E71591BC1A}"/>
              </a:ext>
            </a:extLst>
          </p:cNvPr>
          <p:cNvCxnSpPr>
            <a:cxnSpLocks noChangeShapeType="1"/>
          </p:cNvCxnSpPr>
          <p:nvPr/>
        </p:nvCxnSpPr>
        <p:spPr bwMode="auto">
          <a:xfrm flipH="1">
            <a:off x="4894224" y="2302900"/>
            <a:ext cx="16924" cy="3474811"/>
          </a:xfrm>
          <a:prstGeom prst="line">
            <a:avLst/>
          </a:prstGeom>
          <a:noFill/>
          <a:ln w="9525" algn="ctr">
            <a:solidFill>
              <a:schemeClr val="accent4">
                <a:lumMod val="40000"/>
                <a:lumOff val="60000"/>
              </a:schemeClr>
            </a:solidFill>
            <a:prstDash val="dash"/>
            <a:round/>
            <a:headEnd/>
            <a:tailEnd/>
          </a:ln>
        </p:spPr>
      </p:cxnSp>
      <p:cxnSp>
        <p:nvCxnSpPr>
          <p:cNvPr id="108" name="Straight Connector 114">
            <a:extLst>
              <a:ext uri="{FF2B5EF4-FFF2-40B4-BE49-F238E27FC236}">
                <a16:creationId xmlns:a16="http://schemas.microsoft.com/office/drawing/2014/main" id="{990FC13B-3998-4C4A-8F5A-4356D8B3C90E}"/>
              </a:ext>
            </a:extLst>
          </p:cNvPr>
          <p:cNvCxnSpPr>
            <a:cxnSpLocks noChangeShapeType="1"/>
          </p:cNvCxnSpPr>
          <p:nvPr/>
        </p:nvCxnSpPr>
        <p:spPr bwMode="auto">
          <a:xfrm>
            <a:off x="9514275" y="2306422"/>
            <a:ext cx="10154" cy="3471289"/>
          </a:xfrm>
          <a:prstGeom prst="line">
            <a:avLst/>
          </a:prstGeom>
          <a:noFill/>
          <a:ln w="9525" algn="ctr">
            <a:solidFill>
              <a:schemeClr val="accent4">
                <a:lumMod val="40000"/>
                <a:lumOff val="60000"/>
              </a:schemeClr>
            </a:solidFill>
            <a:prstDash val="dash"/>
            <a:round/>
            <a:headEnd/>
            <a:tailEnd/>
          </a:ln>
        </p:spPr>
      </p:cxnSp>
      <p:sp>
        <p:nvSpPr>
          <p:cNvPr id="109" name="TextBox 86">
            <a:extLst>
              <a:ext uri="{FF2B5EF4-FFF2-40B4-BE49-F238E27FC236}">
                <a16:creationId xmlns:a16="http://schemas.microsoft.com/office/drawing/2014/main" id="{F66A7019-D562-4CC5-8A4F-2739B28859E7}"/>
              </a:ext>
            </a:extLst>
          </p:cNvPr>
          <p:cNvSpPr txBox="1">
            <a:spLocks noChangeArrowheads="1"/>
          </p:cNvSpPr>
          <p:nvPr/>
        </p:nvSpPr>
        <p:spPr bwMode="auto">
          <a:xfrm>
            <a:off x="2347147"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#102</a:t>
            </a:r>
            <a:endParaRPr lang="en-GB" altLang="en-US" sz="400">
              <a:latin typeface="Montserrat" panose="00000500000000000000" pitchFamily="50" charset="0"/>
            </a:endParaRPr>
          </a:p>
        </p:txBody>
      </p:sp>
      <p:sp>
        <p:nvSpPr>
          <p:cNvPr id="110" name="TextBox 86">
            <a:extLst>
              <a:ext uri="{FF2B5EF4-FFF2-40B4-BE49-F238E27FC236}">
                <a16:creationId xmlns:a16="http://schemas.microsoft.com/office/drawing/2014/main" id="{13EF42D6-65BD-4B5D-989E-42CB2E984C2F}"/>
              </a:ext>
            </a:extLst>
          </p:cNvPr>
          <p:cNvSpPr txBox="1">
            <a:spLocks noChangeArrowheads="1"/>
          </p:cNvSpPr>
          <p:nvPr/>
        </p:nvSpPr>
        <p:spPr bwMode="auto">
          <a:xfrm>
            <a:off x="3073168" y="1695292"/>
            <a:ext cx="414627"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#103</a:t>
            </a:r>
            <a:endParaRPr lang="en-GB" altLang="en-US" sz="400">
              <a:latin typeface="Montserrat" panose="00000500000000000000" pitchFamily="50" charset="0"/>
            </a:endParaRPr>
          </a:p>
        </p:txBody>
      </p:sp>
      <p:sp>
        <p:nvSpPr>
          <p:cNvPr id="111" name="TextBox 86">
            <a:extLst>
              <a:ext uri="{FF2B5EF4-FFF2-40B4-BE49-F238E27FC236}">
                <a16:creationId xmlns:a16="http://schemas.microsoft.com/office/drawing/2014/main" id="{8D5F7A54-5EBE-4CAB-B2AF-5AD0FA78F08E}"/>
              </a:ext>
            </a:extLst>
          </p:cNvPr>
          <p:cNvSpPr txBox="1">
            <a:spLocks noChangeArrowheads="1"/>
          </p:cNvSpPr>
          <p:nvPr/>
        </p:nvSpPr>
        <p:spPr bwMode="auto">
          <a:xfrm>
            <a:off x="3807650"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#104</a:t>
            </a:r>
            <a:endParaRPr lang="en-GB" altLang="en-US" sz="400">
              <a:latin typeface="Montserrat" panose="00000500000000000000" pitchFamily="50" charset="0"/>
            </a:endParaRPr>
          </a:p>
        </p:txBody>
      </p:sp>
      <p:sp>
        <p:nvSpPr>
          <p:cNvPr id="112" name="TextBox 86">
            <a:extLst>
              <a:ext uri="{FF2B5EF4-FFF2-40B4-BE49-F238E27FC236}">
                <a16:creationId xmlns:a16="http://schemas.microsoft.com/office/drawing/2014/main" id="{72ACDB8B-8871-47BB-B6E0-A8BB593C27CC}"/>
              </a:ext>
            </a:extLst>
          </p:cNvPr>
          <p:cNvSpPr txBox="1">
            <a:spLocks noChangeArrowheads="1"/>
          </p:cNvSpPr>
          <p:nvPr/>
        </p:nvSpPr>
        <p:spPr bwMode="auto">
          <a:xfrm>
            <a:off x="4638597"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#105</a:t>
            </a:r>
            <a:endParaRPr lang="en-GB" altLang="en-US" sz="400">
              <a:latin typeface="Montserrat" panose="00000500000000000000" pitchFamily="50" charset="0"/>
            </a:endParaRPr>
          </a:p>
        </p:txBody>
      </p:sp>
      <p:sp>
        <p:nvSpPr>
          <p:cNvPr id="113" name="TextBox 86">
            <a:extLst>
              <a:ext uri="{FF2B5EF4-FFF2-40B4-BE49-F238E27FC236}">
                <a16:creationId xmlns:a16="http://schemas.microsoft.com/office/drawing/2014/main" id="{5E1E8003-3D6B-4E2C-B696-A52CA11611FF}"/>
              </a:ext>
            </a:extLst>
          </p:cNvPr>
          <p:cNvSpPr txBox="1">
            <a:spLocks noChangeArrowheads="1"/>
          </p:cNvSpPr>
          <p:nvPr/>
        </p:nvSpPr>
        <p:spPr bwMode="auto">
          <a:xfrm>
            <a:off x="5200459" y="1695292"/>
            <a:ext cx="418012"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#106</a:t>
            </a:r>
            <a:endParaRPr lang="en-GB" altLang="en-US" sz="400">
              <a:latin typeface="Montserrat" panose="00000500000000000000" pitchFamily="50" charset="0"/>
            </a:endParaRPr>
          </a:p>
        </p:txBody>
      </p:sp>
      <p:sp>
        <p:nvSpPr>
          <p:cNvPr id="114" name="TextBox 86">
            <a:extLst>
              <a:ext uri="{FF2B5EF4-FFF2-40B4-BE49-F238E27FC236}">
                <a16:creationId xmlns:a16="http://schemas.microsoft.com/office/drawing/2014/main" id="{CD477864-2F5C-407A-99F3-07BD0FBAB8DF}"/>
              </a:ext>
            </a:extLst>
          </p:cNvPr>
          <p:cNvSpPr txBox="1">
            <a:spLocks noChangeArrowheads="1"/>
          </p:cNvSpPr>
          <p:nvPr/>
        </p:nvSpPr>
        <p:spPr bwMode="auto">
          <a:xfrm>
            <a:off x="5933250" y="1695292"/>
            <a:ext cx="41632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#107</a:t>
            </a:r>
            <a:endParaRPr lang="en-GB" altLang="en-US" sz="400">
              <a:latin typeface="Montserrat" panose="00000500000000000000" pitchFamily="50" charset="0"/>
            </a:endParaRPr>
          </a:p>
        </p:txBody>
      </p:sp>
      <p:sp>
        <p:nvSpPr>
          <p:cNvPr id="115" name="TextBox 86">
            <a:extLst>
              <a:ext uri="{FF2B5EF4-FFF2-40B4-BE49-F238E27FC236}">
                <a16:creationId xmlns:a16="http://schemas.microsoft.com/office/drawing/2014/main" id="{212BF609-5651-4187-A440-0E42E0E73866}"/>
              </a:ext>
            </a:extLst>
          </p:cNvPr>
          <p:cNvSpPr txBox="1">
            <a:spLocks noChangeArrowheads="1"/>
          </p:cNvSpPr>
          <p:nvPr/>
        </p:nvSpPr>
        <p:spPr bwMode="auto">
          <a:xfrm>
            <a:off x="6667732"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#108</a:t>
            </a:r>
            <a:endParaRPr lang="en-GB" altLang="en-US" sz="400">
              <a:latin typeface="Montserrat" panose="00000500000000000000" pitchFamily="50" charset="0"/>
            </a:endParaRPr>
          </a:p>
        </p:txBody>
      </p:sp>
      <p:sp>
        <p:nvSpPr>
          <p:cNvPr id="116" name="TextBox 86">
            <a:extLst>
              <a:ext uri="{FF2B5EF4-FFF2-40B4-BE49-F238E27FC236}">
                <a16:creationId xmlns:a16="http://schemas.microsoft.com/office/drawing/2014/main" id="{D5D67C51-7787-4215-B872-2B3BCCD34EE2}"/>
              </a:ext>
            </a:extLst>
          </p:cNvPr>
          <p:cNvSpPr txBox="1">
            <a:spLocks noChangeArrowheads="1"/>
          </p:cNvSpPr>
          <p:nvPr/>
        </p:nvSpPr>
        <p:spPr bwMode="auto">
          <a:xfrm>
            <a:off x="7446216" y="1695292"/>
            <a:ext cx="419704"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#109</a:t>
            </a:r>
            <a:endParaRPr lang="en-GB" altLang="en-US" sz="400">
              <a:latin typeface="Montserrat" panose="00000500000000000000" pitchFamily="50" charset="0"/>
            </a:endParaRPr>
          </a:p>
        </p:txBody>
      </p:sp>
      <p:sp>
        <p:nvSpPr>
          <p:cNvPr id="117" name="TextBox 86">
            <a:extLst>
              <a:ext uri="{FF2B5EF4-FFF2-40B4-BE49-F238E27FC236}">
                <a16:creationId xmlns:a16="http://schemas.microsoft.com/office/drawing/2014/main" id="{5B255028-4265-48DE-AE5E-AD29EED39A8A}"/>
              </a:ext>
            </a:extLst>
          </p:cNvPr>
          <p:cNvSpPr txBox="1">
            <a:spLocks noChangeArrowheads="1"/>
          </p:cNvSpPr>
          <p:nvPr/>
        </p:nvSpPr>
        <p:spPr bwMode="auto">
          <a:xfrm>
            <a:off x="8150236" y="1695292"/>
            <a:ext cx="39431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#110</a:t>
            </a:r>
            <a:endParaRPr lang="en-GB" altLang="en-US" sz="400">
              <a:latin typeface="Montserrat" panose="00000500000000000000" pitchFamily="50" charset="0"/>
            </a:endParaRPr>
          </a:p>
        </p:txBody>
      </p:sp>
      <p:sp>
        <p:nvSpPr>
          <p:cNvPr id="118" name="TextBox 86">
            <a:extLst>
              <a:ext uri="{FF2B5EF4-FFF2-40B4-BE49-F238E27FC236}">
                <a16:creationId xmlns:a16="http://schemas.microsoft.com/office/drawing/2014/main" id="{826B99C7-AC2C-4A64-9EA8-8AE7B58861F5}"/>
              </a:ext>
            </a:extLst>
          </p:cNvPr>
          <p:cNvSpPr txBox="1">
            <a:spLocks noChangeArrowheads="1"/>
          </p:cNvSpPr>
          <p:nvPr/>
        </p:nvSpPr>
        <p:spPr bwMode="auto">
          <a:xfrm>
            <a:off x="8749330" y="1695292"/>
            <a:ext cx="36554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#111</a:t>
            </a:r>
            <a:endParaRPr lang="en-GB" altLang="en-US" sz="400">
              <a:latin typeface="Montserrat" panose="00000500000000000000" pitchFamily="50" charset="0"/>
            </a:endParaRPr>
          </a:p>
        </p:txBody>
      </p:sp>
      <p:sp>
        <p:nvSpPr>
          <p:cNvPr id="119" name="TextBox 86">
            <a:extLst>
              <a:ext uri="{FF2B5EF4-FFF2-40B4-BE49-F238E27FC236}">
                <a16:creationId xmlns:a16="http://schemas.microsoft.com/office/drawing/2014/main" id="{D53C9A95-94CB-497F-9213-7DD784139561}"/>
              </a:ext>
            </a:extLst>
          </p:cNvPr>
          <p:cNvSpPr txBox="1">
            <a:spLocks noChangeArrowheads="1"/>
          </p:cNvSpPr>
          <p:nvPr/>
        </p:nvSpPr>
        <p:spPr bwMode="auto">
          <a:xfrm>
            <a:off x="9350116" y="1695292"/>
            <a:ext cx="387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#112</a:t>
            </a:r>
            <a:endParaRPr lang="en-GB" altLang="en-US" sz="400">
              <a:latin typeface="Montserrat" panose="00000500000000000000" pitchFamily="50" charset="0"/>
            </a:endParaRPr>
          </a:p>
        </p:txBody>
      </p:sp>
      <p:sp>
        <p:nvSpPr>
          <p:cNvPr id="120" name="TextBox 86">
            <a:extLst>
              <a:ext uri="{FF2B5EF4-FFF2-40B4-BE49-F238E27FC236}">
                <a16:creationId xmlns:a16="http://schemas.microsoft.com/office/drawing/2014/main" id="{D3A67ABB-0793-455C-BAC9-116735CAEBC4}"/>
              </a:ext>
            </a:extLst>
          </p:cNvPr>
          <p:cNvSpPr txBox="1">
            <a:spLocks noChangeArrowheads="1"/>
          </p:cNvSpPr>
          <p:nvPr/>
        </p:nvSpPr>
        <p:spPr bwMode="auto">
          <a:xfrm>
            <a:off x="499094" y="1695292"/>
            <a:ext cx="37908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#99</a:t>
            </a:r>
            <a:endParaRPr lang="en-GB" altLang="en-US" sz="400">
              <a:latin typeface="Montserrat" panose="00000500000000000000" pitchFamily="50" charset="0"/>
            </a:endParaRPr>
          </a:p>
        </p:txBody>
      </p:sp>
      <p:sp>
        <p:nvSpPr>
          <p:cNvPr id="121" name="Chevron 60">
            <a:extLst>
              <a:ext uri="{FF2B5EF4-FFF2-40B4-BE49-F238E27FC236}">
                <a16:creationId xmlns:a16="http://schemas.microsoft.com/office/drawing/2014/main" id="{B3FED883-9CD2-4C05-AEFC-6AD7075CA233}"/>
              </a:ext>
            </a:extLst>
          </p:cNvPr>
          <p:cNvSpPr>
            <a:spLocks noChangeArrowheads="1"/>
          </p:cNvSpPr>
          <p:nvPr/>
        </p:nvSpPr>
        <p:spPr bwMode="auto">
          <a:xfrm>
            <a:off x="2365763" y="2686838"/>
            <a:ext cx="881717" cy="311729"/>
          </a:xfrm>
          <a:prstGeom prst="chevron">
            <a:avLst>
              <a:gd name="adj" fmla="val 50080"/>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dirty="0">
                <a:latin typeface="Montserrat" panose="00000500000000000000" pitchFamily="50" charset="0"/>
                <a:cs typeface="Arial" panose="020B0604020202020204" pitchFamily="34" charset="0"/>
              </a:rPr>
              <a:t>RAN4 </a:t>
            </a:r>
          </a:p>
          <a:p>
            <a:pPr algn="ctr"/>
            <a:r>
              <a:rPr lang="fr-FR" altLang="en-US" sz="600" dirty="0">
                <a:latin typeface="Montserrat" panose="00000500000000000000" pitchFamily="50" charset="0"/>
                <a:cs typeface="Arial" panose="020B0604020202020204" pitchFamily="34" charset="0"/>
              </a:rPr>
              <a:t>content </a:t>
            </a:r>
            <a:r>
              <a:rPr lang="fr-FR" altLang="en-US" sz="600" dirty="0" err="1">
                <a:latin typeface="Montserrat" panose="00000500000000000000" pitchFamily="50" charset="0"/>
                <a:cs typeface="Arial" panose="020B0604020202020204" pitchFamily="34" charset="0"/>
              </a:rPr>
              <a:t>def</a:t>
            </a:r>
            <a:r>
              <a:rPr lang="fr-FR" altLang="en-US" sz="600" dirty="0">
                <a:latin typeface="Montserrat" panose="00000500000000000000" pitchFamily="50" charset="0"/>
                <a:cs typeface="Arial" panose="020B0604020202020204" pitchFamily="34" charset="0"/>
              </a:rPr>
              <a:t>.</a:t>
            </a:r>
          </a:p>
        </p:txBody>
      </p:sp>
      <p:sp>
        <p:nvSpPr>
          <p:cNvPr id="122" name="Chevron 60">
            <a:extLst>
              <a:ext uri="{FF2B5EF4-FFF2-40B4-BE49-F238E27FC236}">
                <a16:creationId xmlns:a16="http://schemas.microsoft.com/office/drawing/2014/main" id="{DD41D770-19D1-4A29-8D25-0853197F0794}"/>
              </a:ext>
            </a:extLst>
          </p:cNvPr>
          <p:cNvSpPr>
            <a:spLocks noChangeArrowheads="1"/>
          </p:cNvSpPr>
          <p:nvPr/>
        </p:nvSpPr>
        <p:spPr bwMode="auto">
          <a:xfrm>
            <a:off x="1502661" y="2686838"/>
            <a:ext cx="1028952" cy="311729"/>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700" b="1" dirty="0">
                <a:latin typeface="Montserrat" panose="00000500000000000000" pitchFamily="50" charset="0"/>
                <a:cs typeface="Arial" panose="020B0604020202020204" pitchFamily="34" charset="0"/>
              </a:rPr>
              <a:t> </a:t>
            </a:r>
            <a:r>
              <a:rPr lang="fr-FR" altLang="en-US" sz="700" dirty="0">
                <a:latin typeface="Montserrat" panose="00000500000000000000" pitchFamily="50" charset="0"/>
                <a:cs typeface="Arial" panose="020B0604020202020204" pitchFamily="34" charset="0"/>
              </a:rPr>
              <a:t>RAN Content </a:t>
            </a:r>
            <a:r>
              <a:rPr lang="fr-FR" altLang="en-US" sz="700" dirty="0" err="1">
                <a:latin typeface="Montserrat" panose="00000500000000000000" pitchFamily="50" charset="0"/>
                <a:cs typeface="Arial" panose="020B0604020202020204" pitchFamily="34" charset="0"/>
              </a:rPr>
              <a:t>def</a:t>
            </a:r>
            <a:r>
              <a:rPr lang="fr-FR" altLang="en-US" sz="700" dirty="0">
                <a:latin typeface="Montserrat" panose="00000500000000000000" pitchFamily="50" charset="0"/>
                <a:cs typeface="Arial" panose="020B0604020202020204" pitchFamily="34" charset="0"/>
              </a:rPr>
              <a:t>.</a:t>
            </a:r>
          </a:p>
        </p:txBody>
      </p:sp>
      <p:sp>
        <p:nvSpPr>
          <p:cNvPr id="123" name="TextBox 122">
            <a:extLst>
              <a:ext uri="{FF2B5EF4-FFF2-40B4-BE49-F238E27FC236}">
                <a16:creationId xmlns:a16="http://schemas.microsoft.com/office/drawing/2014/main" id="{C42C1BCB-D402-4CB7-A970-0B26734AFB38}"/>
              </a:ext>
            </a:extLst>
          </p:cNvPr>
          <p:cNvSpPr txBox="1"/>
          <p:nvPr/>
        </p:nvSpPr>
        <p:spPr>
          <a:xfrm>
            <a:off x="3714570" y="1348339"/>
            <a:ext cx="531400"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124" name="TextBox 123">
            <a:extLst>
              <a:ext uri="{FF2B5EF4-FFF2-40B4-BE49-F238E27FC236}">
                <a16:creationId xmlns:a16="http://schemas.microsoft.com/office/drawing/2014/main" id="{EAAFB0FA-B174-49BD-8EA4-A6DFBB30602D}"/>
              </a:ext>
            </a:extLst>
          </p:cNvPr>
          <p:cNvSpPr txBox="1"/>
          <p:nvPr/>
        </p:nvSpPr>
        <p:spPr>
          <a:xfrm>
            <a:off x="6596653" y="1348339"/>
            <a:ext cx="517861"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sp>
        <p:nvSpPr>
          <p:cNvPr id="125" name="TextBox 2">
            <a:extLst>
              <a:ext uri="{FF2B5EF4-FFF2-40B4-BE49-F238E27FC236}">
                <a16:creationId xmlns:a16="http://schemas.microsoft.com/office/drawing/2014/main" id="{EB00DE33-7BD7-4C41-B7A4-C695C7BA720F}"/>
              </a:ext>
            </a:extLst>
          </p:cNvPr>
          <p:cNvSpPr txBox="1">
            <a:spLocks noChangeArrowheads="1"/>
          </p:cNvSpPr>
          <p:nvPr/>
        </p:nvSpPr>
        <p:spPr bwMode="auto">
          <a:xfrm>
            <a:off x="1717590"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126" name="TextBox 59">
            <a:extLst>
              <a:ext uri="{FF2B5EF4-FFF2-40B4-BE49-F238E27FC236}">
                <a16:creationId xmlns:a16="http://schemas.microsoft.com/office/drawing/2014/main" id="{62F660F3-7975-4E0C-ABFC-0A55FBB6B00D}"/>
              </a:ext>
            </a:extLst>
          </p:cNvPr>
          <p:cNvSpPr txBox="1">
            <a:spLocks noChangeArrowheads="1"/>
          </p:cNvSpPr>
          <p:nvPr/>
        </p:nvSpPr>
        <p:spPr bwMode="auto">
          <a:xfrm>
            <a:off x="3096861"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27" name="TextBox 60">
            <a:extLst>
              <a:ext uri="{FF2B5EF4-FFF2-40B4-BE49-F238E27FC236}">
                <a16:creationId xmlns:a16="http://schemas.microsoft.com/office/drawing/2014/main" id="{5CAEC655-5AA8-4119-8FAB-CA56546DB3CF}"/>
              </a:ext>
            </a:extLst>
          </p:cNvPr>
          <p:cNvSpPr txBox="1">
            <a:spLocks noChangeArrowheads="1"/>
          </p:cNvSpPr>
          <p:nvPr/>
        </p:nvSpPr>
        <p:spPr bwMode="auto">
          <a:xfrm>
            <a:off x="8776408"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28" name="TextBox 61">
            <a:extLst>
              <a:ext uri="{FF2B5EF4-FFF2-40B4-BE49-F238E27FC236}">
                <a16:creationId xmlns:a16="http://schemas.microsoft.com/office/drawing/2014/main" id="{65D52DAC-D6A1-4FE6-B88F-411794F536BF}"/>
              </a:ext>
            </a:extLst>
          </p:cNvPr>
          <p:cNvSpPr txBox="1">
            <a:spLocks noChangeArrowheads="1"/>
          </p:cNvSpPr>
          <p:nvPr/>
        </p:nvSpPr>
        <p:spPr bwMode="auto">
          <a:xfrm>
            <a:off x="5938326"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29" name="TextBox 62">
            <a:extLst>
              <a:ext uri="{FF2B5EF4-FFF2-40B4-BE49-F238E27FC236}">
                <a16:creationId xmlns:a16="http://schemas.microsoft.com/office/drawing/2014/main" id="{54585B44-DE32-46A8-ABED-AFEA7810D68F}"/>
              </a:ext>
            </a:extLst>
          </p:cNvPr>
          <p:cNvSpPr txBox="1">
            <a:spLocks noChangeArrowheads="1"/>
          </p:cNvSpPr>
          <p:nvPr/>
        </p:nvSpPr>
        <p:spPr bwMode="auto">
          <a:xfrm>
            <a:off x="3829650"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30" name="TextBox 63">
            <a:extLst>
              <a:ext uri="{FF2B5EF4-FFF2-40B4-BE49-F238E27FC236}">
                <a16:creationId xmlns:a16="http://schemas.microsoft.com/office/drawing/2014/main" id="{B9D735FE-41FA-462C-94FE-2C89020DB528}"/>
              </a:ext>
            </a:extLst>
          </p:cNvPr>
          <p:cNvSpPr txBox="1">
            <a:spLocks noChangeArrowheads="1"/>
          </p:cNvSpPr>
          <p:nvPr/>
        </p:nvSpPr>
        <p:spPr bwMode="auto">
          <a:xfrm>
            <a:off x="6721888"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31" name="TextBox 64">
            <a:extLst>
              <a:ext uri="{FF2B5EF4-FFF2-40B4-BE49-F238E27FC236}">
                <a16:creationId xmlns:a16="http://schemas.microsoft.com/office/drawing/2014/main" id="{A7016C93-0215-4903-A502-EC2FD6500BFF}"/>
              </a:ext>
            </a:extLst>
          </p:cNvPr>
          <p:cNvSpPr txBox="1">
            <a:spLocks noChangeArrowheads="1"/>
          </p:cNvSpPr>
          <p:nvPr/>
        </p:nvSpPr>
        <p:spPr bwMode="auto">
          <a:xfrm>
            <a:off x="9389041"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32" name="TextBox 65">
            <a:extLst>
              <a:ext uri="{FF2B5EF4-FFF2-40B4-BE49-F238E27FC236}">
                <a16:creationId xmlns:a16="http://schemas.microsoft.com/office/drawing/2014/main" id="{59A3B74B-E900-48D4-B566-FDC733319224}"/>
              </a:ext>
            </a:extLst>
          </p:cNvPr>
          <p:cNvSpPr txBox="1">
            <a:spLocks noChangeArrowheads="1"/>
          </p:cNvSpPr>
          <p:nvPr/>
        </p:nvSpPr>
        <p:spPr bwMode="auto">
          <a:xfrm>
            <a:off x="4655520"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133" name="TextBox 66">
            <a:extLst>
              <a:ext uri="{FF2B5EF4-FFF2-40B4-BE49-F238E27FC236}">
                <a16:creationId xmlns:a16="http://schemas.microsoft.com/office/drawing/2014/main" id="{A08971DD-F247-4F04-BECF-B59AEC1C9E1D}"/>
              </a:ext>
            </a:extLst>
          </p:cNvPr>
          <p:cNvSpPr txBox="1">
            <a:spLocks noChangeArrowheads="1"/>
          </p:cNvSpPr>
          <p:nvPr/>
        </p:nvSpPr>
        <p:spPr bwMode="auto">
          <a:xfrm>
            <a:off x="7480063" y="1866127"/>
            <a:ext cx="399396"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Sep.</a:t>
            </a:r>
          </a:p>
        </p:txBody>
      </p:sp>
      <p:sp>
        <p:nvSpPr>
          <p:cNvPr id="134" name="TextBox 67">
            <a:extLst>
              <a:ext uri="{FF2B5EF4-FFF2-40B4-BE49-F238E27FC236}">
                <a16:creationId xmlns:a16="http://schemas.microsoft.com/office/drawing/2014/main" id="{35F31DF0-4D36-46BE-A7D9-0127DD7E55AD}"/>
              </a:ext>
            </a:extLst>
          </p:cNvPr>
          <p:cNvSpPr txBox="1">
            <a:spLocks noChangeArrowheads="1"/>
          </p:cNvSpPr>
          <p:nvPr/>
        </p:nvSpPr>
        <p:spPr bwMode="auto">
          <a:xfrm>
            <a:off x="494017" y="1866127"/>
            <a:ext cx="40278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Mar.</a:t>
            </a:r>
          </a:p>
        </p:txBody>
      </p:sp>
      <p:sp>
        <p:nvSpPr>
          <p:cNvPr id="135" name="TextBox 69">
            <a:extLst>
              <a:ext uri="{FF2B5EF4-FFF2-40B4-BE49-F238E27FC236}">
                <a16:creationId xmlns:a16="http://schemas.microsoft.com/office/drawing/2014/main" id="{1433C6BF-1DA9-4020-B7EC-0785014D1F80}"/>
              </a:ext>
            </a:extLst>
          </p:cNvPr>
          <p:cNvSpPr txBox="1">
            <a:spLocks noChangeArrowheads="1"/>
          </p:cNvSpPr>
          <p:nvPr/>
        </p:nvSpPr>
        <p:spPr bwMode="auto">
          <a:xfrm>
            <a:off x="2353916"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136" name="TextBox 70">
            <a:extLst>
              <a:ext uri="{FF2B5EF4-FFF2-40B4-BE49-F238E27FC236}">
                <a16:creationId xmlns:a16="http://schemas.microsoft.com/office/drawing/2014/main" id="{DEB1FFBA-D6C3-4DBE-B58A-8A574F1D4140}"/>
              </a:ext>
            </a:extLst>
          </p:cNvPr>
          <p:cNvSpPr txBox="1">
            <a:spLocks noChangeArrowheads="1"/>
          </p:cNvSpPr>
          <p:nvPr/>
        </p:nvSpPr>
        <p:spPr bwMode="auto">
          <a:xfrm>
            <a:off x="5224152"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137" name="TextBox 71">
            <a:extLst>
              <a:ext uri="{FF2B5EF4-FFF2-40B4-BE49-F238E27FC236}">
                <a16:creationId xmlns:a16="http://schemas.microsoft.com/office/drawing/2014/main" id="{94BFE86B-1306-4182-9E71-3C0A437781D2}"/>
              </a:ext>
            </a:extLst>
          </p:cNvPr>
          <p:cNvSpPr txBox="1">
            <a:spLocks noChangeArrowheads="1"/>
          </p:cNvSpPr>
          <p:nvPr/>
        </p:nvSpPr>
        <p:spPr bwMode="auto">
          <a:xfrm>
            <a:off x="8163775" y="1866127"/>
            <a:ext cx="409550"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Dec.</a:t>
            </a:r>
          </a:p>
        </p:txBody>
      </p:sp>
      <p:sp>
        <p:nvSpPr>
          <p:cNvPr id="138" name="TextBox 137">
            <a:extLst>
              <a:ext uri="{FF2B5EF4-FFF2-40B4-BE49-F238E27FC236}">
                <a16:creationId xmlns:a16="http://schemas.microsoft.com/office/drawing/2014/main" id="{05862034-60B5-4E26-A844-05F8A58922F7}"/>
              </a:ext>
            </a:extLst>
          </p:cNvPr>
          <p:cNvSpPr txBox="1"/>
          <p:nvPr/>
        </p:nvSpPr>
        <p:spPr>
          <a:xfrm>
            <a:off x="9255344" y="1327205"/>
            <a:ext cx="524630"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sp>
        <p:nvSpPr>
          <p:cNvPr id="139" name="Chevron 79">
            <a:extLst>
              <a:ext uri="{FF2B5EF4-FFF2-40B4-BE49-F238E27FC236}">
                <a16:creationId xmlns:a16="http://schemas.microsoft.com/office/drawing/2014/main" id="{3A52EAEE-1E65-4F70-82FF-686AC4FB4E88}"/>
              </a:ext>
            </a:extLst>
          </p:cNvPr>
          <p:cNvSpPr>
            <a:spLocks noChangeArrowheads="1"/>
          </p:cNvSpPr>
          <p:nvPr/>
        </p:nvSpPr>
        <p:spPr bwMode="auto">
          <a:xfrm>
            <a:off x="7398830" y="4697970"/>
            <a:ext cx="925718" cy="230715"/>
          </a:xfrm>
          <a:prstGeom prst="chevron">
            <a:avLst>
              <a:gd name="adj" fmla="val 50068"/>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700">
                <a:latin typeface="Montserrat" panose="00000500000000000000" pitchFamily="50" charset="0"/>
                <a:cs typeface="Arial" panose="020B0604020202020204" pitchFamily="34" charset="0"/>
              </a:rPr>
              <a:t>RAN4_Perf </a:t>
            </a:r>
            <a:endParaRPr lang="fr-FR" altLang="en-US" sz="500">
              <a:latin typeface="Montserrat" panose="00000500000000000000" pitchFamily="50" charset="0"/>
              <a:cs typeface="Arial" panose="020B0604020202020204" pitchFamily="34" charset="0"/>
            </a:endParaRPr>
          </a:p>
        </p:txBody>
      </p:sp>
      <p:sp>
        <p:nvSpPr>
          <p:cNvPr id="140" name="Chevron 58">
            <a:extLst>
              <a:ext uri="{FF2B5EF4-FFF2-40B4-BE49-F238E27FC236}">
                <a16:creationId xmlns:a16="http://schemas.microsoft.com/office/drawing/2014/main" id="{39717AFD-8113-4EAC-94A5-95F5261DD576}"/>
              </a:ext>
            </a:extLst>
          </p:cNvPr>
          <p:cNvSpPr/>
          <p:nvPr/>
        </p:nvSpPr>
        <p:spPr bwMode="auto">
          <a:xfrm>
            <a:off x="3552104" y="4999876"/>
            <a:ext cx="4071809" cy="25008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r>
              <a:rPr lang="fr-FR" sz="800" dirty="0">
                <a:solidFill>
                  <a:srgbClr val="FF0000"/>
                </a:solidFill>
                <a:latin typeface="Montserrat" panose="00000500000000000000" pitchFamily="50" charset="0"/>
                <a:ea typeface="ＭＳ Ｐゴシック" charset="-128"/>
                <a:cs typeface="Arial" pitchFamily="34" charset="0"/>
              </a:rPr>
              <a:t>including SA5</a:t>
            </a:r>
            <a:r>
              <a:rPr lang="fr-FR" sz="800" dirty="0">
                <a:latin typeface="Montserrat" panose="00000500000000000000" pitchFamily="50" charset="0"/>
                <a:ea typeface="ＭＳ Ｐゴシック" charset="-128"/>
                <a:cs typeface="Arial" pitchFamily="34" charset="0"/>
              </a:rPr>
              <a:t>) </a:t>
            </a:r>
          </a:p>
        </p:txBody>
      </p:sp>
      <p:sp>
        <p:nvSpPr>
          <p:cNvPr id="141" name="Chevron 60">
            <a:extLst>
              <a:ext uri="{FF2B5EF4-FFF2-40B4-BE49-F238E27FC236}">
                <a16:creationId xmlns:a16="http://schemas.microsoft.com/office/drawing/2014/main" id="{B6295DAE-2565-4ADC-84A9-FA6B7CE36FF8}"/>
              </a:ext>
            </a:extLst>
          </p:cNvPr>
          <p:cNvSpPr/>
          <p:nvPr/>
        </p:nvSpPr>
        <p:spPr bwMode="auto">
          <a:xfrm>
            <a:off x="2589154" y="4395047"/>
            <a:ext cx="4279968" cy="23071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142" name="Chevron 60">
            <a:extLst>
              <a:ext uri="{FF2B5EF4-FFF2-40B4-BE49-F238E27FC236}">
                <a16:creationId xmlns:a16="http://schemas.microsoft.com/office/drawing/2014/main" id="{34E19955-3E69-4617-A24F-DCA09B5059E4}"/>
              </a:ext>
            </a:extLst>
          </p:cNvPr>
          <p:cNvSpPr/>
          <p:nvPr/>
        </p:nvSpPr>
        <p:spPr bwMode="auto">
          <a:xfrm>
            <a:off x="2086524" y="3622025"/>
            <a:ext cx="3344096"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sp>
        <p:nvSpPr>
          <p:cNvPr id="143" name="Chevron 60">
            <a:extLst>
              <a:ext uri="{FF2B5EF4-FFF2-40B4-BE49-F238E27FC236}">
                <a16:creationId xmlns:a16="http://schemas.microsoft.com/office/drawing/2014/main" id="{8AACB9AA-8513-464F-981C-47FEBD075D80}"/>
              </a:ext>
            </a:extLst>
          </p:cNvPr>
          <p:cNvSpPr/>
          <p:nvPr/>
        </p:nvSpPr>
        <p:spPr bwMode="auto">
          <a:xfrm>
            <a:off x="3249173" y="4701493"/>
            <a:ext cx="4279968" cy="230715"/>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Completion (RAN2/3/4core)</a:t>
            </a:r>
            <a:endParaRPr lang="fr-FR" sz="900" dirty="0">
              <a:solidFill>
                <a:srgbClr val="FF0000"/>
              </a:solidFill>
              <a:latin typeface="Montserrat" panose="00000500000000000000" pitchFamily="50" charset="0"/>
              <a:ea typeface="ＭＳ Ｐゴシック" charset="-128"/>
              <a:cs typeface="Arial" pitchFamily="34" charset="0"/>
            </a:endParaRPr>
          </a:p>
        </p:txBody>
      </p:sp>
      <p:sp>
        <p:nvSpPr>
          <p:cNvPr id="144" name="Chevron 58">
            <a:extLst>
              <a:ext uri="{FF2B5EF4-FFF2-40B4-BE49-F238E27FC236}">
                <a16:creationId xmlns:a16="http://schemas.microsoft.com/office/drawing/2014/main" id="{87CC5AF7-F4AC-45E0-A9FA-E7A1384C49F1}"/>
              </a:ext>
            </a:extLst>
          </p:cNvPr>
          <p:cNvSpPr/>
          <p:nvPr/>
        </p:nvSpPr>
        <p:spPr bwMode="auto">
          <a:xfrm>
            <a:off x="5755552" y="5317906"/>
            <a:ext cx="2543612" cy="26593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sp>
        <p:nvSpPr>
          <p:cNvPr id="145" name="Chevron 60">
            <a:extLst>
              <a:ext uri="{FF2B5EF4-FFF2-40B4-BE49-F238E27FC236}">
                <a16:creationId xmlns:a16="http://schemas.microsoft.com/office/drawing/2014/main" id="{1546DD0F-4714-476D-8E6E-E00051015B0D}"/>
              </a:ext>
            </a:extLst>
          </p:cNvPr>
          <p:cNvSpPr>
            <a:spLocks noChangeArrowheads="1"/>
          </p:cNvSpPr>
          <p:nvPr/>
        </p:nvSpPr>
        <p:spPr bwMode="auto">
          <a:xfrm>
            <a:off x="1478968" y="3211670"/>
            <a:ext cx="1035722" cy="311729"/>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700" dirty="0">
                <a:latin typeface="Montserrat" panose="00000500000000000000" pitchFamily="50" charset="0"/>
                <a:cs typeface="Arial" panose="020B0604020202020204" pitchFamily="34" charset="0"/>
              </a:rPr>
              <a:t>St.2 Content </a:t>
            </a:r>
            <a:r>
              <a:rPr lang="fr-FR" altLang="en-US" sz="700" dirty="0" err="1">
                <a:latin typeface="Montserrat" panose="00000500000000000000" pitchFamily="50" charset="0"/>
                <a:cs typeface="Arial" panose="020B0604020202020204" pitchFamily="34" charset="0"/>
              </a:rPr>
              <a:t>approval</a:t>
            </a:r>
            <a:endParaRPr lang="fr-FR" altLang="en-US" sz="700" dirty="0">
              <a:latin typeface="Montserrat" panose="00000500000000000000" pitchFamily="50" charset="0"/>
              <a:cs typeface="Arial" panose="020B0604020202020204" pitchFamily="34" charset="0"/>
            </a:endParaRPr>
          </a:p>
        </p:txBody>
      </p:sp>
      <p:sp>
        <p:nvSpPr>
          <p:cNvPr id="146" name="TextBox 86">
            <a:extLst>
              <a:ext uri="{FF2B5EF4-FFF2-40B4-BE49-F238E27FC236}">
                <a16:creationId xmlns:a16="http://schemas.microsoft.com/office/drawing/2014/main" id="{D019A0B3-35D8-4674-BEAC-228392DFEF7E}"/>
              </a:ext>
            </a:extLst>
          </p:cNvPr>
          <p:cNvSpPr txBox="1">
            <a:spLocks noChangeArrowheads="1"/>
          </p:cNvSpPr>
          <p:nvPr/>
        </p:nvSpPr>
        <p:spPr bwMode="auto">
          <a:xfrm>
            <a:off x="1099881" y="1695292"/>
            <a:ext cx="423089"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anose="00000500000000000000" pitchFamily="50" charset="0"/>
              </a:rPr>
              <a:t>#100</a:t>
            </a:r>
            <a:endParaRPr lang="en-GB" altLang="en-US" sz="400">
              <a:latin typeface="Montserrat" panose="00000500000000000000" pitchFamily="50" charset="0"/>
            </a:endParaRPr>
          </a:p>
        </p:txBody>
      </p:sp>
      <p:sp>
        <p:nvSpPr>
          <p:cNvPr id="147" name="TextBox 60">
            <a:extLst>
              <a:ext uri="{FF2B5EF4-FFF2-40B4-BE49-F238E27FC236}">
                <a16:creationId xmlns:a16="http://schemas.microsoft.com/office/drawing/2014/main" id="{7DF079BA-5306-4F88-A28A-FC55D55E16AE}"/>
              </a:ext>
            </a:extLst>
          </p:cNvPr>
          <p:cNvSpPr txBox="1">
            <a:spLocks noChangeArrowheads="1"/>
          </p:cNvSpPr>
          <p:nvPr/>
        </p:nvSpPr>
        <p:spPr bwMode="auto">
          <a:xfrm>
            <a:off x="1106650" y="1866127"/>
            <a:ext cx="396011"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Jun.</a:t>
            </a:r>
          </a:p>
        </p:txBody>
      </p:sp>
      <p:sp>
        <p:nvSpPr>
          <p:cNvPr id="148" name="TextBox 147">
            <a:extLst>
              <a:ext uri="{FF2B5EF4-FFF2-40B4-BE49-F238E27FC236}">
                <a16:creationId xmlns:a16="http://schemas.microsoft.com/office/drawing/2014/main" id="{6B9371FA-047B-46EB-AC77-18BE9F808BF2}"/>
              </a:ext>
            </a:extLst>
          </p:cNvPr>
          <p:cNvSpPr txBox="1"/>
          <p:nvPr/>
        </p:nvSpPr>
        <p:spPr>
          <a:xfrm>
            <a:off x="1306348" y="1351862"/>
            <a:ext cx="517861" cy="272983"/>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149" name="Rectangle 12">
            <a:extLst>
              <a:ext uri="{FF2B5EF4-FFF2-40B4-BE49-F238E27FC236}">
                <a16:creationId xmlns:a16="http://schemas.microsoft.com/office/drawing/2014/main" id="{45883CA2-395E-400F-B7DC-AB3DD19AAD24}"/>
              </a:ext>
            </a:extLst>
          </p:cNvPr>
          <p:cNvSpPr>
            <a:spLocks noChangeArrowheads="1"/>
          </p:cNvSpPr>
          <p:nvPr/>
        </p:nvSpPr>
        <p:spPr bwMode="auto">
          <a:xfrm>
            <a:off x="4699522" y="5785470"/>
            <a:ext cx="927411" cy="290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100" dirty="0">
                <a:solidFill>
                  <a:srgbClr val="C00000"/>
                </a:solidFill>
                <a:latin typeface="Montserrat" panose="00000500000000000000" pitchFamily="50" charset="0"/>
              </a:rPr>
              <a:t>Now</a:t>
            </a:r>
          </a:p>
        </p:txBody>
      </p:sp>
      <p:sp>
        <p:nvSpPr>
          <p:cNvPr id="150" name="Chevron 60">
            <a:extLst>
              <a:ext uri="{FF2B5EF4-FFF2-40B4-BE49-F238E27FC236}">
                <a16:creationId xmlns:a16="http://schemas.microsoft.com/office/drawing/2014/main" id="{39BF6695-0F5D-4966-A635-9E6BC59D1F5B}"/>
              </a:ext>
            </a:extLst>
          </p:cNvPr>
          <p:cNvSpPr/>
          <p:nvPr/>
        </p:nvSpPr>
        <p:spPr bwMode="auto">
          <a:xfrm>
            <a:off x="1751437" y="2304661"/>
            <a:ext cx="780177"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151" name="Chevron 60">
            <a:extLst>
              <a:ext uri="{FF2B5EF4-FFF2-40B4-BE49-F238E27FC236}">
                <a16:creationId xmlns:a16="http://schemas.microsoft.com/office/drawing/2014/main" id="{1332F151-6391-46ED-A4E1-C39686EF08E5}"/>
              </a:ext>
            </a:extLst>
          </p:cNvPr>
          <p:cNvSpPr/>
          <p:nvPr/>
        </p:nvSpPr>
        <p:spPr bwMode="auto">
          <a:xfrm>
            <a:off x="400937" y="2301138"/>
            <a:ext cx="1487582"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Stage 1        80%</a:t>
            </a:r>
          </a:p>
        </p:txBody>
      </p:sp>
      <p:sp>
        <p:nvSpPr>
          <p:cNvPr id="152" name="TextBox 67">
            <a:extLst>
              <a:ext uri="{FF2B5EF4-FFF2-40B4-BE49-F238E27FC236}">
                <a16:creationId xmlns:a16="http://schemas.microsoft.com/office/drawing/2014/main" id="{78961737-E785-4003-9C49-07F1C776AF6F}"/>
              </a:ext>
            </a:extLst>
          </p:cNvPr>
          <p:cNvSpPr txBox="1">
            <a:spLocks noChangeArrowheads="1"/>
          </p:cNvSpPr>
          <p:nvPr/>
        </p:nvSpPr>
        <p:spPr bwMode="auto">
          <a:xfrm>
            <a:off x="319704" y="1529741"/>
            <a:ext cx="429858" cy="2219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700">
                <a:latin typeface="Montserrat" panose="00000500000000000000" pitchFamily="50" charset="0"/>
              </a:rPr>
              <a:t>TSGs</a:t>
            </a:r>
          </a:p>
        </p:txBody>
      </p:sp>
      <p:sp>
        <p:nvSpPr>
          <p:cNvPr id="153" name="Diamond 3">
            <a:extLst>
              <a:ext uri="{FF2B5EF4-FFF2-40B4-BE49-F238E27FC236}">
                <a16:creationId xmlns:a16="http://schemas.microsoft.com/office/drawing/2014/main" id="{35A4F7FE-689B-4980-A44D-F1F7F957174C}"/>
              </a:ext>
            </a:extLst>
          </p:cNvPr>
          <p:cNvSpPr>
            <a:spLocks noChangeArrowheads="1"/>
          </p:cNvSpPr>
          <p:nvPr/>
        </p:nvSpPr>
        <p:spPr bwMode="auto">
          <a:xfrm>
            <a:off x="795257" y="2637525"/>
            <a:ext cx="956181" cy="435011"/>
          </a:xfrm>
          <a:prstGeom prst="diamond">
            <a:avLst/>
          </a:prstGeom>
          <a:solidFill>
            <a:srgbClr val="92D05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a:endParaRPr lang="en-US" altLang="en-US" sz="600"/>
          </a:p>
        </p:txBody>
      </p:sp>
      <p:sp>
        <p:nvSpPr>
          <p:cNvPr id="154" name="TextBox 6">
            <a:extLst>
              <a:ext uri="{FF2B5EF4-FFF2-40B4-BE49-F238E27FC236}">
                <a16:creationId xmlns:a16="http://schemas.microsoft.com/office/drawing/2014/main" id="{BACC126A-48C1-4961-A559-4752FDA94BFC}"/>
              </a:ext>
            </a:extLst>
          </p:cNvPr>
          <p:cNvSpPr txBox="1">
            <a:spLocks noChangeArrowheads="1"/>
          </p:cNvSpPr>
          <p:nvPr/>
        </p:nvSpPr>
        <p:spPr bwMode="auto">
          <a:xfrm>
            <a:off x="906952" y="2699166"/>
            <a:ext cx="702327" cy="30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600" b="1">
                <a:solidFill>
                  <a:schemeClr val="bg1"/>
                </a:solidFill>
                <a:latin typeface="Montserrat" panose="00000500000000000000" pitchFamily="50" charset="0"/>
                <a:cs typeface="Arial" panose="020B0604020202020204" pitchFamily="34" charset="0"/>
              </a:rPr>
              <a:t> </a:t>
            </a:r>
            <a:r>
              <a:rPr lang="fr-FR" altLang="en-US" sz="600">
                <a:solidFill>
                  <a:schemeClr val="bg1"/>
                </a:solidFill>
                <a:latin typeface="Montserrat" panose="00000500000000000000" pitchFamily="50" charset="0"/>
                <a:cs typeface="Arial" panose="020B0604020202020204" pitchFamily="34" charset="0"/>
              </a:rPr>
              <a:t>RAN Rel-19 workshop</a:t>
            </a:r>
          </a:p>
        </p:txBody>
      </p:sp>
      <p:sp>
        <p:nvSpPr>
          <p:cNvPr id="155" name="Diamond 16">
            <a:extLst>
              <a:ext uri="{FF2B5EF4-FFF2-40B4-BE49-F238E27FC236}">
                <a16:creationId xmlns:a16="http://schemas.microsoft.com/office/drawing/2014/main" id="{7D73A135-BA43-40B5-AB13-5AE99E0DF8A6}"/>
              </a:ext>
            </a:extLst>
          </p:cNvPr>
          <p:cNvSpPr>
            <a:spLocks noChangeArrowheads="1"/>
          </p:cNvSpPr>
          <p:nvPr/>
        </p:nvSpPr>
        <p:spPr bwMode="auto">
          <a:xfrm>
            <a:off x="771564" y="3144745"/>
            <a:ext cx="924026" cy="408594"/>
          </a:xfrm>
          <a:prstGeom prst="diamond">
            <a:avLst/>
          </a:prstGeom>
          <a:solidFill>
            <a:srgbClr val="31859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ltLang="en-US"/>
          </a:p>
        </p:txBody>
      </p:sp>
      <p:sp>
        <p:nvSpPr>
          <p:cNvPr id="156" name="TextBox 7">
            <a:extLst>
              <a:ext uri="{FF2B5EF4-FFF2-40B4-BE49-F238E27FC236}">
                <a16:creationId xmlns:a16="http://schemas.microsoft.com/office/drawing/2014/main" id="{123E85AC-118D-4474-A3AE-31E836D53E6E}"/>
              </a:ext>
            </a:extLst>
          </p:cNvPr>
          <p:cNvSpPr txBox="1">
            <a:spLocks noChangeArrowheads="1"/>
          </p:cNvSpPr>
          <p:nvPr/>
        </p:nvSpPr>
        <p:spPr bwMode="auto">
          <a:xfrm>
            <a:off x="912029" y="3204625"/>
            <a:ext cx="621095" cy="306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600">
                <a:solidFill>
                  <a:schemeClr val="bg1"/>
                </a:solidFill>
                <a:latin typeface="Montserrat" panose="00000500000000000000" pitchFamily="50" charset="0"/>
                <a:cs typeface="Arial" panose="020B0604020202020204" pitchFamily="34" charset="0"/>
              </a:rPr>
              <a:t>SA Rel-19 </a:t>
            </a:r>
          </a:p>
          <a:p>
            <a:pPr algn="ctr"/>
            <a:r>
              <a:rPr lang="fr-FR" altLang="en-US" sz="600">
                <a:solidFill>
                  <a:schemeClr val="bg1"/>
                </a:solidFill>
                <a:latin typeface="Montserrat" panose="00000500000000000000" pitchFamily="50" charset="0"/>
                <a:cs typeface="Arial" panose="020B0604020202020204" pitchFamily="34" charset="0"/>
              </a:rPr>
              <a:t>Workshop</a:t>
            </a:r>
          </a:p>
        </p:txBody>
      </p:sp>
      <p:cxnSp>
        <p:nvCxnSpPr>
          <p:cNvPr id="157" name="Straight Connector 114">
            <a:extLst>
              <a:ext uri="{FF2B5EF4-FFF2-40B4-BE49-F238E27FC236}">
                <a16:creationId xmlns:a16="http://schemas.microsoft.com/office/drawing/2014/main" id="{0B4305D7-F4C4-421D-9E28-8F90A006B00E}"/>
              </a:ext>
            </a:extLst>
          </p:cNvPr>
          <p:cNvCxnSpPr>
            <a:cxnSpLocks noChangeShapeType="1"/>
          </p:cNvCxnSpPr>
          <p:nvPr/>
        </p:nvCxnSpPr>
        <p:spPr bwMode="auto">
          <a:xfrm>
            <a:off x="1272501" y="2221886"/>
            <a:ext cx="13539" cy="3555826"/>
          </a:xfrm>
          <a:prstGeom prst="line">
            <a:avLst/>
          </a:prstGeom>
          <a:noFill/>
          <a:ln w="9525" algn="ctr">
            <a:solidFill>
              <a:schemeClr val="accent3"/>
            </a:solidFill>
            <a:prstDash val="dash"/>
            <a:round/>
            <a:headEnd/>
            <a:tailEnd/>
          </a:ln>
        </p:spPr>
      </p:cxnSp>
      <p:sp>
        <p:nvSpPr>
          <p:cNvPr id="158" name="Chevron 60">
            <a:extLst>
              <a:ext uri="{FF2B5EF4-FFF2-40B4-BE49-F238E27FC236}">
                <a16:creationId xmlns:a16="http://schemas.microsoft.com/office/drawing/2014/main" id="{3E6B8AE4-476F-4F0B-A270-08B902A4565F}"/>
              </a:ext>
            </a:extLst>
          </p:cNvPr>
          <p:cNvSpPr/>
          <p:nvPr/>
        </p:nvSpPr>
        <p:spPr bwMode="auto">
          <a:xfrm>
            <a:off x="2521460" y="2304099"/>
            <a:ext cx="3604656" cy="20458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r"/>
            <a:r>
              <a:rPr lang="en-US" altLang="zh-CN" sz="800" dirty="0">
                <a:solidFill>
                  <a:srgbClr val="FF0000"/>
                </a:solidFill>
                <a:latin typeface="Montserrat" panose="00000500000000000000" pitchFamily="50" charset="0"/>
                <a:ea typeface="ＭＳ Ｐゴシック" charset="-128"/>
              </a:rPr>
              <a:t>Management requirements (SA5)</a:t>
            </a:r>
            <a:endParaRPr lang="fr-FR" altLang="zh-CN" sz="800" dirty="0">
              <a:solidFill>
                <a:srgbClr val="FF0000"/>
              </a:solidFill>
              <a:latin typeface="Montserrat" panose="00000500000000000000" pitchFamily="50" charset="0"/>
              <a:ea typeface="ＭＳ Ｐゴシック" charset="-128"/>
            </a:endParaRPr>
          </a:p>
        </p:txBody>
      </p:sp>
      <p:sp>
        <p:nvSpPr>
          <p:cNvPr id="159" name="矩形 1">
            <a:extLst>
              <a:ext uri="{FF2B5EF4-FFF2-40B4-BE49-F238E27FC236}">
                <a16:creationId xmlns:a16="http://schemas.microsoft.com/office/drawing/2014/main" id="{B1CB1172-FA44-4423-9B5E-DE675417F06C}"/>
              </a:ext>
            </a:extLst>
          </p:cNvPr>
          <p:cNvSpPr>
            <a:spLocks noChangeArrowheads="1"/>
          </p:cNvSpPr>
          <p:nvPr/>
        </p:nvSpPr>
        <p:spPr bwMode="auto">
          <a:xfrm>
            <a:off x="2521460" y="2215952"/>
            <a:ext cx="3675796" cy="381340"/>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60" name="矩形 1">
            <a:extLst>
              <a:ext uri="{FF2B5EF4-FFF2-40B4-BE49-F238E27FC236}">
                <a16:creationId xmlns:a16="http://schemas.microsoft.com/office/drawing/2014/main" id="{2E44907E-9A9B-49F0-A739-36B6572065A5}"/>
              </a:ext>
            </a:extLst>
          </p:cNvPr>
          <p:cNvSpPr>
            <a:spLocks noChangeArrowheads="1"/>
          </p:cNvSpPr>
          <p:nvPr/>
        </p:nvSpPr>
        <p:spPr bwMode="auto">
          <a:xfrm>
            <a:off x="2576426" y="3929104"/>
            <a:ext cx="4407773" cy="338546"/>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61" name="矩形 1">
            <a:extLst>
              <a:ext uri="{FF2B5EF4-FFF2-40B4-BE49-F238E27FC236}">
                <a16:creationId xmlns:a16="http://schemas.microsoft.com/office/drawing/2014/main" id="{C669A9EF-29AC-4264-AFAE-73E16DCE2325}"/>
              </a:ext>
            </a:extLst>
          </p:cNvPr>
          <p:cNvSpPr>
            <a:spLocks noChangeArrowheads="1"/>
          </p:cNvSpPr>
          <p:nvPr/>
        </p:nvSpPr>
        <p:spPr bwMode="auto">
          <a:xfrm>
            <a:off x="3182328" y="4966785"/>
            <a:ext cx="4483899" cy="302584"/>
          </a:xfrm>
          <a:prstGeom prst="rect">
            <a:avLst/>
          </a:prstGeom>
          <a:noFill/>
          <a:ln w="9525" algn="ctr">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62" name="Chevron 60">
            <a:extLst>
              <a:ext uri="{FF2B5EF4-FFF2-40B4-BE49-F238E27FC236}">
                <a16:creationId xmlns:a16="http://schemas.microsoft.com/office/drawing/2014/main" id="{B8647FA7-C4B5-4E81-B4D7-C427921CD863}"/>
              </a:ext>
            </a:extLst>
          </p:cNvPr>
          <p:cNvSpPr/>
          <p:nvPr/>
        </p:nvSpPr>
        <p:spPr bwMode="auto">
          <a:xfrm>
            <a:off x="2538381" y="3985385"/>
            <a:ext cx="4351049" cy="24656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solidFill>
                  <a:srgbClr val="FF0000"/>
                </a:solidFill>
                <a:latin typeface="Montserrat" panose="00000500000000000000" pitchFamily="50" charset="0"/>
                <a:ea typeface="ＭＳ Ｐゴシック" charset="-128"/>
                <a:cs typeface="Arial" pitchFamily="34" charset="0"/>
              </a:rPr>
              <a:t>Stage 2 (SA5) Normative </a:t>
            </a:r>
            <a:r>
              <a:rPr lang="fr-FR" sz="900" dirty="0" err="1">
                <a:solidFill>
                  <a:srgbClr val="FF0000"/>
                </a:solidFill>
                <a:latin typeface="Montserrat" panose="00000500000000000000" pitchFamily="50" charset="0"/>
                <a:ea typeface="ＭＳ Ｐゴシック" charset="-128"/>
                <a:cs typeface="Arial" pitchFamily="34" charset="0"/>
              </a:rPr>
              <a:t>supporting</a:t>
            </a:r>
            <a:r>
              <a:rPr lang="fr-FR" sz="900" dirty="0">
                <a:solidFill>
                  <a:srgbClr val="FF0000"/>
                </a:solidFill>
                <a:latin typeface="Montserrat" panose="00000500000000000000" pitchFamily="50" charset="0"/>
                <a:ea typeface="ＭＳ Ｐゴシック" charset="-128"/>
                <a:cs typeface="Arial" pitchFamily="34" charset="0"/>
              </a:rPr>
              <a:t> SA&amp;RAN </a:t>
            </a:r>
          </a:p>
        </p:txBody>
      </p:sp>
      <p:sp>
        <p:nvSpPr>
          <p:cNvPr id="163" name="Isosceles Triangle 162">
            <a:extLst>
              <a:ext uri="{FF2B5EF4-FFF2-40B4-BE49-F238E27FC236}">
                <a16:creationId xmlns:a16="http://schemas.microsoft.com/office/drawing/2014/main" id="{FDEE14EF-45F8-4835-81FE-D7CB31B1F0C1}"/>
              </a:ext>
            </a:extLst>
          </p:cNvPr>
          <p:cNvSpPr/>
          <p:nvPr/>
        </p:nvSpPr>
        <p:spPr bwMode="auto">
          <a:xfrm>
            <a:off x="7586300" y="5035962"/>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64" name="Star: 5 Points 163">
            <a:extLst>
              <a:ext uri="{FF2B5EF4-FFF2-40B4-BE49-F238E27FC236}">
                <a16:creationId xmlns:a16="http://schemas.microsoft.com/office/drawing/2014/main" id="{80B36967-9A74-4EBD-9833-38E2625B0301}"/>
              </a:ext>
            </a:extLst>
          </p:cNvPr>
          <p:cNvSpPr/>
          <p:nvPr/>
        </p:nvSpPr>
        <p:spPr bwMode="auto">
          <a:xfrm>
            <a:off x="4941583" y="2130293"/>
            <a:ext cx="487399" cy="436773"/>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165" name="Isosceles Triangle 164">
            <a:extLst>
              <a:ext uri="{FF2B5EF4-FFF2-40B4-BE49-F238E27FC236}">
                <a16:creationId xmlns:a16="http://schemas.microsoft.com/office/drawing/2014/main" id="{EFF9CFE8-C6E6-43F3-8DE2-BE656217EF02}"/>
              </a:ext>
            </a:extLst>
          </p:cNvPr>
          <p:cNvSpPr/>
          <p:nvPr/>
        </p:nvSpPr>
        <p:spPr bwMode="auto">
          <a:xfrm>
            <a:off x="5375619" y="4112527"/>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66" name="TextBox 165">
            <a:extLst>
              <a:ext uri="{FF2B5EF4-FFF2-40B4-BE49-F238E27FC236}">
                <a16:creationId xmlns:a16="http://schemas.microsoft.com/office/drawing/2014/main" id="{04C89F10-8DA5-4B4D-9D0B-FEC8D834F299}"/>
              </a:ext>
            </a:extLst>
          </p:cNvPr>
          <p:cNvSpPr txBox="1"/>
          <p:nvPr/>
        </p:nvSpPr>
        <p:spPr>
          <a:xfrm>
            <a:off x="9629308" y="1917201"/>
            <a:ext cx="2565116" cy="4585871"/>
          </a:xfrm>
          <a:prstGeom prst="rect">
            <a:avLst/>
          </a:prstGeom>
          <a:noFill/>
        </p:spPr>
        <p:txBody>
          <a:bodyPr wrap="square" rtlCol="0">
            <a:spAutoFit/>
          </a:bodyPr>
          <a:lstStyle/>
          <a:p>
            <a:r>
              <a:rPr lang="en-US" altLang="zh-CN" sz="1600" b="1" dirty="0"/>
              <a:t>OAM:</a:t>
            </a:r>
            <a:r>
              <a:rPr lang="zh-CN" altLang="en-US" sz="1600" b="1" dirty="0"/>
              <a:t> </a:t>
            </a:r>
            <a:endParaRPr lang="en-US" altLang="zh-CN" sz="1600" b="1" dirty="0"/>
          </a:p>
          <a:p>
            <a:r>
              <a:rPr lang="en-US" altLang="zh-CN" b="1" dirty="0"/>
              <a:t>Dec</a:t>
            </a:r>
            <a:r>
              <a:rPr lang="zh-CN" altLang="en-US" b="1" dirty="0"/>
              <a:t> </a:t>
            </a:r>
            <a:r>
              <a:rPr lang="en-US" altLang="zh-CN" b="1" dirty="0"/>
              <a:t>2024: </a:t>
            </a:r>
            <a:r>
              <a:rPr lang="en-US" altLang="zh-CN" dirty="0"/>
              <a:t>finalize Rel-19 studies which plan to have corresponding normative work in Rel-19. </a:t>
            </a:r>
          </a:p>
          <a:p>
            <a:r>
              <a:rPr lang="en-US" altLang="zh-CN" b="1" dirty="0"/>
              <a:t>Sep 2025: </a:t>
            </a:r>
            <a:r>
              <a:rPr lang="en-US" altLang="zh-CN" dirty="0"/>
              <a:t>finalize all Rel-19 work items, majority work items are preferable to be finalized in Jun 2025. </a:t>
            </a:r>
          </a:p>
          <a:p>
            <a:endParaRPr lang="en-US" altLang="zh-CN" dirty="0"/>
          </a:p>
          <a:p>
            <a:r>
              <a:rPr lang="en-US" altLang="zh-CN" sz="1600" b="1" dirty="0"/>
              <a:t>CH:</a:t>
            </a:r>
          </a:p>
          <a:p>
            <a:r>
              <a:rPr lang="en-US" altLang="zh-CN" b="1" dirty="0"/>
              <a:t>Dec 2024: </a:t>
            </a:r>
            <a:r>
              <a:rPr lang="en-US" altLang="zh-CN" dirty="0"/>
              <a:t>finalize Rel-19 studies which plan to have corresponding normative work in Rel-19.</a:t>
            </a:r>
          </a:p>
          <a:p>
            <a:r>
              <a:rPr lang="en-US" altLang="zh-CN" b="1" dirty="0"/>
              <a:t>Sep 2025: </a:t>
            </a:r>
            <a:r>
              <a:rPr lang="en-US" altLang="zh-CN" dirty="0"/>
              <a:t>finalize all Rel-19 work items</a:t>
            </a:r>
          </a:p>
          <a:p>
            <a:endParaRPr lang="en-US" altLang="zh-CN" dirty="0"/>
          </a:p>
          <a:p>
            <a:r>
              <a:rPr lang="en-US" altLang="zh-CN" b="1" dirty="0"/>
              <a:t>Note:</a:t>
            </a:r>
            <a:r>
              <a:rPr lang="en-US" altLang="zh-CN" dirty="0"/>
              <a:t> Studies can continue until Sep.2025 if no corresponding normative work is planned for Rel-19.</a:t>
            </a:r>
            <a:endParaRPr lang="zh-CN" altLang="en-US" dirty="0"/>
          </a:p>
        </p:txBody>
      </p:sp>
      <p:sp>
        <p:nvSpPr>
          <p:cNvPr id="167" name="Isosceles Triangle 166">
            <a:extLst>
              <a:ext uri="{FF2B5EF4-FFF2-40B4-BE49-F238E27FC236}">
                <a16:creationId xmlns:a16="http://schemas.microsoft.com/office/drawing/2014/main" id="{AF039054-9720-4DDE-9CC2-7BC6A0481674}"/>
              </a:ext>
            </a:extLst>
          </p:cNvPr>
          <p:cNvSpPr/>
          <p:nvPr/>
        </p:nvSpPr>
        <p:spPr bwMode="auto">
          <a:xfrm>
            <a:off x="9580209" y="3223842"/>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68" name="Isosceles Triangle 167">
            <a:extLst>
              <a:ext uri="{FF2B5EF4-FFF2-40B4-BE49-F238E27FC236}">
                <a16:creationId xmlns:a16="http://schemas.microsoft.com/office/drawing/2014/main" id="{58F75262-CBB2-4302-A6BF-D9960D50DB0A}"/>
              </a:ext>
            </a:extLst>
          </p:cNvPr>
          <p:cNvSpPr/>
          <p:nvPr/>
        </p:nvSpPr>
        <p:spPr bwMode="auto">
          <a:xfrm>
            <a:off x="9548691" y="4466915"/>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169" name="TextBox 168">
            <a:extLst>
              <a:ext uri="{FF2B5EF4-FFF2-40B4-BE49-F238E27FC236}">
                <a16:creationId xmlns:a16="http://schemas.microsoft.com/office/drawing/2014/main" id="{9C871154-8CDC-4232-A0D5-104268361FE8}"/>
              </a:ext>
            </a:extLst>
          </p:cNvPr>
          <p:cNvSpPr txBox="1"/>
          <p:nvPr/>
        </p:nvSpPr>
        <p:spPr>
          <a:xfrm>
            <a:off x="7476678" y="2927626"/>
            <a:ext cx="875561" cy="430887"/>
          </a:xfrm>
          <a:prstGeom prst="rect">
            <a:avLst/>
          </a:prstGeom>
          <a:noFill/>
        </p:spPr>
        <p:txBody>
          <a:bodyPr wrap="none" rtlCol="0">
            <a:spAutoFit/>
          </a:bodyPr>
          <a:lstStyle/>
          <a:p>
            <a:r>
              <a:rPr lang="en-US" altLang="zh-CN" sz="1100" b="1" dirty="0">
                <a:solidFill>
                  <a:srgbClr val="C00000"/>
                </a:solidFill>
                <a:latin typeface="Arial" panose="020B0604020202020204" pitchFamily="34" charset="0"/>
                <a:cs typeface="Arial" panose="020B0604020202020204" pitchFamily="34" charset="0"/>
              </a:rPr>
              <a:t>3GPP SA5</a:t>
            </a:r>
          </a:p>
          <a:p>
            <a:r>
              <a:rPr lang="en-US" altLang="zh-CN" sz="1100" b="1" dirty="0">
                <a:solidFill>
                  <a:srgbClr val="C00000"/>
                </a:solidFill>
                <a:latin typeface="Arial" panose="020B0604020202020204" pitchFamily="34" charset="0"/>
                <a:cs typeface="Arial" panose="020B0604020202020204" pitchFamily="34" charset="0"/>
              </a:rPr>
              <a:t>Time plan</a:t>
            </a:r>
            <a:endParaRPr lang="zh-CN" altLang="en-US" sz="1100" b="1" dirty="0">
              <a:solidFill>
                <a:srgbClr val="C00000"/>
              </a:solidFill>
              <a:latin typeface="Arial" panose="020B0604020202020204" pitchFamily="34" charset="0"/>
              <a:cs typeface="Arial" panose="020B0604020202020204" pitchFamily="34" charset="0"/>
            </a:endParaRPr>
          </a:p>
        </p:txBody>
      </p:sp>
      <p:cxnSp>
        <p:nvCxnSpPr>
          <p:cNvPr id="170" name="Straight Connector 169">
            <a:extLst>
              <a:ext uri="{FF2B5EF4-FFF2-40B4-BE49-F238E27FC236}">
                <a16:creationId xmlns:a16="http://schemas.microsoft.com/office/drawing/2014/main" id="{BF24E65D-17FD-4BCE-8606-296CCB63336F}"/>
              </a:ext>
            </a:extLst>
          </p:cNvPr>
          <p:cNvCxnSpPr>
            <a:cxnSpLocks/>
            <a:stCxn id="159" idx="3"/>
            <a:endCxn id="169" idx="1"/>
          </p:cNvCxnSpPr>
          <p:nvPr/>
        </p:nvCxnSpPr>
        <p:spPr>
          <a:xfrm>
            <a:off x="6197256" y="2406622"/>
            <a:ext cx="1279422" cy="736448"/>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255" name="Straight Connector 254">
            <a:extLst>
              <a:ext uri="{FF2B5EF4-FFF2-40B4-BE49-F238E27FC236}">
                <a16:creationId xmlns:a16="http://schemas.microsoft.com/office/drawing/2014/main" id="{10E04280-D7CD-409C-BEA2-A9CE931E0D30}"/>
              </a:ext>
            </a:extLst>
          </p:cNvPr>
          <p:cNvCxnSpPr>
            <a:endCxn id="169" idx="1"/>
          </p:cNvCxnSpPr>
          <p:nvPr/>
        </p:nvCxnSpPr>
        <p:spPr>
          <a:xfrm flipV="1">
            <a:off x="6984199" y="3143070"/>
            <a:ext cx="492479" cy="955307"/>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256" name="Straight Connector 255">
            <a:extLst>
              <a:ext uri="{FF2B5EF4-FFF2-40B4-BE49-F238E27FC236}">
                <a16:creationId xmlns:a16="http://schemas.microsoft.com/office/drawing/2014/main" id="{695A4312-3F51-488D-A1FC-C877F8C03C9C}"/>
              </a:ext>
            </a:extLst>
          </p:cNvPr>
          <p:cNvCxnSpPr>
            <a:cxnSpLocks/>
            <a:stCxn id="161" idx="3"/>
            <a:endCxn id="169" idx="1"/>
          </p:cNvCxnSpPr>
          <p:nvPr/>
        </p:nvCxnSpPr>
        <p:spPr>
          <a:xfrm flipH="1" flipV="1">
            <a:off x="7476678" y="3143070"/>
            <a:ext cx="189549" cy="1975007"/>
          </a:xfrm>
          <a:prstGeom prst="line">
            <a:avLst/>
          </a:prstGeom>
          <a:ln w="3175">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257" name="Isosceles Triangle 256">
            <a:extLst>
              <a:ext uri="{FF2B5EF4-FFF2-40B4-BE49-F238E27FC236}">
                <a16:creationId xmlns:a16="http://schemas.microsoft.com/office/drawing/2014/main" id="{C2381F40-0D28-4010-BB0D-D33ABAF686BB}"/>
              </a:ext>
            </a:extLst>
          </p:cNvPr>
          <p:cNvSpPr/>
          <p:nvPr/>
        </p:nvSpPr>
        <p:spPr bwMode="auto">
          <a:xfrm>
            <a:off x="9578898" y="2243716"/>
            <a:ext cx="108310" cy="143692"/>
          </a:xfrm>
          <a:prstGeom prst="triangle">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258" name="Isosceles Triangle 257">
            <a:extLst>
              <a:ext uri="{FF2B5EF4-FFF2-40B4-BE49-F238E27FC236}">
                <a16:creationId xmlns:a16="http://schemas.microsoft.com/office/drawing/2014/main" id="{7C462529-0AB0-44AD-AFB3-7F0409E074AF}"/>
              </a:ext>
            </a:extLst>
          </p:cNvPr>
          <p:cNvSpPr/>
          <p:nvPr/>
        </p:nvSpPr>
        <p:spPr bwMode="auto">
          <a:xfrm>
            <a:off x="9550604" y="5237124"/>
            <a:ext cx="108310" cy="143692"/>
          </a:xfrm>
          <a:prstGeom prst="triangle">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Tree>
    <p:extLst>
      <p:ext uri="{BB962C8B-B14F-4D97-AF65-F5344CB8AC3E}">
        <p14:creationId xmlns:p14="http://schemas.microsoft.com/office/powerpoint/2010/main" val="1983768187"/>
      </p:ext>
    </p:extLst>
  </p:cSld>
  <p:clrMapOvr>
    <a:masterClrMapping/>
  </p:clrMapOvr>
  <p:transition spd="slow"/>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896978-ADB7-4B9F-B520-9A9095F893E9}"/>
              </a:ext>
            </a:extLst>
          </p:cNvPr>
          <p:cNvSpPr>
            <a:spLocks noGrp="1"/>
          </p:cNvSpPr>
          <p:nvPr>
            <p:ph type="title"/>
          </p:nvPr>
        </p:nvSpPr>
        <p:spPr/>
        <p:txBody>
          <a:bodyPr/>
          <a:lstStyle/>
          <a:p>
            <a:r>
              <a:rPr lang="en-US" altLang="zh-CN" dirty="0"/>
              <a:t>3GPP SA &amp; SA5 meeting calendar (2024)</a:t>
            </a:r>
            <a:endParaRPr lang="zh-CN" altLang="en-US" dirty="0"/>
          </a:p>
        </p:txBody>
      </p:sp>
      <p:graphicFrame>
        <p:nvGraphicFramePr>
          <p:cNvPr id="5" name="Table 4">
            <a:extLst>
              <a:ext uri="{FF2B5EF4-FFF2-40B4-BE49-F238E27FC236}">
                <a16:creationId xmlns:a16="http://schemas.microsoft.com/office/drawing/2014/main" id="{EE2ABE0A-6261-4D81-9898-D47AECAEF115}"/>
              </a:ext>
            </a:extLst>
          </p:cNvPr>
          <p:cNvGraphicFramePr>
            <a:graphicFrameLocks noGrp="1"/>
          </p:cNvGraphicFramePr>
          <p:nvPr>
            <p:extLst>
              <p:ext uri="{D42A27DB-BD31-4B8C-83A1-F6EECF244321}">
                <p14:modId xmlns:p14="http://schemas.microsoft.com/office/powerpoint/2010/main" val="2611325980"/>
              </p:ext>
            </p:extLst>
          </p:nvPr>
        </p:nvGraphicFramePr>
        <p:xfrm>
          <a:off x="756000" y="1281266"/>
          <a:ext cx="11052000" cy="4356100"/>
        </p:xfrm>
        <a:graphic>
          <a:graphicData uri="http://schemas.openxmlformats.org/drawingml/2006/table">
            <a:tbl>
              <a:tblPr firstRow="1" bandRow="1">
                <a:tableStyleId>{5C22544A-7EE6-4342-B048-85BDC9FD1C3A}</a:tableStyleId>
              </a:tblPr>
              <a:tblGrid>
                <a:gridCol w="1803954">
                  <a:extLst>
                    <a:ext uri="{9D8B030D-6E8A-4147-A177-3AD203B41FA5}">
                      <a16:colId xmlns:a16="http://schemas.microsoft.com/office/drawing/2014/main" val="2472396523"/>
                    </a:ext>
                  </a:extLst>
                </a:gridCol>
                <a:gridCol w="2616846">
                  <a:extLst>
                    <a:ext uri="{9D8B030D-6E8A-4147-A177-3AD203B41FA5}">
                      <a16:colId xmlns:a16="http://schemas.microsoft.com/office/drawing/2014/main" val="906508873"/>
                    </a:ext>
                  </a:extLst>
                </a:gridCol>
                <a:gridCol w="2210400">
                  <a:extLst>
                    <a:ext uri="{9D8B030D-6E8A-4147-A177-3AD203B41FA5}">
                      <a16:colId xmlns:a16="http://schemas.microsoft.com/office/drawing/2014/main" val="520459498"/>
                    </a:ext>
                  </a:extLst>
                </a:gridCol>
                <a:gridCol w="2210400">
                  <a:extLst>
                    <a:ext uri="{9D8B030D-6E8A-4147-A177-3AD203B41FA5}">
                      <a16:colId xmlns:a16="http://schemas.microsoft.com/office/drawing/2014/main" val="2192747670"/>
                    </a:ext>
                  </a:extLst>
                </a:gridCol>
                <a:gridCol w="2210400">
                  <a:extLst>
                    <a:ext uri="{9D8B030D-6E8A-4147-A177-3AD203B41FA5}">
                      <a16:colId xmlns:a16="http://schemas.microsoft.com/office/drawing/2014/main" val="2953444473"/>
                    </a:ext>
                  </a:extLst>
                </a:gridCol>
              </a:tblGrid>
              <a:tr h="370840">
                <a:tc>
                  <a:txBody>
                    <a:bodyPr/>
                    <a:lstStyle/>
                    <a:p>
                      <a:pPr algn="ctr" fontAlgn="ctr"/>
                      <a:r>
                        <a:rPr lang="en-US" altLang="zh-CN" sz="1400" b="1" i="0" u="none" strike="noStrike" dirty="0">
                          <a:solidFill>
                            <a:srgbClr val="000000"/>
                          </a:solidFill>
                          <a:effectLst/>
                          <a:latin typeface="Arial" panose="020B0604020202020204" pitchFamily="34" charset="0"/>
                        </a:rPr>
                        <a:t>Meeting info</a:t>
                      </a:r>
                      <a:endParaRPr lang="en-US" sz="1400" b="1" i="0" u="none" strike="noStrike" dirty="0">
                        <a:solidFill>
                          <a:srgbClr val="000000"/>
                        </a:solidFill>
                        <a:effectLst/>
                        <a:latin typeface="Arial" panose="020B0604020202020204" pitchFamily="34" charset="0"/>
                      </a:endParaRPr>
                    </a:p>
                  </a:txBody>
                  <a:tcPr marL="7620" marR="7620" marT="7620" marB="0" anchor="ct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endParaRPr lang="en-US" altLang="zh-CN" sz="1400" b="1" i="0" u="none" strike="noStrike" kern="1200" dirty="0">
                        <a:solidFill>
                          <a:srgbClr val="000000"/>
                        </a:solidFill>
                        <a:effectLst/>
                        <a:latin typeface="Arial" panose="020B0604020202020204" pitchFamily="34" charset="0"/>
                        <a:ea typeface="+mn-ea"/>
                        <a:cs typeface="+mn-cs"/>
                      </a:endParaRPr>
                    </a:p>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1400" b="1" i="0" u="none" strike="noStrike" kern="1200" dirty="0" err="1">
                          <a:solidFill>
                            <a:srgbClr val="000000"/>
                          </a:solidFill>
                          <a:effectLst/>
                          <a:latin typeface="Arial" panose="020B0604020202020204" pitchFamily="34" charset="0"/>
                          <a:ea typeface="+mn-ea"/>
                          <a:cs typeface="+mn-cs"/>
                        </a:rPr>
                        <a:t>DateTime</a:t>
                      </a:r>
                      <a:endParaRPr lang="en-US" altLang="zh-CN" sz="1400" b="1" i="0" u="none" strike="noStrike" kern="1200" dirty="0">
                        <a:solidFill>
                          <a:srgbClr val="000000"/>
                        </a:solidFill>
                        <a:effectLst/>
                        <a:latin typeface="Arial" panose="020B0604020202020204" pitchFamily="34" charset="0"/>
                        <a:ea typeface="+mn-ea"/>
                        <a:cs typeface="+mn-cs"/>
                      </a:endParaRPr>
                    </a:p>
                    <a:p>
                      <a:pPr algn="ctr" fontAlgn="ctr"/>
                      <a:endParaRPr lang="en-US" sz="1400" b="1" i="0" u="none" strike="noStrike" dirty="0">
                        <a:solidFill>
                          <a:srgbClr val="000000"/>
                        </a:solidFill>
                        <a:effectLst/>
                        <a:latin typeface="Arial" panose="020B0604020202020204" pitchFamily="34" charset="0"/>
                      </a:endParaRPr>
                    </a:p>
                  </a:txBody>
                  <a:tcPr marL="7620" marR="7620" marT="7620" marB="0" anchor="ctr"/>
                </a:tc>
                <a:tc>
                  <a:txBody>
                    <a:bodyPr/>
                    <a:lstStyle/>
                    <a:p>
                      <a:pPr algn="ctr" fontAlgn="ctr"/>
                      <a:r>
                        <a:rPr lang="en-US" sz="1400" b="1" i="0" u="none" strike="noStrike" dirty="0">
                          <a:solidFill>
                            <a:srgbClr val="000000"/>
                          </a:solidFill>
                          <a:effectLst/>
                          <a:latin typeface="Arial" panose="020B0604020202020204" pitchFamily="34" charset="0"/>
                        </a:rPr>
                        <a:t>Location</a:t>
                      </a:r>
                    </a:p>
                  </a:txBody>
                  <a:tcPr marL="7620" marR="7620" marT="7620" marB="0" anchor="ctr"/>
                </a:tc>
                <a:tc>
                  <a:txBody>
                    <a:bodyPr/>
                    <a:lstStyle/>
                    <a:p>
                      <a:pPr algn="ctr" fontAlgn="ctr"/>
                      <a:r>
                        <a:rPr lang="en-US" sz="1400" b="1" i="0" u="none" strike="noStrike" dirty="0">
                          <a:solidFill>
                            <a:srgbClr val="000000"/>
                          </a:solidFill>
                          <a:effectLst/>
                          <a:latin typeface="Arial" panose="020B0604020202020204" pitchFamily="34" charset="0"/>
                        </a:rPr>
                        <a:t>Release dates</a:t>
                      </a:r>
                    </a:p>
                  </a:txBody>
                  <a:tcPr marL="7620" marR="7620" marT="7620" marB="0" anchor="ctr"/>
                </a:tc>
                <a:tc>
                  <a:txBody>
                    <a:bodyPr/>
                    <a:lstStyle/>
                    <a:p>
                      <a:pPr algn="ctr" fontAlgn="ctr"/>
                      <a:r>
                        <a:rPr lang="en-US" sz="1400" b="1" i="0" u="none" strike="noStrike" dirty="0">
                          <a:solidFill>
                            <a:srgbClr val="000000"/>
                          </a:solidFill>
                          <a:effectLst/>
                          <a:latin typeface="Arial" panose="020B0604020202020204" pitchFamily="34" charset="0"/>
                        </a:rPr>
                        <a:t>Other WGs (potential colocation)</a:t>
                      </a:r>
                    </a:p>
                  </a:txBody>
                  <a:tcPr marL="7620" marR="7620" marT="7620" marB="0" anchor="ctr"/>
                </a:tc>
                <a:extLst>
                  <a:ext uri="{0D108BD9-81ED-4DB2-BD59-A6C34878D82A}">
                    <a16:rowId xmlns:a16="http://schemas.microsoft.com/office/drawing/2014/main" val="257416517"/>
                  </a:ext>
                </a:extLst>
              </a:tr>
              <a:tr h="370840">
                <a:tc>
                  <a:txBody>
                    <a:bodyPr/>
                    <a:lstStyle/>
                    <a:p>
                      <a:pPr algn="ctr"/>
                      <a:r>
                        <a:rPr lang="en-US" altLang="zh-CN" sz="1400" b="1" dirty="0">
                          <a:highlight>
                            <a:srgbClr val="C0C0C0"/>
                          </a:highlight>
                          <a:latin typeface="+mn-lt"/>
                        </a:rPr>
                        <a:t>SA5#153</a:t>
                      </a:r>
                      <a:endParaRPr lang="zh-CN" altLang="en-US" sz="1400" b="1" dirty="0">
                        <a:highlight>
                          <a:srgbClr val="C0C0C0"/>
                        </a:highlight>
                        <a:latin typeface="+mn-lt"/>
                      </a:endParaRPr>
                    </a:p>
                  </a:txBody>
                  <a:tcPr/>
                </a:tc>
                <a:tc>
                  <a:txBody>
                    <a:bodyPr/>
                    <a:lstStyle/>
                    <a:p>
                      <a:r>
                        <a:rPr lang="en-US" altLang="zh-CN" sz="1400" dirty="0">
                          <a:highlight>
                            <a:srgbClr val="C0C0C0"/>
                          </a:highlight>
                          <a:latin typeface="+mn-lt"/>
                        </a:rPr>
                        <a:t>29 Jan 2024 – 2 Feb 2024</a:t>
                      </a:r>
                      <a:endParaRPr lang="zh-CN" altLang="en-US" sz="1400" dirty="0">
                        <a:highlight>
                          <a:srgbClr val="C0C0C0"/>
                        </a:highlight>
                        <a:latin typeface="+mn-lt"/>
                      </a:endParaRPr>
                    </a:p>
                  </a:txBody>
                  <a:tcPr/>
                </a:tc>
                <a:tc>
                  <a:txBody>
                    <a:bodyPr/>
                    <a:lstStyle/>
                    <a:p>
                      <a:r>
                        <a:rPr lang="en-US" altLang="zh-CN" sz="1400" dirty="0">
                          <a:highlight>
                            <a:srgbClr val="C0C0C0"/>
                          </a:highlight>
                          <a:latin typeface="+mn-lt"/>
                        </a:rPr>
                        <a:t>Sevilla, ES</a:t>
                      </a:r>
                      <a:endParaRPr lang="zh-CN" altLang="en-US" sz="1400" dirty="0">
                        <a:highlight>
                          <a:srgbClr val="C0C0C0"/>
                        </a:highlight>
                        <a:latin typeface="+mn-lt"/>
                      </a:endParaRPr>
                    </a:p>
                  </a:txBody>
                  <a:tcPr/>
                </a:tc>
                <a:tc>
                  <a:txBody>
                    <a:bodyPr/>
                    <a:lstStyle/>
                    <a:p>
                      <a:endParaRPr lang="zh-CN" altLang="en-US" sz="1400" dirty="0">
                        <a:highlight>
                          <a:srgbClr val="C0C0C0"/>
                        </a:highlight>
                        <a:latin typeface="+mn-lt"/>
                      </a:endParaRPr>
                    </a:p>
                  </a:txBody>
                  <a:tcPr/>
                </a:tc>
                <a:tc>
                  <a:txBody>
                    <a:bodyPr/>
                    <a:lstStyle/>
                    <a:p>
                      <a:r>
                        <a:rPr lang="en-US" altLang="zh-CN" sz="1400" dirty="0">
                          <a:highlight>
                            <a:srgbClr val="C0C0C0"/>
                          </a:highlight>
                          <a:latin typeface="+mn-lt"/>
                        </a:rPr>
                        <a:t>SA3 LI</a:t>
                      </a:r>
                      <a:endParaRPr lang="zh-CN" altLang="en-US" sz="1400" dirty="0">
                        <a:highlight>
                          <a:srgbClr val="C0C0C0"/>
                        </a:highlight>
                        <a:latin typeface="+mn-lt"/>
                      </a:endParaRPr>
                    </a:p>
                  </a:txBody>
                  <a:tcPr/>
                </a:tc>
                <a:extLst>
                  <a:ext uri="{0D108BD9-81ED-4DB2-BD59-A6C34878D82A}">
                    <a16:rowId xmlns:a16="http://schemas.microsoft.com/office/drawing/2014/main" val="499267761"/>
                  </a:ext>
                </a:extLst>
              </a:tr>
              <a:tr h="370840">
                <a:tc>
                  <a:txBody>
                    <a:bodyPr/>
                    <a:lstStyle/>
                    <a:p>
                      <a:pPr algn="ctr"/>
                      <a:r>
                        <a:rPr lang="en-US" altLang="zh-CN" sz="1400" b="1" dirty="0">
                          <a:highlight>
                            <a:srgbClr val="C0C0C0"/>
                          </a:highlight>
                          <a:latin typeface="+mn-lt"/>
                        </a:rPr>
                        <a:t>SA#103</a:t>
                      </a:r>
                      <a:endParaRPr lang="zh-CN" altLang="en-US" sz="1400" b="1" dirty="0">
                        <a:highlight>
                          <a:srgbClr val="C0C0C0"/>
                        </a:highlight>
                        <a:latin typeface="+mn-lt"/>
                      </a:endParaRPr>
                    </a:p>
                  </a:txBody>
                  <a:tcPr>
                    <a:solidFill>
                      <a:schemeClr val="accent6">
                        <a:lumMod val="40000"/>
                        <a:lumOff val="60000"/>
                      </a:schemeClr>
                    </a:solidFill>
                  </a:tcPr>
                </a:tc>
                <a:tc>
                  <a:txBody>
                    <a:bodyPr/>
                    <a:lstStyle/>
                    <a:p>
                      <a:r>
                        <a:rPr lang="en-US" altLang="zh-CN" sz="1400" dirty="0">
                          <a:highlight>
                            <a:srgbClr val="C0C0C0"/>
                          </a:highlight>
                          <a:latin typeface="+mn-lt"/>
                        </a:rPr>
                        <a:t>19 Mar 2024 - 22 Mar 2024</a:t>
                      </a:r>
                      <a:endParaRPr lang="zh-CN" altLang="en-US" sz="1400" dirty="0">
                        <a:highlight>
                          <a:srgbClr val="C0C0C0"/>
                        </a:highlight>
                        <a:latin typeface="+mn-lt"/>
                      </a:endParaRPr>
                    </a:p>
                  </a:txBody>
                  <a:tcPr>
                    <a:solidFill>
                      <a:schemeClr val="accent6">
                        <a:lumMod val="40000"/>
                        <a:lumOff val="60000"/>
                      </a:schemeClr>
                    </a:solidFill>
                  </a:tcPr>
                </a:tc>
                <a:tc>
                  <a:txBody>
                    <a:bodyPr/>
                    <a:lstStyle/>
                    <a:p>
                      <a:r>
                        <a:rPr lang="en-US" altLang="zh-CN" sz="1400" dirty="0">
                          <a:highlight>
                            <a:srgbClr val="C0C0C0"/>
                          </a:highlight>
                          <a:latin typeface="+mn-lt"/>
                        </a:rPr>
                        <a:t>Maastricht , NL</a:t>
                      </a:r>
                      <a:endParaRPr lang="zh-CN" altLang="en-US" sz="1400" dirty="0">
                        <a:highlight>
                          <a:srgbClr val="C0C0C0"/>
                        </a:highlight>
                        <a:latin typeface="+mn-lt"/>
                      </a:endParaRPr>
                    </a:p>
                  </a:txBody>
                  <a:tcPr>
                    <a:solidFill>
                      <a:schemeClr val="accent6">
                        <a:lumMod val="40000"/>
                        <a:lumOff val="60000"/>
                      </a:schemeClr>
                    </a:solidFill>
                  </a:tcPr>
                </a:tc>
                <a:tc>
                  <a:txBody>
                    <a:bodyPr/>
                    <a:lstStyle/>
                    <a:p>
                      <a:r>
                        <a:rPr lang="en-US" altLang="zh-CN" sz="1400" dirty="0">
                          <a:highlight>
                            <a:srgbClr val="C0C0C0"/>
                          </a:highlight>
                          <a:latin typeface="+mn-lt"/>
                        </a:rPr>
                        <a:t>Rel-18 freeze</a:t>
                      </a:r>
                      <a:endParaRPr lang="zh-CN" altLang="en-US" sz="1400" dirty="0">
                        <a:highlight>
                          <a:srgbClr val="C0C0C0"/>
                        </a:highlight>
                        <a:latin typeface="+mn-lt"/>
                      </a:endParaRPr>
                    </a:p>
                  </a:txBody>
                  <a:tcPr>
                    <a:solidFill>
                      <a:schemeClr val="accent6">
                        <a:lumMod val="40000"/>
                        <a:lumOff val="60000"/>
                      </a:schemeClr>
                    </a:solidFill>
                  </a:tcPr>
                </a:tc>
                <a:tc>
                  <a:txBody>
                    <a:bodyPr/>
                    <a:lstStyle/>
                    <a:p>
                      <a:endParaRPr lang="zh-CN" altLang="en-US" sz="1400" dirty="0">
                        <a:highlight>
                          <a:srgbClr val="C0C0C0"/>
                        </a:highlight>
                        <a:latin typeface="+mn-lt"/>
                      </a:endParaRPr>
                    </a:p>
                  </a:txBody>
                  <a:tcPr>
                    <a:solidFill>
                      <a:schemeClr val="accent6">
                        <a:lumMod val="40000"/>
                        <a:lumOff val="60000"/>
                      </a:schemeClr>
                    </a:solidFill>
                  </a:tcPr>
                </a:tc>
                <a:extLst>
                  <a:ext uri="{0D108BD9-81ED-4DB2-BD59-A6C34878D82A}">
                    <a16:rowId xmlns:a16="http://schemas.microsoft.com/office/drawing/2014/main" val="1858617913"/>
                  </a:ext>
                </a:extLst>
              </a:tr>
              <a:tr h="370840">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highlight>
                            <a:srgbClr val="C0C0C0"/>
                          </a:highlight>
                          <a:latin typeface="+mn-lt"/>
                        </a:rPr>
                        <a:t>SA5#154</a:t>
                      </a:r>
                      <a:endParaRPr lang="zh-CN" altLang="en-US" sz="1400" b="1" dirty="0">
                        <a:highlight>
                          <a:srgbClr val="C0C0C0"/>
                        </a:highlight>
                        <a:latin typeface="+mn-lt"/>
                      </a:endParaRPr>
                    </a:p>
                  </a:txBody>
                  <a:tcPr/>
                </a:tc>
                <a:tc>
                  <a:txBody>
                    <a:bodyPr/>
                    <a:lstStyle/>
                    <a:p>
                      <a:r>
                        <a:rPr lang="en-US" altLang="zh-CN" sz="1400" dirty="0">
                          <a:highlight>
                            <a:srgbClr val="C0C0C0"/>
                          </a:highlight>
                          <a:latin typeface="+mn-lt"/>
                        </a:rPr>
                        <a:t>15 Apr 2024 - 19 Apr 2024 </a:t>
                      </a:r>
                      <a:endParaRPr lang="zh-CN" altLang="en-US" sz="1400" dirty="0">
                        <a:highlight>
                          <a:srgbClr val="C0C0C0"/>
                        </a:highlight>
                        <a:latin typeface="+mn-lt"/>
                      </a:endParaRPr>
                    </a:p>
                  </a:txBody>
                  <a:tcPr/>
                </a:tc>
                <a:tc>
                  <a:txBody>
                    <a:bodyPr/>
                    <a:lstStyle/>
                    <a:p>
                      <a:r>
                        <a:rPr lang="en-US" altLang="zh-CN" sz="1400">
                          <a:highlight>
                            <a:srgbClr val="C0C0C0"/>
                          </a:highlight>
                          <a:latin typeface="+mn-lt"/>
                        </a:rPr>
                        <a:t>Changsha </a:t>
                      </a:r>
                      <a:r>
                        <a:rPr lang="en-US" altLang="zh-CN" sz="1400" dirty="0">
                          <a:highlight>
                            <a:srgbClr val="C0C0C0"/>
                          </a:highlight>
                          <a:latin typeface="+mn-lt"/>
                        </a:rPr>
                        <a:t>, CN</a:t>
                      </a:r>
                      <a:endParaRPr lang="zh-CN" altLang="en-US" sz="1400" dirty="0">
                        <a:highlight>
                          <a:srgbClr val="C0C0C0"/>
                        </a:highlight>
                        <a:latin typeface="+mn-lt"/>
                      </a:endParaRPr>
                    </a:p>
                  </a:txBody>
                  <a:tcPr/>
                </a:tc>
                <a:tc>
                  <a:txBody>
                    <a:bodyPr/>
                    <a:lstStyle/>
                    <a:p>
                      <a:endParaRPr lang="zh-CN" altLang="en-US" sz="1400" dirty="0">
                        <a:highlight>
                          <a:srgbClr val="C0C0C0"/>
                        </a:highlight>
                        <a:latin typeface="+mn-lt"/>
                      </a:endParaRPr>
                    </a:p>
                  </a:txBody>
                  <a:tcPr/>
                </a:tc>
                <a:tc>
                  <a:txBody>
                    <a:bodyPr/>
                    <a:lstStyle/>
                    <a:p>
                      <a:r>
                        <a:rPr lang="en-US" altLang="zh-CN" sz="1400" dirty="0">
                          <a:highlight>
                            <a:srgbClr val="C0C0C0"/>
                          </a:highlight>
                          <a:latin typeface="+mn-lt"/>
                        </a:rPr>
                        <a:t>CT WGs, SA WGs, RAN WGs</a:t>
                      </a:r>
                      <a:endParaRPr lang="zh-CN" altLang="en-US" sz="1400" dirty="0">
                        <a:highlight>
                          <a:srgbClr val="C0C0C0"/>
                        </a:highlight>
                        <a:latin typeface="+mn-lt"/>
                      </a:endParaRPr>
                    </a:p>
                  </a:txBody>
                  <a:tcPr/>
                </a:tc>
                <a:extLst>
                  <a:ext uri="{0D108BD9-81ED-4DB2-BD59-A6C34878D82A}">
                    <a16:rowId xmlns:a16="http://schemas.microsoft.com/office/drawing/2014/main" val="3103087858"/>
                  </a:ext>
                </a:extLst>
              </a:tr>
              <a:tr h="370840">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highlight>
                            <a:srgbClr val="C0C0C0"/>
                          </a:highlight>
                          <a:latin typeface="+mn-lt"/>
                        </a:rPr>
                        <a:t>SA5#155</a:t>
                      </a:r>
                      <a:endParaRPr lang="zh-CN" altLang="en-US" sz="1400" b="1" dirty="0">
                        <a:highlight>
                          <a:srgbClr val="C0C0C0"/>
                        </a:highlight>
                        <a:latin typeface="+mn-lt"/>
                      </a:endParaRPr>
                    </a:p>
                  </a:txBody>
                  <a:tcPr/>
                </a:tc>
                <a:tc>
                  <a:txBody>
                    <a:bodyPr/>
                    <a:lstStyle/>
                    <a:p>
                      <a:r>
                        <a:rPr lang="en-US" altLang="zh-CN" sz="1400" dirty="0">
                          <a:highlight>
                            <a:srgbClr val="C0C0C0"/>
                          </a:highlight>
                          <a:latin typeface="+mn-lt"/>
                        </a:rPr>
                        <a:t>27 May 2024 - 31 May 2024</a:t>
                      </a:r>
                      <a:endParaRPr lang="zh-CN" altLang="en-US" sz="1400" dirty="0">
                        <a:highlight>
                          <a:srgbClr val="C0C0C0"/>
                        </a:highlight>
                        <a:latin typeface="+mn-lt"/>
                      </a:endParaRPr>
                    </a:p>
                  </a:txBody>
                  <a:tcPr/>
                </a:tc>
                <a:tc>
                  <a:txBody>
                    <a:bodyPr/>
                    <a:lstStyle/>
                    <a:p>
                      <a:r>
                        <a:rPr lang="en-US" altLang="zh-CN" sz="1400" dirty="0" err="1">
                          <a:highlight>
                            <a:srgbClr val="C0C0C0"/>
                          </a:highlight>
                          <a:latin typeface="+mn-lt"/>
                        </a:rPr>
                        <a:t>Jeju</a:t>
                      </a:r>
                      <a:r>
                        <a:rPr lang="en-US" altLang="zh-CN" sz="1400" dirty="0">
                          <a:highlight>
                            <a:srgbClr val="C0C0C0"/>
                          </a:highlight>
                          <a:latin typeface="+mn-lt"/>
                        </a:rPr>
                        <a:t>, KR</a:t>
                      </a:r>
                      <a:endParaRPr lang="zh-CN" altLang="en-US" sz="1400" dirty="0">
                        <a:highlight>
                          <a:srgbClr val="C0C0C0"/>
                        </a:highlight>
                        <a:latin typeface="+mn-lt"/>
                      </a:endParaRPr>
                    </a:p>
                  </a:txBody>
                  <a:tcPr/>
                </a:tc>
                <a:tc>
                  <a:txBody>
                    <a:bodyPr/>
                    <a:lstStyle/>
                    <a:p>
                      <a:endParaRPr lang="zh-CN" altLang="en-US" sz="1400">
                        <a:highlight>
                          <a:srgbClr val="C0C0C0"/>
                        </a:highlight>
                        <a:latin typeface="+mn-lt"/>
                      </a:endParaRPr>
                    </a:p>
                  </a:txBody>
                  <a:tcPr/>
                </a:tc>
                <a:tc>
                  <a:txBody>
                    <a:bodyPr/>
                    <a:lstStyle/>
                    <a:p>
                      <a:r>
                        <a:rPr lang="en-US" altLang="zh-CN" sz="1400" dirty="0">
                          <a:highlight>
                            <a:srgbClr val="C0C0C0"/>
                          </a:highlight>
                          <a:latin typeface="+mn-lt"/>
                        </a:rPr>
                        <a:t>SA WGs</a:t>
                      </a:r>
                      <a:endParaRPr lang="zh-CN" altLang="en-US" sz="1400" dirty="0">
                        <a:highlight>
                          <a:srgbClr val="C0C0C0"/>
                        </a:highlight>
                        <a:latin typeface="+mn-lt"/>
                      </a:endParaRPr>
                    </a:p>
                  </a:txBody>
                  <a:tcPr/>
                </a:tc>
                <a:extLst>
                  <a:ext uri="{0D108BD9-81ED-4DB2-BD59-A6C34878D82A}">
                    <a16:rowId xmlns:a16="http://schemas.microsoft.com/office/drawing/2014/main" val="4082371747"/>
                  </a:ext>
                </a:extLst>
              </a:tr>
              <a:tr h="370840">
                <a:tc>
                  <a:txBody>
                    <a:bodyPr/>
                    <a:lstStyle/>
                    <a:p>
                      <a:pPr algn="ctr"/>
                      <a:r>
                        <a:rPr lang="en-US" altLang="zh-CN" sz="1400" b="1" dirty="0">
                          <a:highlight>
                            <a:srgbClr val="C0C0C0"/>
                          </a:highlight>
                          <a:latin typeface="+mn-lt"/>
                        </a:rPr>
                        <a:t>SA#104</a:t>
                      </a:r>
                      <a:endParaRPr lang="zh-CN" altLang="en-US" sz="1400" b="1" dirty="0">
                        <a:highlight>
                          <a:srgbClr val="C0C0C0"/>
                        </a:highlight>
                        <a:latin typeface="+mn-lt"/>
                      </a:endParaRPr>
                    </a:p>
                  </a:txBody>
                  <a:tcPr>
                    <a:solidFill>
                      <a:schemeClr val="accent6">
                        <a:lumMod val="40000"/>
                        <a:lumOff val="60000"/>
                      </a:schemeClr>
                    </a:solidFill>
                  </a:tcPr>
                </a:tc>
                <a:tc>
                  <a:txBody>
                    <a:bodyPr/>
                    <a:lstStyle/>
                    <a:p>
                      <a:r>
                        <a:rPr lang="en-US" altLang="zh-CN" sz="1400" dirty="0">
                          <a:highlight>
                            <a:srgbClr val="C0C0C0"/>
                          </a:highlight>
                          <a:latin typeface="+mn-lt"/>
                        </a:rPr>
                        <a:t>18 Jun 2024 - 21 Jun 2024</a:t>
                      </a:r>
                      <a:endParaRPr lang="zh-CN" altLang="en-US" sz="1400" dirty="0">
                        <a:highlight>
                          <a:srgbClr val="C0C0C0"/>
                        </a:highlight>
                        <a:latin typeface="+mn-lt"/>
                      </a:endParaRPr>
                    </a:p>
                  </a:txBody>
                  <a:tcPr>
                    <a:solidFill>
                      <a:schemeClr val="accent6">
                        <a:lumMod val="40000"/>
                        <a:lumOff val="60000"/>
                      </a:schemeClr>
                    </a:solidFill>
                  </a:tcPr>
                </a:tc>
                <a:tc>
                  <a:txBody>
                    <a:bodyPr/>
                    <a:lstStyle/>
                    <a:p>
                      <a:r>
                        <a:rPr lang="en-US" altLang="zh-CN" sz="1400" dirty="0">
                          <a:highlight>
                            <a:srgbClr val="C0C0C0"/>
                          </a:highlight>
                          <a:latin typeface="+mn-lt"/>
                        </a:rPr>
                        <a:t>Shanghai , CN</a:t>
                      </a:r>
                      <a:endParaRPr lang="zh-CN" altLang="en-US" sz="1400" dirty="0">
                        <a:highlight>
                          <a:srgbClr val="C0C0C0"/>
                        </a:highlight>
                        <a:latin typeface="+mn-lt"/>
                      </a:endParaRPr>
                    </a:p>
                  </a:txBody>
                  <a:tcPr>
                    <a:solidFill>
                      <a:schemeClr val="accent6">
                        <a:lumMod val="40000"/>
                        <a:lumOff val="60000"/>
                      </a:schemeClr>
                    </a:solidFill>
                  </a:tcPr>
                </a:tc>
                <a:tc>
                  <a:txBody>
                    <a:bodyPr/>
                    <a:lstStyle/>
                    <a:p>
                      <a:endParaRPr lang="zh-CN" altLang="en-US" sz="1400" dirty="0">
                        <a:highlight>
                          <a:srgbClr val="C0C0C0"/>
                        </a:highlight>
                        <a:latin typeface="+mn-lt"/>
                      </a:endParaRPr>
                    </a:p>
                  </a:txBody>
                  <a:tcPr>
                    <a:solidFill>
                      <a:schemeClr val="accent6">
                        <a:lumMod val="40000"/>
                        <a:lumOff val="60000"/>
                      </a:schemeClr>
                    </a:solidFill>
                  </a:tcPr>
                </a:tc>
                <a:tc>
                  <a:txBody>
                    <a:bodyPr/>
                    <a:lstStyle/>
                    <a:p>
                      <a:endParaRPr lang="zh-CN" altLang="en-US" sz="1400" dirty="0">
                        <a:highlight>
                          <a:srgbClr val="C0C0C0"/>
                        </a:highlight>
                        <a:latin typeface="+mn-lt"/>
                      </a:endParaRPr>
                    </a:p>
                  </a:txBody>
                  <a:tcPr>
                    <a:solidFill>
                      <a:schemeClr val="accent6">
                        <a:lumMod val="40000"/>
                        <a:lumOff val="60000"/>
                      </a:schemeClr>
                    </a:solidFill>
                  </a:tcPr>
                </a:tc>
                <a:extLst>
                  <a:ext uri="{0D108BD9-81ED-4DB2-BD59-A6C34878D82A}">
                    <a16:rowId xmlns:a16="http://schemas.microsoft.com/office/drawing/2014/main" val="2383619715"/>
                  </a:ext>
                </a:extLst>
              </a:tr>
              <a:tr h="370840">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highlight>
                            <a:srgbClr val="C0C0C0"/>
                          </a:highlight>
                          <a:latin typeface="+mn-lt"/>
                        </a:rPr>
                        <a:t>SA5#156</a:t>
                      </a:r>
                      <a:endParaRPr lang="zh-CN" altLang="en-US" sz="1400" b="1" dirty="0">
                        <a:highlight>
                          <a:srgbClr val="C0C0C0"/>
                        </a:highlight>
                        <a:latin typeface="+mn-lt"/>
                      </a:endParaRPr>
                    </a:p>
                  </a:txBody>
                  <a:tcPr/>
                </a:tc>
                <a:tc>
                  <a:txBody>
                    <a:bodyPr/>
                    <a:lstStyle/>
                    <a:p>
                      <a:r>
                        <a:rPr lang="en-US" altLang="zh-CN" sz="1400" dirty="0">
                          <a:highlight>
                            <a:srgbClr val="C0C0C0"/>
                          </a:highlight>
                          <a:latin typeface="+mn-lt"/>
                        </a:rPr>
                        <a:t>19 Aug 2024 - 23 Aug 2024 </a:t>
                      </a:r>
                      <a:endParaRPr lang="zh-CN" altLang="en-US" sz="1400" dirty="0">
                        <a:highlight>
                          <a:srgbClr val="C0C0C0"/>
                        </a:highlight>
                        <a:latin typeface="+mn-lt"/>
                      </a:endParaRPr>
                    </a:p>
                  </a:txBody>
                  <a:tcPr/>
                </a:tc>
                <a:tc>
                  <a:txBody>
                    <a:bodyPr/>
                    <a:lstStyle/>
                    <a:p>
                      <a:r>
                        <a:rPr lang="en-US" altLang="zh-CN" sz="1400" dirty="0">
                          <a:highlight>
                            <a:srgbClr val="C0C0C0"/>
                          </a:highlight>
                          <a:latin typeface="+mn-lt"/>
                        </a:rPr>
                        <a:t>Maastricht , NL</a:t>
                      </a:r>
                      <a:endParaRPr lang="zh-CN" altLang="en-US" sz="1400" dirty="0">
                        <a:highlight>
                          <a:srgbClr val="C0C0C0"/>
                        </a:highlight>
                        <a:latin typeface="+mn-lt"/>
                      </a:endParaRPr>
                    </a:p>
                  </a:txBody>
                  <a:tcPr/>
                </a:tc>
                <a:tc>
                  <a:txBody>
                    <a:bodyPr/>
                    <a:lstStyle/>
                    <a:p>
                      <a:endParaRPr lang="zh-CN" altLang="en-US" sz="1400">
                        <a:highlight>
                          <a:srgbClr val="C0C0C0"/>
                        </a:highlight>
                        <a:latin typeface="+mn-lt"/>
                      </a:endParaRPr>
                    </a:p>
                  </a:txBody>
                  <a:tcPr/>
                </a:tc>
                <a:tc>
                  <a:txBody>
                    <a:bodyPr/>
                    <a:lstStyle/>
                    <a:p>
                      <a:r>
                        <a:rPr lang="en-US" altLang="zh-CN" sz="1400" dirty="0">
                          <a:highlight>
                            <a:srgbClr val="C0C0C0"/>
                          </a:highlight>
                          <a:latin typeface="+mn-lt"/>
                        </a:rPr>
                        <a:t>CT WGs, SA WGs, RAN WGs</a:t>
                      </a:r>
                      <a:endParaRPr lang="zh-CN" altLang="en-US" sz="1400" dirty="0">
                        <a:highlight>
                          <a:srgbClr val="C0C0C0"/>
                        </a:highlight>
                        <a:latin typeface="+mn-lt"/>
                      </a:endParaRPr>
                    </a:p>
                  </a:txBody>
                  <a:tcPr/>
                </a:tc>
                <a:extLst>
                  <a:ext uri="{0D108BD9-81ED-4DB2-BD59-A6C34878D82A}">
                    <a16:rowId xmlns:a16="http://schemas.microsoft.com/office/drawing/2014/main" val="294041893"/>
                  </a:ext>
                </a:extLst>
              </a:tr>
              <a:tr h="370840">
                <a:tc>
                  <a:txBody>
                    <a:bodyPr/>
                    <a:lstStyle/>
                    <a:p>
                      <a:pPr algn="ctr"/>
                      <a:r>
                        <a:rPr lang="en-US" altLang="zh-CN" sz="1400" b="1" dirty="0">
                          <a:highlight>
                            <a:srgbClr val="C0C0C0"/>
                          </a:highlight>
                          <a:latin typeface="+mn-lt"/>
                        </a:rPr>
                        <a:t>SA#105</a:t>
                      </a:r>
                      <a:endParaRPr lang="zh-CN" altLang="en-US" sz="1400" b="1" dirty="0">
                        <a:highlight>
                          <a:srgbClr val="C0C0C0"/>
                        </a:highlight>
                        <a:latin typeface="+mn-lt"/>
                      </a:endParaRPr>
                    </a:p>
                  </a:txBody>
                  <a:tcPr>
                    <a:solidFill>
                      <a:schemeClr val="accent6">
                        <a:lumMod val="40000"/>
                        <a:lumOff val="60000"/>
                      </a:schemeClr>
                    </a:solidFill>
                  </a:tcPr>
                </a:tc>
                <a:tc>
                  <a:txBody>
                    <a:bodyPr/>
                    <a:lstStyle/>
                    <a:p>
                      <a:r>
                        <a:rPr lang="en-US" altLang="zh-CN" sz="1400" dirty="0">
                          <a:highlight>
                            <a:srgbClr val="C0C0C0"/>
                          </a:highlight>
                          <a:latin typeface="+mn-lt"/>
                        </a:rPr>
                        <a:t>10 Sep 2024 - 13 Sep 2024</a:t>
                      </a:r>
                      <a:endParaRPr lang="zh-CN" altLang="en-US" sz="1400" dirty="0">
                        <a:highlight>
                          <a:srgbClr val="C0C0C0"/>
                        </a:highlight>
                        <a:latin typeface="+mn-lt"/>
                      </a:endParaRPr>
                    </a:p>
                  </a:txBody>
                  <a:tcPr>
                    <a:solidFill>
                      <a:schemeClr val="accent6">
                        <a:lumMod val="40000"/>
                        <a:lumOff val="60000"/>
                      </a:schemeClr>
                    </a:solidFill>
                  </a:tcPr>
                </a:tc>
                <a:tc>
                  <a:txBody>
                    <a:bodyPr/>
                    <a:lstStyle/>
                    <a:p>
                      <a:r>
                        <a:rPr lang="en-US" altLang="zh-CN" sz="1400" dirty="0">
                          <a:highlight>
                            <a:srgbClr val="C0C0C0"/>
                          </a:highlight>
                          <a:latin typeface="+mn-lt"/>
                        </a:rPr>
                        <a:t>Melbourne , AU</a:t>
                      </a:r>
                      <a:endParaRPr lang="zh-CN" altLang="en-US" sz="1400" dirty="0">
                        <a:highlight>
                          <a:srgbClr val="C0C0C0"/>
                        </a:highlight>
                        <a:latin typeface="+mn-lt"/>
                      </a:endParaRPr>
                    </a:p>
                  </a:txBody>
                  <a:tcPr>
                    <a:solidFill>
                      <a:schemeClr val="accent6">
                        <a:lumMod val="40000"/>
                        <a:lumOff val="60000"/>
                      </a:schemeClr>
                    </a:solidFill>
                  </a:tcPr>
                </a:tc>
                <a:tc>
                  <a:txBody>
                    <a:bodyPr/>
                    <a:lstStyle/>
                    <a:p>
                      <a:endParaRPr lang="zh-CN" altLang="en-US" sz="1400" dirty="0">
                        <a:highlight>
                          <a:srgbClr val="C0C0C0"/>
                        </a:highlight>
                        <a:latin typeface="+mn-lt"/>
                      </a:endParaRPr>
                    </a:p>
                  </a:txBody>
                  <a:tcPr>
                    <a:solidFill>
                      <a:schemeClr val="accent6">
                        <a:lumMod val="40000"/>
                        <a:lumOff val="60000"/>
                      </a:schemeClr>
                    </a:solidFill>
                  </a:tcPr>
                </a:tc>
                <a:tc>
                  <a:txBody>
                    <a:bodyPr/>
                    <a:lstStyle/>
                    <a:p>
                      <a:endParaRPr lang="zh-CN" altLang="en-US" sz="1400" dirty="0">
                        <a:highlight>
                          <a:srgbClr val="C0C0C0"/>
                        </a:highlight>
                        <a:latin typeface="+mn-lt"/>
                      </a:endParaRPr>
                    </a:p>
                  </a:txBody>
                  <a:tcPr>
                    <a:solidFill>
                      <a:schemeClr val="accent6">
                        <a:lumMod val="40000"/>
                        <a:lumOff val="60000"/>
                      </a:schemeClr>
                    </a:solidFill>
                  </a:tcPr>
                </a:tc>
                <a:extLst>
                  <a:ext uri="{0D108BD9-81ED-4DB2-BD59-A6C34878D82A}">
                    <a16:rowId xmlns:a16="http://schemas.microsoft.com/office/drawing/2014/main" val="3989188346"/>
                  </a:ext>
                </a:extLst>
              </a:tr>
              <a:tr h="370840">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highlight>
                            <a:srgbClr val="B2B2B2"/>
                          </a:highlight>
                          <a:latin typeface="+mn-lt"/>
                        </a:rPr>
                        <a:t>SA5#157</a:t>
                      </a:r>
                      <a:endParaRPr lang="zh-CN" altLang="en-US" sz="1400" b="1" dirty="0">
                        <a:highlight>
                          <a:srgbClr val="B2B2B2"/>
                        </a:highlight>
                        <a:latin typeface="+mn-lt"/>
                      </a:endParaRPr>
                    </a:p>
                  </a:txBody>
                  <a:tcPr/>
                </a:tc>
                <a:tc>
                  <a:txBody>
                    <a:bodyPr/>
                    <a:lstStyle/>
                    <a:p>
                      <a:r>
                        <a:rPr lang="en-US" altLang="zh-CN" sz="1400" dirty="0">
                          <a:highlight>
                            <a:srgbClr val="B2B2B2"/>
                          </a:highlight>
                          <a:latin typeface="+mn-lt"/>
                        </a:rPr>
                        <a:t>14 Oct 2024 - 18 Oct 2024</a:t>
                      </a:r>
                      <a:endParaRPr lang="zh-CN" altLang="en-US" sz="1400" dirty="0">
                        <a:highlight>
                          <a:srgbClr val="B2B2B2"/>
                        </a:highlight>
                        <a:latin typeface="+mn-lt"/>
                      </a:endParaRPr>
                    </a:p>
                  </a:txBody>
                  <a:tcPr/>
                </a:tc>
                <a:tc>
                  <a:txBody>
                    <a:bodyPr/>
                    <a:lstStyle/>
                    <a:p>
                      <a:r>
                        <a:rPr lang="en-US" altLang="zh-CN" sz="1400" dirty="0">
                          <a:highlight>
                            <a:srgbClr val="B2B2B2"/>
                          </a:highlight>
                          <a:latin typeface="+mn-lt"/>
                        </a:rPr>
                        <a:t>Hyderabad , IN</a:t>
                      </a:r>
                      <a:endParaRPr lang="zh-CN" altLang="en-US" sz="1400" dirty="0">
                        <a:highlight>
                          <a:srgbClr val="B2B2B2"/>
                        </a:highlight>
                        <a:latin typeface="+mn-lt"/>
                      </a:endParaRPr>
                    </a:p>
                  </a:txBody>
                  <a:tcPr/>
                </a:tc>
                <a:tc>
                  <a:txBody>
                    <a:bodyPr/>
                    <a:lstStyle/>
                    <a:p>
                      <a:endParaRPr lang="zh-CN" altLang="en-US" sz="1400" dirty="0">
                        <a:highlight>
                          <a:srgbClr val="B2B2B2"/>
                        </a:highlight>
                        <a:latin typeface="+mn-lt"/>
                      </a:endParaRPr>
                    </a:p>
                  </a:txBody>
                  <a:tcPr/>
                </a:tc>
                <a:tc>
                  <a:txBody>
                    <a:bodyPr/>
                    <a:lstStyle/>
                    <a:p>
                      <a:r>
                        <a:rPr lang="en-US" altLang="zh-CN" sz="1400" dirty="0">
                          <a:highlight>
                            <a:srgbClr val="B2B2B2"/>
                          </a:highlight>
                          <a:latin typeface="+mn-lt"/>
                        </a:rPr>
                        <a:t>SA WGs</a:t>
                      </a:r>
                      <a:endParaRPr lang="zh-CN" altLang="en-US" sz="1400" dirty="0">
                        <a:highlight>
                          <a:srgbClr val="B2B2B2"/>
                        </a:highlight>
                        <a:latin typeface="+mn-lt"/>
                      </a:endParaRPr>
                    </a:p>
                  </a:txBody>
                  <a:tcPr/>
                </a:tc>
                <a:extLst>
                  <a:ext uri="{0D108BD9-81ED-4DB2-BD59-A6C34878D82A}">
                    <a16:rowId xmlns:a16="http://schemas.microsoft.com/office/drawing/2014/main" val="882707792"/>
                  </a:ext>
                </a:extLst>
              </a:tr>
              <a:tr h="370840">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highlight>
                            <a:srgbClr val="C0C0C0"/>
                          </a:highlight>
                          <a:latin typeface="+mn-lt"/>
                        </a:rPr>
                        <a:t>SA5#158</a:t>
                      </a:r>
                      <a:endParaRPr lang="zh-CN" altLang="en-US" sz="1400" b="1" dirty="0">
                        <a:highlight>
                          <a:srgbClr val="C0C0C0"/>
                        </a:highlight>
                        <a:latin typeface="+mn-lt"/>
                      </a:endParaRPr>
                    </a:p>
                  </a:txBody>
                  <a:tcPr/>
                </a:tc>
                <a:tc>
                  <a:txBody>
                    <a:bodyPr/>
                    <a:lstStyle/>
                    <a:p>
                      <a:r>
                        <a:rPr lang="en-US" altLang="zh-CN" sz="1400" dirty="0">
                          <a:highlight>
                            <a:srgbClr val="C0C0C0"/>
                          </a:highlight>
                          <a:latin typeface="+mn-lt"/>
                        </a:rPr>
                        <a:t>18 Nov 2024 - 22 Nov 2024</a:t>
                      </a:r>
                      <a:endParaRPr lang="zh-CN" altLang="en-US" sz="1400" dirty="0">
                        <a:highlight>
                          <a:srgbClr val="C0C0C0"/>
                        </a:highlight>
                        <a:latin typeface="+mn-lt"/>
                      </a:endParaRPr>
                    </a:p>
                  </a:txBody>
                  <a:tcPr/>
                </a:tc>
                <a:tc>
                  <a:txBody>
                    <a:bodyPr/>
                    <a:lstStyle/>
                    <a:p>
                      <a:r>
                        <a:rPr lang="en-US" altLang="zh-CN" sz="1400" dirty="0">
                          <a:highlight>
                            <a:srgbClr val="C0C0C0"/>
                          </a:highlight>
                          <a:latin typeface="+mn-lt"/>
                        </a:rPr>
                        <a:t>Orlando , US</a:t>
                      </a:r>
                      <a:endParaRPr lang="zh-CN" altLang="en-US" sz="1400" dirty="0">
                        <a:highlight>
                          <a:srgbClr val="C0C0C0"/>
                        </a:highlight>
                        <a:latin typeface="+mn-lt"/>
                      </a:endParaRPr>
                    </a:p>
                  </a:txBody>
                  <a:tcPr/>
                </a:tc>
                <a:tc>
                  <a:txBody>
                    <a:bodyPr/>
                    <a:lstStyle/>
                    <a:p>
                      <a:endParaRPr lang="zh-CN" altLang="en-US" sz="1400" dirty="0">
                        <a:highlight>
                          <a:srgbClr val="C0C0C0"/>
                        </a:highlight>
                        <a:latin typeface="+mn-lt"/>
                      </a:endParaRPr>
                    </a:p>
                  </a:txBody>
                  <a:tcPr/>
                </a:tc>
                <a:tc>
                  <a:txBody>
                    <a:bodyPr/>
                    <a:lstStyle/>
                    <a:p>
                      <a:r>
                        <a:rPr lang="en-US" altLang="zh-CN" sz="1400" dirty="0">
                          <a:highlight>
                            <a:srgbClr val="C0C0C0"/>
                          </a:highlight>
                          <a:latin typeface="+mn-lt"/>
                        </a:rPr>
                        <a:t>CT WGs, SA WGs, RAN WGs</a:t>
                      </a:r>
                      <a:endParaRPr lang="zh-CN" altLang="en-US" sz="1400" dirty="0">
                        <a:highlight>
                          <a:srgbClr val="C0C0C0"/>
                        </a:highlight>
                        <a:latin typeface="+mn-lt"/>
                      </a:endParaRPr>
                    </a:p>
                  </a:txBody>
                  <a:tcPr/>
                </a:tc>
                <a:extLst>
                  <a:ext uri="{0D108BD9-81ED-4DB2-BD59-A6C34878D82A}">
                    <a16:rowId xmlns:a16="http://schemas.microsoft.com/office/drawing/2014/main" val="3748246202"/>
                  </a:ext>
                </a:extLst>
              </a:tr>
              <a:tr h="370840">
                <a:tc>
                  <a:txBody>
                    <a:bodyPr/>
                    <a:lstStyle/>
                    <a:p>
                      <a:pPr algn="ctr"/>
                      <a:r>
                        <a:rPr lang="en-US" altLang="zh-CN" sz="1400" b="1" dirty="0">
                          <a:latin typeface="+mn-lt"/>
                        </a:rPr>
                        <a:t>SA#106</a:t>
                      </a:r>
                      <a:endParaRPr lang="zh-CN" altLang="en-US" sz="1400" b="1" dirty="0">
                        <a:latin typeface="+mn-lt"/>
                      </a:endParaRPr>
                    </a:p>
                  </a:txBody>
                  <a:tcPr>
                    <a:solidFill>
                      <a:schemeClr val="accent6">
                        <a:lumMod val="40000"/>
                        <a:lumOff val="60000"/>
                      </a:schemeClr>
                    </a:solidFill>
                  </a:tcPr>
                </a:tc>
                <a:tc>
                  <a:txBody>
                    <a:bodyPr/>
                    <a:lstStyle/>
                    <a:p>
                      <a:r>
                        <a:rPr lang="en-US" altLang="zh-CN" sz="1400" dirty="0">
                          <a:latin typeface="+mn-lt"/>
                        </a:rPr>
                        <a:t>10 Dec 2024 - 13 Dec 2024</a:t>
                      </a:r>
                      <a:endParaRPr lang="zh-CN" altLang="en-US" sz="1400" dirty="0">
                        <a:latin typeface="+mn-lt"/>
                      </a:endParaRPr>
                    </a:p>
                  </a:txBody>
                  <a:tcPr>
                    <a:solidFill>
                      <a:schemeClr val="accent6">
                        <a:lumMod val="40000"/>
                        <a:lumOff val="60000"/>
                      </a:schemeClr>
                    </a:solidFill>
                  </a:tcPr>
                </a:tc>
                <a:tc>
                  <a:txBody>
                    <a:bodyPr/>
                    <a:lstStyle/>
                    <a:p>
                      <a:r>
                        <a:rPr lang="en-US" altLang="zh-CN" sz="1400" dirty="0">
                          <a:latin typeface="+mn-lt"/>
                        </a:rPr>
                        <a:t>Madrid , ES</a:t>
                      </a:r>
                      <a:endParaRPr lang="zh-CN" altLang="en-US" sz="1400" dirty="0">
                        <a:latin typeface="+mn-lt"/>
                      </a:endParaRPr>
                    </a:p>
                  </a:txBody>
                  <a:tcPr>
                    <a:solidFill>
                      <a:schemeClr val="accent6">
                        <a:lumMod val="40000"/>
                        <a:lumOff val="60000"/>
                      </a:schemeClr>
                    </a:solidFill>
                  </a:tcPr>
                </a:tc>
                <a:tc>
                  <a:txBody>
                    <a:bodyPr/>
                    <a:lstStyle/>
                    <a:p>
                      <a:endParaRPr lang="zh-CN" altLang="en-US" sz="140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407635465"/>
                  </a:ext>
                </a:extLst>
              </a:tr>
            </a:tbl>
          </a:graphicData>
        </a:graphic>
      </p:graphicFrame>
      <p:sp>
        <p:nvSpPr>
          <p:cNvPr id="4" name="Rectangle 3">
            <a:extLst>
              <a:ext uri="{FF2B5EF4-FFF2-40B4-BE49-F238E27FC236}">
                <a16:creationId xmlns:a16="http://schemas.microsoft.com/office/drawing/2014/main" id="{D323C98B-B5F1-4CEC-9869-2E772328F176}"/>
              </a:ext>
            </a:extLst>
          </p:cNvPr>
          <p:cNvSpPr/>
          <p:nvPr/>
        </p:nvSpPr>
        <p:spPr>
          <a:xfrm>
            <a:off x="530352" y="5701597"/>
            <a:ext cx="11277648" cy="400110"/>
          </a:xfrm>
          <a:prstGeom prst="rect">
            <a:avLst/>
          </a:prstGeom>
        </p:spPr>
        <p:txBody>
          <a:bodyPr wrap="square">
            <a:spAutoFit/>
          </a:bodyPr>
          <a:lstStyle/>
          <a:p>
            <a:pPr marL="381000" indent="-379413">
              <a:spcBef>
                <a:spcPct val="20000"/>
              </a:spcBef>
              <a:buClr>
                <a:srgbClr val="C00000"/>
              </a:buClr>
              <a:buBlip>
                <a:blip r:embed="rId2"/>
              </a:buBlip>
            </a:pPr>
            <a:r>
              <a:rPr lang="en-US" altLang="en-US" sz="2000" kern="0" dirty="0">
                <a:solidFill>
                  <a:prstClr val="black"/>
                </a:solidFill>
                <a:latin typeface="Calibri"/>
              </a:rPr>
              <a:t>Please book your hotel/flight when you received official meeting invitation</a:t>
            </a:r>
          </a:p>
        </p:txBody>
      </p:sp>
    </p:spTree>
    <p:extLst>
      <p:ext uri="{BB962C8B-B14F-4D97-AF65-F5344CB8AC3E}">
        <p14:creationId xmlns:p14="http://schemas.microsoft.com/office/powerpoint/2010/main" val="1780807304"/>
      </p:ext>
    </p:extLst>
  </p:cSld>
  <p:clrMapOvr>
    <a:masterClrMapping/>
  </p:clrMapOvr>
  <p:transition spd="slow"/>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896978-ADB7-4B9F-B520-9A9095F893E9}"/>
              </a:ext>
            </a:extLst>
          </p:cNvPr>
          <p:cNvSpPr>
            <a:spLocks noGrp="1"/>
          </p:cNvSpPr>
          <p:nvPr>
            <p:ph type="title"/>
          </p:nvPr>
        </p:nvSpPr>
        <p:spPr/>
        <p:txBody>
          <a:bodyPr/>
          <a:lstStyle/>
          <a:p>
            <a:r>
              <a:rPr lang="en-US" altLang="zh-CN" dirty="0"/>
              <a:t>3GPP SA &amp; SA5 meeting calendar (2025)</a:t>
            </a:r>
            <a:endParaRPr lang="zh-CN" altLang="en-US" dirty="0"/>
          </a:p>
        </p:txBody>
      </p:sp>
      <p:graphicFrame>
        <p:nvGraphicFramePr>
          <p:cNvPr id="5" name="Table 4">
            <a:extLst>
              <a:ext uri="{FF2B5EF4-FFF2-40B4-BE49-F238E27FC236}">
                <a16:creationId xmlns:a16="http://schemas.microsoft.com/office/drawing/2014/main" id="{EE2ABE0A-6261-4D81-9898-D47AECAEF115}"/>
              </a:ext>
            </a:extLst>
          </p:cNvPr>
          <p:cNvGraphicFramePr>
            <a:graphicFrameLocks noGrp="1"/>
          </p:cNvGraphicFramePr>
          <p:nvPr>
            <p:extLst/>
          </p:nvPr>
        </p:nvGraphicFramePr>
        <p:xfrm>
          <a:off x="719424" y="1339284"/>
          <a:ext cx="11052000" cy="3932166"/>
        </p:xfrm>
        <a:graphic>
          <a:graphicData uri="http://schemas.openxmlformats.org/drawingml/2006/table">
            <a:tbl>
              <a:tblPr firstRow="1" bandRow="1">
                <a:tableStyleId>{5C22544A-7EE6-4342-B048-85BDC9FD1C3A}</a:tableStyleId>
              </a:tblPr>
              <a:tblGrid>
                <a:gridCol w="1803954">
                  <a:extLst>
                    <a:ext uri="{9D8B030D-6E8A-4147-A177-3AD203B41FA5}">
                      <a16:colId xmlns:a16="http://schemas.microsoft.com/office/drawing/2014/main" val="2472396523"/>
                    </a:ext>
                  </a:extLst>
                </a:gridCol>
                <a:gridCol w="2616846">
                  <a:extLst>
                    <a:ext uri="{9D8B030D-6E8A-4147-A177-3AD203B41FA5}">
                      <a16:colId xmlns:a16="http://schemas.microsoft.com/office/drawing/2014/main" val="906508873"/>
                    </a:ext>
                  </a:extLst>
                </a:gridCol>
                <a:gridCol w="2210400">
                  <a:extLst>
                    <a:ext uri="{9D8B030D-6E8A-4147-A177-3AD203B41FA5}">
                      <a16:colId xmlns:a16="http://schemas.microsoft.com/office/drawing/2014/main" val="520459498"/>
                    </a:ext>
                  </a:extLst>
                </a:gridCol>
                <a:gridCol w="1897008">
                  <a:extLst>
                    <a:ext uri="{9D8B030D-6E8A-4147-A177-3AD203B41FA5}">
                      <a16:colId xmlns:a16="http://schemas.microsoft.com/office/drawing/2014/main" val="2192747670"/>
                    </a:ext>
                  </a:extLst>
                </a:gridCol>
                <a:gridCol w="2523792">
                  <a:extLst>
                    <a:ext uri="{9D8B030D-6E8A-4147-A177-3AD203B41FA5}">
                      <a16:colId xmlns:a16="http://schemas.microsoft.com/office/drawing/2014/main" val="2953444473"/>
                    </a:ext>
                  </a:extLst>
                </a:gridCol>
              </a:tblGrid>
              <a:tr h="641908">
                <a:tc>
                  <a:txBody>
                    <a:bodyPr/>
                    <a:lstStyle/>
                    <a:p>
                      <a:pPr marL="0" algn="ctr" defTabSz="1219170" rtl="0" eaLnBrk="1" fontAlgn="ctr" latinLnBrk="0" hangingPunct="1"/>
                      <a:r>
                        <a:rPr lang="en-US" altLang="zh-CN" sz="1400" b="1" i="0" u="none" strike="noStrike" kern="1200" dirty="0">
                          <a:solidFill>
                            <a:srgbClr val="000000"/>
                          </a:solidFill>
                          <a:effectLst/>
                          <a:latin typeface="Arial" panose="020B0604020202020204" pitchFamily="34" charset="0"/>
                          <a:ea typeface="+mn-ea"/>
                          <a:cs typeface="+mn-cs"/>
                        </a:rPr>
                        <a:t>Meeting info</a:t>
                      </a:r>
                      <a:endParaRPr lang="en-US" sz="1400" b="1" i="0" u="none" strike="noStrike" kern="1200" dirty="0">
                        <a:solidFill>
                          <a:srgbClr val="000000"/>
                        </a:solidFill>
                        <a:effectLst/>
                        <a:latin typeface="Arial" panose="020B0604020202020204" pitchFamily="34" charset="0"/>
                        <a:ea typeface="+mn-ea"/>
                        <a:cs typeface="+mn-cs"/>
                      </a:endParaRPr>
                    </a:p>
                  </a:txBody>
                  <a:tcPr marL="7620" marR="7620" marT="7620" marB="0" anchor="ct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endParaRPr lang="en-US" altLang="zh-CN" sz="1400" b="1" i="0" u="none" strike="noStrike" kern="1200" dirty="0">
                        <a:solidFill>
                          <a:srgbClr val="000000"/>
                        </a:solidFill>
                        <a:effectLst/>
                        <a:latin typeface="Arial" panose="020B0604020202020204" pitchFamily="34" charset="0"/>
                        <a:ea typeface="+mn-ea"/>
                        <a:cs typeface="+mn-cs"/>
                      </a:endParaRPr>
                    </a:p>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1400" b="1" i="0" u="none" strike="noStrike" kern="1200" dirty="0" err="1">
                          <a:solidFill>
                            <a:srgbClr val="000000"/>
                          </a:solidFill>
                          <a:effectLst/>
                          <a:latin typeface="Arial" panose="020B0604020202020204" pitchFamily="34" charset="0"/>
                          <a:ea typeface="+mn-ea"/>
                          <a:cs typeface="+mn-cs"/>
                        </a:rPr>
                        <a:t>DateTime</a:t>
                      </a:r>
                      <a:endParaRPr lang="en-US" altLang="zh-CN" sz="1400" b="1" i="0" u="none" strike="noStrike" kern="1200" dirty="0">
                        <a:solidFill>
                          <a:srgbClr val="000000"/>
                        </a:solidFill>
                        <a:effectLst/>
                        <a:latin typeface="Arial" panose="020B0604020202020204" pitchFamily="34" charset="0"/>
                        <a:ea typeface="+mn-ea"/>
                        <a:cs typeface="+mn-cs"/>
                      </a:endParaRPr>
                    </a:p>
                    <a:p>
                      <a:pPr marL="0" algn="ctr" defTabSz="1219170" rtl="0" eaLnBrk="1" fontAlgn="ctr" latinLnBrk="0" hangingPunct="1"/>
                      <a:endParaRPr lang="en-US" sz="1400" b="1" i="0" u="none" strike="noStrike" kern="1200" dirty="0">
                        <a:solidFill>
                          <a:srgbClr val="000000"/>
                        </a:solidFill>
                        <a:effectLst/>
                        <a:latin typeface="Arial" panose="020B0604020202020204" pitchFamily="34" charset="0"/>
                        <a:ea typeface="+mn-ea"/>
                        <a:cs typeface="+mn-cs"/>
                      </a:endParaRP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Location</a:t>
                      </a: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Release dates</a:t>
                      </a: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Other WGs (potential colocation)</a:t>
                      </a:r>
                    </a:p>
                  </a:txBody>
                  <a:tcPr marL="7620" marR="7620" marT="7620" marB="0" anchor="ctr"/>
                </a:tc>
                <a:extLst>
                  <a:ext uri="{0D108BD9-81ED-4DB2-BD59-A6C34878D82A}">
                    <a16:rowId xmlns:a16="http://schemas.microsoft.com/office/drawing/2014/main" val="257416517"/>
                  </a:ext>
                </a:extLst>
              </a:tr>
              <a:tr h="367524">
                <a:tc>
                  <a:txBody>
                    <a:bodyPr/>
                    <a:lstStyle/>
                    <a:p>
                      <a:pPr algn="ctr"/>
                      <a:r>
                        <a:rPr lang="en-US" altLang="zh-CN" sz="1400" b="1" dirty="0">
                          <a:latin typeface="+mn-lt"/>
                        </a:rPr>
                        <a:t>SA5#159</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17 Feb 2025- 21 Feb 2025 </a:t>
                      </a:r>
                      <a:endParaRPr lang="zh-CN" altLang="en-US" sz="1400" kern="1200" dirty="0">
                        <a:solidFill>
                          <a:schemeClr val="dk1"/>
                        </a:solidFill>
                        <a:latin typeface="+mn-lt"/>
                        <a:ea typeface="+mn-ea"/>
                        <a:cs typeface="+mn-cs"/>
                      </a:endParaRPr>
                    </a:p>
                  </a:txBody>
                  <a:tcPr/>
                </a:tc>
                <a:tc>
                  <a:txBody>
                    <a:bodyPr/>
                    <a:lstStyle/>
                    <a:p>
                      <a:r>
                        <a:rPr lang="en-US" altLang="zh-CN" sz="1400" dirty="0">
                          <a:latin typeface="+mn-lt"/>
                        </a:rPr>
                        <a:t>Sophia Antipolis, FR</a:t>
                      </a:r>
                      <a:endParaRPr lang="zh-CN" altLang="en-US" sz="1400" dirty="0">
                        <a:latin typeface="+mn-lt"/>
                      </a:endParaRPr>
                    </a:p>
                  </a:txBody>
                  <a:tcPr/>
                </a:tc>
                <a:tc>
                  <a:txBody>
                    <a:bodyPr/>
                    <a:lstStyle/>
                    <a:p>
                      <a:endParaRPr lang="zh-CN" altLang="en-US" sz="1400" dirty="0">
                        <a:latin typeface="+mn-lt"/>
                      </a:endParaRPr>
                    </a:p>
                  </a:txBody>
                  <a:tcPr/>
                </a:tc>
                <a:tc>
                  <a:txBody>
                    <a:bodyPr/>
                    <a:lstStyle/>
                    <a:p>
                      <a:endParaRPr lang="zh-CN" altLang="en-US" sz="1400" dirty="0">
                        <a:latin typeface="+mn-lt"/>
                      </a:endParaRPr>
                    </a:p>
                  </a:txBody>
                  <a:tcPr/>
                </a:tc>
                <a:extLst>
                  <a:ext uri="{0D108BD9-81ED-4DB2-BD59-A6C34878D82A}">
                    <a16:rowId xmlns:a16="http://schemas.microsoft.com/office/drawing/2014/main" val="499267761"/>
                  </a:ext>
                </a:extLst>
              </a:tr>
              <a:tr h="367524">
                <a:tc>
                  <a:txBody>
                    <a:bodyPr/>
                    <a:lstStyle/>
                    <a:p>
                      <a:pPr algn="ctr"/>
                      <a:r>
                        <a:rPr lang="en-US" altLang="zh-CN" sz="1400" b="1" dirty="0">
                          <a:latin typeface="+mn-lt"/>
                        </a:rPr>
                        <a:t>SA#107</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10 Mar 2025- 14 Mar 2025</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r>
                        <a:rPr lang="en-US" altLang="zh-CN" sz="1400" dirty="0">
                          <a:latin typeface="+mn-lt"/>
                        </a:rPr>
                        <a:t>Incheon, South Korea</a:t>
                      </a:r>
                      <a:endParaRPr lang="zh-CN" altLang="en-US" sz="1400" dirty="0">
                        <a:latin typeface="+mn-lt"/>
                      </a:endParaRPr>
                    </a:p>
                  </a:txBody>
                  <a:tcPr>
                    <a:solidFill>
                      <a:schemeClr val="accent6">
                        <a:lumMod val="40000"/>
                        <a:lumOff val="60000"/>
                      </a:schemeClr>
                    </a:solidFill>
                  </a:tcPr>
                </a:tc>
                <a:tc>
                  <a:txBody>
                    <a:bodyPr/>
                    <a:lstStyle/>
                    <a:p>
                      <a:r>
                        <a:rPr lang="en-US" altLang="zh-CN" sz="1400" dirty="0">
                          <a:latin typeface="+mn-lt"/>
                        </a:rPr>
                        <a:t>6G workshop</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1858617913"/>
                  </a:ext>
                </a:extLst>
              </a:tr>
              <a:tr h="302074">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SA5#160</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07 Apr 2025- 11 Apr 2025</a:t>
                      </a:r>
                      <a:endParaRPr lang="zh-CN" altLang="en-US" sz="1400" kern="1200" dirty="0">
                        <a:solidFill>
                          <a:schemeClr val="dk1"/>
                        </a:solidFill>
                        <a:latin typeface="+mn-lt"/>
                        <a:ea typeface="+mn-ea"/>
                        <a:cs typeface="+mn-cs"/>
                      </a:endParaRPr>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dirty="0">
                          <a:latin typeface="+mn-lt"/>
                        </a:rPr>
                        <a:t>Goteborg, SE</a:t>
                      </a:r>
                      <a:endParaRPr lang="zh-CN" altLang="en-US" sz="1400" dirty="0">
                        <a:latin typeface="+mn-lt"/>
                      </a:endParaRPr>
                    </a:p>
                  </a:txBody>
                  <a:tcPr/>
                </a:tc>
                <a:tc>
                  <a:txBody>
                    <a:bodyPr/>
                    <a:lstStyle/>
                    <a:p>
                      <a:endParaRPr lang="zh-CN" altLang="en-US" sz="1400" dirty="0">
                        <a:latin typeface="+mn-lt"/>
                      </a:endParaRPr>
                    </a:p>
                  </a:txBody>
                  <a:tcPr/>
                </a:tc>
                <a:tc>
                  <a:txBody>
                    <a:bodyPr/>
                    <a:lstStyle/>
                    <a:p>
                      <a:r>
                        <a:rPr lang="en-US" altLang="zh-CN" sz="1400" dirty="0">
                          <a:latin typeface="+mn-lt"/>
                        </a:rPr>
                        <a:t>SA2/3/4/5/6</a:t>
                      </a:r>
                      <a:endParaRPr lang="zh-CN" altLang="en-US" sz="1400" dirty="0">
                        <a:latin typeface="+mn-lt"/>
                      </a:endParaRPr>
                    </a:p>
                  </a:txBody>
                  <a:tcPr/>
                </a:tc>
                <a:extLst>
                  <a:ext uri="{0D108BD9-81ED-4DB2-BD59-A6C34878D82A}">
                    <a16:rowId xmlns:a16="http://schemas.microsoft.com/office/drawing/2014/main" val="3103087858"/>
                  </a:ext>
                </a:extLst>
              </a:tr>
              <a:tr h="302074">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SA5#161</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19 May 2025- 23 May 2025</a:t>
                      </a:r>
                      <a:endParaRPr lang="zh-CN" altLang="en-US" sz="1400" kern="1200" dirty="0">
                        <a:solidFill>
                          <a:schemeClr val="dk1"/>
                        </a:solidFill>
                        <a:latin typeface="+mn-lt"/>
                        <a:ea typeface="+mn-ea"/>
                        <a:cs typeface="+mn-cs"/>
                      </a:endParaRPr>
                    </a:p>
                  </a:txBody>
                  <a:tcPr/>
                </a:tc>
                <a:tc>
                  <a:txBody>
                    <a:bodyPr/>
                    <a:lstStyle/>
                    <a:p>
                      <a:r>
                        <a:rPr lang="en-US" altLang="zh-CN" sz="1400" dirty="0">
                          <a:latin typeface="+mn-lt"/>
                        </a:rPr>
                        <a:t>Fukuoka, Japan</a:t>
                      </a:r>
                      <a:endParaRPr lang="zh-CN" altLang="en-US" sz="1400" dirty="0">
                        <a:latin typeface="+mn-lt"/>
                      </a:endParaRPr>
                    </a:p>
                  </a:txBody>
                  <a:tcPr/>
                </a:tc>
                <a:tc>
                  <a:txBody>
                    <a:bodyPr/>
                    <a:lstStyle/>
                    <a:p>
                      <a:endParaRPr lang="zh-CN" altLang="en-US" sz="1400">
                        <a:latin typeface="+mn-lt"/>
                      </a:endParaRPr>
                    </a:p>
                  </a:txBody>
                  <a:tcPr/>
                </a:tc>
                <a:tc>
                  <a:txBody>
                    <a:bodyPr/>
                    <a:lstStyle/>
                    <a:p>
                      <a:r>
                        <a:rPr lang="en-US" altLang="zh-CN" sz="1400" dirty="0">
                          <a:latin typeface="+mn-lt"/>
                        </a:rPr>
                        <a:t>SA WGs</a:t>
                      </a:r>
                      <a:endParaRPr lang="zh-CN" altLang="en-US" sz="1400" dirty="0">
                        <a:latin typeface="+mn-lt"/>
                      </a:endParaRPr>
                    </a:p>
                  </a:txBody>
                  <a:tcPr/>
                </a:tc>
                <a:extLst>
                  <a:ext uri="{0D108BD9-81ED-4DB2-BD59-A6C34878D82A}">
                    <a16:rowId xmlns:a16="http://schemas.microsoft.com/office/drawing/2014/main" val="4082371747"/>
                  </a:ext>
                </a:extLst>
              </a:tr>
              <a:tr h="302074">
                <a:tc>
                  <a:txBody>
                    <a:bodyPr/>
                    <a:lstStyle/>
                    <a:p>
                      <a:pPr algn="ctr"/>
                      <a:r>
                        <a:rPr lang="en-US" altLang="zh-CN" sz="1400" b="1" dirty="0">
                          <a:latin typeface="+mn-lt"/>
                        </a:rPr>
                        <a:t>SA#108</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09 Jun 2025- 13 Jun 2025</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r>
                        <a:rPr lang="en-US" altLang="zh-CN" sz="1400" dirty="0">
                          <a:latin typeface="+mn-lt"/>
                        </a:rPr>
                        <a:t>Europe</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2383619715"/>
                  </a:ext>
                </a:extLst>
              </a:tr>
              <a:tr h="303476">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SA5#162</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25 Aug 2025- 29 Aug 2025 </a:t>
                      </a:r>
                      <a:endParaRPr lang="zh-CN" altLang="en-US" sz="1400" kern="1200" dirty="0">
                        <a:solidFill>
                          <a:schemeClr val="dk1"/>
                        </a:solidFill>
                        <a:latin typeface="+mn-lt"/>
                        <a:ea typeface="+mn-ea"/>
                        <a:cs typeface="+mn-cs"/>
                      </a:endParaRPr>
                    </a:p>
                  </a:txBody>
                  <a:tcPr/>
                </a:tc>
                <a:tc>
                  <a:txBody>
                    <a:bodyPr/>
                    <a:lstStyle/>
                    <a:p>
                      <a:r>
                        <a:rPr lang="en-US" altLang="zh-CN" sz="1400" dirty="0">
                          <a:latin typeface="+mn-lt"/>
                        </a:rPr>
                        <a:t>Goteborg, SE</a:t>
                      </a:r>
                      <a:endParaRPr lang="zh-CN" altLang="en-US" sz="1400" dirty="0">
                        <a:latin typeface="+mn-lt"/>
                      </a:endParaRPr>
                    </a:p>
                  </a:txBody>
                  <a:tcPr/>
                </a:tc>
                <a:tc>
                  <a:txBody>
                    <a:bodyPr/>
                    <a:lstStyle/>
                    <a:p>
                      <a:endParaRPr lang="zh-CN" altLang="en-US" sz="1400" dirty="0">
                        <a:latin typeface="+mn-lt"/>
                      </a:endParaRPr>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dirty="0">
                          <a:latin typeface="+mn-lt"/>
                        </a:rPr>
                        <a:t>SA WGs/CT WGs</a:t>
                      </a:r>
                      <a:endParaRPr lang="zh-CN" altLang="en-US" sz="1400" dirty="0">
                        <a:latin typeface="+mn-lt"/>
                      </a:endParaRPr>
                    </a:p>
                  </a:txBody>
                  <a:tcPr/>
                </a:tc>
                <a:extLst>
                  <a:ext uri="{0D108BD9-81ED-4DB2-BD59-A6C34878D82A}">
                    <a16:rowId xmlns:a16="http://schemas.microsoft.com/office/drawing/2014/main" val="294041893"/>
                  </a:ext>
                </a:extLst>
              </a:tr>
              <a:tr h="306832">
                <a:tc>
                  <a:txBody>
                    <a:bodyPr/>
                    <a:lstStyle/>
                    <a:p>
                      <a:pPr algn="ctr"/>
                      <a:r>
                        <a:rPr lang="en-US" altLang="zh-CN" sz="1400" b="1" dirty="0">
                          <a:latin typeface="+mn-lt"/>
                        </a:rPr>
                        <a:t>SA#109</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15 Sep 2025- 19 Sep 2025</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r>
                        <a:rPr lang="en-US" altLang="zh-CN" sz="1400" dirty="0">
                          <a:latin typeface="+mn-lt"/>
                        </a:rPr>
                        <a:t>China</a:t>
                      </a:r>
                      <a:endParaRPr lang="zh-CN" altLang="en-US" sz="1400" dirty="0">
                        <a:latin typeface="+mn-lt"/>
                      </a:endParaRPr>
                    </a:p>
                  </a:txBody>
                  <a:tcPr>
                    <a:solidFill>
                      <a:schemeClr val="accent6">
                        <a:lumMod val="40000"/>
                        <a:lumOff val="60000"/>
                      </a:schemeClr>
                    </a:solidFill>
                  </a:tcPr>
                </a:tc>
                <a:tc>
                  <a:txBody>
                    <a:bodyPr/>
                    <a:lstStyle/>
                    <a:p>
                      <a:r>
                        <a:rPr lang="en-US" altLang="zh-CN" sz="1400" dirty="0">
                          <a:latin typeface="+mn-lt"/>
                        </a:rPr>
                        <a:t>Rel-19 freeze</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3989188346"/>
                  </a:ext>
                </a:extLst>
              </a:tr>
              <a:tr h="336402">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SA5#163</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13 Oct 2025- 17 Oct 2025</a:t>
                      </a:r>
                      <a:endParaRPr lang="zh-CN" altLang="en-US" sz="1400" kern="1200" dirty="0">
                        <a:solidFill>
                          <a:schemeClr val="dk1"/>
                        </a:solidFill>
                        <a:latin typeface="+mn-lt"/>
                        <a:ea typeface="+mn-ea"/>
                        <a:cs typeface="+mn-cs"/>
                      </a:endParaRPr>
                    </a:p>
                  </a:txBody>
                  <a:tcPr/>
                </a:tc>
                <a:tc>
                  <a:txBody>
                    <a:bodyPr/>
                    <a:lstStyle/>
                    <a:p>
                      <a:r>
                        <a:rPr lang="en-US" altLang="zh-CN" sz="1400" dirty="0">
                          <a:latin typeface="+mn-lt"/>
                        </a:rPr>
                        <a:t>China</a:t>
                      </a:r>
                      <a:endParaRPr lang="zh-CN" altLang="en-US" sz="1400" dirty="0">
                        <a:latin typeface="+mn-lt"/>
                      </a:endParaRPr>
                    </a:p>
                  </a:txBody>
                  <a:tcPr/>
                </a:tc>
                <a:tc>
                  <a:txBody>
                    <a:bodyPr/>
                    <a:lstStyle/>
                    <a:p>
                      <a:endParaRPr lang="zh-CN" altLang="en-US" sz="1400">
                        <a:latin typeface="+mn-lt"/>
                      </a:endParaRPr>
                    </a:p>
                  </a:txBody>
                  <a:tcPr/>
                </a:tc>
                <a:tc>
                  <a:txBody>
                    <a:bodyPr/>
                    <a:lstStyle/>
                    <a:p>
                      <a:r>
                        <a:rPr lang="en-US" altLang="zh-CN" sz="1400" dirty="0">
                          <a:latin typeface="+mn-lt"/>
                        </a:rPr>
                        <a:t>SA2/3/4/5/6 and CT1/3/4 WGs</a:t>
                      </a:r>
                      <a:endParaRPr lang="zh-CN" altLang="en-US" sz="1400" dirty="0">
                        <a:latin typeface="+mn-lt"/>
                      </a:endParaRPr>
                    </a:p>
                  </a:txBody>
                  <a:tcPr/>
                </a:tc>
                <a:extLst>
                  <a:ext uri="{0D108BD9-81ED-4DB2-BD59-A6C34878D82A}">
                    <a16:rowId xmlns:a16="http://schemas.microsoft.com/office/drawing/2014/main" val="882707792"/>
                  </a:ext>
                </a:extLst>
              </a:tr>
              <a:tr h="319460">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SA5#164</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17 Nov 2025- 21 Nov 2025</a:t>
                      </a:r>
                      <a:endParaRPr lang="zh-CN" altLang="en-US" sz="1400" kern="1200" dirty="0">
                        <a:solidFill>
                          <a:schemeClr val="dk1"/>
                        </a:solidFill>
                        <a:latin typeface="+mn-lt"/>
                        <a:ea typeface="+mn-ea"/>
                        <a:cs typeface="+mn-cs"/>
                      </a:endParaRPr>
                    </a:p>
                  </a:txBody>
                  <a:tcPr/>
                </a:tc>
                <a:tc>
                  <a:txBody>
                    <a:bodyPr/>
                    <a:lstStyle/>
                    <a:p>
                      <a:r>
                        <a:rPr lang="en-US" altLang="zh-CN" sz="1400" dirty="0">
                          <a:latin typeface="+mn-lt"/>
                        </a:rPr>
                        <a:t>US</a:t>
                      </a:r>
                      <a:endParaRPr lang="zh-CN" altLang="en-US" sz="1400" dirty="0">
                        <a:latin typeface="+mn-lt"/>
                      </a:endParaRPr>
                    </a:p>
                  </a:txBody>
                  <a:tcPr/>
                </a:tc>
                <a:tc>
                  <a:txBody>
                    <a:bodyPr/>
                    <a:lstStyle/>
                    <a:p>
                      <a:endParaRPr lang="zh-CN" altLang="en-US" sz="1400">
                        <a:latin typeface="+mn-lt"/>
                      </a:endParaRPr>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dirty="0">
                          <a:latin typeface="+mn-lt"/>
                        </a:rPr>
                        <a:t>CT WGs, SA WGs, RAN WGs</a:t>
                      </a:r>
                      <a:endParaRPr lang="zh-CN" altLang="en-US" sz="1400" dirty="0">
                        <a:latin typeface="+mn-lt"/>
                      </a:endParaRPr>
                    </a:p>
                  </a:txBody>
                  <a:tcPr/>
                </a:tc>
                <a:extLst>
                  <a:ext uri="{0D108BD9-81ED-4DB2-BD59-A6C34878D82A}">
                    <a16:rowId xmlns:a16="http://schemas.microsoft.com/office/drawing/2014/main" val="3748246202"/>
                  </a:ext>
                </a:extLst>
              </a:tr>
              <a:tr h="367524">
                <a:tc>
                  <a:txBody>
                    <a:bodyPr/>
                    <a:lstStyle/>
                    <a:p>
                      <a:pPr algn="ctr"/>
                      <a:r>
                        <a:rPr lang="en-US" altLang="zh-CN" sz="1400" b="1" dirty="0">
                          <a:latin typeface="+mn-lt"/>
                        </a:rPr>
                        <a:t>SA#110</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08 Dec 2025- 12 Dec 2025</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r>
                        <a:rPr lang="en-US" altLang="zh-CN" sz="1400" dirty="0">
                          <a:latin typeface="+mn-lt"/>
                        </a:rPr>
                        <a:t>US</a:t>
                      </a:r>
                      <a:endParaRPr lang="zh-CN" altLang="en-US" sz="1400" dirty="0">
                        <a:latin typeface="+mn-lt"/>
                      </a:endParaRPr>
                    </a:p>
                  </a:txBody>
                  <a:tcPr>
                    <a:solidFill>
                      <a:schemeClr val="accent6">
                        <a:lumMod val="40000"/>
                        <a:lumOff val="60000"/>
                      </a:schemeClr>
                    </a:solidFill>
                  </a:tcPr>
                </a:tc>
                <a:tc>
                  <a:txBody>
                    <a:bodyPr/>
                    <a:lstStyle/>
                    <a:p>
                      <a:endParaRPr lang="zh-CN" altLang="en-US" sz="140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407635465"/>
                  </a:ext>
                </a:extLst>
              </a:tr>
            </a:tbl>
          </a:graphicData>
        </a:graphic>
      </p:graphicFrame>
      <p:sp>
        <p:nvSpPr>
          <p:cNvPr id="4" name="Rectangle 3">
            <a:extLst>
              <a:ext uri="{FF2B5EF4-FFF2-40B4-BE49-F238E27FC236}">
                <a16:creationId xmlns:a16="http://schemas.microsoft.com/office/drawing/2014/main" id="{9FAA57BB-47EF-4D7E-935F-27ED17DAF74C}"/>
              </a:ext>
            </a:extLst>
          </p:cNvPr>
          <p:cNvSpPr/>
          <p:nvPr/>
        </p:nvSpPr>
        <p:spPr>
          <a:xfrm>
            <a:off x="493777" y="5463853"/>
            <a:ext cx="11277648" cy="769441"/>
          </a:xfrm>
          <a:prstGeom prst="rect">
            <a:avLst/>
          </a:prstGeom>
        </p:spPr>
        <p:txBody>
          <a:bodyPr wrap="square">
            <a:spAutoFit/>
          </a:bodyPr>
          <a:lstStyle/>
          <a:p>
            <a:pPr marL="381000" indent="-379413">
              <a:spcBef>
                <a:spcPct val="20000"/>
              </a:spcBef>
              <a:buClr>
                <a:srgbClr val="C00000"/>
              </a:buClr>
              <a:buBlip>
                <a:blip r:embed="rId2"/>
              </a:buBlip>
            </a:pPr>
            <a:r>
              <a:rPr lang="en-US" altLang="en-US" sz="2000" kern="0" dirty="0">
                <a:solidFill>
                  <a:prstClr val="black"/>
                </a:solidFill>
                <a:latin typeface="Calibri"/>
              </a:rPr>
              <a:t>6 f2f SA5 meeting planned in 2025, 3 meetings in Europe, 1 in Japan, 1 in China, 1 in US.</a:t>
            </a:r>
          </a:p>
          <a:p>
            <a:pPr marL="381000" indent="-379413">
              <a:spcBef>
                <a:spcPct val="20000"/>
              </a:spcBef>
              <a:buClr>
                <a:srgbClr val="C00000"/>
              </a:buClr>
              <a:buBlip>
                <a:blip r:embed="rId2"/>
              </a:buBlip>
            </a:pPr>
            <a:r>
              <a:rPr lang="en-US" altLang="en-US" sz="2000" kern="0" dirty="0">
                <a:solidFill>
                  <a:prstClr val="black"/>
                </a:solidFill>
                <a:latin typeface="Calibri"/>
              </a:rPr>
              <a:t>Please book your hotel/flight when you received official meeting invitation</a:t>
            </a:r>
          </a:p>
        </p:txBody>
      </p:sp>
    </p:spTree>
    <p:extLst>
      <p:ext uri="{BB962C8B-B14F-4D97-AF65-F5344CB8AC3E}">
        <p14:creationId xmlns:p14="http://schemas.microsoft.com/office/powerpoint/2010/main" val="1073445891"/>
      </p:ext>
    </p:extLst>
  </p:cSld>
  <p:clrMapOvr>
    <a:masterClrMapping/>
  </p:clrMapOvr>
  <p:transition spd="slow"/>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6B14CAA9-BDA7-4DB1-A5F7-998FB5159FBD}"/>
              </a:ext>
            </a:extLst>
          </p:cNvPr>
          <p:cNvSpPr>
            <a:spLocks noGrp="1"/>
          </p:cNvSpPr>
          <p:nvPr>
            <p:ph type="title"/>
          </p:nvPr>
        </p:nvSpPr>
        <p:spPr>
          <a:xfrm>
            <a:off x="652463" y="228600"/>
            <a:ext cx="9102725" cy="1143000"/>
          </a:xfrm>
        </p:spPr>
        <p:txBody>
          <a:bodyPr/>
          <a:lstStyle/>
          <a:p>
            <a:r>
              <a:rPr lang="en-US" altLang="zh-CN" dirty="0"/>
              <a:t>3GPP SA &amp; SA5 meeting calendar (2026)</a:t>
            </a:r>
            <a:endParaRPr lang="zh-CN" altLang="en-US" dirty="0"/>
          </a:p>
        </p:txBody>
      </p:sp>
      <p:graphicFrame>
        <p:nvGraphicFramePr>
          <p:cNvPr id="5" name="Table 4">
            <a:extLst>
              <a:ext uri="{FF2B5EF4-FFF2-40B4-BE49-F238E27FC236}">
                <a16:creationId xmlns:a16="http://schemas.microsoft.com/office/drawing/2014/main" id="{DB4A04DC-420B-4128-8CEB-E0767096260F}"/>
              </a:ext>
            </a:extLst>
          </p:cNvPr>
          <p:cNvGraphicFramePr>
            <a:graphicFrameLocks noGrp="1"/>
          </p:cNvGraphicFramePr>
          <p:nvPr>
            <p:extLst/>
          </p:nvPr>
        </p:nvGraphicFramePr>
        <p:xfrm>
          <a:off x="719424" y="1339283"/>
          <a:ext cx="11052000" cy="4032114"/>
        </p:xfrm>
        <a:graphic>
          <a:graphicData uri="http://schemas.openxmlformats.org/drawingml/2006/table">
            <a:tbl>
              <a:tblPr firstRow="1" bandRow="1">
                <a:tableStyleId>{5C22544A-7EE6-4342-B048-85BDC9FD1C3A}</a:tableStyleId>
              </a:tblPr>
              <a:tblGrid>
                <a:gridCol w="1803954">
                  <a:extLst>
                    <a:ext uri="{9D8B030D-6E8A-4147-A177-3AD203B41FA5}">
                      <a16:colId xmlns:a16="http://schemas.microsoft.com/office/drawing/2014/main" val="2472396523"/>
                    </a:ext>
                  </a:extLst>
                </a:gridCol>
                <a:gridCol w="2616846">
                  <a:extLst>
                    <a:ext uri="{9D8B030D-6E8A-4147-A177-3AD203B41FA5}">
                      <a16:colId xmlns:a16="http://schemas.microsoft.com/office/drawing/2014/main" val="906508873"/>
                    </a:ext>
                  </a:extLst>
                </a:gridCol>
                <a:gridCol w="2210400">
                  <a:extLst>
                    <a:ext uri="{9D8B030D-6E8A-4147-A177-3AD203B41FA5}">
                      <a16:colId xmlns:a16="http://schemas.microsoft.com/office/drawing/2014/main" val="520459498"/>
                    </a:ext>
                  </a:extLst>
                </a:gridCol>
                <a:gridCol w="1897008">
                  <a:extLst>
                    <a:ext uri="{9D8B030D-6E8A-4147-A177-3AD203B41FA5}">
                      <a16:colId xmlns:a16="http://schemas.microsoft.com/office/drawing/2014/main" val="2192747670"/>
                    </a:ext>
                  </a:extLst>
                </a:gridCol>
                <a:gridCol w="2523792">
                  <a:extLst>
                    <a:ext uri="{9D8B030D-6E8A-4147-A177-3AD203B41FA5}">
                      <a16:colId xmlns:a16="http://schemas.microsoft.com/office/drawing/2014/main" val="2953444473"/>
                    </a:ext>
                  </a:extLst>
                </a:gridCol>
              </a:tblGrid>
              <a:tr h="370840">
                <a:tc>
                  <a:txBody>
                    <a:bodyPr/>
                    <a:lstStyle/>
                    <a:p>
                      <a:pPr marL="0" algn="ctr" defTabSz="1219170" rtl="0" eaLnBrk="1" fontAlgn="ctr" latinLnBrk="0" hangingPunct="1"/>
                      <a:r>
                        <a:rPr lang="en-US" altLang="zh-CN" sz="1400" b="1" i="0" u="none" strike="noStrike" kern="1200" dirty="0">
                          <a:solidFill>
                            <a:srgbClr val="000000"/>
                          </a:solidFill>
                          <a:effectLst/>
                          <a:latin typeface="Arial" panose="020B0604020202020204" pitchFamily="34" charset="0"/>
                          <a:ea typeface="+mn-ea"/>
                          <a:cs typeface="+mn-cs"/>
                        </a:rPr>
                        <a:t>Meeting info</a:t>
                      </a:r>
                      <a:endParaRPr lang="en-US" sz="1400" b="1" i="0" u="none" strike="noStrike" kern="1200" dirty="0">
                        <a:solidFill>
                          <a:srgbClr val="000000"/>
                        </a:solidFill>
                        <a:effectLst/>
                        <a:latin typeface="Arial" panose="020B0604020202020204" pitchFamily="34" charset="0"/>
                        <a:ea typeface="+mn-ea"/>
                        <a:cs typeface="+mn-cs"/>
                      </a:endParaRPr>
                    </a:p>
                  </a:txBody>
                  <a:tcPr marL="7620" marR="7620" marT="7620" marB="0" anchor="ctr"/>
                </a:tc>
                <a:tc>
                  <a:txBody>
                    <a:bodyPr/>
                    <a:lstStyle/>
                    <a:p>
                      <a:pPr marL="0" marR="0" lvl="0" indent="0" algn="ctr" defTabSz="1219170" rtl="0" eaLnBrk="1" fontAlgn="ctr" latinLnBrk="0" hangingPunct="1">
                        <a:lnSpc>
                          <a:spcPct val="100000"/>
                        </a:lnSpc>
                        <a:spcBef>
                          <a:spcPts val="0"/>
                        </a:spcBef>
                        <a:spcAft>
                          <a:spcPts val="0"/>
                        </a:spcAft>
                        <a:buClrTx/>
                        <a:buSzTx/>
                        <a:buFontTx/>
                        <a:buNone/>
                        <a:tabLst/>
                        <a:defRPr/>
                      </a:pPr>
                      <a:endParaRPr lang="en-US" altLang="zh-CN" sz="1400" b="1" i="0" u="none" strike="noStrike" kern="1200" dirty="0">
                        <a:solidFill>
                          <a:srgbClr val="000000"/>
                        </a:solidFill>
                        <a:effectLst/>
                        <a:latin typeface="Arial" panose="020B0604020202020204" pitchFamily="34" charset="0"/>
                        <a:ea typeface="+mn-ea"/>
                        <a:cs typeface="+mn-cs"/>
                      </a:endParaRPr>
                    </a:p>
                    <a:p>
                      <a:pPr marL="0" marR="0" lvl="0" indent="0" algn="ctr" defTabSz="1219170" rtl="0" eaLnBrk="1" fontAlgn="ctr" latinLnBrk="0" hangingPunct="1">
                        <a:lnSpc>
                          <a:spcPct val="100000"/>
                        </a:lnSpc>
                        <a:spcBef>
                          <a:spcPts val="0"/>
                        </a:spcBef>
                        <a:spcAft>
                          <a:spcPts val="0"/>
                        </a:spcAft>
                        <a:buClrTx/>
                        <a:buSzTx/>
                        <a:buFontTx/>
                        <a:buNone/>
                        <a:tabLst/>
                        <a:defRPr/>
                      </a:pPr>
                      <a:r>
                        <a:rPr lang="en-US" altLang="zh-CN" sz="1400" b="1" i="0" u="none" strike="noStrike" kern="1200" dirty="0" err="1">
                          <a:solidFill>
                            <a:srgbClr val="000000"/>
                          </a:solidFill>
                          <a:effectLst/>
                          <a:latin typeface="Arial" panose="020B0604020202020204" pitchFamily="34" charset="0"/>
                          <a:ea typeface="+mn-ea"/>
                          <a:cs typeface="+mn-cs"/>
                        </a:rPr>
                        <a:t>DateTime</a:t>
                      </a:r>
                      <a:endParaRPr lang="en-US" altLang="zh-CN" sz="1400" b="1" i="0" u="none" strike="noStrike" kern="1200" dirty="0">
                        <a:solidFill>
                          <a:srgbClr val="000000"/>
                        </a:solidFill>
                        <a:effectLst/>
                        <a:latin typeface="Arial" panose="020B0604020202020204" pitchFamily="34" charset="0"/>
                        <a:ea typeface="+mn-ea"/>
                        <a:cs typeface="+mn-cs"/>
                      </a:endParaRPr>
                    </a:p>
                    <a:p>
                      <a:pPr marL="0" algn="ctr" defTabSz="1219170" rtl="0" eaLnBrk="1" fontAlgn="ctr" latinLnBrk="0" hangingPunct="1"/>
                      <a:endParaRPr lang="en-US" sz="1400" b="1" i="0" u="none" strike="noStrike" kern="1200" dirty="0">
                        <a:solidFill>
                          <a:srgbClr val="000000"/>
                        </a:solidFill>
                        <a:effectLst/>
                        <a:latin typeface="Arial" panose="020B0604020202020204" pitchFamily="34" charset="0"/>
                        <a:ea typeface="+mn-ea"/>
                        <a:cs typeface="+mn-cs"/>
                      </a:endParaRP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Location</a:t>
                      </a: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Release dates</a:t>
                      </a:r>
                    </a:p>
                  </a:txBody>
                  <a:tcPr marL="7620" marR="7620" marT="7620" marB="0" anchor="ctr"/>
                </a:tc>
                <a:tc>
                  <a:txBody>
                    <a:bodyPr/>
                    <a:lstStyle/>
                    <a:p>
                      <a:pPr marL="0" algn="ctr" defTabSz="1219170" rtl="0" eaLnBrk="1" fontAlgn="ctr" latinLnBrk="0" hangingPunct="1"/>
                      <a:r>
                        <a:rPr lang="en-US" sz="1400" b="1" i="0" u="none" strike="noStrike" kern="1200" dirty="0">
                          <a:solidFill>
                            <a:srgbClr val="000000"/>
                          </a:solidFill>
                          <a:effectLst/>
                          <a:latin typeface="Arial" panose="020B0604020202020204" pitchFamily="34" charset="0"/>
                          <a:ea typeface="+mn-ea"/>
                          <a:cs typeface="+mn-cs"/>
                        </a:rPr>
                        <a:t>Other WGs (potential colocation)</a:t>
                      </a:r>
                    </a:p>
                  </a:txBody>
                  <a:tcPr marL="7620" marR="7620" marT="7620" marB="0" anchor="ctr"/>
                </a:tc>
                <a:extLst>
                  <a:ext uri="{0D108BD9-81ED-4DB2-BD59-A6C34878D82A}">
                    <a16:rowId xmlns:a16="http://schemas.microsoft.com/office/drawing/2014/main" val="257416517"/>
                  </a:ext>
                </a:extLst>
              </a:tr>
              <a:tr h="370840">
                <a:tc>
                  <a:txBody>
                    <a:bodyPr/>
                    <a:lstStyle/>
                    <a:p>
                      <a:pPr algn="ctr"/>
                      <a:r>
                        <a:rPr lang="en-US" altLang="zh-CN" sz="1400" b="1" dirty="0">
                          <a:latin typeface="+mn-lt"/>
                        </a:rPr>
                        <a:t>SA5#165</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9 Feb 2026 - 13 Feb 2026 </a:t>
                      </a:r>
                      <a:endParaRPr lang="zh-CN" altLang="en-US" sz="1400" kern="1200" dirty="0">
                        <a:solidFill>
                          <a:schemeClr val="dk1"/>
                        </a:solidFill>
                        <a:latin typeface="+mn-lt"/>
                        <a:ea typeface="+mn-ea"/>
                        <a:cs typeface="+mn-cs"/>
                      </a:endParaRPr>
                    </a:p>
                  </a:txBody>
                  <a:tcPr/>
                </a:tc>
                <a:tc>
                  <a:txBody>
                    <a:bodyPr/>
                    <a:lstStyle/>
                    <a:p>
                      <a:r>
                        <a:rPr lang="en-US" altLang="zh-CN" sz="1400" dirty="0"/>
                        <a:t>India</a:t>
                      </a:r>
                      <a:endParaRPr lang="zh-CN" altLang="en-US" sz="1400" dirty="0">
                        <a:latin typeface="+mn-lt"/>
                      </a:endParaRPr>
                    </a:p>
                  </a:txBody>
                  <a:tcPr/>
                </a:tc>
                <a:tc>
                  <a:txBody>
                    <a:bodyPr/>
                    <a:lstStyle/>
                    <a:p>
                      <a:endParaRPr lang="zh-CN" altLang="en-US" sz="1400" dirty="0">
                        <a:latin typeface="+mn-lt"/>
                      </a:endParaRPr>
                    </a:p>
                  </a:txBody>
                  <a:tcPr/>
                </a:tc>
                <a:tc>
                  <a:txBody>
                    <a:bodyPr/>
                    <a:lstStyle/>
                    <a:p>
                      <a:endParaRPr lang="zh-CN" altLang="en-US" sz="1400" dirty="0">
                        <a:latin typeface="+mn-lt"/>
                      </a:endParaRPr>
                    </a:p>
                  </a:txBody>
                  <a:tcPr/>
                </a:tc>
                <a:extLst>
                  <a:ext uri="{0D108BD9-81ED-4DB2-BD59-A6C34878D82A}">
                    <a16:rowId xmlns:a16="http://schemas.microsoft.com/office/drawing/2014/main" val="499267761"/>
                  </a:ext>
                </a:extLst>
              </a:tr>
              <a:tr h="370840">
                <a:tc>
                  <a:txBody>
                    <a:bodyPr/>
                    <a:lstStyle/>
                    <a:p>
                      <a:pPr algn="ctr"/>
                      <a:r>
                        <a:rPr lang="en-US" altLang="zh-CN" sz="1400" b="1" dirty="0">
                          <a:latin typeface="+mn-lt"/>
                        </a:rPr>
                        <a:t>SA#111</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9 Mar 2026 - 13 Mar 2026</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r>
                        <a:rPr lang="en-US" altLang="zh-CN" sz="1400" dirty="0"/>
                        <a:t>Japan</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1858617913"/>
                  </a:ext>
                </a:extLst>
              </a:tr>
              <a:tr h="223694">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SA5#166</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13 Apr 2026 - 17 Apr 2026</a:t>
                      </a:r>
                      <a:endParaRPr lang="zh-CN" altLang="en-US" sz="1400" kern="1200" dirty="0">
                        <a:solidFill>
                          <a:schemeClr val="dk1"/>
                        </a:solidFill>
                        <a:latin typeface="+mn-lt"/>
                        <a:ea typeface="+mn-ea"/>
                        <a:cs typeface="+mn-cs"/>
                      </a:endParaRPr>
                    </a:p>
                  </a:txBody>
                  <a:tcPr/>
                </a:tc>
                <a:tc>
                  <a:txBody>
                    <a:bodyPr/>
                    <a:lstStyle/>
                    <a:p>
                      <a:r>
                        <a:rPr lang="en-US" altLang="zh-CN" sz="1400" b="0" dirty="0"/>
                        <a:t>Europe</a:t>
                      </a:r>
                      <a:endParaRPr lang="zh-CN" altLang="en-US" sz="1400" dirty="0">
                        <a:latin typeface="+mn-lt"/>
                      </a:endParaRPr>
                    </a:p>
                  </a:txBody>
                  <a:tcPr/>
                </a:tc>
                <a:tc>
                  <a:txBody>
                    <a:bodyPr/>
                    <a:lstStyle/>
                    <a:p>
                      <a:endParaRPr lang="zh-CN" altLang="en-US" sz="1400" dirty="0">
                        <a:latin typeface="+mn-lt"/>
                      </a:endParaRPr>
                    </a:p>
                  </a:txBody>
                  <a:tcPr/>
                </a:tc>
                <a:tc>
                  <a:txBody>
                    <a:bodyPr/>
                    <a:lstStyle/>
                    <a:p>
                      <a:endParaRPr lang="zh-CN" altLang="en-US" sz="1400" dirty="0">
                        <a:latin typeface="+mn-lt"/>
                      </a:endParaRPr>
                    </a:p>
                  </a:txBody>
                  <a:tcPr/>
                </a:tc>
                <a:extLst>
                  <a:ext uri="{0D108BD9-81ED-4DB2-BD59-A6C34878D82A}">
                    <a16:rowId xmlns:a16="http://schemas.microsoft.com/office/drawing/2014/main" val="3103087858"/>
                  </a:ext>
                </a:extLst>
              </a:tr>
              <a:tr h="260614">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SA5#167</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18 May 2026 - 22 May 2026</a:t>
                      </a:r>
                      <a:endParaRPr lang="zh-CN" altLang="en-US" sz="1400" kern="1200" dirty="0">
                        <a:solidFill>
                          <a:schemeClr val="dk1"/>
                        </a:solidFill>
                        <a:latin typeface="+mn-lt"/>
                        <a:ea typeface="+mn-ea"/>
                        <a:cs typeface="+mn-cs"/>
                      </a:endParaRPr>
                    </a:p>
                  </a:txBody>
                  <a:tcPr/>
                </a:tc>
                <a:tc>
                  <a:txBody>
                    <a:bodyPr/>
                    <a:lstStyle/>
                    <a:p>
                      <a:r>
                        <a:rPr lang="en-US" altLang="zh-CN" sz="1400" b="0" dirty="0"/>
                        <a:t>China</a:t>
                      </a:r>
                      <a:endParaRPr lang="zh-CN" altLang="en-US" sz="1400" dirty="0">
                        <a:latin typeface="+mn-lt"/>
                      </a:endParaRPr>
                    </a:p>
                  </a:txBody>
                  <a:tcPr/>
                </a:tc>
                <a:tc>
                  <a:txBody>
                    <a:bodyPr/>
                    <a:lstStyle/>
                    <a:p>
                      <a:endParaRPr lang="zh-CN" altLang="en-US" sz="1400">
                        <a:latin typeface="+mn-lt"/>
                      </a:endParaRPr>
                    </a:p>
                  </a:txBody>
                  <a:tcPr/>
                </a:tc>
                <a:tc>
                  <a:txBody>
                    <a:bodyPr/>
                    <a:lstStyle/>
                    <a:p>
                      <a:endParaRPr lang="zh-CN" altLang="en-US" sz="1400" dirty="0">
                        <a:latin typeface="+mn-lt"/>
                      </a:endParaRPr>
                    </a:p>
                  </a:txBody>
                  <a:tcPr/>
                </a:tc>
                <a:extLst>
                  <a:ext uri="{0D108BD9-81ED-4DB2-BD59-A6C34878D82A}">
                    <a16:rowId xmlns:a16="http://schemas.microsoft.com/office/drawing/2014/main" val="4082371747"/>
                  </a:ext>
                </a:extLst>
              </a:tr>
              <a:tr h="301414">
                <a:tc>
                  <a:txBody>
                    <a:bodyPr/>
                    <a:lstStyle/>
                    <a:p>
                      <a:pPr algn="ctr"/>
                      <a:r>
                        <a:rPr lang="en-US" altLang="zh-CN" sz="1400" b="1" dirty="0">
                          <a:latin typeface="+mn-lt"/>
                        </a:rPr>
                        <a:t>SA#112</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08 Jun 2026 - 12 Jun 2026</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b="0" dirty="0">
                          <a:sym typeface="Wingdings" pitchFamily="2" charset="2"/>
                        </a:rPr>
                        <a:t>Singapore</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2383619715"/>
                  </a:ext>
                </a:extLst>
              </a:tr>
              <a:tr h="306214">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SA5#168</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24 Aug 2026 - 28 Aug 2026 </a:t>
                      </a:r>
                      <a:endParaRPr lang="zh-CN" altLang="en-US" sz="1400" kern="1200" dirty="0">
                        <a:solidFill>
                          <a:schemeClr val="dk1"/>
                        </a:solidFill>
                        <a:latin typeface="+mn-lt"/>
                        <a:ea typeface="+mn-ea"/>
                        <a:cs typeface="+mn-cs"/>
                      </a:endParaRPr>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b="0" dirty="0"/>
                        <a:t>Europe</a:t>
                      </a:r>
                      <a:endParaRPr lang="zh-CN" altLang="en-US" sz="1400" dirty="0">
                        <a:latin typeface="+mn-lt"/>
                      </a:endParaRPr>
                    </a:p>
                  </a:txBody>
                  <a:tcPr/>
                </a:tc>
                <a:tc>
                  <a:txBody>
                    <a:bodyPr/>
                    <a:lstStyle/>
                    <a:p>
                      <a:endParaRPr lang="zh-CN" altLang="en-US" sz="1400" dirty="0">
                        <a:latin typeface="+mn-lt"/>
                      </a:endParaRPr>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en-US" sz="1400" dirty="0">
                        <a:latin typeface="+mn-lt"/>
                      </a:endParaRPr>
                    </a:p>
                  </a:txBody>
                  <a:tcPr/>
                </a:tc>
                <a:extLst>
                  <a:ext uri="{0D108BD9-81ED-4DB2-BD59-A6C34878D82A}">
                    <a16:rowId xmlns:a16="http://schemas.microsoft.com/office/drawing/2014/main" val="294041893"/>
                  </a:ext>
                </a:extLst>
              </a:tr>
              <a:tr h="309600">
                <a:tc>
                  <a:txBody>
                    <a:bodyPr/>
                    <a:lstStyle/>
                    <a:p>
                      <a:pPr algn="ctr"/>
                      <a:r>
                        <a:rPr lang="en-US" altLang="zh-CN" sz="1400" b="1" dirty="0">
                          <a:latin typeface="+mn-lt"/>
                        </a:rPr>
                        <a:t>SA#113</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14 Sep 2026 - 18 Sep 2026</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r>
                        <a:rPr lang="en-US" altLang="zh-CN" sz="1400" dirty="0"/>
                        <a:t>Europe</a:t>
                      </a:r>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3989188346"/>
                  </a:ext>
                </a:extLst>
              </a:tr>
              <a:tr h="370840">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SA5#169</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12 Oct 2026 - 16 Oct 2026</a:t>
                      </a:r>
                      <a:endParaRPr lang="zh-CN" altLang="en-US" sz="1400" kern="1200" dirty="0">
                        <a:solidFill>
                          <a:schemeClr val="dk1"/>
                        </a:solidFill>
                        <a:latin typeface="+mn-lt"/>
                        <a:ea typeface="+mn-ea"/>
                        <a:cs typeface="+mn-cs"/>
                      </a:endParaRPr>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dirty="0"/>
                        <a:t>Europe</a:t>
                      </a:r>
                      <a:endParaRPr lang="zh-CN" altLang="en-US" sz="1400" dirty="0">
                        <a:latin typeface="+mn-lt"/>
                      </a:endParaRPr>
                    </a:p>
                  </a:txBody>
                  <a:tcPr/>
                </a:tc>
                <a:tc>
                  <a:txBody>
                    <a:bodyPr/>
                    <a:lstStyle/>
                    <a:p>
                      <a:endParaRPr lang="zh-CN" altLang="en-US" sz="1400">
                        <a:latin typeface="+mn-lt"/>
                      </a:endParaRPr>
                    </a:p>
                  </a:txBody>
                  <a:tcPr/>
                </a:tc>
                <a:tc>
                  <a:txBody>
                    <a:bodyPr/>
                    <a:lstStyle/>
                    <a:p>
                      <a:endParaRPr lang="zh-CN" altLang="en-US" sz="1400" dirty="0">
                        <a:latin typeface="+mn-lt"/>
                      </a:endParaRPr>
                    </a:p>
                  </a:txBody>
                  <a:tcPr/>
                </a:tc>
                <a:extLst>
                  <a:ext uri="{0D108BD9-81ED-4DB2-BD59-A6C34878D82A}">
                    <a16:rowId xmlns:a16="http://schemas.microsoft.com/office/drawing/2014/main" val="882707792"/>
                  </a:ext>
                </a:extLst>
              </a:tr>
              <a:tr h="370840">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400" b="1" dirty="0">
                          <a:latin typeface="+mn-lt"/>
                        </a:rPr>
                        <a:t>SA5#170</a:t>
                      </a:r>
                      <a:endParaRPr lang="zh-CN" altLang="en-US" sz="1400" b="1" dirty="0">
                        <a:latin typeface="+mn-lt"/>
                      </a:endParaRPr>
                    </a:p>
                  </a:txBody>
                  <a:tcPr/>
                </a:tc>
                <a:tc>
                  <a:txBody>
                    <a:bodyPr/>
                    <a:lstStyle/>
                    <a:p>
                      <a:pPr marL="0" algn="l" defTabSz="1219170" rtl="0" eaLnBrk="1" latinLnBrk="0" hangingPunct="1"/>
                      <a:r>
                        <a:rPr lang="en-US" altLang="zh-CN" sz="1400" kern="1200" dirty="0">
                          <a:solidFill>
                            <a:schemeClr val="dk1"/>
                          </a:solidFill>
                          <a:latin typeface="+mn-lt"/>
                          <a:ea typeface="+mn-ea"/>
                          <a:cs typeface="+mn-cs"/>
                        </a:rPr>
                        <a:t>16 Nov 2026 - 20 Nov 2026</a:t>
                      </a:r>
                      <a:endParaRPr lang="zh-CN" altLang="en-US" sz="1400" kern="1200" dirty="0">
                        <a:solidFill>
                          <a:schemeClr val="dk1"/>
                        </a:solidFill>
                        <a:latin typeface="+mn-lt"/>
                        <a:ea typeface="+mn-ea"/>
                        <a:cs typeface="+mn-cs"/>
                      </a:endParaRPr>
                    </a:p>
                  </a:txBody>
                  <a:tcPr/>
                </a:tc>
                <a:tc>
                  <a:txBody>
                    <a:bodyPr/>
                    <a:lstStyle/>
                    <a:p>
                      <a:r>
                        <a:rPr lang="en-US" altLang="zh-CN" sz="1400" dirty="0"/>
                        <a:t>North America</a:t>
                      </a:r>
                      <a:endParaRPr lang="zh-CN" altLang="en-US" sz="1400" dirty="0">
                        <a:latin typeface="+mn-lt"/>
                      </a:endParaRPr>
                    </a:p>
                  </a:txBody>
                  <a:tcPr/>
                </a:tc>
                <a:tc>
                  <a:txBody>
                    <a:bodyPr/>
                    <a:lstStyle/>
                    <a:p>
                      <a:endParaRPr lang="zh-CN" altLang="en-US" sz="1400">
                        <a:latin typeface="+mn-lt"/>
                      </a:endParaRPr>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en-US" sz="1400" dirty="0">
                        <a:latin typeface="+mn-lt"/>
                      </a:endParaRPr>
                    </a:p>
                  </a:txBody>
                  <a:tcPr/>
                </a:tc>
                <a:extLst>
                  <a:ext uri="{0D108BD9-81ED-4DB2-BD59-A6C34878D82A}">
                    <a16:rowId xmlns:a16="http://schemas.microsoft.com/office/drawing/2014/main" val="3748246202"/>
                  </a:ext>
                </a:extLst>
              </a:tr>
              <a:tr h="370840">
                <a:tc>
                  <a:txBody>
                    <a:bodyPr/>
                    <a:lstStyle/>
                    <a:p>
                      <a:pPr algn="ctr"/>
                      <a:r>
                        <a:rPr lang="en-US" altLang="zh-CN" sz="1400" b="1" dirty="0">
                          <a:latin typeface="+mn-lt"/>
                        </a:rPr>
                        <a:t>SA#114</a:t>
                      </a:r>
                      <a:endParaRPr lang="zh-CN" altLang="en-US" sz="1400" b="1" dirty="0">
                        <a:latin typeface="+mn-lt"/>
                      </a:endParaRPr>
                    </a:p>
                  </a:txBody>
                  <a:tcPr>
                    <a:solidFill>
                      <a:schemeClr val="accent6">
                        <a:lumMod val="40000"/>
                        <a:lumOff val="60000"/>
                      </a:schemeClr>
                    </a:solidFill>
                  </a:tcPr>
                </a:tc>
                <a:tc>
                  <a:txBody>
                    <a:bodyPr/>
                    <a:lstStyle/>
                    <a:p>
                      <a:pPr marL="0" algn="l" defTabSz="1219170" rtl="0" eaLnBrk="1" latinLnBrk="0" hangingPunct="1"/>
                      <a:r>
                        <a:rPr lang="en-US" altLang="zh-CN" sz="1400" kern="1200" dirty="0">
                          <a:solidFill>
                            <a:schemeClr val="dk1"/>
                          </a:solidFill>
                          <a:latin typeface="+mn-lt"/>
                          <a:ea typeface="+mn-ea"/>
                          <a:cs typeface="+mn-cs"/>
                        </a:rPr>
                        <a:t>07 Dec 2026 - 11 Dec 2026</a:t>
                      </a:r>
                      <a:endParaRPr lang="zh-CN" altLang="en-US" sz="1400" kern="1200" dirty="0">
                        <a:solidFill>
                          <a:schemeClr val="dk1"/>
                        </a:solidFill>
                        <a:latin typeface="+mn-lt"/>
                        <a:ea typeface="+mn-ea"/>
                        <a:cs typeface="+mn-cs"/>
                      </a:endParaRPr>
                    </a:p>
                  </a:txBody>
                  <a:tcPr>
                    <a:solidFill>
                      <a:schemeClr val="accent6">
                        <a:lumMod val="40000"/>
                        <a:lumOff val="6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400" dirty="0"/>
                        <a:t>North America</a:t>
                      </a:r>
                      <a:endParaRPr lang="zh-CN" altLang="en-US" sz="1400" dirty="0">
                        <a:latin typeface="+mn-lt"/>
                      </a:endParaRPr>
                    </a:p>
                  </a:txBody>
                  <a:tcPr>
                    <a:solidFill>
                      <a:schemeClr val="accent6">
                        <a:lumMod val="40000"/>
                        <a:lumOff val="60000"/>
                      </a:schemeClr>
                    </a:solidFill>
                  </a:tcPr>
                </a:tc>
                <a:tc>
                  <a:txBody>
                    <a:bodyPr/>
                    <a:lstStyle/>
                    <a:p>
                      <a:endParaRPr lang="zh-CN" altLang="en-US" sz="1400">
                        <a:latin typeface="+mn-lt"/>
                      </a:endParaRPr>
                    </a:p>
                  </a:txBody>
                  <a:tcPr>
                    <a:solidFill>
                      <a:schemeClr val="accent6">
                        <a:lumMod val="40000"/>
                        <a:lumOff val="60000"/>
                      </a:schemeClr>
                    </a:solidFill>
                  </a:tcPr>
                </a:tc>
                <a:tc>
                  <a:txBody>
                    <a:bodyPr/>
                    <a:lstStyle/>
                    <a:p>
                      <a:endParaRPr lang="zh-CN" altLang="en-US" sz="1400" dirty="0">
                        <a:latin typeface="+mn-lt"/>
                      </a:endParaRPr>
                    </a:p>
                  </a:txBody>
                  <a:tcPr>
                    <a:solidFill>
                      <a:schemeClr val="accent6">
                        <a:lumMod val="40000"/>
                        <a:lumOff val="60000"/>
                      </a:schemeClr>
                    </a:solidFill>
                  </a:tcPr>
                </a:tc>
                <a:extLst>
                  <a:ext uri="{0D108BD9-81ED-4DB2-BD59-A6C34878D82A}">
                    <a16:rowId xmlns:a16="http://schemas.microsoft.com/office/drawing/2014/main" val="407635465"/>
                  </a:ext>
                </a:extLst>
              </a:tr>
            </a:tbl>
          </a:graphicData>
        </a:graphic>
      </p:graphicFrame>
      <p:sp>
        <p:nvSpPr>
          <p:cNvPr id="7" name="TextBox 6">
            <a:extLst>
              <a:ext uri="{FF2B5EF4-FFF2-40B4-BE49-F238E27FC236}">
                <a16:creationId xmlns:a16="http://schemas.microsoft.com/office/drawing/2014/main" id="{9A885C84-341C-4314-B227-C6BA7B41ED59}"/>
              </a:ext>
            </a:extLst>
          </p:cNvPr>
          <p:cNvSpPr txBox="1"/>
          <p:nvPr/>
        </p:nvSpPr>
        <p:spPr>
          <a:xfrm>
            <a:off x="8301963" y="6033362"/>
            <a:ext cx="3073277" cy="292388"/>
          </a:xfrm>
          <a:prstGeom prst="rect">
            <a:avLst/>
          </a:prstGeom>
          <a:noFill/>
        </p:spPr>
        <p:txBody>
          <a:bodyPr wrap="none" rtlCol="0">
            <a:spAutoFit/>
          </a:bodyPr>
          <a:lstStyle/>
          <a:p>
            <a:r>
              <a:rPr lang="en-US" altLang="zh-CN" dirty="0"/>
              <a:t>Reference: confirmed </a:t>
            </a:r>
            <a:r>
              <a:rPr lang="en-US" altLang="zh-CN" dirty="0" err="1"/>
              <a:t>tdoc</a:t>
            </a:r>
            <a:r>
              <a:rPr lang="en-US" altLang="zh-CN" dirty="0"/>
              <a:t> from MHPG</a:t>
            </a:r>
            <a:endParaRPr lang="zh-CN" altLang="en-US" dirty="0"/>
          </a:p>
        </p:txBody>
      </p:sp>
      <p:sp>
        <p:nvSpPr>
          <p:cNvPr id="8" name="Rectangle 7">
            <a:extLst>
              <a:ext uri="{FF2B5EF4-FFF2-40B4-BE49-F238E27FC236}">
                <a16:creationId xmlns:a16="http://schemas.microsoft.com/office/drawing/2014/main" id="{006AE48C-22EC-408D-ABFA-A36CECBF71DA}"/>
              </a:ext>
            </a:extLst>
          </p:cNvPr>
          <p:cNvSpPr/>
          <p:nvPr/>
        </p:nvSpPr>
        <p:spPr>
          <a:xfrm>
            <a:off x="449351" y="5523992"/>
            <a:ext cx="11458223" cy="400110"/>
          </a:xfrm>
          <a:prstGeom prst="rect">
            <a:avLst/>
          </a:prstGeom>
        </p:spPr>
        <p:txBody>
          <a:bodyPr wrap="square">
            <a:spAutoFit/>
          </a:bodyPr>
          <a:lstStyle/>
          <a:p>
            <a:pPr marL="381000" indent="-379413">
              <a:spcBef>
                <a:spcPct val="20000"/>
              </a:spcBef>
              <a:buClr>
                <a:srgbClr val="C00000"/>
              </a:buClr>
              <a:buBlip>
                <a:blip r:embed="rId2"/>
              </a:buBlip>
            </a:pPr>
            <a:r>
              <a:rPr lang="en-US" altLang="en-US" sz="2000" kern="0" dirty="0">
                <a:solidFill>
                  <a:prstClr val="black"/>
                </a:solidFill>
                <a:latin typeface="Calibri"/>
              </a:rPr>
              <a:t>6 f2f SA5 meeting planned in 2026, </a:t>
            </a:r>
            <a:r>
              <a:rPr lang="en-US" altLang="en-US" sz="2000" kern="0" dirty="0">
                <a:highlight>
                  <a:srgbClr val="00FFFF"/>
                </a:highlight>
                <a:latin typeface="Calibri"/>
              </a:rPr>
              <a:t>SA5 meetings </a:t>
            </a:r>
            <a:r>
              <a:rPr lang="en-US" altLang="en-US" sz="2000" kern="0" dirty="0">
                <a:solidFill>
                  <a:prstClr val="black"/>
                </a:solidFill>
                <a:highlight>
                  <a:srgbClr val="00FFFF"/>
                </a:highlight>
                <a:latin typeface="Calibri"/>
              </a:rPr>
              <a:t>to be collocated with other SA WG as much as possible</a:t>
            </a:r>
            <a:r>
              <a:rPr lang="en-US" altLang="en-US" sz="2000" kern="0" dirty="0">
                <a:solidFill>
                  <a:prstClr val="black"/>
                </a:solidFill>
                <a:latin typeface="Calibri"/>
              </a:rPr>
              <a:t>.</a:t>
            </a:r>
          </a:p>
        </p:txBody>
      </p:sp>
    </p:spTree>
    <p:extLst>
      <p:ext uri="{BB962C8B-B14F-4D97-AF65-F5344CB8AC3E}">
        <p14:creationId xmlns:p14="http://schemas.microsoft.com/office/powerpoint/2010/main" val="2674670480"/>
      </p:ext>
    </p:extLst>
  </p:cSld>
  <p:clrMapOvr>
    <a:masterClrMapping/>
  </p:clrMapOvr>
  <p:transition spd="slow"/>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6F0A8F1F-BDBB-469A-84D5-2FE2C4B8CCE8}"/>
              </a:ext>
            </a:extLst>
          </p:cNvPr>
          <p:cNvSpPr>
            <a:spLocks noGrp="1"/>
          </p:cNvSpPr>
          <p:nvPr>
            <p:ph type="title"/>
          </p:nvPr>
        </p:nvSpPr>
        <p:spPr>
          <a:xfrm>
            <a:off x="609600" y="274638"/>
            <a:ext cx="9112251" cy="1143000"/>
          </a:xfrm>
        </p:spPr>
        <p:txBody>
          <a:bodyPr/>
          <a:lstStyle/>
          <a:p>
            <a:r>
              <a:rPr lang="en-US" altLang="zh-CN" sz="3600" dirty="0"/>
              <a:t>Rel-19 SA5 Summary Information in forge</a:t>
            </a:r>
            <a:endParaRPr lang="zh-CN" altLang="en-US" sz="3600" dirty="0"/>
          </a:p>
        </p:txBody>
      </p:sp>
      <p:sp>
        <p:nvSpPr>
          <p:cNvPr id="6" name="Rectangle 5">
            <a:extLst>
              <a:ext uri="{FF2B5EF4-FFF2-40B4-BE49-F238E27FC236}">
                <a16:creationId xmlns:a16="http://schemas.microsoft.com/office/drawing/2014/main" id="{FB1F1AF4-B542-49FE-9166-F13D4D1FA6D0}"/>
              </a:ext>
            </a:extLst>
          </p:cNvPr>
          <p:cNvSpPr/>
          <p:nvPr/>
        </p:nvSpPr>
        <p:spPr>
          <a:xfrm>
            <a:off x="476191" y="1251276"/>
            <a:ext cx="11239618" cy="5186035"/>
          </a:xfrm>
          <a:prstGeom prst="rect">
            <a:avLst/>
          </a:prstGeom>
        </p:spPr>
        <p:txBody>
          <a:bodyPr wrap="square">
            <a:spAutoFit/>
          </a:bodyPr>
          <a:lstStyle/>
          <a:p>
            <a:pPr marL="342900" indent="-342900">
              <a:buBlip>
                <a:blip r:embed="rId2"/>
              </a:buBlip>
            </a:pPr>
            <a:r>
              <a:rPr lang="en-US" altLang="zh-CN" sz="1600" dirty="0"/>
              <a:t>SA5 Rel-19 ongoing topics</a:t>
            </a:r>
            <a:endParaRPr lang="zh-CN" altLang="zh-CN" sz="1600" dirty="0"/>
          </a:p>
          <a:p>
            <a:pPr marL="950913" lvl="1" indent="-342900">
              <a:buBlip>
                <a:blip r:embed="rId2"/>
              </a:buBlip>
            </a:pPr>
            <a:r>
              <a:rPr lang="en-US" altLang="zh-CN" sz="1600" dirty="0"/>
              <a:t>Details of SA5 Rel-19 approved WIDs/SIDs : </a:t>
            </a:r>
            <a:br>
              <a:rPr lang="en-US" altLang="zh-CN" sz="1600" dirty="0"/>
            </a:br>
            <a:r>
              <a:rPr lang="en-US" altLang="zh-CN" sz="1600" dirty="0">
                <a:hlinkClick r:id="rId3">
                  <a:extLst>
                    <a:ext uri="{A12FA001-AC4F-418D-AE19-62706E023703}">
                      <ahyp:hlinkClr xmlns:ahyp="http://schemas.microsoft.com/office/drawing/2018/hyperlinkcolor" val="tx"/>
                    </a:ext>
                  </a:extLst>
                </a:hlinkClick>
              </a:rPr>
              <a:t>https://forge.3gpp.org/rep/sa5/MnS/-/wikis/SA5/Rel-19-Moderated-Topics</a:t>
            </a:r>
            <a:r>
              <a:rPr lang="en-US" altLang="zh-CN" sz="1600" dirty="0"/>
              <a:t> </a:t>
            </a:r>
            <a:endParaRPr lang="zh-CN" altLang="zh-CN" sz="1600" dirty="0"/>
          </a:p>
          <a:p>
            <a:pPr marL="342900" lvl="0" indent="-342900">
              <a:buBlip>
                <a:blip r:embed="rId2"/>
              </a:buBlip>
            </a:pPr>
            <a:endParaRPr lang="en-US" altLang="zh-CN" sz="1600" dirty="0"/>
          </a:p>
          <a:p>
            <a:pPr marL="342900" lvl="0" indent="-342900">
              <a:buBlip>
                <a:blip r:embed="rId2"/>
              </a:buBlip>
            </a:pPr>
            <a:r>
              <a:rPr lang="en-US" altLang="zh-CN" sz="1600" dirty="0"/>
              <a:t>Stage 3 forge links: </a:t>
            </a:r>
            <a:r>
              <a:rPr lang="en-US" altLang="zh-CN" sz="1600" dirty="0">
                <a:hlinkClick r:id="rId4">
                  <a:extLst>
                    <a:ext uri="{A12FA001-AC4F-418D-AE19-62706E023703}">
                      <ahyp:hlinkClr xmlns:ahyp="http://schemas.microsoft.com/office/drawing/2018/hyperlinkcolor" val="tx"/>
                    </a:ext>
                  </a:extLst>
                </a:hlinkClick>
              </a:rPr>
              <a:t>https://forge.3gpp.org/rep/sa5/MnS</a:t>
            </a:r>
            <a:endParaRPr lang="en-US" altLang="zh-CN" sz="1600" dirty="0"/>
          </a:p>
          <a:p>
            <a:pPr marL="950913" lvl="1" indent="-342900">
              <a:buBlip>
                <a:blip r:embed="rId2"/>
              </a:buBlip>
            </a:pPr>
            <a:r>
              <a:rPr lang="en-US" altLang="zh-CN" sz="1600" dirty="0"/>
              <a:t>Management and Orchestration APIs:</a:t>
            </a:r>
          </a:p>
          <a:p>
            <a:pPr marL="1560513" lvl="2" indent="-342900">
              <a:buBlip>
                <a:blip r:embed="rId2"/>
              </a:buBlip>
            </a:pPr>
            <a:r>
              <a:rPr lang="en-US" altLang="zh-CN" sz="1600" dirty="0" err="1"/>
              <a:t>OpenAPI</a:t>
            </a:r>
            <a:r>
              <a:rPr lang="en-US" altLang="zh-CN" sz="1600" dirty="0"/>
              <a:t> solution is captured in </a:t>
            </a:r>
            <a:r>
              <a:rPr lang="en-US" altLang="zh-CN" sz="1600" dirty="0">
                <a:hlinkClick r:id="rId5"/>
              </a:rPr>
              <a:t>https://forge.3gpp.org/rep/all/5G_APIs</a:t>
            </a:r>
            <a:r>
              <a:rPr lang="en-US" altLang="zh-CN" sz="1600" dirty="0"/>
              <a:t> (3GPP unified stage3 repository) and  </a:t>
            </a:r>
            <a:r>
              <a:rPr lang="en-US" altLang="zh-CN" sz="1600" dirty="0">
                <a:hlinkClick r:id="rId6"/>
              </a:rPr>
              <a:t>https://forge.3gpp.org/rep/sa5/MnS/-/tree/Rel-19/OpenAPI</a:t>
            </a:r>
            <a:r>
              <a:rPr lang="en-US" altLang="zh-CN" sz="1600" dirty="0"/>
              <a:t> (SA5 stage3 repository)</a:t>
            </a:r>
          </a:p>
          <a:p>
            <a:pPr marL="1560513" lvl="2" indent="-342900">
              <a:buBlip>
                <a:blip r:embed="rId2"/>
              </a:buBlip>
            </a:pPr>
            <a:r>
              <a:rPr lang="en-US" altLang="zh-CN" sz="1600" dirty="0"/>
              <a:t>YANG solution is captured in </a:t>
            </a:r>
            <a:r>
              <a:rPr lang="en-US" altLang="zh-CN" sz="1600" dirty="0">
                <a:hlinkClick r:id="rId7"/>
              </a:rPr>
              <a:t>https://forge.3gpp.org/rep/sa5/MnS/-/tree/Rel-19/yang-models</a:t>
            </a:r>
            <a:r>
              <a:rPr lang="en-US" altLang="zh-CN" sz="1600" dirty="0"/>
              <a:t> (SA5 stage3 repository)</a:t>
            </a:r>
          </a:p>
          <a:p>
            <a:pPr marL="1560513" lvl="2" indent="-342900">
              <a:buBlip>
                <a:blip r:embed="rId2"/>
              </a:buBlip>
            </a:pPr>
            <a:r>
              <a:rPr lang="en-US" altLang="zh-CN" sz="1600" dirty="0" err="1"/>
              <a:t>Balazs</a:t>
            </a:r>
            <a:r>
              <a:rPr lang="en-US" altLang="zh-CN" sz="1600" dirty="0"/>
              <a:t> Lengyel (Ericsson) as YANG Code moderator </a:t>
            </a:r>
          </a:p>
          <a:p>
            <a:pPr marL="1560513" lvl="2" indent="-342900">
              <a:buBlip>
                <a:blip r:embed="rId2"/>
              </a:buBlip>
            </a:pPr>
            <a:r>
              <a:rPr lang="en-US" altLang="zh-CN" sz="1600" dirty="0"/>
              <a:t>Sean Sun (Nokia) and </a:t>
            </a:r>
            <a:r>
              <a:rPr lang="en-US" altLang="zh-CN" sz="1600" dirty="0" err="1"/>
              <a:t>Ruiyue</a:t>
            </a:r>
            <a:r>
              <a:rPr lang="en-US" altLang="zh-CN" sz="1600" dirty="0"/>
              <a:t> Xu (Huawei) as YAML Code moderator</a:t>
            </a:r>
          </a:p>
          <a:p>
            <a:pPr marL="1560513" lvl="2" indent="-342900">
              <a:buBlip>
                <a:blip r:embed="rId2"/>
              </a:buBlip>
            </a:pPr>
            <a:endParaRPr lang="en-US" altLang="zh-CN" sz="1600" dirty="0"/>
          </a:p>
          <a:p>
            <a:pPr marL="950913" lvl="1" indent="-342900">
              <a:buBlip>
                <a:blip r:embed="rId2"/>
              </a:buBlip>
            </a:pPr>
            <a:r>
              <a:rPr lang="en-US" altLang="zh-CN" sz="1600" dirty="0"/>
              <a:t>Charging APIs: </a:t>
            </a:r>
          </a:p>
          <a:p>
            <a:pPr marL="1560513" lvl="2" indent="-342900">
              <a:buBlip>
                <a:blip r:embed="rId2"/>
              </a:buBlip>
            </a:pPr>
            <a:r>
              <a:rPr lang="en-US" altLang="zh-CN" sz="1600" dirty="0" err="1"/>
              <a:t>OpenAPI</a:t>
            </a:r>
            <a:r>
              <a:rPr lang="en-US" altLang="zh-CN" sz="1600" dirty="0"/>
              <a:t> solution to be captured in </a:t>
            </a:r>
            <a:r>
              <a:rPr lang="en-US" altLang="zh-CN" sz="1600" dirty="0">
                <a:hlinkClick r:id="rId5"/>
              </a:rPr>
              <a:t>https://forge.3gpp.org/rep/all/5G_APIs</a:t>
            </a:r>
            <a:r>
              <a:rPr lang="en-US" altLang="zh-CN" sz="1600" dirty="0"/>
              <a:t> (3GPP unified stage3 repository) and  </a:t>
            </a:r>
            <a:r>
              <a:rPr lang="en-US" altLang="zh-CN" sz="1600" dirty="0">
                <a:hlinkClick r:id="rId8"/>
              </a:rPr>
              <a:t>https://forge.3gpp.org/rep/sa5/CH/-/tree/Rel-19/OpenAPI</a:t>
            </a:r>
            <a:r>
              <a:rPr lang="en-US" altLang="zh-CN" sz="1600" dirty="0"/>
              <a:t> (SA5 stage3 repository)</a:t>
            </a:r>
          </a:p>
          <a:p>
            <a:pPr marL="1560513" lvl="2" indent="-342900">
              <a:buBlip>
                <a:blip r:embed="rId2"/>
              </a:buBlip>
            </a:pPr>
            <a:r>
              <a:rPr lang="en-US" altLang="zh-CN" sz="1600" dirty="0"/>
              <a:t>ASN.1 solution to be captured in </a:t>
            </a:r>
            <a:r>
              <a:rPr lang="en-US" altLang="zh-CN" sz="1600" dirty="0">
                <a:hlinkClick r:id="rId9"/>
              </a:rPr>
              <a:t>https://forge.3gpp.org/rep/sa5/CH/-/tree/Rel-19/</a:t>
            </a:r>
            <a:r>
              <a:rPr lang="en-US" altLang="zh-CN" sz="1600" dirty="0"/>
              <a:t> (SA5 stage3 repository)</a:t>
            </a:r>
          </a:p>
          <a:p>
            <a:pPr marL="1560513" lvl="2" indent="-342900">
              <a:buBlip>
                <a:blip r:embed="rId2"/>
              </a:buBlip>
            </a:pPr>
            <a:r>
              <a:rPr lang="en-US" altLang="zh-CN" sz="1600" dirty="0"/>
              <a:t>Chen Shan (Huawei) as Charging YAML Code moderator</a:t>
            </a:r>
          </a:p>
          <a:p>
            <a:pPr marL="1560513" lvl="2" indent="-342900">
              <a:buBlip>
                <a:blip r:embed="rId2"/>
              </a:buBlip>
            </a:pPr>
            <a:r>
              <a:rPr lang="en-US" altLang="zh-CN" sz="1600" dirty="0"/>
              <a:t>Robert Törnkvist (Ericsson) as Charging ASN.1 Code moderator</a:t>
            </a:r>
          </a:p>
          <a:p>
            <a:pPr marL="950913" lvl="1" indent="-342900">
              <a:buBlip>
                <a:blip r:embed="rId2"/>
              </a:buBlip>
            </a:pPr>
            <a:r>
              <a:rPr lang="en-US" altLang="zh-CN" sz="1600" dirty="0"/>
              <a:t>Stage 3 forge is supported by SA5 MCC and Miguel Angel Reina Ortega (ETSI) as code master. </a:t>
            </a:r>
            <a:endParaRPr lang="en-US" altLang="zh-CN" sz="1100" dirty="0"/>
          </a:p>
        </p:txBody>
      </p:sp>
    </p:spTree>
    <p:extLst>
      <p:ext uri="{BB962C8B-B14F-4D97-AF65-F5344CB8AC3E}">
        <p14:creationId xmlns:p14="http://schemas.microsoft.com/office/powerpoint/2010/main" val="254489500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52F67-58EF-48F1-908C-7766662891EE}"/>
              </a:ext>
            </a:extLst>
          </p:cNvPr>
          <p:cNvSpPr>
            <a:spLocks noGrp="1"/>
          </p:cNvSpPr>
          <p:nvPr>
            <p:ph type="title"/>
          </p:nvPr>
        </p:nvSpPr>
        <p:spPr>
          <a:xfrm>
            <a:off x="1161346" y="2286000"/>
            <a:ext cx="9102725" cy="1143000"/>
          </a:xfrm>
        </p:spPr>
        <p:txBody>
          <a:bodyPr/>
          <a:lstStyle/>
          <a:p>
            <a:r>
              <a:rPr lang="en-US" altLang="zh-CN" sz="4400" b="1" dirty="0"/>
              <a:t>TU planning</a:t>
            </a:r>
            <a:endParaRPr lang="zh-CN" altLang="en-US" dirty="0"/>
          </a:p>
        </p:txBody>
      </p:sp>
      <p:sp>
        <p:nvSpPr>
          <p:cNvPr id="3" name="TextBox 2">
            <a:extLst>
              <a:ext uri="{FF2B5EF4-FFF2-40B4-BE49-F238E27FC236}">
                <a16:creationId xmlns:a16="http://schemas.microsoft.com/office/drawing/2014/main" id="{859B9897-BBA7-4262-AB9B-1BA93B113091}"/>
              </a:ext>
            </a:extLst>
          </p:cNvPr>
          <p:cNvSpPr txBox="1"/>
          <p:nvPr/>
        </p:nvSpPr>
        <p:spPr>
          <a:xfrm>
            <a:off x="1926336" y="4187952"/>
            <a:ext cx="9198993" cy="292388"/>
          </a:xfrm>
          <a:prstGeom prst="rect">
            <a:avLst/>
          </a:prstGeom>
          <a:noFill/>
        </p:spPr>
        <p:txBody>
          <a:bodyPr wrap="none" rtlCol="0">
            <a:spAutoFit/>
          </a:bodyPr>
          <a:lstStyle/>
          <a:p>
            <a:r>
              <a:rPr lang="en-US" altLang="zh-CN" dirty="0"/>
              <a:t>Latest TU planning is captured in </a:t>
            </a:r>
            <a:r>
              <a:rPr lang="en-US" altLang="zh-CN" dirty="0">
                <a:hlinkClick r:id="rId2"/>
              </a:rPr>
              <a:t>https://www.3gpp.org/ftp/Email_Discussions/SA5/SA5-level%20discussions/SA5%23157</a:t>
            </a:r>
            <a:r>
              <a:rPr lang="en-US" altLang="zh-CN" dirty="0"/>
              <a:t> </a:t>
            </a:r>
            <a:endParaRPr lang="zh-CN" altLang="en-US" dirty="0"/>
          </a:p>
        </p:txBody>
      </p:sp>
    </p:spTree>
    <p:extLst>
      <p:ext uri="{BB962C8B-B14F-4D97-AF65-F5344CB8AC3E}">
        <p14:creationId xmlns:p14="http://schemas.microsoft.com/office/powerpoint/2010/main" val="1742848199"/>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C1CE8A-2CE7-46BE-94B3-386F7674B360}"/>
              </a:ext>
            </a:extLst>
          </p:cNvPr>
          <p:cNvSpPr>
            <a:spLocks noGrp="1"/>
          </p:cNvSpPr>
          <p:nvPr>
            <p:ph type="title"/>
          </p:nvPr>
        </p:nvSpPr>
        <p:spPr>
          <a:xfrm>
            <a:off x="367201" y="228600"/>
            <a:ext cx="9387988" cy="1143000"/>
          </a:xfrm>
        </p:spPr>
        <p:txBody>
          <a:bodyPr/>
          <a:lstStyle/>
          <a:p>
            <a:r>
              <a:rPr lang="en-US" altLang="zh-CN" sz="4000" dirty="0"/>
              <a:t>SA5 meeting statistics (Rel-19 OAM TUs) </a:t>
            </a:r>
            <a:endParaRPr lang="zh-CN" altLang="en-US" sz="4000" dirty="0"/>
          </a:p>
        </p:txBody>
      </p:sp>
      <p:graphicFrame>
        <p:nvGraphicFramePr>
          <p:cNvPr id="12" name="Table 11">
            <a:extLst>
              <a:ext uri="{FF2B5EF4-FFF2-40B4-BE49-F238E27FC236}">
                <a16:creationId xmlns:a16="http://schemas.microsoft.com/office/drawing/2014/main" id="{C9076C41-2794-444E-BF78-487AF24E1DE8}"/>
              </a:ext>
            </a:extLst>
          </p:cNvPr>
          <p:cNvGraphicFramePr>
            <a:graphicFrameLocks noGrp="1"/>
          </p:cNvGraphicFramePr>
          <p:nvPr>
            <p:extLst>
              <p:ext uri="{D42A27DB-BD31-4B8C-83A1-F6EECF244321}">
                <p14:modId xmlns:p14="http://schemas.microsoft.com/office/powerpoint/2010/main" val="2175876154"/>
              </p:ext>
            </p:extLst>
          </p:nvPr>
        </p:nvGraphicFramePr>
        <p:xfrm>
          <a:off x="367201" y="1371600"/>
          <a:ext cx="3699108" cy="4564380"/>
        </p:xfrm>
        <a:graphic>
          <a:graphicData uri="http://schemas.openxmlformats.org/drawingml/2006/table">
            <a:tbl>
              <a:tblPr/>
              <a:tblGrid>
                <a:gridCol w="741599">
                  <a:extLst>
                    <a:ext uri="{9D8B030D-6E8A-4147-A177-3AD203B41FA5}">
                      <a16:colId xmlns:a16="http://schemas.microsoft.com/office/drawing/2014/main" val="1429720987"/>
                    </a:ext>
                  </a:extLst>
                </a:gridCol>
                <a:gridCol w="993600">
                  <a:extLst>
                    <a:ext uri="{9D8B030D-6E8A-4147-A177-3AD203B41FA5}">
                      <a16:colId xmlns:a16="http://schemas.microsoft.com/office/drawing/2014/main" val="3786712831"/>
                    </a:ext>
                  </a:extLst>
                </a:gridCol>
                <a:gridCol w="878400">
                  <a:extLst>
                    <a:ext uri="{9D8B030D-6E8A-4147-A177-3AD203B41FA5}">
                      <a16:colId xmlns:a16="http://schemas.microsoft.com/office/drawing/2014/main" val="1740488768"/>
                    </a:ext>
                  </a:extLst>
                </a:gridCol>
                <a:gridCol w="1085509">
                  <a:extLst>
                    <a:ext uri="{9D8B030D-6E8A-4147-A177-3AD203B41FA5}">
                      <a16:colId xmlns:a16="http://schemas.microsoft.com/office/drawing/2014/main" val="1986883981"/>
                    </a:ext>
                  </a:extLst>
                </a:gridCol>
              </a:tblGrid>
              <a:tr h="304496">
                <a:tc>
                  <a:txBody>
                    <a:bodyPr/>
                    <a:lstStyle/>
                    <a:p>
                      <a:pPr algn="ctr" fontAlgn="b"/>
                      <a:endParaRPr lang="en-US" sz="1200" b="1" i="0" u="none" strike="noStrike" dirty="0">
                        <a:solidFill>
                          <a:srgbClr val="000000"/>
                        </a:solidFill>
                        <a:effectLst/>
                        <a:latin typeface="+mn-lt"/>
                        <a:ea typeface="等线" panose="02010600030101010101" pitchFamily="2" charset="-122"/>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1" i="0" u="none" strike="noStrike" dirty="0">
                          <a:solidFill>
                            <a:srgbClr val="000000"/>
                          </a:solidFill>
                          <a:effectLst/>
                          <a:latin typeface="+mn-lt"/>
                          <a:ea typeface="等线" panose="02010600030101010101" pitchFamily="2" charset="-122"/>
                        </a:rPr>
                        <a:t>Planned</a:t>
                      </a:r>
                      <a:r>
                        <a:rPr lang="en-US" altLang="zh-CN" sz="1200" b="1" i="0" u="none" strike="noStrike">
                          <a:solidFill>
                            <a:srgbClr val="000000"/>
                          </a:solidFill>
                          <a:effectLst/>
                          <a:latin typeface="+mn-lt"/>
                          <a:ea typeface="等线" panose="02010600030101010101" pitchFamily="2" charset="-122"/>
                        </a:rPr>
                        <a:t>/consumed </a:t>
                      </a:r>
                      <a:r>
                        <a:rPr lang="en-US" altLang="zh-CN" sz="1200" b="1" i="0" u="none" strike="noStrike" dirty="0">
                          <a:solidFill>
                            <a:srgbClr val="000000"/>
                          </a:solidFill>
                          <a:effectLst/>
                          <a:latin typeface="+mn-lt"/>
                          <a:ea typeface="等线" panose="02010600030101010101" pitchFamily="2" charset="-122"/>
                        </a:rPr>
                        <a:t>TU</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dirty="0">
                          <a:solidFill>
                            <a:srgbClr val="000000"/>
                          </a:solidFill>
                          <a:effectLst/>
                          <a:latin typeface="+mn-lt"/>
                          <a:ea typeface="等线" panose="02010600030101010101" pitchFamily="2" charset="-122"/>
                        </a:rPr>
                        <a:t>Bonus TU</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1" i="0" u="none" strike="noStrike" dirty="0">
                          <a:solidFill>
                            <a:srgbClr val="000000"/>
                          </a:solidFill>
                          <a:effectLst/>
                          <a:latin typeface="+mn-lt"/>
                          <a:ea typeface="等线" panose="02010600030101010101" pitchFamily="2" charset="-122"/>
                        </a:rPr>
                        <a:t>Total consumed TU</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88870658"/>
                  </a:ext>
                </a:extLst>
              </a:tr>
              <a:tr h="104279">
                <a:tc>
                  <a:txBody>
                    <a:bodyPr/>
                    <a:lstStyle/>
                    <a:p>
                      <a:pPr algn="ctr" fontAlgn="b"/>
                      <a:r>
                        <a:rPr lang="en-US" sz="1200" b="0" i="0" u="none" strike="noStrike" dirty="0">
                          <a:solidFill>
                            <a:srgbClr val="0000FF"/>
                          </a:solidFill>
                          <a:effectLst/>
                          <a:latin typeface="+mn-lt"/>
                          <a:ea typeface="等线" panose="02010600030101010101" pitchFamily="2" charset="-122"/>
                        </a:rPr>
                        <a:t>AIML</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FF"/>
                          </a:solidFill>
                          <a:effectLst/>
                          <a:latin typeface="+mn-lt"/>
                          <a:ea typeface="等线" panose="02010600030101010101" pitchFamily="2" charset="-122"/>
                        </a:rPr>
                        <a:t>6.2</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FF"/>
                          </a:solidFill>
                          <a:effectLst/>
                          <a:latin typeface="+mn-lt"/>
                          <a:ea typeface="等线" panose="02010600030101010101" pitchFamily="2" charset="-122"/>
                        </a:rPr>
                        <a:t>5.7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FF"/>
                          </a:solidFill>
                          <a:effectLst/>
                          <a:latin typeface="+mn-lt"/>
                          <a:ea typeface="等线" panose="02010600030101010101" pitchFamily="2" charset="-122"/>
                        </a:rPr>
                        <a:t>11.9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3656207"/>
                  </a:ext>
                </a:extLst>
              </a:tr>
              <a:tr h="104279">
                <a:tc>
                  <a:txBody>
                    <a:bodyPr/>
                    <a:lstStyle/>
                    <a:p>
                      <a:pPr algn="ctr" fontAlgn="b"/>
                      <a:r>
                        <a:rPr lang="en-US" sz="1200" b="0" i="0" u="none" strike="noStrike" dirty="0">
                          <a:solidFill>
                            <a:srgbClr val="000000"/>
                          </a:solidFill>
                          <a:effectLst/>
                          <a:latin typeface="+mn-lt"/>
                          <a:ea typeface="等线" panose="02010600030101010101" pitchFamily="2" charset="-122"/>
                        </a:rPr>
                        <a:t>MDA</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4.7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effectLst/>
                          <a:latin typeface="+mn-lt"/>
                          <a:ea typeface="等线" panose="02010600030101010101" pitchFamily="2" charset="-122"/>
                        </a:rPr>
                        <a:t>0.33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5.03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92043056"/>
                  </a:ext>
                </a:extLst>
              </a:tr>
              <a:tr h="104279">
                <a:tc>
                  <a:txBody>
                    <a:bodyPr/>
                    <a:lstStyle/>
                    <a:p>
                      <a:pPr algn="ctr" fontAlgn="b"/>
                      <a:r>
                        <a:rPr lang="en-US" sz="1200" b="0" i="0" u="none" strike="noStrike" dirty="0">
                          <a:solidFill>
                            <a:srgbClr val="0000FF"/>
                          </a:solidFill>
                          <a:effectLst/>
                          <a:latin typeface="+mn-lt"/>
                          <a:ea typeface="等线" panose="02010600030101010101" pitchFamily="2" charset="-122"/>
                        </a:rPr>
                        <a:t>IDM</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FF"/>
                          </a:solidFill>
                          <a:effectLst/>
                          <a:latin typeface="+mn-lt"/>
                          <a:ea typeface="等线" panose="02010600030101010101" pitchFamily="2" charset="-122"/>
                        </a:rPr>
                        <a:t>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FF"/>
                          </a:solidFill>
                          <a:effectLst/>
                          <a:latin typeface="+mn-lt"/>
                          <a:ea typeface="等线" panose="02010600030101010101" pitchFamily="2" charset="-122"/>
                        </a:rPr>
                        <a:t>3.76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FF"/>
                          </a:solidFill>
                          <a:effectLst/>
                          <a:latin typeface="+mn-lt"/>
                          <a:ea typeface="等线" panose="02010600030101010101" pitchFamily="2" charset="-122"/>
                        </a:rPr>
                        <a:t>7.76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19495246"/>
                  </a:ext>
                </a:extLst>
              </a:tr>
              <a:tr h="104279">
                <a:tc>
                  <a:txBody>
                    <a:bodyPr/>
                    <a:lstStyle/>
                    <a:p>
                      <a:pPr algn="ctr" fontAlgn="b"/>
                      <a:r>
                        <a:rPr lang="en-US" sz="1200" b="0" i="0" u="none" strike="noStrike" dirty="0">
                          <a:solidFill>
                            <a:srgbClr val="0000FF"/>
                          </a:solidFill>
                          <a:effectLst/>
                          <a:latin typeface="+mn-lt"/>
                          <a:ea typeface="等线" panose="02010600030101010101" pitchFamily="2" charset="-122"/>
                        </a:rPr>
                        <a:t>CCL</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FF"/>
                          </a:solidFill>
                          <a:effectLst/>
                          <a:latin typeface="+mn-lt"/>
                          <a:ea typeface="等线" panose="02010600030101010101" pitchFamily="2" charset="-122"/>
                        </a:rPr>
                        <a:t>6.4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FF"/>
                          </a:solidFill>
                          <a:effectLst/>
                          <a:latin typeface="+mn-lt"/>
                          <a:ea typeface="等线" panose="02010600030101010101" pitchFamily="2" charset="-122"/>
                        </a:rPr>
                        <a:t>1</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FF"/>
                          </a:solidFill>
                          <a:effectLst/>
                          <a:latin typeface="+mn-lt"/>
                          <a:ea typeface="等线" panose="02010600030101010101" pitchFamily="2" charset="-122"/>
                        </a:rPr>
                        <a:t>7.4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25866869"/>
                  </a:ext>
                </a:extLst>
              </a:tr>
              <a:tr h="104279">
                <a:tc>
                  <a:txBody>
                    <a:bodyPr/>
                    <a:lstStyle/>
                    <a:p>
                      <a:pPr algn="ctr" fontAlgn="b"/>
                      <a:r>
                        <a:rPr lang="en-US" sz="1200" b="0" i="0" u="none" strike="noStrike" dirty="0">
                          <a:solidFill>
                            <a:srgbClr val="0000FF"/>
                          </a:solidFill>
                          <a:effectLst/>
                          <a:latin typeface="+mn-lt"/>
                          <a:ea typeface="等线" panose="02010600030101010101" pitchFamily="2" charset="-122"/>
                        </a:rPr>
                        <a:t>NDT</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FF"/>
                          </a:solidFill>
                          <a:effectLst/>
                          <a:latin typeface="+mn-lt"/>
                          <a:ea typeface="等线" panose="02010600030101010101" pitchFamily="2" charset="-122"/>
                        </a:rPr>
                        <a:t>3.3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FF"/>
                          </a:solidFill>
                          <a:effectLst/>
                          <a:latin typeface="+mn-lt"/>
                          <a:ea typeface="等线" panose="02010600030101010101" pitchFamily="2" charset="-122"/>
                        </a:rPr>
                        <a:t>2.5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FF"/>
                          </a:solidFill>
                          <a:effectLst/>
                          <a:latin typeface="+mn-lt"/>
                          <a:ea typeface="等线" panose="02010600030101010101" pitchFamily="2" charset="-122"/>
                        </a:rPr>
                        <a:t>5.8</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93249568"/>
                  </a:ext>
                </a:extLst>
              </a:tr>
              <a:tr h="104279">
                <a:tc>
                  <a:txBody>
                    <a:bodyPr/>
                    <a:lstStyle/>
                    <a:p>
                      <a:pPr algn="ctr" fontAlgn="b"/>
                      <a:r>
                        <a:rPr lang="en-US" sz="1200" b="0" i="0" u="none" strike="noStrike" dirty="0">
                          <a:solidFill>
                            <a:srgbClr val="0000FF"/>
                          </a:solidFill>
                          <a:effectLst/>
                          <a:latin typeface="+mn-lt"/>
                          <a:ea typeface="等线" panose="02010600030101010101" pitchFamily="2" charset="-122"/>
                        </a:rPr>
                        <a:t>CMO</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FF"/>
                          </a:solidFill>
                          <a:effectLst/>
                          <a:latin typeface="+mn-lt"/>
                          <a:ea typeface="等线" panose="02010600030101010101" pitchFamily="2" charset="-122"/>
                        </a:rPr>
                        <a:t>6.6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FF"/>
                          </a:solidFill>
                          <a:effectLst/>
                          <a:latin typeface="+mn-lt"/>
                          <a:ea typeface="等线" panose="02010600030101010101" pitchFamily="2" charset="-122"/>
                        </a:rPr>
                        <a:t>6.26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FF"/>
                          </a:solidFill>
                          <a:effectLst/>
                          <a:latin typeface="+mn-lt"/>
                          <a:ea typeface="等线" panose="02010600030101010101" pitchFamily="2" charset="-122"/>
                        </a:rPr>
                        <a:t>12.9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0112842"/>
                  </a:ext>
                </a:extLst>
              </a:tr>
              <a:tr h="104279">
                <a:tc>
                  <a:txBody>
                    <a:bodyPr/>
                    <a:lstStyle/>
                    <a:p>
                      <a:pPr algn="ctr" fontAlgn="b"/>
                      <a:r>
                        <a:rPr lang="en-US" sz="1200" b="0" i="0" u="none" strike="noStrike" dirty="0">
                          <a:solidFill>
                            <a:srgbClr val="000000"/>
                          </a:solidFill>
                          <a:effectLst/>
                          <a:latin typeface="+mn-lt"/>
                          <a:ea typeface="等线" panose="02010600030101010101" pitchFamily="2" charset="-122"/>
                        </a:rPr>
                        <a:t>MSEC</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1</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1</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64290559"/>
                  </a:ext>
                </a:extLst>
              </a:tr>
              <a:tr h="104279">
                <a:tc>
                  <a:txBody>
                    <a:bodyPr/>
                    <a:lstStyle/>
                    <a:p>
                      <a:pPr algn="ctr" fontAlgn="b"/>
                      <a:r>
                        <a:rPr lang="en-US" sz="1200" b="0" i="0" u="none" strike="noStrike" dirty="0">
                          <a:solidFill>
                            <a:srgbClr val="0000FF"/>
                          </a:solidFill>
                          <a:effectLst/>
                          <a:latin typeface="+mn-lt"/>
                          <a:ea typeface="等线" panose="02010600030101010101" pitchFamily="2" charset="-122"/>
                        </a:rPr>
                        <a:t>SBMA</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FF"/>
                          </a:solidFill>
                          <a:effectLst/>
                          <a:latin typeface="+mn-lt"/>
                          <a:ea typeface="等线" panose="02010600030101010101" pitchFamily="2" charset="-122"/>
                        </a:rPr>
                        <a:t>5.5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kumimoji="0" lang="en-US" altLang="zh-CN" sz="1200" b="0" i="0" u="none" strike="noStrike" kern="1200" cap="none" spc="0" normalizeH="0" baseline="0" noProof="0">
                          <a:ln>
                            <a:noFill/>
                          </a:ln>
                          <a:solidFill>
                            <a:srgbClr val="0000FF"/>
                          </a:solidFill>
                          <a:effectLst/>
                          <a:uLnTx/>
                          <a:uFillTx/>
                          <a:latin typeface="Calibri"/>
                          <a:ea typeface="等线" panose="02010600030101010101" pitchFamily="2" charset="-122"/>
                          <a:cs typeface="+mn-cs"/>
                        </a:rPr>
                        <a:t>-</a:t>
                      </a:r>
                      <a:endParaRPr lang="en-US" altLang="zh-CN" sz="1200" b="0" i="0" u="none" strike="noStrike" dirty="0">
                        <a:solidFill>
                          <a:srgbClr val="0000FF"/>
                        </a:solidFill>
                        <a:effectLst/>
                        <a:latin typeface="+mn-lt"/>
                        <a:ea typeface="等线" panose="02010600030101010101" pitchFamily="2" charset="-122"/>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FF"/>
                          </a:solidFill>
                          <a:effectLst/>
                          <a:latin typeface="+mn-lt"/>
                          <a:ea typeface="等线" panose="02010600030101010101" pitchFamily="2" charset="-122"/>
                        </a:rPr>
                        <a:t>5.5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28036294"/>
                  </a:ext>
                </a:extLst>
              </a:tr>
              <a:tr h="104279">
                <a:tc>
                  <a:txBody>
                    <a:bodyPr/>
                    <a:lstStyle/>
                    <a:p>
                      <a:pPr algn="ctr" fontAlgn="b"/>
                      <a:r>
                        <a:rPr lang="en-US" sz="1200" b="0" i="0" u="none" strike="noStrike" dirty="0">
                          <a:solidFill>
                            <a:srgbClr val="000000"/>
                          </a:solidFill>
                          <a:effectLst/>
                          <a:latin typeface="+mn-lt"/>
                          <a:ea typeface="等线" panose="02010600030101010101" pitchFamily="2" charset="-122"/>
                        </a:rPr>
                        <a:t>PTM</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kumimoji="0" lang="en-US" altLang="zh-CN" sz="1200" b="0" i="0" u="none" strike="noStrike" kern="1200" cap="none" spc="0" normalizeH="0" baseline="0" noProof="0">
                          <a:ln>
                            <a:noFill/>
                          </a:ln>
                          <a:solidFill>
                            <a:srgbClr val="000000"/>
                          </a:solidFill>
                          <a:effectLst/>
                          <a:uLnTx/>
                          <a:uFillTx/>
                          <a:latin typeface="Calibri"/>
                          <a:ea typeface="等线" panose="02010600030101010101" pitchFamily="2" charset="-122"/>
                          <a:cs typeface="+mn-cs"/>
                        </a:rPr>
                        <a:t>-</a:t>
                      </a:r>
                      <a:endParaRPr lang="en-US" altLang="zh-CN" sz="1200" b="0" i="0" u="none" strike="noStrike" dirty="0">
                        <a:solidFill>
                          <a:srgbClr val="000000"/>
                        </a:solidFill>
                        <a:effectLst/>
                        <a:latin typeface="+mn-lt"/>
                        <a:ea typeface="等线" panose="02010600030101010101" pitchFamily="2" charset="-122"/>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4</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8079670"/>
                  </a:ext>
                </a:extLst>
              </a:tr>
              <a:tr h="104279">
                <a:tc>
                  <a:txBody>
                    <a:bodyPr/>
                    <a:lstStyle/>
                    <a:p>
                      <a:pPr algn="ctr" fontAlgn="b"/>
                      <a:r>
                        <a:rPr lang="en-US" sz="1200" b="1" i="0" u="none" strike="noStrike" dirty="0">
                          <a:solidFill>
                            <a:srgbClr val="000000"/>
                          </a:solidFill>
                          <a:effectLst/>
                          <a:latin typeface="+mn-lt"/>
                          <a:ea typeface="等线" panose="02010600030101010101" pitchFamily="2" charset="-122"/>
                        </a:rPr>
                        <a:t>MADCOL</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2.9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kumimoji="0" lang="en-US" altLang="zh-CN" sz="1200" b="0" i="0" u="none" strike="noStrike" kern="1200" cap="none" spc="0" normalizeH="0" baseline="0" noProof="0">
                          <a:ln>
                            <a:noFill/>
                          </a:ln>
                          <a:solidFill>
                            <a:srgbClr val="000000"/>
                          </a:solidFill>
                          <a:effectLst/>
                          <a:uLnTx/>
                          <a:uFillTx/>
                          <a:latin typeface="Calibri"/>
                          <a:ea typeface="等线" panose="02010600030101010101" pitchFamily="2" charset="-122"/>
                          <a:cs typeface="+mn-cs"/>
                        </a:rPr>
                        <a:t>-</a:t>
                      </a:r>
                      <a:endParaRPr lang="en-US" altLang="zh-CN" sz="1200" b="0" i="0" u="none" strike="noStrike" dirty="0">
                        <a:solidFill>
                          <a:srgbClr val="000000"/>
                        </a:solidFill>
                        <a:effectLst/>
                        <a:latin typeface="+mn-lt"/>
                        <a:ea typeface="等线" panose="02010600030101010101" pitchFamily="2" charset="-122"/>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2.9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55423071"/>
                  </a:ext>
                </a:extLst>
              </a:tr>
              <a:tr h="104279">
                <a:tc>
                  <a:txBody>
                    <a:bodyPr/>
                    <a:lstStyle/>
                    <a:p>
                      <a:pPr algn="ctr" fontAlgn="b"/>
                      <a:r>
                        <a:rPr lang="en-US" sz="1200" b="0" i="0" u="none" strike="noStrike" dirty="0">
                          <a:solidFill>
                            <a:srgbClr val="000000"/>
                          </a:solidFill>
                          <a:effectLst/>
                          <a:latin typeface="+mn-lt"/>
                          <a:ea typeface="等线" panose="02010600030101010101" pitchFamily="2" charset="-122"/>
                        </a:rPr>
                        <a:t>SREP</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2</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kumimoji="0" lang="en-US" altLang="zh-CN" sz="1200" b="0" i="0" u="none" strike="noStrike" kern="1200" cap="none" spc="0" normalizeH="0" baseline="0" noProof="0">
                          <a:ln>
                            <a:noFill/>
                          </a:ln>
                          <a:solidFill>
                            <a:srgbClr val="000000"/>
                          </a:solidFill>
                          <a:effectLst/>
                          <a:uLnTx/>
                          <a:uFillTx/>
                          <a:latin typeface="Calibri"/>
                          <a:ea typeface="等线" panose="02010600030101010101" pitchFamily="2" charset="-122"/>
                          <a:cs typeface="+mn-cs"/>
                        </a:rPr>
                        <a:t>-</a:t>
                      </a:r>
                      <a:endParaRPr lang="en-US" altLang="zh-CN" sz="1200" b="0" i="0" u="none" strike="noStrike" dirty="0">
                        <a:solidFill>
                          <a:srgbClr val="000000"/>
                        </a:solidFill>
                        <a:effectLst/>
                        <a:latin typeface="+mn-lt"/>
                        <a:ea typeface="等线" panose="02010600030101010101" pitchFamily="2" charset="-122"/>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2</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4399851"/>
                  </a:ext>
                </a:extLst>
              </a:tr>
              <a:tr h="104279">
                <a:tc>
                  <a:txBody>
                    <a:bodyPr/>
                    <a:lstStyle/>
                    <a:p>
                      <a:pPr algn="ctr" fontAlgn="b"/>
                      <a:r>
                        <a:rPr lang="en-US" sz="1200" b="1" i="0" u="none" strike="noStrike" dirty="0">
                          <a:solidFill>
                            <a:srgbClr val="000000"/>
                          </a:solidFill>
                          <a:effectLst/>
                          <a:latin typeface="+mn-lt"/>
                          <a:ea typeface="等线" panose="02010600030101010101" pitchFamily="2" charset="-122"/>
                        </a:rPr>
                        <a:t>PM</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2.2</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kumimoji="0" lang="en-US" altLang="zh-CN" sz="1200" b="0" i="0" u="none" strike="noStrike" kern="1200" cap="none" spc="0" normalizeH="0" baseline="0" noProof="0">
                          <a:ln>
                            <a:noFill/>
                          </a:ln>
                          <a:solidFill>
                            <a:srgbClr val="000000"/>
                          </a:solidFill>
                          <a:effectLst/>
                          <a:uLnTx/>
                          <a:uFillTx/>
                          <a:latin typeface="Calibri"/>
                          <a:ea typeface="等线" panose="02010600030101010101" pitchFamily="2" charset="-122"/>
                          <a:cs typeface="+mn-cs"/>
                        </a:rPr>
                        <a:t>-</a:t>
                      </a:r>
                      <a:endParaRPr lang="en-US" altLang="zh-CN" sz="1200" b="0" i="0" u="none" strike="noStrike" dirty="0">
                        <a:solidFill>
                          <a:srgbClr val="000000"/>
                        </a:solidFill>
                        <a:effectLst/>
                        <a:latin typeface="+mn-lt"/>
                        <a:ea typeface="等线" panose="02010600030101010101" pitchFamily="2" charset="-122"/>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2.2</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07443881"/>
                  </a:ext>
                </a:extLst>
              </a:tr>
              <a:tr h="104279">
                <a:tc>
                  <a:txBody>
                    <a:bodyPr/>
                    <a:lstStyle/>
                    <a:p>
                      <a:pPr algn="ctr" fontAlgn="b"/>
                      <a:r>
                        <a:rPr lang="en-US" sz="1200" b="1" i="0" u="none" strike="noStrike" dirty="0" err="1">
                          <a:solidFill>
                            <a:srgbClr val="000000"/>
                          </a:solidFill>
                          <a:effectLst/>
                          <a:latin typeface="+mn-lt"/>
                          <a:ea typeface="等线" panose="02010600030101010101" pitchFamily="2" charset="-122"/>
                        </a:rPr>
                        <a:t>AdNRM</a:t>
                      </a:r>
                      <a:endParaRPr lang="en-US" sz="1200" b="1" i="0" u="none" strike="noStrike" dirty="0">
                        <a:solidFill>
                          <a:srgbClr val="000000"/>
                        </a:solidFill>
                        <a:effectLst/>
                        <a:latin typeface="+mn-lt"/>
                        <a:ea typeface="等线" panose="02010600030101010101" pitchFamily="2" charset="-122"/>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2.8</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kumimoji="0" lang="en-US" altLang="zh-CN" sz="1200" b="0" i="0" u="none" strike="noStrike" kern="1200" cap="none" spc="0" normalizeH="0" baseline="0" noProof="0">
                          <a:ln>
                            <a:noFill/>
                          </a:ln>
                          <a:solidFill>
                            <a:srgbClr val="000000"/>
                          </a:solidFill>
                          <a:effectLst/>
                          <a:uLnTx/>
                          <a:uFillTx/>
                          <a:latin typeface="Calibri"/>
                          <a:ea typeface="等线" panose="02010600030101010101" pitchFamily="2" charset="-122"/>
                          <a:cs typeface="+mn-cs"/>
                        </a:rPr>
                        <a:t>-</a:t>
                      </a:r>
                      <a:endParaRPr lang="en-US" altLang="zh-CN" sz="1200" b="0" i="0" u="none" strike="noStrike" dirty="0">
                        <a:solidFill>
                          <a:srgbClr val="000000"/>
                        </a:solidFill>
                        <a:effectLst/>
                        <a:latin typeface="+mn-lt"/>
                        <a:ea typeface="等线" panose="02010600030101010101" pitchFamily="2" charset="-122"/>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2.8</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66599716"/>
                  </a:ext>
                </a:extLst>
              </a:tr>
              <a:tr h="104279">
                <a:tc>
                  <a:txBody>
                    <a:bodyPr/>
                    <a:lstStyle/>
                    <a:p>
                      <a:pPr algn="ctr" fontAlgn="b"/>
                      <a:r>
                        <a:rPr lang="en-US" sz="1200" b="1" i="0" u="none" strike="noStrike" dirty="0">
                          <a:solidFill>
                            <a:srgbClr val="000000"/>
                          </a:solidFill>
                          <a:effectLst/>
                          <a:latin typeface="+mn-lt"/>
                          <a:ea typeface="等线" panose="02010600030101010101" pitchFamily="2" charset="-122"/>
                        </a:rPr>
                        <a:t>TMQ</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0.5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kumimoji="0" lang="en-US" altLang="zh-CN" sz="1200" b="0" i="0" u="none" strike="noStrike" kern="1200" cap="none" spc="0" normalizeH="0" baseline="0" noProof="0">
                          <a:ln>
                            <a:noFill/>
                          </a:ln>
                          <a:solidFill>
                            <a:srgbClr val="000000"/>
                          </a:solidFill>
                          <a:effectLst/>
                          <a:uLnTx/>
                          <a:uFillTx/>
                          <a:latin typeface="Calibri"/>
                          <a:ea typeface="等线" panose="02010600030101010101" pitchFamily="2" charset="-122"/>
                          <a:cs typeface="+mn-cs"/>
                        </a:rPr>
                        <a:t>-</a:t>
                      </a:r>
                      <a:endParaRPr lang="en-US" altLang="zh-CN" sz="1200" b="0" i="0" u="none" strike="noStrike" dirty="0">
                        <a:solidFill>
                          <a:srgbClr val="000000"/>
                        </a:solidFill>
                        <a:effectLst/>
                        <a:latin typeface="+mn-lt"/>
                        <a:ea typeface="等线" panose="02010600030101010101" pitchFamily="2" charset="-122"/>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0.5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15012512"/>
                  </a:ext>
                </a:extLst>
              </a:tr>
              <a:tr h="104279">
                <a:tc>
                  <a:txBody>
                    <a:bodyPr/>
                    <a:lstStyle/>
                    <a:p>
                      <a:pPr algn="ctr" fontAlgn="b"/>
                      <a:r>
                        <a:rPr lang="en-US" sz="1200" b="0" i="0" u="none" strike="noStrike" dirty="0">
                          <a:solidFill>
                            <a:srgbClr val="000000"/>
                          </a:solidFill>
                          <a:effectLst/>
                          <a:latin typeface="+mn-lt"/>
                          <a:ea typeface="等线" panose="02010600030101010101" pitchFamily="2" charset="-122"/>
                        </a:rPr>
                        <a:t>NTNM</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3.9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kumimoji="0" lang="en-US" altLang="zh-CN" sz="1200" b="0" i="0" u="none" strike="noStrike" kern="1200" cap="none" spc="0" normalizeH="0" baseline="0" noProof="0">
                          <a:ln>
                            <a:noFill/>
                          </a:ln>
                          <a:solidFill>
                            <a:srgbClr val="000000"/>
                          </a:solidFill>
                          <a:effectLst/>
                          <a:uLnTx/>
                          <a:uFillTx/>
                          <a:latin typeface="Calibri"/>
                          <a:ea typeface="等线" panose="02010600030101010101" pitchFamily="2" charset="-122"/>
                          <a:cs typeface="+mn-cs"/>
                        </a:rPr>
                        <a:t>-</a:t>
                      </a:r>
                      <a:endParaRPr lang="en-US" altLang="zh-CN" sz="1200" b="0" i="0" u="none" strike="noStrike" dirty="0">
                        <a:solidFill>
                          <a:srgbClr val="000000"/>
                        </a:solidFill>
                        <a:effectLst/>
                        <a:latin typeface="+mn-lt"/>
                        <a:ea typeface="等线" panose="02010600030101010101" pitchFamily="2" charset="-122"/>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3.9</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9857127"/>
                  </a:ext>
                </a:extLst>
              </a:tr>
              <a:tr h="104279">
                <a:tc>
                  <a:txBody>
                    <a:bodyPr/>
                    <a:lstStyle/>
                    <a:p>
                      <a:pPr algn="ctr" fontAlgn="b"/>
                      <a:r>
                        <a:rPr lang="en-US" sz="1200" b="0" i="0" u="none" strike="noStrike" dirty="0">
                          <a:solidFill>
                            <a:srgbClr val="000000"/>
                          </a:solidFill>
                          <a:effectLst/>
                          <a:latin typeface="+mn-lt"/>
                          <a:ea typeface="等线" panose="02010600030101010101" pitchFamily="2" charset="-122"/>
                        </a:rPr>
                        <a:t>IABM</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1.6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kumimoji="0" lang="en-US" altLang="zh-CN" sz="1200" b="0" i="0" u="none" strike="noStrike" kern="1200" cap="none" spc="0" normalizeH="0" baseline="0" noProof="0">
                          <a:ln>
                            <a:noFill/>
                          </a:ln>
                          <a:solidFill>
                            <a:srgbClr val="000000"/>
                          </a:solidFill>
                          <a:effectLst/>
                          <a:uLnTx/>
                          <a:uFillTx/>
                          <a:latin typeface="Calibri"/>
                          <a:ea typeface="等线" panose="02010600030101010101" pitchFamily="2" charset="-122"/>
                          <a:cs typeface="+mn-cs"/>
                        </a:rPr>
                        <a:t>-</a:t>
                      </a:r>
                      <a:endParaRPr lang="en-US" altLang="zh-CN" sz="1200" b="0" i="0" u="none" strike="noStrike" dirty="0">
                        <a:solidFill>
                          <a:srgbClr val="000000"/>
                        </a:solidFill>
                        <a:effectLst/>
                        <a:latin typeface="+mn-lt"/>
                        <a:ea typeface="等线" panose="02010600030101010101" pitchFamily="2" charset="-122"/>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1.6</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26699401"/>
                  </a:ext>
                </a:extLst>
              </a:tr>
              <a:tr h="104279">
                <a:tc>
                  <a:txBody>
                    <a:bodyPr/>
                    <a:lstStyle/>
                    <a:p>
                      <a:pPr algn="ctr" fontAlgn="b"/>
                      <a:r>
                        <a:rPr lang="en-US" sz="1200" b="0" i="0" u="none" strike="noStrike" dirty="0" err="1">
                          <a:solidFill>
                            <a:srgbClr val="000000"/>
                          </a:solidFill>
                          <a:effectLst/>
                          <a:latin typeface="+mn-lt"/>
                          <a:ea typeface="等线" panose="02010600030101010101" pitchFamily="2" charset="-122"/>
                        </a:rPr>
                        <a:t>RedcapM</a:t>
                      </a:r>
                      <a:endParaRPr lang="en-US" sz="1200" b="0" i="0" u="none" strike="noStrike" dirty="0">
                        <a:solidFill>
                          <a:srgbClr val="000000"/>
                        </a:solidFill>
                        <a:effectLst/>
                        <a:latin typeface="+mn-lt"/>
                        <a:ea typeface="等线" panose="02010600030101010101" pitchFamily="2" charset="-122"/>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3.3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kumimoji="0" lang="en-US" altLang="zh-CN" sz="1200" b="0" i="0" u="none" strike="noStrike" kern="1200" cap="none" spc="0" normalizeH="0" baseline="0" noProof="0">
                          <a:ln>
                            <a:noFill/>
                          </a:ln>
                          <a:solidFill>
                            <a:srgbClr val="000000"/>
                          </a:solidFill>
                          <a:effectLst/>
                          <a:uLnTx/>
                          <a:uFillTx/>
                          <a:latin typeface="Calibri"/>
                          <a:ea typeface="等线" panose="02010600030101010101" pitchFamily="2" charset="-122"/>
                          <a:cs typeface="+mn-cs"/>
                        </a:rPr>
                        <a:t>-</a:t>
                      </a:r>
                      <a:endParaRPr lang="en-US" altLang="zh-CN" sz="1200" b="0" i="0" u="none" strike="noStrike" dirty="0">
                        <a:solidFill>
                          <a:srgbClr val="000000"/>
                        </a:solidFill>
                        <a:effectLst/>
                        <a:latin typeface="+mn-lt"/>
                        <a:ea typeface="等线" panose="02010600030101010101" pitchFamily="2" charset="-122"/>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3.3</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61913108"/>
                  </a:ext>
                </a:extLst>
              </a:tr>
              <a:tr h="104279">
                <a:tc>
                  <a:txBody>
                    <a:bodyPr/>
                    <a:lstStyle/>
                    <a:p>
                      <a:pPr algn="ctr" fontAlgn="b"/>
                      <a:r>
                        <a:rPr lang="en-US" sz="1200" b="0" i="0" u="none" strike="noStrike" dirty="0">
                          <a:solidFill>
                            <a:srgbClr val="000000"/>
                          </a:solidFill>
                          <a:effectLst/>
                          <a:latin typeface="+mn-lt"/>
                          <a:ea typeface="等线" panose="02010600030101010101" pitchFamily="2" charset="-122"/>
                        </a:rPr>
                        <a:t>NWDAF</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1.5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kumimoji="0" lang="en-US" altLang="zh-CN" sz="1200" b="0" i="0" u="none" strike="noStrike" kern="1200" cap="none" spc="0" normalizeH="0" baseline="0" noProof="0">
                          <a:ln>
                            <a:noFill/>
                          </a:ln>
                          <a:solidFill>
                            <a:srgbClr val="000000"/>
                          </a:solidFill>
                          <a:effectLst/>
                          <a:uLnTx/>
                          <a:uFillTx/>
                          <a:latin typeface="Calibri"/>
                          <a:ea typeface="等线" panose="02010600030101010101" pitchFamily="2" charset="-122"/>
                          <a:cs typeface="+mn-cs"/>
                        </a:rPr>
                        <a:t>-</a:t>
                      </a:r>
                      <a:endParaRPr lang="en-US" altLang="zh-CN" sz="1200" b="0" i="0" u="none" strike="noStrike" dirty="0">
                        <a:solidFill>
                          <a:srgbClr val="000000"/>
                        </a:solidFill>
                        <a:effectLst/>
                        <a:latin typeface="+mn-lt"/>
                        <a:ea typeface="等线" panose="02010600030101010101" pitchFamily="2" charset="-122"/>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1.5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28383432"/>
                  </a:ext>
                </a:extLst>
              </a:tr>
              <a:tr h="104279">
                <a:tc>
                  <a:txBody>
                    <a:bodyPr/>
                    <a:lstStyle/>
                    <a:p>
                      <a:pPr algn="ctr" fontAlgn="b"/>
                      <a:r>
                        <a:rPr lang="en-US" sz="1200" b="0" i="0" u="none" strike="noStrike" dirty="0">
                          <a:solidFill>
                            <a:srgbClr val="000000"/>
                          </a:solidFill>
                          <a:effectLst/>
                          <a:latin typeface="+mn-lt"/>
                          <a:ea typeface="等线" panose="02010600030101010101" pitchFamily="2" charset="-122"/>
                        </a:rPr>
                        <a:t>NSM</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2.5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kumimoji="0" lang="en-US" altLang="zh-CN" sz="1200" b="0" i="0" u="none" strike="noStrike" kern="1200" cap="none" spc="0" normalizeH="0" baseline="0" noProof="0" dirty="0">
                          <a:ln>
                            <a:noFill/>
                          </a:ln>
                          <a:solidFill>
                            <a:srgbClr val="000000"/>
                          </a:solidFill>
                          <a:effectLst/>
                          <a:uLnTx/>
                          <a:uFillTx/>
                          <a:latin typeface="Calibri"/>
                          <a:ea typeface="等线" panose="02010600030101010101" pitchFamily="2" charset="-122"/>
                          <a:cs typeface="+mn-cs"/>
                        </a:rPr>
                        <a:t>-</a:t>
                      </a:r>
                      <a:endParaRPr lang="en-US" altLang="zh-CN" sz="1200" b="0" i="0" u="none" strike="noStrike" dirty="0">
                        <a:solidFill>
                          <a:srgbClr val="000000"/>
                        </a:solidFill>
                        <a:effectLst/>
                        <a:latin typeface="+mn-lt"/>
                        <a:ea typeface="等线" panose="02010600030101010101" pitchFamily="2" charset="-122"/>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2.5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64639434"/>
                  </a:ext>
                </a:extLst>
              </a:tr>
              <a:tr h="104279">
                <a:tc>
                  <a:txBody>
                    <a:bodyPr/>
                    <a:lstStyle/>
                    <a:p>
                      <a:pPr algn="ctr" fontAlgn="b"/>
                      <a:r>
                        <a:rPr lang="en-US" sz="1200" b="0" i="0" u="none" strike="noStrike" dirty="0">
                          <a:solidFill>
                            <a:srgbClr val="0000FF"/>
                          </a:solidFill>
                          <a:effectLst/>
                          <a:latin typeface="+mn-lt"/>
                          <a:ea typeface="等线" panose="02010600030101010101" pitchFamily="2" charset="-122"/>
                        </a:rPr>
                        <a:t>EE</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FF"/>
                          </a:solidFill>
                          <a:effectLst/>
                          <a:latin typeface="+mn-lt"/>
                          <a:ea typeface="等线" panose="02010600030101010101" pitchFamily="2" charset="-122"/>
                        </a:rPr>
                        <a:t>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FF"/>
                          </a:solidFill>
                          <a:effectLst/>
                          <a:latin typeface="+mn-lt"/>
                          <a:ea typeface="等线" panose="02010600030101010101" pitchFamily="2" charset="-122"/>
                        </a:rPr>
                        <a:t>3.7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a:solidFill>
                            <a:srgbClr val="0000FF"/>
                          </a:solidFill>
                          <a:effectLst/>
                          <a:latin typeface="+mn-lt"/>
                          <a:ea typeface="等线" panose="02010600030101010101" pitchFamily="2" charset="-122"/>
                        </a:rPr>
                        <a:t>8.7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93103406"/>
                  </a:ext>
                </a:extLst>
              </a:tr>
              <a:tr h="104279">
                <a:tc>
                  <a:txBody>
                    <a:bodyPr/>
                    <a:lstStyle/>
                    <a:p>
                      <a:pPr algn="ctr" fontAlgn="b"/>
                      <a:r>
                        <a:rPr lang="en-US" sz="1200" b="0" i="0" u="none" strike="noStrike" dirty="0" err="1">
                          <a:solidFill>
                            <a:srgbClr val="0000FF"/>
                          </a:solidFill>
                          <a:effectLst/>
                          <a:latin typeface="+mn-lt"/>
                          <a:ea typeface="等线" panose="02010600030101010101" pitchFamily="2" charset="-122"/>
                        </a:rPr>
                        <a:t>MExpo</a:t>
                      </a:r>
                      <a:endParaRPr lang="en-US" sz="1200" b="0" i="0" u="none" strike="noStrike" dirty="0">
                        <a:solidFill>
                          <a:srgbClr val="0000FF"/>
                        </a:solidFill>
                        <a:effectLst/>
                        <a:latin typeface="+mn-lt"/>
                        <a:ea typeface="等线" panose="02010600030101010101" pitchFamily="2" charset="-122"/>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FF"/>
                          </a:solidFill>
                          <a:effectLst/>
                          <a:latin typeface="+mn-lt"/>
                          <a:ea typeface="等线" panose="02010600030101010101" pitchFamily="2" charset="-122"/>
                        </a:rPr>
                        <a:t>4.55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FF"/>
                          </a:solidFill>
                          <a:effectLst/>
                          <a:latin typeface="+mn-lt"/>
                          <a:ea typeface="等线" panose="02010600030101010101" pitchFamily="2" charset="-122"/>
                        </a:rPr>
                        <a:t>2.7</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FF"/>
                          </a:solidFill>
                          <a:effectLst/>
                          <a:latin typeface="+mn-lt"/>
                          <a:ea typeface="等线" panose="02010600030101010101" pitchFamily="2" charset="-122"/>
                        </a:rPr>
                        <a:t>7.25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93077712"/>
                  </a:ext>
                </a:extLst>
              </a:tr>
              <a:tr h="185086">
                <a:tc>
                  <a:txBody>
                    <a:bodyPr/>
                    <a:lstStyle/>
                    <a:p>
                      <a:pPr algn="ctr" fontAlgn="b"/>
                      <a:r>
                        <a:rPr lang="en-US" sz="1200" b="1" i="0" u="none" strike="noStrike" dirty="0" err="1">
                          <a:solidFill>
                            <a:srgbClr val="000000"/>
                          </a:solidFill>
                          <a:effectLst/>
                          <a:latin typeface="+mn-lt"/>
                          <a:ea typeface="等线" panose="02010600030101010101" pitchFamily="2" charset="-122"/>
                        </a:rPr>
                        <a:t>Mons</a:t>
                      </a:r>
                      <a:r>
                        <a:rPr lang="en-US" altLang="zh-CN" sz="1200" b="1" i="0" u="none" strike="noStrike" dirty="0" err="1">
                          <a:solidFill>
                            <a:srgbClr val="000000"/>
                          </a:solidFill>
                          <a:effectLst/>
                          <a:latin typeface="+mn-lt"/>
                          <a:ea typeface="等线" panose="02010600030101010101" pitchFamily="2" charset="-122"/>
                        </a:rPr>
                        <a:t>traM</a:t>
                      </a:r>
                      <a:endParaRPr lang="en-US" sz="1200" b="1" i="0" u="none" strike="noStrike" dirty="0">
                        <a:solidFill>
                          <a:srgbClr val="000000"/>
                        </a:solidFill>
                        <a:effectLst/>
                        <a:latin typeface="+mn-lt"/>
                        <a:ea typeface="等线" panose="02010600030101010101" pitchFamily="2" charset="-122"/>
                      </a:endParaRP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1.5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altLang="zh-CN" sz="1200" b="0" i="0" u="none" strike="noStrike" dirty="0">
                          <a:solidFill>
                            <a:srgbClr val="000000"/>
                          </a:solidFill>
                          <a:effectLst/>
                          <a:latin typeface="+mn-lt"/>
                          <a:ea typeface="等线" panose="02010600030101010101" pitchFamily="2" charset="-122"/>
                        </a:rPr>
                        <a:t>1.5</a:t>
                      </a:r>
                    </a:p>
                  </a:txBody>
                  <a:tcPr marL="7620" marR="7620" marT="76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96561816"/>
                  </a:ext>
                </a:extLst>
              </a:tr>
            </a:tbl>
          </a:graphicData>
        </a:graphic>
      </p:graphicFrame>
      <p:graphicFrame>
        <p:nvGraphicFramePr>
          <p:cNvPr id="13" name="Chart 12">
            <a:extLst>
              <a:ext uri="{FF2B5EF4-FFF2-40B4-BE49-F238E27FC236}">
                <a16:creationId xmlns:a16="http://schemas.microsoft.com/office/drawing/2014/main" id="{54C26CFE-4ED5-498A-B8DE-2BD71C13B0BC}"/>
              </a:ext>
            </a:extLst>
          </p:cNvPr>
          <p:cNvGraphicFramePr>
            <a:graphicFrameLocks/>
          </p:cNvGraphicFramePr>
          <p:nvPr>
            <p:extLst>
              <p:ext uri="{D42A27DB-BD31-4B8C-83A1-F6EECF244321}">
                <p14:modId xmlns:p14="http://schemas.microsoft.com/office/powerpoint/2010/main" val="668423360"/>
              </p:ext>
            </p:extLst>
          </p:nvPr>
        </p:nvGraphicFramePr>
        <p:xfrm>
          <a:off x="4312800" y="1371600"/>
          <a:ext cx="7566863" cy="3481200"/>
        </p:xfrm>
        <a:graphic>
          <a:graphicData uri="http://schemas.openxmlformats.org/drawingml/2006/chart">
            <c:chart xmlns:c="http://schemas.openxmlformats.org/drawingml/2006/chart" xmlns:r="http://schemas.openxmlformats.org/officeDocument/2006/relationships" r:id="rId2"/>
          </a:graphicData>
        </a:graphic>
      </p:graphicFrame>
      <p:sp>
        <p:nvSpPr>
          <p:cNvPr id="4" name="Rectangle 3">
            <a:extLst>
              <a:ext uri="{FF2B5EF4-FFF2-40B4-BE49-F238E27FC236}">
                <a16:creationId xmlns:a16="http://schemas.microsoft.com/office/drawing/2014/main" id="{F41C6069-4879-4782-91DF-E2EFA11013FA}"/>
              </a:ext>
            </a:extLst>
          </p:cNvPr>
          <p:cNvSpPr/>
          <p:nvPr/>
        </p:nvSpPr>
        <p:spPr>
          <a:xfrm>
            <a:off x="4750608" y="5175378"/>
            <a:ext cx="6750169" cy="492443"/>
          </a:xfrm>
          <a:prstGeom prst="rect">
            <a:avLst/>
          </a:prstGeom>
        </p:spPr>
        <p:txBody>
          <a:bodyPr wrap="square">
            <a:spAutoFit/>
          </a:bodyPr>
          <a:lstStyle/>
          <a:p>
            <a:r>
              <a:rPr lang="en-US" altLang="zh-CN" b="1" dirty="0"/>
              <a:t>Observation/Analysis: </a:t>
            </a:r>
            <a:r>
              <a:rPr lang="en-US" altLang="zh-CN" dirty="0"/>
              <a:t>Average TU for a study topic should be around 8~10 TU, adding TU in normative phase, 10~15 TU per topic in total in a release would be desired. </a:t>
            </a:r>
          </a:p>
        </p:txBody>
      </p:sp>
    </p:spTree>
    <p:extLst>
      <p:ext uri="{BB962C8B-B14F-4D97-AF65-F5344CB8AC3E}">
        <p14:creationId xmlns:p14="http://schemas.microsoft.com/office/powerpoint/2010/main" val="626296016"/>
      </p:ext>
    </p:extLst>
  </p:cSld>
  <p:clrMapOvr>
    <a:masterClrMapping/>
  </p:clrMapOvr>
  <p:transition spd="slow"/>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F22EAC7-33FE-46C7-93AF-9B09E2C21BEA}"/>
              </a:ext>
            </a:extLst>
          </p:cNvPr>
          <p:cNvSpPr>
            <a:spLocks noGrp="1"/>
          </p:cNvSpPr>
          <p:nvPr>
            <p:ph type="title"/>
          </p:nvPr>
        </p:nvSpPr>
        <p:spPr>
          <a:xfrm>
            <a:off x="678421" y="309964"/>
            <a:ext cx="8388350" cy="93472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de-DE" altLang="de-DE" sz="4000" dirty="0"/>
              <a:t>SA5 calendar with OAM TU (one track) </a:t>
            </a:r>
          </a:p>
        </p:txBody>
      </p:sp>
      <p:graphicFrame>
        <p:nvGraphicFramePr>
          <p:cNvPr id="5" name="Table 4">
            <a:extLst>
              <a:ext uri="{FF2B5EF4-FFF2-40B4-BE49-F238E27FC236}">
                <a16:creationId xmlns:a16="http://schemas.microsoft.com/office/drawing/2014/main" id="{7EFDD739-EAD3-45DA-BDFC-A6C6D71CEC5A}"/>
              </a:ext>
            </a:extLst>
          </p:cNvPr>
          <p:cNvGraphicFramePr>
            <a:graphicFrameLocks noGrp="1"/>
          </p:cNvGraphicFramePr>
          <p:nvPr/>
        </p:nvGraphicFramePr>
        <p:xfrm>
          <a:off x="1421176" y="1465829"/>
          <a:ext cx="8388351" cy="4669989"/>
        </p:xfrm>
        <a:graphic>
          <a:graphicData uri="http://schemas.openxmlformats.org/drawingml/2006/table">
            <a:tbl>
              <a:tblPr firstRow="1" firstCol="1" bandRow="1"/>
              <a:tblGrid>
                <a:gridCol w="1009726">
                  <a:extLst>
                    <a:ext uri="{9D8B030D-6E8A-4147-A177-3AD203B41FA5}">
                      <a16:colId xmlns:a16="http://schemas.microsoft.com/office/drawing/2014/main" val="453583115"/>
                    </a:ext>
                  </a:extLst>
                </a:gridCol>
                <a:gridCol w="1458291">
                  <a:extLst>
                    <a:ext uri="{9D8B030D-6E8A-4147-A177-3AD203B41FA5}">
                      <a16:colId xmlns:a16="http://schemas.microsoft.com/office/drawing/2014/main" val="560376874"/>
                    </a:ext>
                  </a:extLst>
                </a:gridCol>
                <a:gridCol w="1458291">
                  <a:extLst>
                    <a:ext uri="{9D8B030D-6E8A-4147-A177-3AD203B41FA5}">
                      <a16:colId xmlns:a16="http://schemas.microsoft.com/office/drawing/2014/main" val="309222227"/>
                    </a:ext>
                  </a:extLst>
                </a:gridCol>
                <a:gridCol w="1458291">
                  <a:extLst>
                    <a:ext uri="{9D8B030D-6E8A-4147-A177-3AD203B41FA5}">
                      <a16:colId xmlns:a16="http://schemas.microsoft.com/office/drawing/2014/main" val="2041094273"/>
                    </a:ext>
                  </a:extLst>
                </a:gridCol>
                <a:gridCol w="1544856">
                  <a:extLst>
                    <a:ext uri="{9D8B030D-6E8A-4147-A177-3AD203B41FA5}">
                      <a16:colId xmlns:a16="http://schemas.microsoft.com/office/drawing/2014/main" val="1996662489"/>
                    </a:ext>
                  </a:extLst>
                </a:gridCol>
                <a:gridCol w="1458896">
                  <a:extLst>
                    <a:ext uri="{9D8B030D-6E8A-4147-A177-3AD203B41FA5}">
                      <a16:colId xmlns:a16="http://schemas.microsoft.com/office/drawing/2014/main" val="1593344267"/>
                    </a:ext>
                  </a:extLst>
                </a:gridCol>
              </a:tblGrid>
              <a:tr h="534223">
                <a:tc>
                  <a:txBody>
                    <a:bodyPr/>
                    <a:lstStyle/>
                    <a:p>
                      <a:pPr marL="0" marR="0" algn="ctr">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Time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Monday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Tuesday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Wednesday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Thursday</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Friday</a:t>
                      </a:r>
                    </a:p>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r>
                        <a:rPr lang="en-US" sz="1000" b="1" dirty="0">
                          <a:solidFill>
                            <a:srgbClr val="000000"/>
                          </a:solidFill>
                          <a:effectLst/>
                          <a:highlight>
                            <a:srgbClr val="FFFF00"/>
                          </a:highlight>
                          <a:latin typeface="Arial" panose="020B0604020202020204" pitchFamily="34" charset="0"/>
                          <a:ea typeface="Batang" panose="02030600000101010101" pitchFamily="18" charset="-127"/>
                          <a:cs typeface="Times New Roman" panose="02020603050405020304" pitchFamily="18" charset="0"/>
                        </a:rPr>
                        <a:t>Closing plenary</a:t>
                      </a: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265014564"/>
                  </a:ext>
                </a:extLst>
              </a:tr>
              <a:tr h="502498">
                <a:tc>
                  <a:txBody>
                    <a:bodyPr/>
                    <a:lstStyle/>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Q0</a:t>
                      </a:r>
                    </a:p>
                    <a:p>
                      <a:pPr marL="0" marR="0" algn="l">
                        <a:lnSpc>
                          <a:spcPct val="107000"/>
                        </a:lnSpc>
                        <a:spcBef>
                          <a:spcPts val="0"/>
                        </a:spcBef>
                        <a:spcAft>
                          <a:spcPts val="0"/>
                        </a:spcAft>
                      </a:pPr>
                      <a:r>
                        <a:rPr lang="en-US" sz="1000" i="1" dirty="0">
                          <a:effectLst/>
                          <a:latin typeface="Arial" panose="020B0604020202020204" pitchFamily="34" charset="0"/>
                          <a:ea typeface="Batang" panose="02030600000101010101" pitchFamily="18" charset="-127"/>
                          <a:cs typeface="Times New Roman" panose="02020603050405020304" pitchFamily="18" charset="0"/>
                        </a:rPr>
                        <a:t>(If needed)</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l">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ea typeface="Batang" panose="02030600000101010101" pitchFamily="18" charset="-127"/>
                          <a:cs typeface="Arial" panose="020B0604020202020204" pitchFamily="34" charset="0"/>
                        </a:rPr>
                        <a:t> Breakout (opt.)</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ea typeface="Batang" panose="02030600000101010101" pitchFamily="18" charset="-127"/>
                          <a:cs typeface="Arial" panose="020B0604020202020204" pitchFamily="34" charset="0"/>
                        </a:rPr>
                        <a:t>Breakout (opt.)</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dirty="0">
                          <a:effectLst/>
                          <a:latin typeface="Arial" panose="020B0604020202020204" pitchFamily="34" charset="0"/>
                          <a:ea typeface="Batang" panose="02030600000101010101" pitchFamily="18" charset="-127"/>
                          <a:cs typeface="Arial" panose="020B0604020202020204" pitchFamily="34" charset="0"/>
                        </a:rPr>
                        <a:t>Breakout (opt.)</a:t>
                      </a:r>
                      <a:endParaRPr lang="en-US" sz="800" kern="1200" dirty="0">
                        <a:solidFill>
                          <a:schemeClr val="tx1"/>
                        </a:solidFill>
                        <a:effectLst/>
                        <a:latin typeface="Arial" panose="020B0604020202020204" pitchFamily="34" charset="0"/>
                        <a:ea typeface="Batang" panose="02030600000101010101" pitchFamily="18" charset="-127"/>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kern="1200" dirty="0">
                          <a:solidFill>
                            <a:schemeClr val="tx1"/>
                          </a:solidFill>
                          <a:effectLst/>
                          <a:latin typeface="Arial" panose="020B0604020202020204" pitchFamily="34" charset="0"/>
                          <a:ea typeface="+mn-ea"/>
                          <a:cs typeface="Arial" panose="020B0604020202020204" pitchFamily="34" charset="0"/>
                        </a:rPr>
                        <a:t>Closing plenary Start at 8:30am (may change depends on the host restriction)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3313744"/>
                  </a:ext>
                </a:extLst>
              </a:tr>
              <a:tr h="56854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Q1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(9:00 - 10:30)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Plenary Session#1 (1TU)</a:t>
                      </a:r>
                    </a:p>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[Single Stream]</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9854894"/>
                  </a:ext>
                </a:extLst>
              </a:tr>
              <a:tr h="244241">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10:30 - 11:00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23593756"/>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Q2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(11:00 - 12:30)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733211"/>
                  </a:ext>
                </a:extLst>
              </a:tr>
              <a:tr h="204384">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12:30 - 14:00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4227268007"/>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Q3</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(14:00 - 15:30)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675116"/>
                  </a:ext>
                </a:extLst>
              </a:tr>
              <a:tr h="2352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15:30 - 16:00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347987309"/>
                  </a:ext>
                </a:extLst>
              </a:tr>
              <a:tr h="49443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Q4</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(16:00 - 17:30)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Revision session</a:t>
                      </a:r>
                      <a:endParaRPr lang="en-US"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0856872"/>
                  </a:ext>
                </a:extLst>
              </a:tr>
              <a:tr h="2405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17:30 - 17:40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4098725036"/>
                  </a:ext>
                </a:extLst>
              </a:tr>
              <a:tr h="553711">
                <a:tc>
                  <a:txBody>
                    <a:bodyPr/>
                    <a:lstStyle/>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Q5</a:t>
                      </a:r>
                    </a:p>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(17:40 – 19:10)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Stream#1 (0.5 TU) </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Stop around 18:45</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Social evening</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r>
                        <a:rPr lang="en-US"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Revision session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8523463"/>
                  </a:ext>
                </a:extLst>
              </a:tr>
            </a:tbl>
          </a:graphicData>
        </a:graphic>
      </p:graphicFrame>
      <p:sp>
        <p:nvSpPr>
          <p:cNvPr id="2" name="TextBox 1">
            <a:extLst>
              <a:ext uri="{FF2B5EF4-FFF2-40B4-BE49-F238E27FC236}">
                <a16:creationId xmlns:a16="http://schemas.microsoft.com/office/drawing/2014/main" id="{A3EE13C7-ECF6-4142-9722-E68BAA9493C3}"/>
              </a:ext>
            </a:extLst>
          </p:cNvPr>
          <p:cNvSpPr txBox="1"/>
          <p:nvPr/>
        </p:nvSpPr>
        <p:spPr>
          <a:xfrm>
            <a:off x="338915" y="1098490"/>
            <a:ext cx="9660017" cy="292388"/>
          </a:xfrm>
          <a:prstGeom prst="rect">
            <a:avLst/>
          </a:prstGeom>
          <a:noFill/>
        </p:spPr>
        <p:txBody>
          <a:bodyPr wrap="none" rtlCol="0">
            <a:spAutoFit/>
          </a:bodyPr>
          <a:lstStyle/>
          <a:p>
            <a:r>
              <a:rPr lang="en-US" altLang="zh-CN" b="1" dirty="0"/>
              <a:t>Assumption: Every day = 5 sessions (TUs),  total TU in 1 ordinary meeting (exclude closing plenary TUs) = 18.5 TUs</a:t>
            </a:r>
            <a:endParaRPr lang="zh-CN" altLang="en-US" b="1" dirty="0"/>
          </a:p>
        </p:txBody>
      </p:sp>
    </p:spTree>
    <p:extLst>
      <p:ext uri="{BB962C8B-B14F-4D97-AF65-F5344CB8AC3E}">
        <p14:creationId xmlns:p14="http://schemas.microsoft.com/office/powerpoint/2010/main" val="1606910263"/>
      </p:ext>
    </p:extLst>
  </p:cSld>
  <p:clrMapOvr>
    <a:masterClrMapping/>
  </p:clrMapOvr>
  <p:transition spd="slow"/>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3231D1A-BE03-427C-AFB2-5359FB9D067E}"/>
              </a:ext>
            </a:extLst>
          </p:cNvPr>
          <p:cNvSpPr>
            <a:spLocks noGrp="1"/>
          </p:cNvSpPr>
          <p:nvPr>
            <p:ph type="title"/>
          </p:nvPr>
        </p:nvSpPr>
        <p:spPr>
          <a:xfrm>
            <a:off x="488950" y="228600"/>
            <a:ext cx="7963850" cy="866775"/>
          </a:xfrm>
        </p:spPr>
        <p:txBody>
          <a:bodyPr/>
          <a:lstStyle/>
          <a:p>
            <a:r>
              <a:rPr lang="en-US" altLang="zh-CN" dirty="0"/>
              <a:t>Rel-19 </a:t>
            </a:r>
            <a:r>
              <a:rPr lang="en-US" dirty="0"/>
              <a:t>TU Budget for SA5 OAM</a:t>
            </a:r>
            <a:endParaRPr lang="en-SE" dirty="0"/>
          </a:p>
        </p:txBody>
      </p:sp>
      <p:sp>
        <p:nvSpPr>
          <p:cNvPr id="7" name="Content Placeholder 2">
            <a:extLst>
              <a:ext uri="{FF2B5EF4-FFF2-40B4-BE49-F238E27FC236}">
                <a16:creationId xmlns:a16="http://schemas.microsoft.com/office/drawing/2014/main" id="{F03F7F51-3836-462D-969C-2EB225EF7D21}"/>
              </a:ext>
            </a:extLst>
          </p:cNvPr>
          <p:cNvSpPr>
            <a:spLocks noGrp="1"/>
          </p:cNvSpPr>
          <p:nvPr>
            <p:ph idx="1"/>
          </p:nvPr>
        </p:nvSpPr>
        <p:spPr>
          <a:xfrm>
            <a:off x="488950" y="1297940"/>
            <a:ext cx="9322112" cy="4830763"/>
          </a:xfrm>
        </p:spPr>
        <p:txBody>
          <a:bodyPr/>
          <a:lstStyle/>
          <a:p>
            <a:r>
              <a:rPr lang="en-US" sz="2000" dirty="0"/>
              <a:t>Assumptions for SA5 OAM : </a:t>
            </a:r>
          </a:p>
          <a:p>
            <a:pPr lvl="1"/>
            <a:r>
              <a:rPr lang="en-US" sz="1600" dirty="0"/>
              <a:t>6 ordinary meeting per year. </a:t>
            </a:r>
          </a:p>
          <a:p>
            <a:pPr lvl="1"/>
            <a:r>
              <a:rPr lang="en-US" sz="1600" dirty="0">
                <a:solidFill>
                  <a:srgbClr val="FF0000"/>
                </a:solidFill>
              </a:rPr>
              <a:t>Rel-19 spans 21 months for SA5 (with early start of studies) = 10 meetings</a:t>
            </a:r>
          </a:p>
          <a:p>
            <a:pPr lvl="1"/>
            <a:r>
              <a:rPr lang="en-US" sz="1600" dirty="0"/>
              <a:t>1 Session = 1.5 hour time window </a:t>
            </a:r>
          </a:p>
          <a:p>
            <a:pPr lvl="1"/>
            <a:r>
              <a:rPr lang="en-US" sz="1600" dirty="0"/>
              <a:t>Max 5 sessions per meeting day</a:t>
            </a:r>
          </a:p>
          <a:p>
            <a:pPr lvl="1"/>
            <a:r>
              <a:rPr lang="en-US" sz="1600" dirty="0"/>
              <a:t>1 Stream = 1 TU (Time Unit)</a:t>
            </a:r>
          </a:p>
          <a:p>
            <a:pPr lvl="1"/>
            <a:r>
              <a:rPr lang="en-US" sz="1600" dirty="0"/>
              <a:t>1 TU is time (i.e., 1.5 hours) spent to discuss/handle technical contributions. </a:t>
            </a:r>
          </a:p>
          <a:p>
            <a:pPr lvl="1"/>
            <a:r>
              <a:rPr lang="en-US" sz="1600" dirty="0"/>
              <a:t>Revisions/Drafting/offline conference call are not counted for the TU estimates.</a:t>
            </a:r>
          </a:p>
          <a:p>
            <a:pPr lvl="1"/>
            <a:r>
              <a:rPr lang="en-US" sz="1600" dirty="0">
                <a:solidFill>
                  <a:srgbClr val="FF0000"/>
                </a:solidFill>
              </a:rPr>
              <a:t>OAM revision sessions normally planned to be in Thursday </a:t>
            </a:r>
            <a:r>
              <a:rPr lang="en-US" altLang="zh-CN" sz="1600" dirty="0">
                <a:solidFill>
                  <a:srgbClr val="FF0000"/>
                </a:solidFill>
              </a:rPr>
              <a:t>Q4 and </a:t>
            </a:r>
            <a:r>
              <a:rPr lang="en-US" sz="1600" dirty="0">
                <a:solidFill>
                  <a:srgbClr val="FF0000"/>
                </a:solidFill>
              </a:rPr>
              <a:t>Q5 (initial </a:t>
            </a:r>
            <a:r>
              <a:rPr lang="en-US" sz="1600" dirty="0" err="1">
                <a:solidFill>
                  <a:srgbClr val="FF0000"/>
                </a:solidFill>
              </a:rPr>
              <a:t>assump</a:t>
            </a:r>
            <a:r>
              <a:rPr lang="en-US" sz="1600" dirty="0">
                <a:solidFill>
                  <a:srgbClr val="FF0000"/>
                </a:solidFill>
              </a:rPr>
              <a:t>.)</a:t>
            </a:r>
          </a:p>
          <a:p>
            <a:pPr lvl="1"/>
            <a:r>
              <a:rPr lang="en-US" sz="1600" dirty="0">
                <a:solidFill>
                  <a:srgbClr val="FF0000"/>
                </a:solidFill>
              </a:rPr>
              <a:t>1 parallel (OAM) stream per session =&gt; 18.5 TUs per meeting (incl. 2 TUs as buffer) = 185</a:t>
            </a:r>
          </a:p>
          <a:p>
            <a:pPr lvl="1"/>
            <a:r>
              <a:rPr lang="en-US" sz="1600" dirty="0">
                <a:solidFill>
                  <a:srgbClr val="FF0000"/>
                </a:solidFill>
              </a:rPr>
              <a:t>Assume Maintenance + Buffer = 33% =&gt; ~ 61 TU</a:t>
            </a:r>
          </a:p>
          <a:p>
            <a:pPr lvl="1"/>
            <a:r>
              <a:rPr lang="en-US" sz="1600" dirty="0">
                <a:solidFill>
                  <a:srgbClr val="FF0000"/>
                </a:solidFill>
              </a:rPr>
              <a:t>Resulting total TUs avail. f. SI/WI: 10 meetings x 18.5 sessions = 185 TU minus 61 =&gt; 124 TU</a:t>
            </a:r>
          </a:p>
          <a:p>
            <a:pPr lvl="1"/>
            <a:r>
              <a:rPr lang="en-US" sz="1600" dirty="0">
                <a:solidFill>
                  <a:srgbClr val="FF0000"/>
                </a:solidFill>
              </a:rPr>
              <a:t>With 20 SI/WI =&gt; Average 6 TU per SI/WI (0.6/meeting). </a:t>
            </a:r>
          </a:p>
        </p:txBody>
      </p:sp>
      <p:sp>
        <p:nvSpPr>
          <p:cNvPr id="2" name="TextBox 1">
            <a:extLst>
              <a:ext uri="{FF2B5EF4-FFF2-40B4-BE49-F238E27FC236}">
                <a16:creationId xmlns:a16="http://schemas.microsoft.com/office/drawing/2014/main" id="{E6430514-56EB-405A-8921-B461D27CB99B}"/>
              </a:ext>
            </a:extLst>
          </p:cNvPr>
          <p:cNvSpPr txBox="1"/>
          <p:nvPr/>
        </p:nvSpPr>
        <p:spPr>
          <a:xfrm rot="20470953">
            <a:off x="8795400" y="2713892"/>
            <a:ext cx="2031325" cy="292388"/>
          </a:xfrm>
          <a:prstGeom prst="rect">
            <a:avLst/>
          </a:prstGeom>
          <a:solidFill>
            <a:srgbClr val="FFFF00"/>
          </a:solidFill>
        </p:spPr>
        <p:txBody>
          <a:bodyPr wrap="none" rtlCol="0">
            <a:spAutoFit/>
          </a:bodyPr>
          <a:lstStyle/>
          <a:p>
            <a:r>
              <a:rPr lang="en-US" altLang="zh-CN" dirty="0"/>
              <a:t>No update since SA#104</a:t>
            </a:r>
            <a:endParaRPr lang="zh-CN" altLang="en-US" dirty="0"/>
          </a:p>
        </p:txBody>
      </p:sp>
    </p:spTree>
    <p:extLst>
      <p:ext uri="{BB962C8B-B14F-4D97-AF65-F5344CB8AC3E}">
        <p14:creationId xmlns:p14="http://schemas.microsoft.com/office/powerpoint/2010/main" val="2447842821"/>
      </p:ext>
    </p:extLst>
  </p:cSld>
  <p:clrMapOvr>
    <a:masterClrMapping/>
  </p:clrMapOvr>
  <p:transition spd="slow"/>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741A413-657A-4E45-88D7-A171B4D3FAFD}"/>
              </a:ext>
            </a:extLst>
          </p:cNvPr>
          <p:cNvSpPr>
            <a:spLocks noGrp="1"/>
          </p:cNvSpPr>
          <p:nvPr>
            <p:ph type="title"/>
          </p:nvPr>
        </p:nvSpPr>
        <p:spPr>
          <a:xfrm>
            <a:off x="123569" y="182880"/>
            <a:ext cx="9561952" cy="1143000"/>
          </a:xfrm>
        </p:spPr>
        <p:txBody>
          <a:bodyPr/>
          <a:lstStyle/>
          <a:p>
            <a:r>
              <a:rPr lang="en-US" altLang="zh-CN" sz="3600" dirty="0"/>
              <a:t>SA5 Rel-19 OAM TU planning (Jan.2024~Sep.2025)</a:t>
            </a:r>
            <a:endParaRPr lang="zh-CN" altLang="en-US" sz="3600" dirty="0"/>
          </a:p>
        </p:txBody>
      </p:sp>
      <p:graphicFrame>
        <p:nvGraphicFramePr>
          <p:cNvPr id="5" name="Table 4">
            <a:extLst>
              <a:ext uri="{FF2B5EF4-FFF2-40B4-BE49-F238E27FC236}">
                <a16:creationId xmlns:a16="http://schemas.microsoft.com/office/drawing/2014/main" id="{224CA6B1-8D23-4A11-9EA2-3664C7A26FCB}"/>
              </a:ext>
            </a:extLst>
          </p:cNvPr>
          <p:cNvGraphicFramePr>
            <a:graphicFrameLocks noGrp="1"/>
          </p:cNvGraphicFramePr>
          <p:nvPr/>
        </p:nvGraphicFramePr>
        <p:xfrm>
          <a:off x="195826" y="3527854"/>
          <a:ext cx="11638720" cy="2537696"/>
        </p:xfrm>
        <a:graphic>
          <a:graphicData uri="http://schemas.openxmlformats.org/drawingml/2006/table">
            <a:tbl>
              <a:tblPr firstRow="1" bandRow="1">
                <a:tableStyleId>{5C22544A-7EE6-4342-B048-85BDC9FD1C3A}</a:tableStyleId>
              </a:tblPr>
              <a:tblGrid>
                <a:gridCol w="2578003">
                  <a:extLst>
                    <a:ext uri="{9D8B030D-6E8A-4147-A177-3AD203B41FA5}">
                      <a16:colId xmlns:a16="http://schemas.microsoft.com/office/drawing/2014/main" val="428783908"/>
                    </a:ext>
                  </a:extLst>
                </a:gridCol>
                <a:gridCol w="2377059">
                  <a:extLst>
                    <a:ext uri="{9D8B030D-6E8A-4147-A177-3AD203B41FA5}">
                      <a16:colId xmlns:a16="http://schemas.microsoft.com/office/drawing/2014/main" val="228380027"/>
                    </a:ext>
                  </a:extLst>
                </a:gridCol>
                <a:gridCol w="2227886">
                  <a:extLst>
                    <a:ext uri="{9D8B030D-6E8A-4147-A177-3AD203B41FA5}">
                      <a16:colId xmlns:a16="http://schemas.microsoft.com/office/drawing/2014/main" val="856762402"/>
                    </a:ext>
                  </a:extLst>
                </a:gridCol>
                <a:gridCol w="2227886">
                  <a:extLst>
                    <a:ext uri="{9D8B030D-6E8A-4147-A177-3AD203B41FA5}">
                      <a16:colId xmlns:a16="http://schemas.microsoft.com/office/drawing/2014/main" val="2063139119"/>
                    </a:ext>
                  </a:extLst>
                </a:gridCol>
                <a:gridCol w="2227886">
                  <a:extLst>
                    <a:ext uri="{9D8B030D-6E8A-4147-A177-3AD203B41FA5}">
                      <a16:colId xmlns:a16="http://schemas.microsoft.com/office/drawing/2014/main" val="446372523"/>
                    </a:ext>
                  </a:extLst>
                </a:gridCol>
              </a:tblGrid>
              <a:tr h="408134">
                <a:tc>
                  <a:txBody>
                    <a:bodyPr/>
                    <a:lstStyle/>
                    <a:p>
                      <a:endParaRPr lang="zh-CN" altLang="en-US" sz="1200" dirty="0">
                        <a:latin typeface="+mn-lt"/>
                      </a:endParaRPr>
                    </a:p>
                  </a:txBody>
                  <a:tcPr/>
                </a:tc>
                <a:tc>
                  <a:txBody>
                    <a:bodyPr/>
                    <a:lstStyle/>
                    <a:p>
                      <a:r>
                        <a:rPr lang="en-US" altLang="zh-CN" sz="1200" dirty="0">
                          <a:latin typeface="+mn-lt"/>
                        </a:rPr>
                        <a:t>Maintenance+R18</a:t>
                      </a:r>
                      <a:endParaRPr lang="zh-CN" altLang="en-US" sz="1200" dirty="0">
                        <a:latin typeface="+mn-lt"/>
                      </a:endParaRPr>
                    </a:p>
                  </a:txBody>
                  <a:tcPr/>
                </a:tc>
                <a:tc>
                  <a:txBody>
                    <a:bodyPr/>
                    <a:lstStyle/>
                    <a:p>
                      <a:r>
                        <a:rPr lang="en-US" altLang="zh-CN" sz="1200" dirty="0">
                          <a:latin typeface="+mn-lt"/>
                        </a:rPr>
                        <a:t>R19</a:t>
                      </a:r>
                      <a:endParaRPr lang="zh-CN" altLang="en-US" sz="1200" dirty="0">
                        <a:latin typeface="+mn-lt"/>
                      </a:endParaRPr>
                    </a:p>
                  </a:txBody>
                  <a:tcPr/>
                </a:tc>
                <a:tc>
                  <a:txBody>
                    <a:bodyPr/>
                    <a:lstStyle/>
                    <a:p>
                      <a:r>
                        <a:rPr lang="en-US" altLang="zh-CN" sz="1200" dirty="0">
                          <a:latin typeface="+mn-lt"/>
                        </a:rPr>
                        <a:t>R20 preparation</a:t>
                      </a:r>
                      <a:endParaRPr lang="zh-CN" altLang="en-US" sz="1200" dirty="0">
                        <a:latin typeface="+mn-lt"/>
                      </a:endParaRPr>
                    </a:p>
                  </a:txBody>
                  <a:tcPr/>
                </a:tc>
                <a:tc>
                  <a:txBody>
                    <a:bodyPr/>
                    <a:lstStyle/>
                    <a:p>
                      <a:r>
                        <a:rPr lang="en-US" altLang="zh-CN" sz="1200" dirty="0">
                          <a:latin typeface="+mn-lt"/>
                        </a:rPr>
                        <a:t>Buffer </a:t>
                      </a:r>
                    </a:p>
                    <a:p>
                      <a:r>
                        <a:rPr lang="en-US" altLang="zh-CN" sz="1200" dirty="0">
                          <a:latin typeface="+mn-lt"/>
                        </a:rPr>
                        <a:t>(revision session)</a:t>
                      </a:r>
                      <a:endParaRPr lang="zh-CN" altLang="en-US" sz="1200" dirty="0">
                        <a:latin typeface="+mn-lt"/>
                      </a:endParaRPr>
                    </a:p>
                  </a:txBody>
                  <a:tcPr/>
                </a:tc>
                <a:extLst>
                  <a:ext uri="{0D108BD9-81ED-4DB2-BD59-A6C34878D82A}">
                    <a16:rowId xmlns:a16="http://schemas.microsoft.com/office/drawing/2014/main" val="1955766534"/>
                  </a:ext>
                </a:extLst>
              </a:tr>
              <a:tr h="505362">
                <a:tc>
                  <a:txBody>
                    <a:bodyPr/>
                    <a:lstStyle/>
                    <a:p>
                      <a:r>
                        <a:rPr lang="en-US" altLang="zh-CN" sz="1200" b="1" dirty="0">
                          <a:latin typeface="+mn-lt"/>
                        </a:rPr>
                        <a:t>Jan.2024~Mar.2024</a:t>
                      </a:r>
                    </a:p>
                    <a:p>
                      <a:r>
                        <a:rPr lang="en-US" altLang="zh-CN" sz="1200" b="1" dirty="0">
                          <a:latin typeface="+mn-lt"/>
                        </a:rPr>
                        <a:t>SA5#153 (1 meeting) (Last meeting for Rel-18)</a:t>
                      </a:r>
                      <a:endParaRPr lang="zh-CN" altLang="en-US" sz="1200" b="1" dirty="0">
                        <a:latin typeface="+mn-lt"/>
                      </a:endParaRPr>
                    </a:p>
                  </a:txBody>
                  <a:tcPr>
                    <a:solidFill>
                      <a:schemeClr val="bg1">
                        <a:lumMod val="75000"/>
                      </a:schemeClr>
                    </a:solidFill>
                  </a:tcPr>
                </a:tc>
                <a:tc>
                  <a:txBody>
                    <a:bodyPr/>
                    <a:lstStyle/>
                    <a:p>
                      <a:r>
                        <a:rPr lang="en-US" altLang="zh-CN" sz="1200" dirty="0">
                          <a:latin typeface="+mn-lt"/>
                        </a:rPr>
                        <a:t>1.5 TU (CR)+13 TU (Rel-18)=14.5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NA</a:t>
                      </a:r>
                      <a:endParaRPr lang="zh-CN" altLang="en-US" sz="1200" dirty="0">
                        <a:latin typeface="+mn-lt"/>
                      </a:endParaRPr>
                    </a:p>
                  </a:txBody>
                  <a:tcPr>
                    <a:solidFill>
                      <a:schemeClr val="bg1">
                        <a:lumMod val="75000"/>
                      </a:schemeClr>
                    </a:solidFill>
                  </a:tcPr>
                </a:tc>
                <a:tc>
                  <a:txBody>
                    <a:bodyPr/>
                    <a:lstStyle/>
                    <a:p>
                      <a:r>
                        <a:rPr lang="en-US" altLang="zh-CN" sz="1200" dirty="0">
                          <a:latin typeface="+mn-lt"/>
                        </a:rPr>
                        <a:t>2 TU</a:t>
                      </a:r>
                      <a:endParaRPr lang="zh-CN" altLang="en-US" sz="1200" dirty="0">
                        <a:latin typeface="+mn-lt"/>
                      </a:endParaRPr>
                    </a:p>
                  </a:txBody>
                  <a:tcPr>
                    <a:solidFill>
                      <a:schemeClr val="bg1">
                        <a:lumMod val="75000"/>
                      </a:schemeClr>
                    </a:solidFill>
                  </a:tcPr>
                </a:tc>
                <a:extLst>
                  <a:ext uri="{0D108BD9-81ED-4DB2-BD59-A6C34878D82A}">
                    <a16:rowId xmlns:a16="http://schemas.microsoft.com/office/drawing/2014/main" val="4141971519"/>
                  </a:ext>
                </a:extLst>
              </a:tr>
              <a:tr h="583048">
                <a:tc>
                  <a:txBody>
                    <a:bodyPr/>
                    <a:lstStyle/>
                    <a:p>
                      <a:r>
                        <a:rPr lang="en-US" altLang="zh-CN" sz="1200" b="1" dirty="0">
                          <a:highlight>
                            <a:srgbClr val="FFFF00"/>
                          </a:highlight>
                          <a:latin typeface="+mn-lt"/>
                        </a:rPr>
                        <a:t>Apr. 2024~Dec.2024:</a:t>
                      </a:r>
                    </a:p>
                    <a:p>
                      <a:r>
                        <a:rPr lang="en-US" altLang="zh-CN" sz="1200" b="1" dirty="0">
                          <a:highlight>
                            <a:srgbClr val="FFFF00"/>
                          </a:highlight>
                          <a:latin typeface="+mn-lt"/>
                        </a:rPr>
                        <a:t>SA5#154~#158 (5 meetings)</a:t>
                      </a:r>
                      <a:endParaRPr lang="zh-CN" altLang="en-US" sz="1200" b="1" dirty="0">
                        <a:highlight>
                          <a:srgbClr val="FFFF00"/>
                        </a:highlight>
                        <a:latin typeface="+mn-lt"/>
                      </a:endParaRPr>
                    </a:p>
                  </a:txBody>
                  <a:tcPr/>
                </a:tc>
                <a:tc>
                  <a:txBody>
                    <a:bodyPr/>
                    <a:lstStyle/>
                    <a:p>
                      <a:r>
                        <a:rPr lang="en-US" altLang="zh-CN" sz="1200" dirty="0">
                          <a:latin typeface="+mn-lt"/>
                        </a:rPr>
                        <a:t>2.5 TU*5 meetings = 12.5 TU (CRs)</a:t>
                      </a:r>
                      <a:endParaRPr lang="zh-CN" altLang="en-US" sz="1200" dirty="0">
                        <a:latin typeface="+mn-lt"/>
                      </a:endParaRPr>
                    </a:p>
                  </a:txBody>
                  <a:tcPr/>
                </a:tc>
                <a:tc>
                  <a:txBody>
                    <a:bodyPr/>
                    <a:lstStyle/>
                    <a:p>
                      <a:r>
                        <a:rPr lang="en-US" altLang="zh-CN" sz="1200" dirty="0">
                          <a:highlight>
                            <a:srgbClr val="FFFF00"/>
                          </a:highlight>
                          <a:latin typeface="+mn-lt"/>
                        </a:rPr>
                        <a:t>14 TU*5 meetings= 70 TU</a:t>
                      </a:r>
                      <a:endParaRPr lang="zh-CN" altLang="en-US" sz="1200" dirty="0">
                        <a:highlight>
                          <a:srgbClr val="FFFF00"/>
                        </a:highlight>
                        <a:latin typeface="+mn-lt"/>
                      </a:endParaRPr>
                    </a:p>
                  </a:txBody>
                  <a:tcPr/>
                </a:tc>
                <a:tc>
                  <a:txBody>
                    <a:bodyPr/>
                    <a:lstStyle/>
                    <a:p>
                      <a:r>
                        <a:rPr lang="en-US" altLang="zh-CN" sz="1200" dirty="0">
                          <a:latin typeface="+mn-lt"/>
                        </a:rPr>
                        <a:t>NA</a:t>
                      </a:r>
                      <a:endParaRPr lang="zh-CN" altLang="en-US" sz="1200" dirty="0">
                        <a:latin typeface="+mn-lt"/>
                      </a:endParaRPr>
                    </a:p>
                  </a:txBody>
                  <a:tcPr/>
                </a:tc>
                <a:tc>
                  <a:txBody>
                    <a:bodyPr/>
                    <a:lstStyle/>
                    <a:p>
                      <a:r>
                        <a:rPr lang="en-US" altLang="zh-CN" sz="1200" dirty="0">
                          <a:latin typeface="+mn-lt"/>
                        </a:rPr>
                        <a:t>2 TU*5=10 TU</a:t>
                      </a:r>
                      <a:endParaRPr lang="zh-CN" altLang="en-US" sz="1200" dirty="0">
                        <a:latin typeface="+mn-lt"/>
                      </a:endParaRPr>
                    </a:p>
                  </a:txBody>
                  <a:tcPr/>
                </a:tc>
                <a:extLst>
                  <a:ext uri="{0D108BD9-81ED-4DB2-BD59-A6C34878D82A}">
                    <a16:rowId xmlns:a16="http://schemas.microsoft.com/office/drawing/2014/main" val="3456388727"/>
                  </a:ext>
                </a:extLst>
              </a:tr>
              <a:tr h="583048">
                <a:tc>
                  <a:txBody>
                    <a:bodyPr/>
                    <a:lstStyle/>
                    <a:p>
                      <a:r>
                        <a:rPr lang="en-US" altLang="zh-CN" sz="1200" b="1" dirty="0">
                          <a:latin typeface="+mn-lt"/>
                        </a:rPr>
                        <a:t>Jan.2025~Sep.2025: </a:t>
                      </a:r>
                    </a:p>
                    <a:p>
                      <a:r>
                        <a:rPr lang="en-US" altLang="zh-CN" sz="1200" b="1" dirty="0">
                          <a:latin typeface="+mn-lt"/>
                        </a:rPr>
                        <a:t>SA5#159~#162 (4 meetings)</a:t>
                      </a:r>
                      <a:endParaRPr lang="zh-CN" altLang="en-US" sz="1200" b="1" dirty="0">
                        <a:latin typeface="+mn-lt"/>
                      </a:endParaRPr>
                    </a:p>
                  </a:txBody>
                  <a:tcPr/>
                </a:tc>
                <a:tc>
                  <a:txBody>
                    <a:bodyPr/>
                    <a:lstStyle/>
                    <a:p>
                      <a:r>
                        <a:rPr lang="en-US" altLang="zh-CN" sz="1200" dirty="0">
                          <a:latin typeface="+mn-lt"/>
                        </a:rPr>
                        <a:t>1.5 TU*4 meetings=</a:t>
                      </a:r>
                    </a:p>
                    <a:p>
                      <a:r>
                        <a:rPr lang="en-US" altLang="zh-CN" sz="1200" dirty="0">
                          <a:latin typeface="+mn-lt"/>
                        </a:rPr>
                        <a:t>6 TU (CRs)</a:t>
                      </a:r>
                      <a:endParaRPr lang="zh-CN" altLang="en-US" sz="1200" dirty="0">
                        <a:latin typeface="+mn-lt"/>
                      </a:endParaRPr>
                    </a:p>
                  </a:txBody>
                  <a:tcPr/>
                </a:tc>
                <a:tc>
                  <a:txBody>
                    <a:bodyPr/>
                    <a:lstStyle/>
                    <a:p>
                      <a:r>
                        <a:rPr lang="en-US" altLang="zh-CN" sz="1200" dirty="0">
                          <a:latin typeface="+mn-lt"/>
                        </a:rPr>
                        <a:t>13 TU*4 meetings= 52 TU</a:t>
                      </a:r>
                      <a:endParaRPr lang="zh-CN" altLang="en-US" sz="1200" dirty="0">
                        <a:latin typeface="+mn-lt"/>
                      </a:endParaRPr>
                    </a:p>
                  </a:txBody>
                  <a:tcPr/>
                </a:tc>
                <a:tc>
                  <a:txBody>
                    <a:bodyPr/>
                    <a:lstStyle/>
                    <a:p>
                      <a:r>
                        <a:rPr lang="en-US" altLang="zh-CN" sz="1200" dirty="0">
                          <a:latin typeface="+mn-lt"/>
                        </a:rPr>
                        <a:t>2 TU*4 meetings = 8 TU</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698655121"/>
                  </a:ext>
                </a:extLst>
              </a:tr>
              <a:tr h="233219">
                <a:tc>
                  <a:txBody>
                    <a:bodyPr/>
                    <a:lstStyle/>
                    <a:p>
                      <a:r>
                        <a:rPr lang="en-US" altLang="zh-CN" sz="1200" b="1" dirty="0">
                          <a:latin typeface="+mn-lt"/>
                        </a:rPr>
                        <a:t>Total=185 TU</a:t>
                      </a:r>
                      <a:endParaRPr lang="zh-CN" altLang="en-US" sz="1200" b="1" dirty="0">
                        <a:latin typeface="+mn-lt"/>
                      </a:endParaRPr>
                    </a:p>
                  </a:txBody>
                  <a:tcPr/>
                </a:tc>
                <a:tc>
                  <a:txBody>
                    <a:bodyPr/>
                    <a:lstStyle/>
                    <a:p>
                      <a:r>
                        <a:rPr lang="en-US" altLang="zh-CN" sz="1200" dirty="0">
                          <a:latin typeface="+mn-lt"/>
                        </a:rPr>
                        <a:t>33 TU</a:t>
                      </a:r>
                      <a:endParaRPr lang="zh-CN" altLang="en-US" sz="1200" dirty="0">
                        <a:latin typeface="+mn-lt"/>
                      </a:endParaRPr>
                    </a:p>
                  </a:txBody>
                  <a:tcPr/>
                </a:tc>
                <a:tc>
                  <a:txBody>
                    <a:bodyPr/>
                    <a:lstStyle/>
                    <a:p>
                      <a:r>
                        <a:rPr lang="en-US" altLang="zh-CN" sz="1200" dirty="0">
                          <a:latin typeface="+mn-lt"/>
                        </a:rPr>
                        <a:t>124 TU</a:t>
                      </a:r>
                      <a:endParaRPr lang="zh-CN" altLang="en-US" sz="1200" dirty="0">
                        <a:latin typeface="+mn-lt"/>
                      </a:endParaRPr>
                    </a:p>
                  </a:txBody>
                  <a:tcPr/>
                </a:tc>
                <a:tc>
                  <a:txBody>
                    <a:bodyPr/>
                    <a:lstStyle/>
                    <a:p>
                      <a:r>
                        <a:rPr lang="en-US" altLang="zh-CN" sz="1200" dirty="0">
                          <a:latin typeface="+mn-lt"/>
                        </a:rPr>
                        <a:t>8 TU</a:t>
                      </a:r>
                      <a:endParaRPr lang="zh-CN" altLang="en-US" sz="1200" dirty="0">
                        <a:latin typeface="+mn-lt"/>
                      </a:endParaRPr>
                    </a:p>
                  </a:txBody>
                  <a:tcPr/>
                </a:tc>
                <a:tc>
                  <a:txBody>
                    <a:bodyPr/>
                    <a:lstStyle/>
                    <a:p>
                      <a:r>
                        <a:rPr lang="en-US" altLang="zh-CN" sz="1200" dirty="0">
                          <a:latin typeface="+mn-lt"/>
                        </a:rPr>
                        <a:t>20 TU</a:t>
                      </a:r>
                      <a:endParaRPr lang="zh-CN" altLang="en-US" sz="1200" dirty="0">
                        <a:latin typeface="+mn-lt"/>
                      </a:endParaRPr>
                    </a:p>
                  </a:txBody>
                  <a:tcPr/>
                </a:tc>
                <a:extLst>
                  <a:ext uri="{0D108BD9-81ED-4DB2-BD59-A6C34878D82A}">
                    <a16:rowId xmlns:a16="http://schemas.microsoft.com/office/drawing/2014/main" val="1774169429"/>
                  </a:ext>
                </a:extLst>
              </a:tr>
            </a:tbl>
          </a:graphicData>
        </a:graphic>
      </p:graphicFrame>
      <p:sp>
        <p:nvSpPr>
          <p:cNvPr id="6" name="TextBox 5">
            <a:extLst>
              <a:ext uri="{FF2B5EF4-FFF2-40B4-BE49-F238E27FC236}">
                <a16:creationId xmlns:a16="http://schemas.microsoft.com/office/drawing/2014/main" id="{7DD06C11-6C65-4FEE-91E0-4D023D6B3F4D}"/>
              </a:ext>
            </a:extLst>
          </p:cNvPr>
          <p:cNvSpPr txBox="1"/>
          <p:nvPr/>
        </p:nvSpPr>
        <p:spPr>
          <a:xfrm>
            <a:off x="447111" y="1120676"/>
            <a:ext cx="10456266" cy="2308324"/>
          </a:xfrm>
          <a:prstGeom prst="rect">
            <a:avLst/>
          </a:prstGeom>
          <a:noFill/>
        </p:spPr>
        <p:txBody>
          <a:bodyPr wrap="square" rtlCol="0">
            <a:spAutoFit/>
          </a:bodyPr>
          <a:lstStyle/>
          <a:p>
            <a:r>
              <a:rPr lang="en-US" altLang="zh-CN" sz="1200" b="1" dirty="0"/>
              <a:t>Assumptions:</a:t>
            </a:r>
          </a:p>
          <a:p>
            <a:pPr marL="342900" indent="-342900">
              <a:buFont typeface="+mj-lt"/>
              <a:buAutoNum type="arabicPeriod"/>
            </a:pPr>
            <a:r>
              <a:rPr lang="en-US" altLang="zh-CN" sz="1200" dirty="0"/>
              <a:t>Every meeting day = 5 quarters (= 5 TUs)</a:t>
            </a:r>
          </a:p>
          <a:p>
            <a:pPr marL="342900" indent="-342900">
              <a:buFont typeface="+mj-lt"/>
              <a:buAutoNum type="arabicPeriod"/>
            </a:pPr>
            <a:r>
              <a:rPr lang="en-US" altLang="zh-CN" sz="1200" dirty="0"/>
              <a:t>Total TUs per meeting = 18.5 TUs</a:t>
            </a:r>
          </a:p>
          <a:p>
            <a:pPr marL="950913" lvl="1" indent="-342900">
              <a:buFont typeface="+mj-lt"/>
              <a:buAutoNum type="arabicPeriod"/>
            </a:pPr>
            <a:r>
              <a:rPr lang="fr-FR" altLang="zh-CN" sz="1200" dirty="0">
                <a:sym typeface="Wingdings 3" panose="05040102010807070707" pitchFamily="18" charset="2"/>
              </a:rPr>
              <a:t>B</a:t>
            </a:r>
            <a:r>
              <a:rPr lang="en-US" altLang="zh-CN" sz="1200" dirty="0" err="1">
                <a:sym typeface="Wingdings 3" panose="05040102010807070707" pitchFamily="18" charset="2"/>
              </a:rPr>
              <a:t>uffer</a:t>
            </a:r>
            <a:r>
              <a:rPr lang="en-US" altLang="zh-CN" sz="1200" dirty="0">
                <a:sym typeface="Wingdings 3" panose="05040102010807070707" pitchFamily="18" charset="2"/>
              </a:rPr>
              <a:t> = 2 TUs</a:t>
            </a:r>
          </a:p>
          <a:p>
            <a:pPr marL="950913" lvl="1" indent="-342900">
              <a:buFont typeface="+mj-lt"/>
              <a:buAutoNum type="arabicPeriod"/>
            </a:pPr>
            <a:r>
              <a:rPr lang="en-US" altLang="zh-CN" sz="1200" dirty="0"/>
              <a:t>OAM = 16.5 TUs</a:t>
            </a:r>
          </a:p>
          <a:p>
            <a:pPr marL="1560513" lvl="2" indent="-342900">
              <a:buFont typeface="+mj-lt"/>
              <a:buAutoNum type="arabicPeriod"/>
            </a:pPr>
            <a:r>
              <a:rPr lang="fr-FR" altLang="zh-CN" sz="1200" dirty="0">
                <a:solidFill>
                  <a:prstClr val="black"/>
                </a:solidFill>
              </a:rPr>
              <a:t>M</a:t>
            </a:r>
            <a:r>
              <a:rPr lang="en-US" altLang="zh-CN" sz="1200" dirty="0" err="1">
                <a:solidFill>
                  <a:prstClr val="black"/>
                </a:solidFill>
              </a:rPr>
              <a:t>aintenance</a:t>
            </a:r>
            <a:r>
              <a:rPr lang="en-US" altLang="zh-CN" sz="1200" dirty="0">
                <a:solidFill>
                  <a:prstClr val="black"/>
                </a:solidFill>
              </a:rPr>
              <a:t> CRs + remaining Rel-18 work (TU allocation will decrease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olidFill>
                  <a:prstClr val="black"/>
                </a:solidFill>
                <a:sym typeface="Wingdings 3" panose="05040102010807070707" pitchFamily="18" charset="2"/>
              </a:rPr>
              <a:t>R</a:t>
            </a:r>
            <a:r>
              <a:rPr lang="en-US" altLang="zh-CN" sz="1200" dirty="0">
                <a:solidFill>
                  <a:prstClr val="black"/>
                </a:solidFill>
                <a:sym typeface="Wingdings 3" panose="05040102010807070707" pitchFamily="18" charset="2"/>
              </a:rPr>
              <a:t>el-20 preparation work </a:t>
            </a:r>
            <a:r>
              <a:rPr lang="en-US" altLang="zh-CN" sz="1200" dirty="0">
                <a:solidFill>
                  <a:prstClr val="black"/>
                </a:solidFill>
              </a:rPr>
              <a:t>(TU allocation will be zero at the beginning and will increase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ym typeface="Wingdings 3" panose="05040102010807070707" pitchFamily="18" charset="2"/>
              </a:rPr>
              <a:t>A</a:t>
            </a:r>
            <a:r>
              <a:rPr lang="en-US" altLang="zh-CN" sz="1200" dirty="0" err="1">
                <a:sym typeface="Wingdings 3" panose="05040102010807070707" pitchFamily="18" charset="2"/>
              </a:rPr>
              <a:t>ll</a:t>
            </a:r>
            <a:r>
              <a:rPr lang="en-US" altLang="zh-CN" sz="1200" dirty="0">
                <a:sym typeface="Wingdings 3" panose="05040102010807070707" pitchFamily="18" charset="2"/>
              </a:rPr>
              <a:t> remaining time is available for Rel-19 SIDs / WIDs</a:t>
            </a:r>
            <a:endParaRPr lang="en-US" altLang="zh-CN" sz="1200" dirty="0">
              <a:solidFill>
                <a:prstClr val="black"/>
              </a:solidFill>
              <a:sym typeface="Wingdings 3" panose="05040102010807070707" pitchFamily="18" charset="2"/>
            </a:endParaRPr>
          </a:p>
          <a:p>
            <a:pPr marL="342900" indent="-342900">
              <a:buFont typeface="+mj-lt"/>
              <a:buAutoNum type="arabicPeriod"/>
            </a:pPr>
            <a:r>
              <a:rPr lang="fr-FR" altLang="zh-CN" sz="1200" dirty="0">
                <a:solidFill>
                  <a:prstClr val="black"/>
                </a:solidFill>
                <a:sym typeface="Wingdings 3" panose="05040102010807070707" pitchFamily="18" charset="2"/>
              </a:rPr>
              <a:t>T</a:t>
            </a:r>
            <a:r>
              <a:rPr lang="en-US" altLang="zh-CN" sz="1200" dirty="0" err="1">
                <a:solidFill>
                  <a:prstClr val="black"/>
                </a:solidFill>
                <a:sym typeface="Wingdings 3" panose="05040102010807070707" pitchFamily="18" charset="2"/>
              </a:rPr>
              <a:t>otal</a:t>
            </a:r>
            <a:r>
              <a:rPr lang="en-US" altLang="zh-CN" sz="1200" dirty="0">
                <a:solidFill>
                  <a:prstClr val="black"/>
                </a:solidFill>
                <a:sym typeface="Wingdings 3" panose="05040102010807070707" pitchFamily="18" charset="2"/>
              </a:rPr>
              <a:t> TUs allocated to Rel-19 SIDs / WIDs = 120 TUs, implying:</a:t>
            </a:r>
          </a:p>
          <a:p>
            <a:pPr marL="950913" lvl="1" indent="-342900">
              <a:buFont typeface="+mj-lt"/>
              <a:buAutoNum type="arabicPeriod"/>
            </a:pPr>
            <a:r>
              <a:rPr lang="fr-FR" altLang="zh-CN" sz="1200" dirty="0">
                <a:solidFill>
                  <a:prstClr val="black"/>
                </a:solidFill>
                <a:sym typeface="Wingdings 3" panose="05040102010807070707" pitchFamily="18" charset="2"/>
              </a:rPr>
              <a:t>12 </a:t>
            </a:r>
            <a:r>
              <a:rPr lang="fr-FR" altLang="zh-CN" sz="1200" dirty="0" err="1">
                <a:solidFill>
                  <a:prstClr val="black"/>
                </a:solidFill>
                <a:sym typeface="Wingdings 3" panose="05040102010807070707" pitchFamily="18" charset="2"/>
              </a:rPr>
              <a:t>TUs</a:t>
            </a:r>
            <a:r>
              <a:rPr lang="fr-FR" altLang="zh-CN" sz="1200" dirty="0">
                <a:solidFill>
                  <a:prstClr val="black"/>
                </a:solidFill>
                <a:sym typeface="Wingdings 3" panose="05040102010807070707" pitchFamily="18" charset="2"/>
              </a:rPr>
              <a:t> </a:t>
            </a:r>
            <a:r>
              <a:rPr lang="fr-FR" altLang="zh-CN" sz="1200" dirty="0" err="1">
                <a:solidFill>
                  <a:prstClr val="black"/>
                </a:solidFill>
                <a:sym typeface="Wingdings 3" panose="05040102010807070707" pitchFamily="18" charset="2"/>
              </a:rPr>
              <a:t>allocated</a:t>
            </a:r>
            <a:r>
              <a:rPr lang="fr-FR" altLang="zh-CN" sz="1200" dirty="0">
                <a:solidFill>
                  <a:prstClr val="black"/>
                </a:solidFill>
                <a:sym typeface="Wingdings 3" panose="05040102010807070707" pitchFamily="18" charset="2"/>
              </a:rPr>
              <a:t> to Rel-19 </a:t>
            </a:r>
            <a:r>
              <a:rPr lang="fr-FR" altLang="zh-CN" sz="1200" dirty="0" err="1">
                <a:solidFill>
                  <a:prstClr val="black"/>
                </a:solidFill>
                <a:sym typeface="Wingdings 3" panose="05040102010807070707" pitchFamily="18" charset="2"/>
              </a:rPr>
              <a:t>SIDs</a:t>
            </a:r>
            <a:r>
              <a:rPr lang="fr-FR" altLang="zh-CN" sz="1200" dirty="0">
                <a:solidFill>
                  <a:prstClr val="black"/>
                </a:solidFill>
                <a:sym typeface="Wingdings 3" panose="05040102010807070707" pitchFamily="18" charset="2"/>
              </a:rPr>
              <a:t> / </a:t>
            </a:r>
            <a:r>
              <a:rPr lang="fr-FR" altLang="zh-CN" sz="1200" dirty="0" err="1">
                <a:solidFill>
                  <a:prstClr val="black"/>
                </a:solidFill>
                <a:sym typeface="Wingdings 3" panose="05040102010807070707" pitchFamily="18" charset="2"/>
              </a:rPr>
              <a:t>WIDs</a:t>
            </a:r>
            <a:r>
              <a:rPr lang="fr-FR" altLang="zh-CN" sz="1200" dirty="0">
                <a:solidFill>
                  <a:prstClr val="black"/>
                </a:solidFill>
                <a:sym typeface="Wingdings 3" panose="05040102010807070707" pitchFamily="18" charset="2"/>
              </a:rPr>
              <a:t> per meeting (= 120 </a:t>
            </a:r>
            <a:r>
              <a:rPr lang="fr-FR" altLang="zh-CN" sz="1200" dirty="0" err="1">
                <a:solidFill>
                  <a:prstClr val="black"/>
                </a:solidFill>
                <a:sym typeface="Wingdings 3" panose="05040102010807070707" pitchFamily="18" charset="2"/>
              </a:rPr>
              <a:t>TUs</a:t>
            </a:r>
            <a:r>
              <a:rPr lang="fr-FR" altLang="zh-CN" sz="1200" dirty="0">
                <a:solidFill>
                  <a:prstClr val="black"/>
                </a:solidFill>
                <a:sym typeface="Wingdings 3" panose="05040102010807070707" pitchFamily="18" charset="2"/>
              </a:rPr>
              <a:t> / 10 meetings)</a:t>
            </a:r>
          </a:p>
          <a:p>
            <a:pPr marL="950913" lvl="1" indent="-342900">
              <a:buFont typeface="+mj-lt"/>
              <a:buAutoNum type="arabicPeriod"/>
            </a:pPr>
            <a:r>
              <a:rPr lang="fr-FR" altLang="zh-CN" sz="1200" dirty="0">
                <a:solidFill>
                  <a:prstClr val="black"/>
                </a:solidFill>
                <a:sym typeface="Wingdings 3" panose="05040102010807070707" pitchFamily="18" charset="2"/>
              </a:rPr>
              <a:t>6 </a:t>
            </a:r>
            <a:r>
              <a:rPr lang="fr-FR" altLang="zh-CN" sz="1200" dirty="0" err="1">
                <a:solidFill>
                  <a:prstClr val="black"/>
                </a:solidFill>
                <a:sym typeface="Wingdings 3" panose="05040102010807070707" pitchFamily="18" charset="2"/>
              </a:rPr>
              <a:t>TUs</a:t>
            </a:r>
            <a:r>
              <a:rPr lang="fr-FR" altLang="zh-CN" sz="1200" dirty="0">
                <a:solidFill>
                  <a:prstClr val="black"/>
                </a:solidFill>
                <a:sym typeface="Wingdings 3" panose="05040102010807070707" pitchFamily="18" charset="2"/>
              </a:rPr>
              <a:t> </a:t>
            </a:r>
            <a:r>
              <a:rPr lang="fr-FR" altLang="zh-CN" sz="1200" dirty="0" err="1">
                <a:solidFill>
                  <a:prstClr val="black"/>
                </a:solidFill>
                <a:sym typeface="Wingdings 3" panose="05040102010807070707" pitchFamily="18" charset="2"/>
              </a:rPr>
              <a:t>allocated</a:t>
            </a:r>
            <a:r>
              <a:rPr lang="fr-FR" altLang="zh-CN" sz="1200" dirty="0">
                <a:solidFill>
                  <a:prstClr val="black"/>
                </a:solidFill>
                <a:sym typeface="Wingdings 3" panose="05040102010807070707" pitchFamily="18" charset="2"/>
              </a:rPr>
              <a:t> to </a:t>
            </a:r>
            <a:r>
              <a:rPr lang="fr-FR" altLang="zh-CN" sz="1200" dirty="0" err="1">
                <a:solidFill>
                  <a:prstClr val="black"/>
                </a:solidFill>
                <a:sym typeface="Wingdings 3" panose="05040102010807070707" pitchFamily="18" charset="2"/>
              </a:rPr>
              <a:t>each</a:t>
            </a:r>
            <a:r>
              <a:rPr lang="fr-FR" altLang="zh-CN" sz="1200" dirty="0">
                <a:solidFill>
                  <a:prstClr val="black"/>
                </a:solidFill>
                <a:sym typeface="Wingdings 3" panose="05040102010807070707" pitchFamily="18" charset="2"/>
              </a:rPr>
              <a:t> Rel-19 SID / WID in </a:t>
            </a:r>
            <a:r>
              <a:rPr lang="fr-FR" altLang="zh-CN" sz="1200" dirty="0" err="1">
                <a:solidFill>
                  <a:prstClr val="black"/>
                </a:solidFill>
                <a:sym typeface="Wingdings 3" panose="05040102010807070707" pitchFamily="18" charset="2"/>
              </a:rPr>
              <a:t>average</a:t>
            </a:r>
            <a:r>
              <a:rPr lang="fr-FR" altLang="zh-CN" sz="1200" dirty="0">
                <a:solidFill>
                  <a:prstClr val="black"/>
                </a:solidFill>
                <a:sym typeface="Wingdings 3" panose="05040102010807070707" pitchFamily="18" charset="2"/>
              </a:rPr>
              <a:t> (= 120 </a:t>
            </a:r>
            <a:r>
              <a:rPr lang="fr-FR" altLang="zh-CN" sz="1200" dirty="0" err="1">
                <a:solidFill>
                  <a:prstClr val="black"/>
                </a:solidFill>
                <a:sym typeface="Wingdings 3" panose="05040102010807070707" pitchFamily="18" charset="2"/>
              </a:rPr>
              <a:t>TUs</a:t>
            </a:r>
            <a:r>
              <a:rPr lang="fr-FR" altLang="zh-CN" sz="1200" dirty="0">
                <a:solidFill>
                  <a:prstClr val="black"/>
                </a:solidFill>
                <a:sym typeface="Wingdings 3" panose="05040102010807070707" pitchFamily="18" charset="2"/>
              </a:rPr>
              <a:t> / 20 Rel-19 </a:t>
            </a:r>
            <a:r>
              <a:rPr lang="fr-FR" altLang="zh-CN" sz="1200" dirty="0" err="1">
                <a:solidFill>
                  <a:prstClr val="black"/>
                </a:solidFill>
                <a:sym typeface="Wingdings 3" panose="05040102010807070707" pitchFamily="18" charset="2"/>
              </a:rPr>
              <a:t>SIDs</a:t>
            </a:r>
            <a:r>
              <a:rPr lang="fr-FR" altLang="zh-CN" sz="1200" dirty="0">
                <a:solidFill>
                  <a:prstClr val="black"/>
                </a:solidFill>
                <a:sym typeface="Wingdings 3" panose="05040102010807070707" pitchFamily="18" charset="2"/>
              </a:rPr>
              <a:t>/</a:t>
            </a:r>
            <a:r>
              <a:rPr lang="fr-FR" altLang="zh-CN" sz="1200" dirty="0" err="1">
                <a:solidFill>
                  <a:prstClr val="black"/>
                </a:solidFill>
                <a:sym typeface="Wingdings 3" panose="05040102010807070707" pitchFamily="18" charset="2"/>
              </a:rPr>
              <a:t>WIDs</a:t>
            </a:r>
            <a:r>
              <a:rPr lang="fr-FR" altLang="zh-CN" sz="1200" dirty="0">
                <a:solidFill>
                  <a:prstClr val="black"/>
                </a:solidFill>
                <a:sym typeface="Wingdings 3" panose="05040102010807070707" pitchFamily="18" charset="2"/>
              </a:rPr>
              <a:t>)</a:t>
            </a:r>
          </a:p>
          <a:p>
            <a:pPr marL="950913" lvl="1" indent="-342900">
              <a:buFont typeface="+mj-lt"/>
              <a:buAutoNum type="arabicPeriod"/>
            </a:pPr>
            <a:r>
              <a:rPr lang="fr-FR" altLang="zh-CN" sz="1200" dirty="0">
                <a:solidFill>
                  <a:prstClr val="black"/>
                </a:solidFill>
                <a:sym typeface="Wingdings 3" panose="05040102010807070707" pitchFamily="18" charset="2"/>
              </a:rPr>
              <a:t>0.6 TU </a:t>
            </a:r>
            <a:r>
              <a:rPr lang="fr-FR" altLang="zh-CN" sz="1200" dirty="0" err="1">
                <a:solidFill>
                  <a:prstClr val="black"/>
                </a:solidFill>
                <a:sym typeface="Wingdings 3" panose="05040102010807070707" pitchFamily="18" charset="2"/>
              </a:rPr>
              <a:t>allocated</a:t>
            </a:r>
            <a:r>
              <a:rPr lang="fr-FR" altLang="zh-CN" sz="1200" dirty="0">
                <a:solidFill>
                  <a:prstClr val="black"/>
                </a:solidFill>
                <a:sym typeface="Wingdings 3" panose="05040102010807070707" pitchFamily="18" charset="2"/>
              </a:rPr>
              <a:t> per Rel-19 SID / WID per meeting in </a:t>
            </a:r>
            <a:r>
              <a:rPr lang="fr-FR" altLang="zh-CN" sz="1200" dirty="0" err="1">
                <a:solidFill>
                  <a:prstClr val="black"/>
                </a:solidFill>
                <a:sym typeface="Wingdings 3" panose="05040102010807070707" pitchFamily="18" charset="2"/>
              </a:rPr>
              <a:t>average</a:t>
            </a:r>
            <a:r>
              <a:rPr lang="fr-FR" altLang="zh-CN" sz="1200" dirty="0">
                <a:solidFill>
                  <a:prstClr val="black"/>
                </a:solidFill>
                <a:sym typeface="Wingdings 3" panose="05040102010807070707" pitchFamily="18" charset="2"/>
              </a:rPr>
              <a:t> (= 12 </a:t>
            </a:r>
            <a:r>
              <a:rPr lang="fr-FR" altLang="zh-CN" sz="1200" dirty="0" err="1">
                <a:solidFill>
                  <a:prstClr val="black"/>
                </a:solidFill>
                <a:sym typeface="Wingdings 3" panose="05040102010807070707" pitchFamily="18" charset="2"/>
              </a:rPr>
              <a:t>TUs</a:t>
            </a:r>
            <a:r>
              <a:rPr lang="fr-FR" altLang="zh-CN" sz="1200" dirty="0">
                <a:solidFill>
                  <a:prstClr val="black"/>
                </a:solidFill>
                <a:sym typeface="Wingdings 3" panose="05040102010807070707" pitchFamily="18" charset="2"/>
              </a:rPr>
              <a:t> / 20 Rel-19 </a:t>
            </a:r>
            <a:r>
              <a:rPr lang="fr-FR" altLang="zh-CN" sz="1200" dirty="0" err="1">
                <a:solidFill>
                  <a:prstClr val="black"/>
                </a:solidFill>
                <a:sym typeface="Wingdings 3" panose="05040102010807070707" pitchFamily="18" charset="2"/>
              </a:rPr>
              <a:t>SIDs</a:t>
            </a:r>
            <a:r>
              <a:rPr lang="fr-FR" altLang="zh-CN" sz="1200" dirty="0">
                <a:solidFill>
                  <a:prstClr val="black"/>
                </a:solidFill>
                <a:sym typeface="Wingdings 3" panose="05040102010807070707" pitchFamily="18" charset="2"/>
              </a:rPr>
              <a:t>/</a:t>
            </a:r>
            <a:r>
              <a:rPr lang="fr-FR" altLang="zh-CN" sz="1200" dirty="0" err="1">
                <a:solidFill>
                  <a:prstClr val="black"/>
                </a:solidFill>
                <a:sym typeface="Wingdings 3" panose="05040102010807070707" pitchFamily="18" charset="2"/>
              </a:rPr>
              <a:t>WIDs</a:t>
            </a:r>
            <a:r>
              <a:rPr lang="fr-FR" altLang="zh-CN" sz="1200" dirty="0">
                <a:solidFill>
                  <a:prstClr val="black"/>
                </a:solidFill>
                <a:sym typeface="Wingdings 3" panose="05040102010807070707" pitchFamily="18" charset="2"/>
              </a:rPr>
              <a:t>)</a:t>
            </a:r>
            <a:endParaRPr lang="zh-CN" altLang="en-US" sz="1200" b="1" dirty="0"/>
          </a:p>
        </p:txBody>
      </p:sp>
      <p:sp>
        <p:nvSpPr>
          <p:cNvPr id="7" name="TextBox 6">
            <a:extLst>
              <a:ext uri="{FF2B5EF4-FFF2-40B4-BE49-F238E27FC236}">
                <a16:creationId xmlns:a16="http://schemas.microsoft.com/office/drawing/2014/main" id="{A811B7CF-4206-4976-8794-0C5BA7314848}"/>
              </a:ext>
            </a:extLst>
          </p:cNvPr>
          <p:cNvSpPr txBox="1"/>
          <p:nvPr/>
        </p:nvSpPr>
        <p:spPr>
          <a:xfrm rot="20470953">
            <a:off x="8795400" y="2713892"/>
            <a:ext cx="2031325" cy="292388"/>
          </a:xfrm>
          <a:prstGeom prst="rect">
            <a:avLst/>
          </a:prstGeom>
          <a:solidFill>
            <a:srgbClr val="FFFF00"/>
          </a:solidFill>
        </p:spPr>
        <p:txBody>
          <a:bodyPr wrap="none" rtlCol="0">
            <a:spAutoFit/>
          </a:bodyPr>
          <a:lstStyle/>
          <a:p>
            <a:r>
              <a:rPr lang="en-US" altLang="zh-CN" dirty="0"/>
              <a:t>No update since SA#104</a:t>
            </a:r>
            <a:endParaRPr lang="zh-CN" altLang="en-US" dirty="0"/>
          </a:p>
        </p:txBody>
      </p:sp>
    </p:spTree>
    <p:extLst>
      <p:ext uri="{BB962C8B-B14F-4D97-AF65-F5344CB8AC3E}">
        <p14:creationId xmlns:p14="http://schemas.microsoft.com/office/powerpoint/2010/main" val="214487315"/>
      </p:ext>
    </p:extLst>
  </p:cSld>
  <p:clrMapOvr>
    <a:masterClrMapping/>
  </p:clrMapOvr>
  <p:transition spd="slow"/>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3F22EAC7-33FE-46C7-93AF-9B09E2C21BEA}"/>
              </a:ext>
            </a:extLst>
          </p:cNvPr>
          <p:cNvSpPr>
            <a:spLocks noGrp="1"/>
          </p:cNvSpPr>
          <p:nvPr>
            <p:ph type="title"/>
          </p:nvPr>
        </p:nvSpPr>
        <p:spPr>
          <a:xfrm>
            <a:off x="678421" y="309964"/>
            <a:ext cx="8388350" cy="93472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de-DE" altLang="de-DE" sz="4000" dirty="0"/>
              <a:t>SA5 calendar with </a:t>
            </a:r>
            <a:r>
              <a:rPr lang="en-US" altLang="zh-CN" sz="4000" dirty="0"/>
              <a:t>CH</a:t>
            </a:r>
            <a:r>
              <a:rPr lang="de-DE" altLang="de-DE" sz="4000" dirty="0"/>
              <a:t> TU (one track) </a:t>
            </a:r>
          </a:p>
        </p:txBody>
      </p:sp>
      <p:graphicFrame>
        <p:nvGraphicFramePr>
          <p:cNvPr id="5" name="Table 4">
            <a:extLst>
              <a:ext uri="{FF2B5EF4-FFF2-40B4-BE49-F238E27FC236}">
                <a16:creationId xmlns:a16="http://schemas.microsoft.com/office/drawing/2014/main" id="{7EFDD739-EAD3-45DA-BDFC-A6C6D71CEC5A}"/>
              </a:ext>
            </a:extLst>
          </p:cNvPr>
          <p:cNvGraphicFramePr>
            <a:graphicFrameLocks noGrp="1"/>
          </p:cNvGraphicFramePr>
          <p:nvPr/>
        </p:nvGraphicFramePr>
        <p:xfrm>
          <a:off x="1421176" y="1465829"/>
          <a:ext cx="8388351" cy="4669989"/>
        </p:xfrm>
        <a:graphic>
          <a:graphicData uri="http://schemas.openxmlformats.org/drawingml/2006/table">
            <a:tbl>
              <a:tblPr firstRow="1" firstCol="1" bandRow="1"/>
              <a:tblGrid>
                <a:gridCol w="1009726">
                  <a:extLst>
                    <a:ext uri="{9D8B030D-6E8A-4147-A177-3AD203B41FA5}">
                      <a16:colId xmlns:a16="http://schemas.microsoft.com/office/drawing/2014/main" val="453583115"/>
                    </a:ext>
                  </a:extLst>
                </a:gridCol>
                <a:gridCol w="1458291">
                  <a:extLst>
                    <a:ext uri="{9D8B030D-6E8A-4147-A177-3AD203B41FA5}">
                      <a16:colId xmlns:a16="http://schemas.microsoft.com/office/drawing/2014/main" val="560376874"/>
                    </a:ext>
                  </a:extLst>
                </a:gridCol>
                <a:gridCol w="1458291">
                  <a:extLst>
                    <a:ext uri="{9D8B030D-6E8A-4147-A177-3AD203B41FA5}">
                      <a16:colId xmlns:a16="http://schemas.microsoft.com/office/drawing/2014/main" val="309222227"/>
                    </a:ext>
                  </a:extLst>
                </a:gridCol>
                <a:gridCol w="1458291">
                  <a:extLst>
                    <a:ext uri="{9D8B030D-6E8A-4147-A177-3AD203B41FA5}">
                      <a16:colId xmlns:a16="http://schemas.microsoft.com/office/drawing/2014/main" val="2041094273"/>
                    </a:ext>
                  </a:extLst>
                </a:gridCol>
                <a:gridCol w="1544856">
                  <a:extLst>
                    <a:ext uri="{9D8B030D-6E8A-4147-A177-3AD203B41FA5}">
                      <a16:colId xmlns:a16="http://schemas.microsoft.com/office/drawing/2014/main" val="1996662489"/>
                    </a:ext>
                  </a:extLst>
                </a:gridCol>
                <a:gridCol w="1458896">
                  <a:extLst>
                    <a:ext uri="{9D8B030D-6E8A-4147-A177-3AD203B41FA5}">
                      <a16:colId xmlns:a16="http://schemas.microsoft.com/office/drawing/2014/main" val="1593344267"/>
                    </a:ext>
                  </a:extLst>
                </a:gridCol>
              </a:tblGrid>
              <a:tr h="534223">
                <a:tc>
                  <a:txBody>
                    <a:bodyPr/>
                    <a:lstStyle/>
                    <a:p>
                      <a:pPr marL="0" marR="0" algn="ctr">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Time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Monday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Tuesday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Wednesday</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Thursday</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tc>
                  <a:txBody>
                    <a:bodyPr/>
                    <a:lstStyle/>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Friday</a:t>
                      </a:r>
                    </a:p>
                    <a:p>
                      <a:pPr marL="0" marR="0" algn="ctr">
                        <a:lnSpc>
                          <a:spcPct val="107000"/>
                        </a:lnSpc>
                        <a:spcBef>
                          <a:spcPts val="0"/>
                        </a:spcBef>
                        <a:spcAft>
                          <a:spcPts val="0"/>
                        </a:spcAft>
                      </a:pP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r>
                        <a:rPr lang="en-US" sz="1000" b="1" dirty="0">
                          <a:solidFill>
                            <a:srgbClr val="000000"/>
                          </a:solidFill>
                          <a:effectLst/>
                          <a:highlight>
                            <a:srgbClr val="FFFF00"/>
                          </a:highlight>
                          <a:latin typeface="Arial" panose="020B0604020202020204" pitchFamily="34" charset="0"/>
                          <a:ea typeface="Batang" panose="02030600000101010101" pitchFamily="18" charset="-127"/>
                          <a:cs typeface="Times New Roman" panose="02020603050405020304" pitchFamily="18" charset="0"/>
                        </a:rPr>
                        <a:t>Closing plenary</a:t>
                      </a:r>
                      <a:r>
                        <a:rPr lang="en-US"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00B0F0"/>
                    </a:solidFill>
                  </a:tcPr>
                </a:tc>
                <a:extLst>
                  <a:ext uri="{0D108BD9-81ED-4DB2-BD59-A6C34878D82A}">
                    <a16:rowId xmlns:a16="http://schemas.microsoft.com/office/drawing/2014/main" val="2265014564"/>
                  </a:ext>
                </a:extLst>
              </a:tr>
              <a:tr h="502498">
                <a:tc>
                  <a:txBody>
                    <a:bodyPr/>
                    <a:lstStyle/>
                    <a:p>
                      <a:pPr marL="0" marR="0" algn="l">
                        <a:lnSpc>
                          <a:spcPct val="107000"/>
                        </a:lnSpc>
                        <a:spcBef>
                          <a:spcPts val="0"/>
                        </a:spcBef>
                        <a:spcAft>
                          <a:spcPts val="0"/>
                        </a:spcAft>
                      </a:pPr>
                      <a:r>
                        <a:rPr lang="en-US" altLang="zh-CN" sz="1000" b="1" dirty="0">
                          <a:effectLst/>
                          <a:latin typeface="Arial" panose="020B0604020202020204" pitchFamily="34" charset="0"/>
                          <a:ea typeface="Batang" panose="02030600000101010101" pitchFamily="18" charset="-127"/>
                          <a:cs typeface="Times New Roman" panose="02020603050405020304" pitchFamily="18" charset="0"/>
                        </a:rPr>
                        <a:t>Q0</a:t>
                      </a:r>
                    </a:p>
                    <a:p>
                      <a:pPr marL="0" marR="0" algn="l">
                        <a:lnSpc>
                          <a:spcPct val="107000"/>
                        </a:lnSpc>
                        <a:spcBef>
                          <a:spcPts val="0"/>
                        </a:spcBef>
                        <a:spcAft>
                          <a:spcPts val="0"/>
                        </a:spcAft>
                      </a:pPr>
                      <a:r>
                        <a:rPr lang="en-US" sz="1000" i="1" dirty="0">
                          <a:effectLst/>
                          <a:latin typeface="Arial" panose="020B0604020202020204" pitchFamily="34" charset="0"/>
                          <a:ea typeface="Batang" panose="02030600000101010101" pitchFamily="18" charset="-127"/>
                          <a:cs typeface="Times New Roman" panose="02020603050405020304" pitchFamily="18" charset="0"/>
                        </a:rPr>
                        <a:t>(If needed)</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l">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C0C0C0"/>
                          </a:highlight>
                          <a:latin typeface="Arial" panose="020B0604020202020204" pitchFamily="34" charset="0"/>
                          <a:ea typeface="Batang" panose="02030600000101010101" pitchFamily="18" charset="-127"/>
                          <a:cs typeface="Arial" panose="020B0604020202020204" pitchFamily="34" charset="0"/>
                        </a:rPr>
                        <a:t> Breakout (opt.)</a:t>
                      </a:r>
                      <a:endParaRPr lang="en-US" sz="800" dirty="0">
                        <a:effectLst/>
                        <a:highlight>
                          <a:srgbClr val="C0C0C0"/>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C0C0C0"/>
                          </a:highlight>
                          <a:latin typeface="Arial" panose="020B0604020202020204" pitchFamily="34" charset="0"/>
                          <a:ea typeface="Batang" panose="02030600000101010101" pitchFamily="18" charset="-127"/>
                          <a:cs typeface="Arial" panose="020B0604020202020204" pitchFamily="34" charset="0"/>
                        </a:rPr>
                        <a:t>Breakout (opt.)</a:t>
                      </a:r>
                      <a:endParaRPr lang="en-US" sz="800" dirty="0">
                        <a:effectLst/>
                        <a:highlight>
                          <a:srgbClr val="C0C0C0"/>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endParaRPr lang="en-US" sz="800" kern="1200" dirty="0">
                        <a:solidFill>
                          <a:schemeClr val="tx1"/>
                        </a:solidFill>
                        <a:effectLst/>
                        <a:highlight>
                          <a:srgbClr val="C0C0C0"/>
                        </a:highlight>
                        <a:latin typeface="Arial" panose="020B0604020202020204" pitchFamily="34" charset="0"/>
                        <a:ea typeface="Batang" panose="02030600000101010101" pitchFamily="18" charset="-127"/>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1100" dirty="0">
                          <a:effectLst/>
                          <a:latin typeface="Arial" panose="020B0604020202020204" pitchFamily="34" charset="0"/>
                          <a:ea typeface="Batang" panose="02030600000101010101" pitchFamily="18" charset="-127"/>
                          <a:cs typeface="Times New Roman" panose="02020603050405020304" pitchFamily="18" charset="0"/>
                        </a:rPr>
                        <a:t> </a:t>
                      </a:r>
                      <a:r>
                        <a:rPr lang="en-US" sz="800" kern="1200" dirty="0">
                          <a:solidFill>
                            <a:schemeClr val="tx1"/>
                          </a:solidFill>
                          <a:effectLst/>
                          <a:latin typeface="Arial" panose="020B0604020202020204" pitchFamily="34" charset="0"/>
                          <a:ea typeface="+mn-ea"/>
                          <a:cs typeface="Arial" panose="020B0604020202020204" pitchFamily="34" charset="0"/>
                        </a:rPr>
                        <a:t>Closing plenary Start at 8:30am (may change depends on the host restriction)</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3313744"/>
                  </a:ext>
                </a:extLst>
              </a:tr>
              <a:tr h="56854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Q1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(9:00 - 10:30)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Plenary Session#1 (1TU)</a:t>
                      </a:r>
                    </a:p>
                    <a:p>
                      <a:pPr marL="0" marR="0" algn="ctr">
                        <a:lnSpc>
                          <a:spcPct val="107000"/>
                        </a:lnSpc>
                        <a:spcBef>
                          <a:spcPts val="0"/>
                        </a:spcBef>
                        <a:spcAft>
                          <a:spcPts val="0"/>
                        </a:spcAft>
                      </a:pPr>
                      <a:r>
                        <a:rPr lang="en-US" sz="800" dirty="0">
                          <a:effectLst/>
                          <a:highlight>
                            <a:srgbClr val="FFFF00"/>
                          </a:highlight>
                          <a:latin typeface="Arial" panose="020B0604020202020204" pitchFamily="34" charset="0"/>
                          <a:cs typeface="Arial" panose="020B0604020202020204" pitchFamily="34" charset="0"/>
                        </a:rPr>
                        <a:t>[Single Stream]</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kern="1200" dirty="0">
                          <a:solidFill>
                            <a:schemeClr val="tx1"/>
                          </a:solidFill>
                          <a:effectLst/>
                          <a:highlight>
                            <a:srgbClr val="C1E442"/>
                          </a:highlight>
                          <a:latin typeface="Arial" panose="020B0604020202020204" pitchFamily="34" charset="0"/>
                          <a:cs typeface="Arial" panose="020B0604020202020204" pitchFamily="34" charset="0"/>
                        </a:rPr>
                        <a:t>Revision session</a:t>
                      </a:r>
                      <a:endParaRPr lang="en-US" altLang="zh-CN"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49854894"/>
                  </a:ext>
                </a:extLst>
              </a:tr>
              <a:tr h="244241">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10:30 - 11:00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Morning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23593756"/>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Q2 </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(11:00 - 12:30)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sz="800" i="1" kern="1200" dirty="0">
                          <a:solidFill>
                            <a:schemeClr val="tx1"/>
                          </a:solidFill>
                          <a:effectLst/>
                          <a:highlight>
                            <a:srgbClr val="C1E442"/>
                          </a:highlight>
                          <a:latin typeface="Arial" panose="020B0604020202020204" pitchFamily="34" charset="0"/>
                          <a:cs typeface="Arial" panose="020B0604020202020204" pitchFamily="34" charset="0"/>
                        </a:rPr>
                        <a:t>Revision session</a:t>
                      </a:r>
                      <a:endParaRPr lang="en-US"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5733211"/>
                  </a:ext>
                </a:extLst>
              </a:tr>
              <a:tr h="204384">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12:30 - 14:00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a:solidFill>
                            <a:srgbClr val="000000"/>
                          </a:solidFill>
                          <a:effectLst/>
                          <a:latin typeface="Arial" panose="020B0604020202020204" pitchFamily="34" charset="0"/>
                          <a:ea typeface="Batang" panose="02030600000101010101" pitchFamily="18" charset="-127"/>
                          <a:cs typeface="Arial" panose="020B0604020202020204" pitchFamily="34" charset="0"/>
                        </a:rPr>
                        <a:t>Lunch</a:t>
                      </a:r>
                      <a:endParaRPr lang="en-US" sz="80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4227268007"/>
                  </a:ext>
                </a:extLst>
              </a:tr>
              <a:tr h="358080">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Q3</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(14:00 - 15:30)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CH Closing</a:t>
                      </a:r>
                      <a:endParaRPr lang="en-US" altLang="zh-CN"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82675116"/>
                  </a:ext>
                </a:extLst>
              </a:tr>
              <a:tr h="2352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15:30 - 16:00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Afternoon Coffee 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3347987309"/>
                  </a:ext>
                </a:extLst>
              </a:tr>
              <a:tr h="494437">
                <a:tc>
                  <a:txBody>
                    <a:bodyPr/>
                    <a:lstStyle/>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Q4</a:t>
                      </a:r>
                    </a:p>
                    <a:p>
                      <a:pPr marL="0" marR="0" algn="l">
                        <a:lnSpc>
                          <a:spcPct val="107000"/>
                        </a:lnSpc>
                        <a:spcBef>
                          <a:spcPts val="0"/>
                        </a:spcBef>
                        <a:spcAft>
                          <a:spcPts val="0"/>
                        </a:spcAft>
                      </a:pPr>
                      <a:r>
                        <a:rPr lang="en-GB" sz="1000" b="1" dirty="0">
                          <a:effectLst/>
                          <a:latin typeface="Arial" panose="020B0604020202020204" pitchFamily="34" charset="0"/>
                          <a:ea typeface="Batang" panose="02030600000101010101" pitchFamily="18" charset="-127"/>
                          <a:cs typeface="Times New Roman" panose="02020603050405020304" pitchFamily="18" charset="0"/>
                        </a:rPr>
                        <a:t>(16:00 - 17:30)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defTabSz="1219170" rtl="0" eaLnBrk="1" latinLnBrk="0" hangingPunct="1">
                        <a:lnSpc>
                          <a:spcPct val="107000"/>
                        </a:lnSpc>
                        <a:spcBef>
                          <a:spcPts val="0"/>
                        </a:spcBef>
                        <a:spcAft>
                          <a:spcPts val="0"/>
                        </a:spcAft>
                      </a:pPr>
                      <a:r>
                        <a:rPr lang="en-US" altLang="zh-CN" sz="800" i="1" dirty="0">
                          <a:effectLst/>
                          <a:highlight>
                            <a:srgbClr val="C1E442"/>
                          </a:highlight>
                          <a:latin typeface="Arial" panose="020B0604020202020204" pitchFamily="34" charset="0"/>
                          <a:ea typeface="Times New Roman" panose="02020603050405020304" pitchFamily="18" charset="0"/>
                          <a:cs typeface="Arial" panose="020B0604020202020204" pitchFamily="34" charset="0"/>
                        </a:rPr>
                        <a:t>CH Closing</a:t>
                      </a:r>
                      <a:endParaRPr lang="en-US" sz="800" kern="1200" dirty="0">
                        <a:solidFill>
                          <a:schemeClr val="tx1"/>
                        </a:solidFill>
                        <a:effectLst/>
                        <a:highlight>
                          <a:srgbClr val="C1E442"/>
                        </a:highlight>
                        <a:latin typeface="Arial" panose="020B0604020202020204" pitchFamily="34" charset="0"/>
                        <a:ea typeface="+mn-ea"/>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US" altLang="zh-CN" sz="800" kern="1200" dirty="0">
                          <a:solidFill>
                            <a:schemeClr val="tx1"/>
                          </a:solidFill>
                          <a:effectLst/>
                          <a:latin typeface="Arial" panose="020B0604020202020204" pitchFamily="34" charset="0"/>
                          <a:ea typeface="+mn-ea"/>
                          <a:cs typeface="Arial" panose="020B0604020202020204" pitchFamily="34" charset="0"/>
                        </a:rPr>
                        <a:t>Closing plenary </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0856872"/>
                  </a:ext>
                </a:extLst>
              </a:tr>
              <a:tr h="240565">
                <a:tc>
                  <a:txBody>
                    <a:bodyPr/>
                    <a:lstStyle/>
                    <a:p>
                      <a:pPr marL="0" marR="0" algn="l">
                        <a:lnSpc>
                          <a:spcPct val="107000"/>
                        </a:lnSpc>
                        <a:spcBef>
                          <a:spcPts val="0"/>
                        </a:spcBef>
                        <a:spcAft>
                          <a:spcPts val="0"/>
                        </a:spcAft>
                      </a:pPr>
                      <a:r>
                        <a:rPr lang="en-GB" sz="1000" b="1" dirty="0">
                          <a:solidFill>
                            <a:srgbClr val="000000"/>
                          </a:solidFill>
                          <a:effectLst/>
                          <a:latin typeface="Arial" panose="020B0604020202020204" pitchFamily="34" charset="0"/>
                          <a:ea typeface="Batang" panose="02030600000101010101" pitchFamily="18" charset="-127"/>
                          <a:cs typeface="Times New Roman" panose="02020603050405020304" pitchFamily="18" charset="0"/>
                        </a:rPr>
                        <a:t>17:30 - 17:40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marL="0" marR="0" algn="ctr">
                        <a:lnSpc>
                          <a:spcPct val="107000"/>
                        </a:lnSpc>
                        <a:spcBef>
                          <a:spcPts val="0"/>
                        </a:spcBef>
                        <a:spcAft>
                          <a:spcPts val="0"/>
                        </a:spcAft>
                      </a:pPr>
                      <a:r>
                        <a:rPr lang="en-GB" sz="800" b="1" i="1" dirty="0">
                          <a:solidFill>
                            <a:srgbClr val="000000"/>
                          </a:solidFill>
                          <a:effectLst/>
                          <a:latin typeface="Arial" panose="020B0604020202020204" pitchFamily="34" charset="0"/>
                          <a:ea typeface="Batang" panose="02030600000101010101" pitchFamily="18" charset="-127"/>
                          <a:cs typeface="Arial" panose="020B0604020202020204" pitchFamily="34" charset="0"/>
                        </a:rPr>
                        <a:t>Break</a:t>
                      </a:r>
                      <a:endParaRPr lang="en-US" sz="800" dirty="0">
                        <a:effectLs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4098725036"/>
                  </a:ext>
                </a:extLst>
              </a:tr>
              <a:tr h="553711">
                <a:tc>
                  <a:txBody>
                    <a:bodyPr/>
                    <a:lstStyle/>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Q5</a:t>
                      </a:r>
                    </a:p>
                    <a:p>
                      <a:pPr marL="0" marR="0" algn="l">
                        <a:lnSpc>
                          <a:spcPct val="107000"/>
                        </a:lnSpc>
                        <a:spcBef>
                          <a:spcPts val="0"/>
                        </a:spcBef>
                        <a:spcAft>
                          <a:spcPts val="0"/>
                        </a:spcAft>
                      </a:pPr>
                      <a:r>
                        <a:rPr lang="en-US" sz="1000" b="1" dirty="0">
                          <a:effectLst/>
                          <a:latin typeface="Arial" panose="020B0604020202020204" pitchFamily="34" charset="0"/>
                          <a:ea typeface="Batang" panose="02030600000101010101" pitchFamily="18" charset="-127"/>
                          <a:cs typeface="Times New Roman" panose="02020603050405020304" pitchFamily="18" charset="0"/>
                        </a:rPr>
                        <a:t>(17:40 – 19:10)</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800" dirty="0">
                          <a:effectLst/>
                          <a:latin typeface="Arial" panose="020B0604020202020204" pitchFamily="34" charset="0"/>
                          <a:cs typeface="Arial" panose="020B0604020202020204" pitchFamily="34" charset="0"/>
                        </a:rPr>
                        <a:t>Stream#1 (1TU)</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highlight>
                            <a:srgbClr val="FFFF00"/>
                          </a:highlight>
                          <a:latin typeface="Arial" panose="020B0604020202020204" pitchFamily="34" charset="0"/>
                          <a:ea typeface="Times New Roman" panose="02020603050405020304" pitchFamily="18" charset="0"/>
                          <a:cs typeface="Arial" panose="020B0604020202020204" pitchFamily="34" charset="0"/>
                        </a:rPr>
                        <a:t>Stream#1 (0.5 TU) </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Stop around 18:45</a:t>
                      </a:r>
                    </a:p>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i="1" dirty="0">
                          <a:effectLst/>
                          <a:latin typeface="Arial" panose="020B0604020202020204" pitchFamily="34" charset="0"/>
                          <a:ea typeface="Times New Roman" panose="02020603050405020304" pitchFamily="18" charset="0"/>
                          <a:cs typeface="Arial" panose="020B0604020202020204" pitchFamily="34" charset="0"/>
                        </a:rPr>
                        <a:t>Social evening</a:t>
                      </a: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1219170" rtl="0" eaLnBrk="1" fontAlgn="auto" latinLnBrk="0" hangingPunct="1">
                        <a:lnSpc>
                          <a:spcPct val="107000"/>
                        </a:lnSpc>
                        <a:spcBef>
                          <a:spcPts val="0"/>
                        </a:spcBef>
                        <a:spcAft>
                          <a:spcPts val="0"/>
                        </a:spcAft>
                        <a:buClrTx/>
                        <a:buSzTx/>
                        <a:buFontTx/>
                        <a:buNone/>
                        <a:tabLst/>
                        <a:defRPr/>
                      </a:pPr>
                      <a:r>
                        <a:rPr lang="en-US" altLang="zh-CN" sz="800" dirty="0">
                          <a:effectLst/>
                          <a:latin typeface="Arial" panose="020B0604020202020204" pitchFamily="34" charset="0"/>
                          <a:cs typeface="Arial" panose="020B0604020202020204" pitchFamily="34" charset="0"/>
                        </a:rPr>
                        <a:t>Stream#1 (1TU)</a:t>
                      </a:r>
                      <a:endParaRPr lang="en-US" sz="800" dirty="0">
                        <a:effectLst/>
                        <a:latin typeface="Arial" panose="020B0604020202020204" pitchFamily="34"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r>
                        <a:rPr lang="en-GB" sz="800" i="1" kern="1200" dirty="0">
                          <a:solidFill>
                            <a:schemeClr val="tx1"/>
                          </a:solidFill>
                          <a:effectLst/>
                          <a:highlight>
                            <a:srgbClr val="C1E442"/>
                          </a:highlight>
                          <a:latin typeface="Arial" panose="020B0604020202020204" pitchFamily="34" charset="0"/>
                          <a:ea typeface="Batang" panose="02030600000101010101" pitchFamily="18" charset="-127"/>
                          <a:cs typeface="Arial" panose="020B0604020202020204" pitchFamily="34" charset="0"/>
                        </a:rPr>
                        <a:t>CH Closing</a:t>
                      </a:r>
                      <a:r>
                        <a:rPr lang="en-US" sz="800" i="1" kern="1200" dirty="0">
                          <a:solidFill>
                            <a:schemeClr val="tx1"/>
                          </a:solidFill>
                          <a:effectLst/>
                          <a:highlight>
                            <a:srgbClr val="C1E442"/>
                          </a:highlight>
                          <a:latin typeface="Arial" panose="020B0604020202020204" pitchFamily="34" charset="0"/>
                          <a:ea typeface="Batang" panose="02030600000101010101" pitchFamily="18" charset="-127"/>
                          <a:cs typeface="Arial" panose="020B0604020202020204" pitchFamily="34" charset="0"/>
                        </a:rPr>
                        <a:t>(Opt.)</a:t>
                      </a:r>
                      <a:endParaRPr lang="en-US" sz="800" i="1" kern="1200" dirty="0">
                        <a:solidFill>
                          <a:schemeClr val="tx1"/>
                        </a:solidFill>
                        <a:effectLst/>
                        <a:highlight>
                          <a:srgbClr val="C1E442"/>
                        </a:highlight>
                        <a:latin typeface="Arial" panose="020B0604020202020204" pitchFamily="34" charset="0"/>
                        <a:ea typeface="Times New Roman" panose="02020603050405020304" pitchFamily="18" charset="0"/>
                        <a:cs typeface="Arial" panose="020B0604020202020204" pitchFamily="34"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marL="0" marR="0" algn="ctr">
                        <a:lnSpc>
                          <a:spcPct val="107000"/>
                        </a:lnSpc>
                        <a:spcBef>
                          <a:spcPts val="0"/>
                        </a:spcBef>
                        <a:spcAft>
                          <a:spcPts val="0"/>
                        </a:spcAft>
                      </a:pPr>
                      <a:r>
                        <a:rPr lang="en-GB" sz="800" dirty="0">
                          <a:effectLst/>
                          <a:latin typeface="Arial" panose="020B0604020202020204" pitchFamily="34" charset="0"/>
                          <a:ea typeface="Batang" panose="02030600000101010101" pitchFamily="18" charset="-127"/>
                          <a:cs typeface="Times New Roman" panose="02020603050405020304" pitchFamily="18" charset="0"/>
                        </a:rPr>
                        <a:t> </a:t>
                      </a:r>
                      <a:endParaRPr lang="en-US" sz="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5378" marR="65378" marT="51455" marB="51455"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18523463"/>
                  </a:ext>
                </a:extLst>
              </a:tr>
            </a:tbl>
          </a:graphicData>
        </a:graphic>
      </p:graphicFrame>
      <p:sp>
        <p:nvSpPr>
          <p:cNvPr id="2" name="TextBox 1">
            <a:extLst>
              <a:ext uri="{FF2B5EF4-FFF2-40B4-BE49-F238E27FC236}">
                <a16:creationId xmlns:a16="http://schemas.microsoft.com/office/drawing/2014/main" id="{A3EE13C7-ECF6-4142-9722-E68BAA9493C3}"/>
              </a:ext>
            </a:extLst>
          </p:cNvPr>
          <p:cNvSpPr txBox="1"/>
          <p:nvPr/>
        </p:nvSpPr>
        <p:spPr>
          <a:xfrm>
            <a:off x="400698" y="1098490"/>
            <a:ext cx="9361858" cy="292388"/>
          </a:xfrm>
          <a:prstGeom prst="rect">
            <a:avLst/>
          </a:prstGeom>
          <a:noFill/>
        </p:spPr>
        <p:txBody>
          <a:bodyPr wrap="none" rtlCol="0">
            <a:spAutoFit/>
          </a:bodyPr>
          <a:lstStyle/>
          <a:p>
            <a:r>
              <a:rPr lang="en-US" altLang="zh-CN" b="1" dirty="0"/>
              <a:t>Assumption: Every day = 5 sessions (TUs),  total TU in 1 ordinary meeting (exclude closing plenary TUs) = 15.5 TUs</a:t>
            </a:r>
            <a:endParaRPr lang="zh-CN" altLang="en-US" b="1" dirty="0"/>
          </a:p>
        </p:txBody>
      </p:sp>
    </p:spTree>
    <p:extLst>
      <p:ext uri="{BB962C8B-B14F-4D97-AF65-F5344CB8AC3E}">
        <p14:creationId xmlns:p14="http://schemas.microsoft.com/office/powerpoint/2010/main" val="3735573845"/>
      </p:ext>
    </p:extLst>
  </p:cSld>
  <p:clrMapOvr>
    <a:masterClrMapping/>
  </p:clrMapOvr>
  <p:transition spd="slow"/>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03231D1A-BE03-427C-AFB2-5359FB9D067E}"/>
              </a:ext>
            </a:extLst>
          </p:cNvPr>
          <p:cNvSpPr>
            <a:spLocks noGrp="1"/>
          </p:cNvSpPr>
          <p:nvPr>
            <p:ph type="title"/>
          </p:nvPr>
        </p:nvSpPr>
        <p:spPr>
          <a:xfrm>
            <a:off x="488950" y="228600"/>
            <a:ext cx="6827838" cy="866775"/>
          </a:xfrm>
        </p:spPr>
        <p:txBody>
          <a:bodyPr/>
          <a:lstStyle/>
          <a:p>
            <a:r>
              <a:rPr lang="en-US" dirty="0"/>
              <a:t>TU Budget for SA5 CH</a:t>
            </a:r>
            <a:endParaRPr lang="en-SE" dirty="0"/>
          </a:p>
        </p:txBody>
      </p:sp>
      <p:sp>
        <p:nvSpPr>
          <p:cNvPr id="7" name="Content Placeholder 2">
            <a:extLst>
              <a:ext uri="{FF2B5EF4-FFF2-40B4-BE49-F238E27FC236}">
                <a16:creationId xmlns:a16="http://schemas.microsoft.com/office/drawing/2014/main" id="{F03F7F51-3836-462D-969C-2EB225EF7D21}"/>
              </a:ext>
            </a:extLst>
          </p:cNvPr>
          <p:cNvSpPr>
            <a:spLocks noGrp="1"/>
          </p:cNvSpPr>
          <p:nvPr>
            <p:ph idx="1"/>
          </p:nvPr>
        </p:nvSpPr>
        <p:spPr>
          <a:xfrm>
            <a:off x="488950" y="1168401"/>
            <a:ext cx="9322112" cy="4503350"/>
          </a:xfrm>
        </p:spPr>
        <p:txBody>
          <a:bodyPr/>
          <a:lstStyle/>
          <a:p>
            <a:r>
              <a:rPr lang="en-US" sz="2000" dirty="0"/>
              <a:t>Assumptions for SA5 CH : </a:t>
            </a:r>
          </a:p>
          <a:p>
            <a:pPr lvl="1"/>
            <a:r>
              <a:rPr lang="en-US" sz="1600" dirty="0"/>
              <a:t>6 ordinary meeting per year. </a:t>
            </a:r>
          </a:p>
          <a:p>
            <a:pPr lvl="1"/>
            <a:r>
              <a:rPr lang="en-US" sz="1600" dirty="0">
                <a:solidFill>
                  <a:srgbClr val="FF0000"/>
                </a:solidFill>
              </a:rPr>
              <a:t>Rel-19 spans 18 months for SA5 (with early start of studies) = 8 meetings</a:t>
            </a:r>
          </a:p>
          <a:p>
            <a:pPr lvl="1"/>
            <a:r>
              <a:rPr lang="en-US" sz="1600" dirty="0"/>
              <a:t>1 Session = 1.5 hour time window </a:t>
            </a:r>
          </a:p>
          <a:p>
            <a:pPr lvl="1"/>
            <a:r>
              <a:rPr lang="en-US" sz="1600" dirty="0"/>
              <a:t>Max 5 sessions per meeting day</a:t>
            </a:r>
          </a:p>
          <a:p>
            <a:pPr lvl="1"/>
            <a:r>
              <a:rPr lang="en-US" sz="1600" dirty="0"/>
              <a:t>1 Stream = 1 TU (Time Unit)</a:t>
            </a:r>
          </a:p>
          <a:p>
            <a:pPr lvl="1"/>
            <a:r>
              <a:rPr lang="en-US" sz="1600" dirty="0"/>
              <a:t>1 TU is time (i.e., 1.5 hours) spent to discuss/handle technical contributions. </a:t>
            </a:r>
          </a:p>
          <a:p>
            <a:pPr lvl="1"/>
            <a:r>
              <a:rPr lang="en-US" sz="1600" dirty="0"/>
              <a:t>Revisions/Drafting/offline conference call are not counted for the TU estimates.</a:t>
            </a:r>
          </a:p>
          <a:p>
            <a:pPr lvl="1"/>
            <a:r>
              <a:rPr lang="en-US" sz="1600" dirty="0">
                <a:solidFill>
                  <a:srgbClr val="FF0000"/>
                </a:solidFill>
              </a:rPr>
              <a:t>CH revision sessions normally planned to be in Thursday </a:t>
            </a:r>
            <a:r>
              <a:rPr lang="en-US" altLang="zh-CN" sz="1600" dirty="0">
                <a:solidFill>
                  <a:srgbClr val="FF0000"/>
                </a:solidFill>
              </a:rPr>
              <a:t>Q1 and </a:t>
            </a:r>
            <a:r>
              <a:rPr lang="en-US" sz="1600" dirty="0">
                <a:solidFill>
                  <a:srgbClr val="FF0000"/>
                </a:solidFill>
              </a:rPr>
              <a:t>Q2 (initial </a:t>
            </a:r>
            <a:r>
              <a:rPr lang="en-US" sz="1600" dirty="0" err="1">
                <a:solidFill>
                  <a:srgbClr val="FF0000"/>
                </a:solidFill>
              </a:rPr>
              <a:t>assump</a:t>
            </a:r>
            <a:r>
              <a:rPr lang="en-US" sz="1600" dirty="0">
                <a:solidFill>
                  <a:srgbClr val="FF0000"/>
                </a:solidFill>
              </a:rPr>
              <a:t>.),CH closing plenary planned to be in Thursday Q3 and Q4.</a:t>
            </a:r>
          </a:p>
          <a:p>
            <a:pPr lvl="1"/>
            <a:r>
              <a:rPr lang="en-US" sz="1600" dirty="0">
                <a:solidFill>
                  <a:srgbClr val="FF0000"/>
                </a:solidFill>
              </a:rPr>
              <a:t>1 (CH) stream per session =&gt; 15.5 TUs per meeting (incl. 2 TUs as buffer) = 124</a:t>
            </a:r>
          </a:p>
          <a:p>
            <a:pPr lvl="1"/>
            <a:r>
              <a:rPr lang="en-US" sz="1600" dirty="0">
                <a:solidFill>
                  <a:srgbClr val="FF0000"/>
                </a:solidFill>
              </a:rPr>
              <a:t>Assume Maintenance + Buffer = 33% as in SA2  =&gt; ~ 41 TU</a:t>
            </a:r>
          </a:p>
          <a:p>
            <a:pPr lvl="1"/>
            <a:r>
              <a:rPr lang="en-US" sz="1600" dirty="0">
                <a:solidFill>
                  <a:srgbClr val="FF0000"/>
                </a:solidFill>
              </a:rPr>
              <a:t>Resulting total TUs avail. f. SI/WI: 9 meetings x 15.5 sessions = 124 TU minus 41 =&gt; 83 TU</a:t>
            </a:r>
          </a:p>
          <a:p>
            <a:pPr lvl="1"/>
            <a:r>
              <a:rPr lang="en-US" sz="1600" dirty="0">
                <a:solidFill>
                  <a:srgbClr val="FF0000"/>
                </a:solidFill>
              </a:rPr>
              <a:t>=&gt; Recommended MAX no. of SI/WI = 14</a:t>
            </a:r>
          </a:p>
          <a:p>
            <a:pPr lvl="1"/>
            <a:r>
              <a:rPr lang="en-US" sz="1600" dirty="0">
                <a:solidFill>
                  <a:srgbClr val="FF0000"/>
                </a:solidFill>
              </a:rPr>
              <a:t>With 14 SI/WI =&gt; Average 6 TU per SI/WI (0.75/meeting). </a:t>
            </a:r>
            <a:endParaRPr lang="en-US" sz="1600" dirty="0">
              <a:solidFill>
                <a:schemeClr val="accent1"/>
              </a:solidFill>
            </a:endParaRPr>
          </a:p>
        </p:txBody>
      </p:sp>
    </p:spTree>
    <p:extLst>
      <p:ext uri="{BB962C8B-B14F-4D97-AF65-F5344CB8AC3E}">
        <p14:creationId xmlns:p14="http://schemas.microsoft.com/office/powerpoint/2010/main" val="1433851990"/>
      </p:ext>
    </p:extLst>
  </p:cSld>
  <p:clrMapOvr>
    <a:masterClrMapping/>
  </p:clrMapOvr>
  <p:transition spd="slow"/>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CD482DA-39A8-45F1-A886-8B15F5B2CA5D}"/>
              </a:ext>
            </a:extLst>
          </p:cNvPr>
          <p:cNvSpPr>
            <a:spLocks noGrp="1"/>
          </p:cNvSpPr>
          <p:nvPr>
            <p:ph type="title"/>
          </p:nvPr>
        </p:nvSpPr>
        <p:spPr>
          <a:xfrm>
            <a:off x="123569" y="182880"/>
            <a:ext cx="9561952" cy="1143000"/>
          </a:xfrm>
        </p:spPr>
        <p:txBody>
          <a:bodyPr/>
          <a:lstStyle/>
          <a:p>
            <a:r>
              <a:rPr lang="en-US" altLang="zh-CN" sz="3600" dirty="0"/>
              <a:t>SA5 Rel-19 CH TU planning (May.2024~Sep.2025)</a:t>
            </a:r>
            <a:endParaRPr lang="zh-CN" altLang="en-US" sz="3600" dirty="0"/>
          </a:p>
        </p:txBody>
      </p:sp>
      <p:graphicFrame>
        <p:nvGraphicFramePr>
          <p:cNvPr id="8" name="Table 7">
            <a:extLst>
              <a:ext uri="{FF2B5EF4-FFF2-40B4-BE49-F238E27FC236}">
                <a16:creationId xmlns:a16="http://schemas.microsoft.com/office/drawing/2014/main" id="{12728E71-99C6-4012-A7FA-922E2C3A3A79}"/>
              </a:ext>
            </a:extLst>
          </p:cNvPr>
          <p:cNvGraphicFramePr>
            <a:graphicFrameLocks noGrp="1"/>
          </p:cNvGraphicFramePr>
          <p:nvPr/>
        </p:nvGraphicFramePr>
        <p:xfrm>
          <a:off x="195825" y="3256660"/>
          <a:ext cx="11746980" cy="2480664"/>
        </p:xfrm>
        <a:graphic>
          <a:graphicData uri="http://schemas.openxmlformats.org/drawingml/2006/table">
            <a:tbl>
              <a:tblPr firstRow="1" bandRow="1">
                <a:tableStyleId>{5C22544A-7EE6-4342-B048-85BDC9FD1C3A}</a:tableStyleId>
              </a:tblPr>
              <a:tblGrid>
                <a:gridCol w="2601983">
                  <a:extLst>
                    <a:ext uri="{9D8B030D-6E8A-4147-A177-3AD203B41FA5}">
                      <a16:colId xmlns:a16="http://schemas.microsoft.com/office/drawing/2014/main" val="428783908"/>
                    </a:ext>
                  </a:extLst>
                </a:gridCol>
                <a:gridCol w="2399170">
                  <a:extLst>
                    <a:ext uri="{9D8B030D-6E8A-4147-A177-3AD203B41FA5}">
                      <a16:colId xmlns:a16="http://schemas.microsoft.com/office/drawing/2014/main" val="228380027"/>
                    </a:ext>
                  </a:extLst>
                </a:gridCol>
                <a:gridCol w="2248609">
                  <a:extLst>
                    <a:ext uri="{9D8B030D-6E8A-4147-A177-3AD203B41FA5}">
                      <a16:colId xmlns:a16="http://schemas.microsoft.com/office/drawing/2014/main" val="856762402"/>
                    </a:ext>
                  </a:extLst>
                </a:gridCol>
                <a:gridCol w="2248609">
                  <a:extLst>
                    <a:ext uri="{9D8B030D-6E8A-4147-A177-3AD203B41FA5}">
                      <a16:colId xmlns:a16="http://schemas.microsoft.com/office/drawing/2014/main" val="2063139119"/>
                    </a:ext>
                  </a:extLst>
                </a:gridCol>
                <a:gridCol w="2248609">
                  <a:extLst>
                    <a:ext uri="{9D8B030D-6E8A-4147-A177-3AD203B41FA5}">
                      <a16:colId xmlns:a16="http://schemas.microsoft.com/office/drawing/2014/main" val="446372523"/>
                    </a:ext>
                  </a:extLst>
                </a:gridCol>
              </a:tblGrid>
              <a:tr h="408134">
                <a:tc>
                  <a:txBody>
                    <a:bodyPr/>
                    <a:lstStyle/>
                    <a:p>
                      <a:endParaRPr lang="zh-CN" altLang="en-US" sz="1200" dirty="0">
                        <a:latin typeface="+mn-lt"/>
                      </a:endParaRPr>
                    </a:p>
                  </a:txBody>
                  <a:tcPr/>
                </a:tc>
                <a:tc>
                  <a:txBody>
                    <a:bodyPr/>
                    <a:lstStyle/>
                    <a:p>
                      <a:r>
                        <a:rPr lang="en-US" altLang="zh-CN" sz="1200" dirty="0">
                          <a:latin typeface="+mn-lt"/>
                        </a:rPr>
                        <a:t>Maintenance+R18</a:t>
                      </a:r>
                      <a:endParaRPr lang="zh-CN" altLang="en-US" sz="1200" dirty="0">
                        <a:latin typeface="+mn-lt"/>
                      </a:endParaRPr>
                    </a:p>
                  </a:txBody>
                  <a:tcPr/>
                </a:tc>
                <a:tc>
                  <a:txBody>
                    <a:bodyPr/>
                    <a:lstStyle/>
                    <a:p>
                      <a:r>
                        <a:rPr lang="en-US" altLang="zh-CN" sz="1200" dirty="0">
                          <a:latin typeface="+mn-lt"/>
                        </a:rPr>
                        <a:t>R19</a:t>
                      </a:r>
                      <a:endParaRPr lang="zh-CN" altLang="en-US" sz="1200" dirty="0">
                        <a:latin typeface="+mn-lt"/>
                      </a:endParaRPr>
                    </a:p>
                  </a:txBody>
                  <a:tcPr/>
                </a:tc>
                <a:tc>
                  <a:txBody>
                    <a:bodyPr/>
                    <a:lstStyle/>
                    <a:p>
                      <a:r>
                        <a:rPr lang="en-US" altLang="zh-CN" sz="1200" dirty="0">
                          <a:latin typeface="+mn-lt"/>
                        </a:rPr>
                        <a:t>R20 preparation</a:t>
                      </a:r>
                      <a:endParaRPr lang="zh-CN" altLang="en-US" sz="1200" dirty="0">
                        <a:latin typeface="+mn-lt"/>
                      </a:endParaRPr>
                    </a:p>
                  </a:txBody>
                  <a:tcPr/>
                </a:tc>
                <a:tc>
                  <a:txBody>
                    <a:bodyPr/>
                    <a:lstStyle/>
                    <a:p>
                      <a:r>
                        <a:rPr lang="en-US" altLang="zh-CN" sz="1200" dirty="0">
                          <a:latin typeface="+mn-lt"/>
                        </a:rPr>
                        <a:t>Buffer </a:t>
                      </a:r>
                    </a:p>
                    <a:p>
                      <a:r>
                        <a:rPr lang="en-US" altLang="zh-CN" sz="1200" dirty="0">
                          <a:latin typeface="+mn-lt"/>
                        </a:rPr>
                        <a:t>(revision session)</a:t>
                      </a:r>
                      <a:endParaRPr lang="zh-CN" altLang="en-US" sz="1200" dirty="0">
                        <a:latin typeface="+mn-lt"/>
                      </a:endParaRPr>
                    </a:p>
                  </a:txBody>
                  <a:tcPr/>
                </a:tc>
                <a:extLst>
                  <a:ext uri="{0D108BD9-81ED-4DB2-BD59-A6C34878D82A}">
                    <a16:rowId xmlns:a16="http://schemas.microsoft.com/office/drawing/2014/main" val="1955766534"/>
                  </a:ext>
                </a:extLst>
              </a:tr>
              <a:tr h="583048">
                <a:tc>
                  <a:txBody>
                    <a:bodyPr/>
                    <a:lstStyle/>
                    <a:p>
                      <a:r>
                        <a:rPr lang="en-US" altLang="zh-CN" sz="1200" b="1" dirty="0">
                          <a:latin typeface="+mn-lt"/>
                        </a:rPr>
                        <a:t>May. 2024:</a:t>
                      </a:r>
                    </a:p>
                    <a:p>
                      <a:r>
                        <a:rPr lang="en-US" altLang="zh-CN" sz="1200" b="1" dirty="0">
                          <a:latin typeface="+mn-lt"/>
                        </a:rPr>
                        <a:t>SA5#155 (1 meeting)</a:t>
                      </a:r>
                      <a:endParaRPr lang="zh-CN" altLang="en-US" sz="1200" b="1" dirty="0">
                        <a:latin typeface="+mn-lt"/>
                      </a:endParaRPr>
                    </a:p>
                  </a:txBody>
                  <a:tcPr/>
                </a:tc>
                <a:tc>
                  <a:txBody>
                    <a:bodyPr/>
                    <a:lstStyle/>
                    <a:p>
                      <a:r>
                        <a:rPr lang="en-US" altLang="zh-CN" sz="1200" dirty="0">
                          <a:latin typeface="+mn-lt"/>
                        </a:rPr>
                        <a:t>2.5 TU*1eetings = 2.5 TU (CRs)</a:t>
                      </a:r>
                      <a:endParaRPr lang="zh-CN" altLang="en-US" sz="1200" dirty="0">
                        <a:latin typeface="+mn-lt"/>
                      </a:endParaRPr>
                    </a:p>
                  </a:txBody>
                  <a:tcPr/>
                </a:tc>
                <a:tc>
                  <a:txBody>
                    <a:bodyPr/>
                    <a:lstStyle/>
                    <a:p>
                      <a:r>
                        <a:rPr lang="en-US" altLang="zh-CN" sz="1200" dirty="0">
                          <a:latin typeface="+mn-lt"/>
                        </a:rPr>
                        <a:t>6 TU*1 meetings= 6 TU</a:t>
                      </a:r>
                    </a:p>
                    <a:p>
                      <a:r>
                        <a:rPr lang="en-US" altLang="zh-CN" sz="1200" dirty="0">
                          <a:latin typeface="+mn-lt"/>
                        </a:rPr>
                        <a:t>5 TU: Rel-19 topic discussion</a:t>
                      </a:r>
                      <a:endParaRPr lang="zh-CN" altLang="en-US" sz="1200" dirty="0">
                        <a:latin typeface="+mn-lt"/>
                      </a:endParaRPr>
                    </a:p>
                  </a:txBody>
                  <a:tcPr/>
                </a:tc>
                <a:tc>
                  <a:txBody>
                    <a:bodyPr/>
                    <a:lstStyle/>
                    <a:p>
                      <a:r>
                        <a:rPr lang="en-US" altLang="zh-CN" sz="1200" dirty="0">
                          <a:latin typeface="+mn-lt"/>
                        </a:rPr>
                        <a:t>NA</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456388727"/>
                  </a:ext>
                </a:extLst>
              </a:tr>
              <a:tr h="583048">
                <a:tc>
                  <a:txBody>
                    <a:bodyPr/>
                    <a:lstStyle/>
                    <a:p>
                      <a:r>
                        <a:rPr lang="en-US" altLang="zh-CN" sz="1200" b="1" dirty="0">
                          <a:latin typeface="+mn-lt"/>
                        </a:rPr>
                        <a:t>July. 2024~Dec.2024:</a:t>
                      </a:r>
                    </a:p>
                    <a:p>
                      <a:r>
                        <a:rPr lang="en-US" altLang="zh-CN" sz="1200" b="1" dirty="0">
                          <a:latin typeface="+mn-lt"/>
                        </a:rPr>
                        <a:t>SA5#156~#158 (3 meetings)</a:t>
                      </a:r>
                      <a:endParaRPr lang="zh-CN" altLang="en-US" sz="1200" b="1" dirty="0">
                        <a:latin typeface="+mn-lt"/>
                      </a:endParaRPr>
                    </a:p>
                  </a:txBody>
                  <a:tcPr/>
                </a:tc>
                <a:tc>
                  <a:txBody>
                    <a:bodyPr/>
                    <a:lstStyle/>
                    <a:p>
                      <a:r>
                        <a:rPr lang="en-US" altLang="zh-CN" sz="1200" dirty="0">
                          <a:latin typeface="+mn-lt"/>
                        </a:rPr>
                        <a:t>2.5 TU*3 meetings = 7.5 TU (CRs)</a:t>
                      </a:r>
                      <a:endParaRPr lang="zh-CN" altLang="en-US" sz="1200" dirty="0">
                        <a:latin typeface="+mn-lt"/>
                      </a:endParaRPr>
                    </a:p>
                  </a:txBody>
                  <a:tcPr/>
                </a:tc>
                <a:tc>
                  <a:txBody>
                    <a:bodyPr/>
                    <a:lstStyle/>
                    <a:p>
                      <a:r>
                        <a:rPr lang="en-US" altLang="zh-CN" sz="1200" dirty="0">
                          <a:latin typeface="+mn-lt"/>
                        </a:rPr>
                        <a:t>11 TU*3 meetings= 33 TU</a:t>
                      </a:r>
                    </a:p>
                    <a:p>
                      <a:endParaRPr lang="zh-CN" altLang="en-US" sz="1200" dirty="0">
                        <a:latin typeface="+mn-lt"/>
                      </a:endParaRPr>
                    </a:p>
                  </a:txBody>
                  <a:tcPr/>
                </a:tc>
                <a:tc>
                  <a:txBody>
                    <a:bodyPr/>
                    <a:lstStyle/>
                    <a:p>
                      <a:r>
                        <a:rPr lang="en-US" altLang="zh-CN" sz="1200" dirty="0">
                          <a:latin typeface="+mn-lt"/>
                        </a:rPr>
                        <a:t>NA</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2290105926"/>
                  </a:ext>
                </a:extLst>
              </a:tr>
              <a:tr h="583048">
                <a:tc>
                  <a:txBody>
                    <a:bodyPr/>
                    <a:lstStyle/>
                    <a:p>
                      <a:r>
                        <a:rPr lang="en-US" altLang="zh-CN" sz="1200" b="1" dirty="0">
                          <a:latin typeface="+mn-lt"/>
                        </a:rPr>
                        <a:t>Jan.2025~Sep.2025: </a:t>
                      </a:r>
                    </a:p>
                    <a:p>
                      <a:r>
                        <a:rPr lang="en-US" altLang="zh-CN" sz="1200" b="1" dirty="0">
                          <a:latin typeface="+mn-lt"/>
                        </a:rPr>
                        <a:t>SA5#159~#162 (4 meetings)</a:t>
                      </a:r>
                      <a:endParaRPr lang="zh-CN" altLang="en-US" sz="1200" b="1" dirty="0">
                        <a:latin typeface="+mn-lt"/>
                      </a:endParaRPr>
                    </a:p>
                  </a:txBody>
                  <a:tcPr/>
                </a:tc>
                <a:tc>
                  <a:txBody>
                    <a:bodyPr/>
                    <a:lstStyle/>
                    <a:p>
                      <a:r>
                        <a:rPr lang="en-US" altLang="zh-CN" sz="1200" dirty="0">
                          <a:latin typeface="+mn-lt"/>
                        </a:rPr>
                        <a:t>1.5 TU*4 meetings=</a:t>
                      </a:r>
                    </a:p>
                    <a:p>
                      <a:r>
                        <a:rPr lang="en-US" altLang="zh-CN" sz="1200" dirty="0">
                          <a:latin typeface="+mn-lt"/>
                        </a:rPr>
                        <a:t>6 TU (CRs)</a:t>
                      </a:r>
                      <a:endParaRPr lang="zh-CN" altLang="en-US" sz="1200" dirty="0">
                        <a:latin typeface="+mn-lt"/>
                      </a:endParaRPr>
                    </a:p>
                  </a:txBody>
                  <a:tcPr/>
                </a:tc>
                <a:tc>
                  <a:txBody>
                    <a:bodyPr/>
                    <a:lstStyle/>
                    <a:p>
                      <a:r>
                        <a:rPr lang="en-US" altLang="zh-CN" sz="1200" dirty="0">
                          <a:latin typeface="+mn-lt"/>
                        </a:rPr>
                        <a:t>11 TU*4 meetings= 44 TU</a:t>
                      </a:r>
                      <a:endParaRPr lang="zh-CN" altLang="en-US" sz="1200" dirty="0">
                        <a:latin typeface="+mn-lt"/>
                      </a:endParaRPr>
                    </a:p>
                  </a:txBody>
                  <a:tcPr/>
                </a:tc>
                <a:tc>
                  <a:txBody>
                    <a:bodyPr/>
                    <a:lstStyle/>
                    <a:p>
                      <a:r>
                        <a:rPr lang="en-US" altLang="zh-CN" sz="1200" dirty="0">
                          <a:latin typeface="+mn-lt"/>
                        </a:rPr>
                        <a:t>1 TU*4 meetings = 4 TU</a:t>
                      </a:r>
                      <a:endParaRPr lang="zh-CN" altLang="en-US" sz="1200" dirty="0">
                        <a:latin typeface="+mn-lt"/>
                      </a:endParaRPr>
                    </a:p>
                  </a:txBody>
                  <a:tcPr/>
                </a:tc>
                <a:tc>
                  <a:txBody>
                    <a:bodyPr/>
                    <a:lstStyle/>
                    <a:p>
                      <a:r>
                        <a:rPr lang="en-US" altLang="zh-CN" sz="1200" dirty="0">
                          <a:latin typeface="+mn-lt"/>
                        </a:rPr>
                        <a:t>2 TU*4=8 TU</a:t>
                      </a:r>
                      <a:endParaRPr lang="zh-CN" altLang="en-US" sz="1200" dirty="0">
                        <a:latin typeface="+mn-lt"/>
                      </a:endParaRPr>
                    </a:p>
                  </a:txBody>
                  <a:tcPr/>
                </a:tc>
                <a:extLst>
                  <a:ext uri="{0D108BD9-81ED-4DB2-BD59-A6C34878D82A}">
                    <a16:rowId xmlns:a16="http://schemas.microsoft.com/office/drawing/2014/main" val="3698655121"/>
                  </a:ext>
                </a:extLst>
              </a:tr>
              <a:tr h="233219">
                <a:tc>
                  <a:txBody>
                    <a:bodyPr/>
                    <a:lstStyle/>
                    <a:p>
                      <a:r>
                        <a:rPr lang="en-US" altLang="zh-CN" sz="1200" b="1" dirty="0">
                          <a:latin typeface="+mn-lt"/>
                        </a:rPr>
                        <a:t>Total= 124 TU</a:t>
                      </a:r>
                      <a:endParaRPr lang="zh-CN" altLang="en-US" sz="1200" b="1" dirty="0">
                        <a:latin typeface="+mn-lt"/>
                      </a:endParaRPr>
                    </a:p>
                  </a:txBody>
                  <a:tcPr/>
                </a:tc>
                <a:tc>
                  <a:txBody>
                    <a:bodyPr/>
                    <a:lstStyle/>
                    <a:p>
                      <a:r>
                        <a:rPr lang="en-US" altLang="zh-CN" sz="1200" dirty="0">
                          <a:latin typeface="+mn-lt"/>
                        </a:rPr>
                        <a:t>16 TU</a:t>
                      </a:r>
                      <a:endParaRPr lang="zh-CN" altLang="en-US" sz="1200" dirty="0">
                        <a:latin typeface="+mn-lt"/>
                      </a:endParaRPr>
                    </a:p>
                  </a:txBody>
                  <a:tcPr/>
                </a:tc>
                <a:tc>
                  <a:txBody>
                    <a:bodyPr/>
                    <a:lstStyle/>
                    <a:p>
                      <a:r>
                        <a:rPr lang="en-US" altLang="zh-CN" sz="1200" dirty="0">
                          <a:latin typeface="+mn-lt"/>
                        </a:rPr>
                        <a:t>83 TU</a:t>
                      </a:r>
                      <a:endParaRPr lang="zh-CN" altLang="en-US" sz="1200" dirty="0">
                        <a:latin typeface="+mn-lt"/>
                      </a:endParaRPr>
                    </a:p>
                  </a:txBody>
                  <a:tcPr/>
                </a:tc>
                <a:tc>
                  <a:txBody>
                    <a:bodyPr/>
                    <a:lstStyle/>
                    <a:p>
                      <a:r>
                        <a:rPr lang="en-US" altLang="zh-CN" sz="1200" dirty="0">
                          <a:latin typeface="+mn-lt"/>
                        </a:rPr>
                        <a:t>4 TU</a:t>
                      </a:r>
                      <a:endParaRPr lang="zh-CN" altLang="en-US" sz="1200" dirty="0">
                        <a:latin typeface="+mn-lt"/>
                      </a:endParaRPr>
                    </a:p>
                  </a:txBody>
                  <a:tcPr/>
                </a:tc>
                <a:tc>
                  <a:txBody>
                    <a:bodyPr/>
                    <a:lstStyle/>
                    <a:p>
                      <a:r>
                        <a:rPr lang="en-US" altLang="zh-CN" sz="1200" dirty="0">
                          <a:latin typeface="+mn-lt"/>
                        </a:rPr>
                        <a:t>16 TU</a:t>
                      </a:r>
                      <a:endParaRPr lang="zh-CN" altLang="en-US" sz="1200" dirty="0">
                        <a:latin typeface="+mn-lt"/>
                      </a:endParaRPr>
                    </a:p>
                  </a:txBody>
                  <a:tcPr/>
                </a:tc>
                <a:extLst>
                  <a:ext uri="{0D108BD9-81ED-4DB2-BD59-A6C34878D82A}">
                    <a16:rowId xmlns:a16="http://schemas.microsoft.com/office/drawing/2014/main" val="1774169429"/>
                  </a:ext>
                </a:extLst>
              </a:tr>
            </a:tbl>
          </a:graphicData>
        </a:graphic>
      </p:graphicFrame>
      <p:sp>
        <p:nvSpPr>
          <p:cNvPr id="9" name="TextBox 8">
            <a:extLst>
              <a:ext uri="{FF2B5EF4-FFF2-40B4-BE49-F238E27FC236}">
                <a16:creationId xmlns:a16="http://schemas.microsoft.com/office/drawing/2014/main" id="{22E304B9-39CB-469E-852A-517B272CCFA6}"/>
              </a:ext>
            </a:extLst>
          </p:cNvPr>
          <p:cNvSpPr txBox="1"/>
          <p:nvPr/>
        </p:nvSpPr>
        <p:spPr>
          <a:xfrm>
            <a:off x="447111" y="1120676"/>
            <a:ext cx="10456266" cy="1754326"/>
          </a:xfrm>
          <a:prstGeom prst="rect">
            <a:avLst/>
          </a:prstGeom>
          <a:noFill/>
        </p:spPr>
        <p:txBody>
          <a:bodyPr wrap="square" rtlCol="0">
            <a:spAutoFit/>
          </a:bodyPr>
          <a:lstStyle/>
          <a:p>
            <a:r>
              <a:rPr lang="en-US" altLang="zh-CN" sz="1200" b="1" dirty="0"/>
              <a:t>Assumptions:</a:t>
            </a:r>
          </a:p>
          <a:p>
            <a:pPr marL="342900" indent="-342900">
              <a:buFont typeface="+mj-lt"/>
              <a:buAutoNum type="arabicPeriod"/>
            </a:pPr>
            <a:r>
              <a:rPr lang="en-US" altLang="zh-CN" sz="1200" dirty="0"/>
              <a:t>Every meeting day = 5 quarters (= 5 TUs)</a:t>
            </a:r>
          </a:p>
          <a:p>
            <a:pPr marL="342900" indent="-342900">
              <a:buFont typeface="+mj-lt"/>
              <a:buAutoNum type="arabicPeriod"/>
            </a:pPr>
            <a:r>
              <a:rPr lang="en-US" altLang="zh-CN" sz="1200" dirty="0"/>
              <a:t>Total TUs per meeting = 15.5 TUs</a:t>
            </a:r>
          </a:p>
          <a:p>
            <a:pPr marL="950913" lvl="1" indent="-342900">
              <a:buFont typeface="+mj-lt"/>
              <a:buAutoNum type="arabicPeriod"/>
            </a:pPr>
            <a:r>
              <a:rPr lang="fr-FR" altLang="zh-CN" sz="1200" dirty="0">
                <a:sym typeface="Wingdings 3" panose="05040102010807070707" pitchFamily="18" charset="2"/>
              </a:rPr>
              <a:t>B</a:t>
            </a:r>
            <a:r>
              <a:rPr lang="en-US" altLang="zh-CN" sz="1200" dirty="0" err="1">
                <a:sym typeface="Wingdings 3" panose="05040102010807070707" pitchFamily="18" charset="2"/>
              </a:rPr>
              <a:t>uffer</a:t>
            </a:r>
            <a:r>
              <a:rPr lang="en-US" altLang="zh-CN" sz="1200" dirty="0">
                <a:sym typeface="Wingdings 3" panose="05040102010807070707" pitchFamily="18" charset="2"/>
              </a:rPr>
              <a:t> = 2 TUs</a:t>
            </a:r>
          </a:p>
          <a:p>
            <a:pPr marL="950913" lvl="1" indent="-342900">
              <a:buFont typeface="+mj-lt"/>
              <a:buAutoNum type="arabicPeriod"/>
            </a:pPr>
            <a:r>
              <a:rPr lang="en-US" altLang="zh-CN" sz="1200" dirty="0"/>
              <a:t>CH = 13.5 TUs</a:t>
            </a:r>
          </a:p>
          <a:p>
            <a:pPr marL="1560513" lvl="2" indent="-342900">
              <a:buFont typeface="+mj-lt"/>
              <a:buAutoNum type="arabicPeriod"/>
            </a:pPr>
            <a:r>
              <a:rPr lang="fr-FR" altLang="zh-CN" sz="1200" dirty="0">
                <a:solidFill>
                  <a:prstClr val="black"/>
                </a:solidFill>
              </a:rPr>
              <a:t>M</a:t>
            </a:r>
            <a:r>
              <a:rPr lang="en-US" altLang="zh-CN" sz="1200" dirty="0" err="1">
                <a:solidFill>
                  <a:prstClr val="black"/>
                </a:solidFill>
              </a:rPr>
              <a:t>aintenance</a:t>
            </a:r>
            <a:r>
              <a:rPr lang="en-US" altLang="zh-CN" sz="1200" dirty="0">
                <a:solidFill>
                  <a:prstClr val="black"/>
                </a:solidFill>
              </a:rPr>
              <a:t> CRs + remaining Rel-18 work (TU allocation will decrease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olidFill>
                  <a:prstClr val="black"/>
                </a:solidFill>
                <a:sym typeface="Wingdings 3" panose="05040102010807070707" pitchFamily="18" charset="2"/>
              </a:rPr>
              <a:t>R</a:t>
            </a:r>
            <a:r>
              <a:rPr lang="en-US" altLang="zh-CN" sz="1200" dirty="0">
                <a:solidFill>
                  <a:prstClr val="black"/>
                </a:solidFill>
                <a:sym typeface="Wingdings 3" panose="05040102010807070707" pitchFamily="18" charset="2"/>
              </a:rPr>
              <a:t>el-20 preparation work </a:t>
            </a:r>
            <a:r>
              <a:rPr lang="en-US" altLang="zh-CN" sz="1200" dirty="0">
                <a:solidFill>
                  <a:prstClr val="black"/>
                </a:solidFill>
              </a:rPr>
              <a:t>(TU allocation will be zero at the beginning and will increase over time </a:t>
            </a:r>
            <a:r>
              <a:rPr lang="en-US" altLang="zh-CN" sz="1200" dirty="0">
                <a:solidFill>
                  <a:prstClr val="black"/>
                </a:solidFill>
                <a:sym typeface="Wingdings 3" panose="05040102010807070707" pitchFamily="18" charset="2"/>
              </a:rPr>
              <a:t>)</a:t>
            </a:r>
          </a:p>
          <a:p>
            <a:pPr marL="1560513" lvl="2" indent="-342900">
              <a:buFont typeface="+mj-lt"/>
              <a:buAutoNum type="arabicPeriod"/>
            </a:pPr>
            <a:r>
              <a:rPr lang="fr-FR" altLang="zh-CN" sz="1200" dirty="0">
                <a:sym typeface="Wingdings 3" panose="05040102010807070707" pitchFamily="18" charset="2"/>
              </a:rPr>
              <a:t>A</a:t>
            </a:r>
            <a:r>
              <a:rPr lang="en-US" altLang="zh-CN" sz="1200" dirty="0" err="1">
                <a:sym typeface="Wingdings 3" panose="05040102010807070707" pitchFamily="18" charset="2"/>
              </a:rPr>
              <a:t>ll</a:t>
            </a:r>
            <a:r>
              <a:rPr lang="en-US" altLang="zh-CN" sz="1200" dirty="0">
                <a:sym typeface="Wingdings 3" panose="05040102010807070707" pitchFamily="18" charset="2"/>
              </a:rPr>
              <a:t> remaining time is available for Rel-19 SIDs / WIDs</a:t>
            </a:r>
            <a:endParaRPr lang="en-US" altLang="zh-CN" sz="1200" dirty="0">
              <a:solidFill>
                <a:prstClr val="black"/>
              </a:solidFill>
              <a:sym typeface="Wingdings 3" panose="05040102010807070707" pitchFamily="18" charset="2"/>
            </a:endParaRPr>
          </a:p>
          <a:p>
            <a:pPr marL="342900" indent="-342900">
              <a:buFont typeface="+mj-lt"/>
              <a:buAutoNum type="arabicPeriod"/>
            </a:pPr>
            <a:r>
              <a:rPr lang="fr-FR" altLang="zh-CN" sz="1200" dirty="0">
                <a:solidFill>
                  <a:prstClr val="black"/>
                </a:solidFill>
                <a:sym typeface="Wingdings 3" panose="05040102010807070707" pitchFamily="18" charset="2"/>
              </a:rPr>
              <a:t>T</a:t>
            </a:r>
            <a:r>
              <a:rPr lang="en-US" altLang="zh-CN" sz="1200" dirty="0" err="1">
                <a:solidFill>
                  <a:prstClr val="black"/>
                </a:solidFill>
                <a:sym typeface="Wingdings 3" panose="05040102010807070707" pitchFamily="18" charset="2"/>
              </a:rPr>
              <a:t>otal</a:t>
            </a:r>
            <a:r>
              <a:rPr lang="en-US" altLang="zh-CN" sz="1200" dirty="0">
                <a:solidFill>
                  <a:prstClr val="black"/>
                </a:solidFill>
                <a:sym typeface="Wingdings 3" panose="05040102010807070707" pitchFamily="18" charset="2"/>
              </a:rPr>
              <a:t> TUs allocated to Rel-19 SIDs / WIDs = 83 TUs</a:t>
            </a:r>
          </a:p>
        </p:txBody>
      </p:sp>
    </p:spTree>
    <p:extLst>
      <p:ext uri="{BB962C8B-B14F-4D97-AF65-F5344CB8AC3E}">
        <p14:creationId xmlns:p14="http://schemas.microsoft.com/office/powerpoint/2010/main" val="3648700350"/>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New Rel-19 Study / Work Items</a:t>
            </a:r>
          </a:p>
        </p:txBody>
      </p:sp>
      <p:graphicFrame>
        <p:nvGraphicFramePr>
          <p:cNvPr id="4" name="Table 3">
            <a:extLst>
              <a:ext uri="{FF2B5EF4-FFF2-40B4-BE49-F238E27FC236}">
                <a16:creationId xmlns:a16="http://schemas.microsoft.com/office/drawing/2014/main" id="{F02D49B5-36A5-4AF1-B4D4-A8F9348567E4}"/>
              </a:ext>
            </a:extLst>
          </p:cNvPr>
          <p:cNvGraphicFramePr>
            <a:graphicFrameLocks noGrp="1"/>
          </p:cNvGraphicFramePr>
          <p:nvPr>
            <p:extLst>
              <p:ext uri="{D42A27DB-BD31-4B8C-83A1-F6EECF244321}">
                <p14:modId xmlns:p14="http://schemas.microsoft.com/office/powerpoint/2010/main" val="3712515715"/>
              </p:ext>
            </p:extLst>
          </p:nvPr>
        </p:nvGraphicFramePr>
        <p:xfrm>
          <a:off x="573206" y="1663480"/>
          <a:ext cx="10867945" cy="3993365"/>
        </p:xfrm>
        <a:graphic>
          <a:graphicData uri="http://schemas.openxmlformats.org/drawingml/2006/table">
            <a:tbl>
              <a:tblPr firstRow="1" firstCol="1" bandRow="1"/>
              <a:tblGrid>
                <a:gridCol w="1064871">
                  <a:extLst>
                    <a:ext uri="{9D8B030D-6E8A-4147-A177-3AD203B41FA5}">
                      <a16:colId xmlns:a16="http://schemas.microsoft.com/office/drawing/2014/main" val="3092324856"/>
                    </a:ext>
                  </a:extLst>
                </a:gridCol>
                <a:gridCol w="4353442">
                  <a:extLst>
                    <a:ext uri="{9D8B030D-6E8A-4147-A177-3AD203B41FA5}">
                      <a16:colId xmlns:a16="http://schemas.microsoft.com/office/drawing/2014/main" val="2473753773"/>
                    </a:ext>
                  </a:extLst>
                </a:gridCol>
                <a:gridCol w="942081">
                  <a:extLst>
                    <a:ext uri="{9D8B030D-6E8A-4147-A177-3AD203B41FA5}">
                      <a16:colId xmlns:a16="http://schemas.microsoft.com/office/drawing/2014/main" val="160253941"/>
                    </a:ext>
                  </a:extLst>
                </a:gridCol>
                <a:gridCol w="1594817">
                  <a:extLst>
                    <a:ext uri="{9D8B030D-6E8A-4147-A177-3AD203B41FA5}">
                      <a16:colId xmlns:a16="http://schemas.microsoft.com/office/drawing/2014/main" val="1825234608"/>
                    </a:ext>
                  </a:extLst>
                </a:gridCol>
                <a:gridCol w="2912734">
                  <a:extLst>
                    <a:ext uri="{9D8B030D-6E8A-4147-A177-3AD203B41FA5}">
                      <a16:colId xmlns:a16="http://schemas.microsoft.com/office/drawing/2014/main" val="1104305053"/>
                    </a:ext>
                  </a:extLst>
                </a:gridCol>
              </a:tblGrid>
              <a:tr h="280520">
                <a:tc>
                  <a:txBody>
                    <a:bodyPr/>
                    <a:lstStyle/>
                    <a:p>
                      <a:pPr>
                        <a:spcAft>
                          <a:spcPts val="0"/>
                        </a:spcAft>
                      </a:pPr>
                      <a:r>
                        <a:rPr lang="en-US" sz="1800" b="1" dirty="0" err="1">
                          <a:solidFill>
                            <a:srgbClr val="000000"/>
                          </a:solidFill>
                          <a:effectLst/>
                          <a:latin typeface="+mn-lt"/>
                          <a:ea typeface="PMingLiU"/>
                        </a:rPr>
                        <a:t>TDoc</a:t>
                      </a:r>
                      <a:endParaRPr lang="zh-CN" sz="2800" b="1" dirty="0">
                        <a:effectLst/>
                        <a:latin typeface="+mn-lt"/>
                        <a:ea typeface="PMingLiU"/>
                      </a:endParaRPr>
                    </a:p>
                  </a:txBody>
                  <a:tcPr marL="67178" marR="671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spcAft>
                          <a:spcPts val="0"/>
                        </a:spcAft>
                      </a:pPr>
                      <a:r>
                        <a:rPr lang="en-US" sz="1800" b="1">
                          <a:solidFill>
                            <a:srgbClr val="000000"/>
                          </a:solidFill>
                          <a:effectLst/>
                          <a:latin typeface="+mn-lt"/>
                          <a:ea typeface="PMingLiU"/>
                        </a:rPr>
                        <a:t>Title</a:t>
                      </a:r>
                      <a:endParaRPr lang="zh-CN" sz="2800" b="1">
                        <a:effectLst/>
                        <a:latin typeface="+mn-lt"/>
                        <a:ea typeface="PMingLiU"/>
                      </a:endParaRPr>
                    </a:p>
                  </a:txBody>
                  <a:tcPr marL="67178" marR="671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spcAft>
                          <a:spcPts val="0"/>
                        </a:spcAft>
                      </a:pPr>
                      <a:r>
                        <a:rPr lang="en-US" sz="1800" b="1">
                          <a:solidFill>
                            <a:srgbClr val="000000"/>
                          </a:solidFill>
                          <a:effectLst/>
                          <a:latin typeface="+mn-lt"/>
                          <a:ea typeface="PMingLiU"/>
                        </a:rPr>
                        <a:t>Type</a:t>
                      </a:r>
                      <a:endParaRPr lang="zh-CN" sz="2800" b="1">
                        <a:effectLst/>
                        <a:latin typeface="+mn-lt"/>
                        <a:ea typeface="PMingLiU"/>
                      </a:endParaRPr>
                    </a:p>
                  </a:txBody>
                  <a:tcPr marL="67178" marR="671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spcAft>
                          <a:spcPts val="0"/>
                        </a:spcAft>
                      </a:pPr>
                      <a:r>
                        <a:rPr lang="en-US" sz="1800" b="1">
                          <a:solidFill>
                            <a:srgbClr val="000000"/>
                          </a:solidFill>
                          <a:effectLst/>
                          <a:latin typeface="+mn-lt"/>
                          <a:ea typeface="PMingLiU"/>
                        </a:rPr>
                        <a:t>UID</a:t>
                      </a:r>
                      <a:endParaRPr lang="zh-CN" sz="2800" b="1">
                        <a:effectLst/>
                        <a:latin typeface="+mn-lt"/>
                        <a:ea typeface="PMingLiU"/>
                      </a:endParaRPr>
                    </a:p>
                  </a:txBody>
                  <a:tcPr marL="67178" marR="671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spcAft>
                          <a:spcPts val="0"/>
                        </a:spcAft>
                      </a:pPr>
                      <a:r>
                        <a:rPr lang="en-US" sz="1800" b="1" dirty="0">
                          <a:solidFill>
                            <a:srgbClr val="000000"/>
                          </a:solidFill>
                          <a:effectLst/>
                          <a:latin typeface="+mn-lt"/>
                          <a:ea typeface="PMingLiU"/>
                        </a:rPr>
                        <a:t>(Suggested) Acronym</a:t>
                      </a:r>
                      <a:endParaRPr lang="zh-CN" sz="2800" b="1" dirty="0">
                        <a:effectLst/>
                        <a:latin typeface="+mn-lt"/>
                        <a:ea typeface="PMingLiU"/>
                      </a:endParaRPr>
                    </a:p>
                  </a:txBody>
                  <a:tcPr marL="67178" marR="671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extLst>
                  <a:ext uri="{0D108BD9-81ED-4DB2-BD59-A6C34878D82A}">
                    <a16:rowId xmlns:a16="http://schemas.microsoft.com/office/drawing/2014/main" val="2041172156"/>
                  </a:ext>
                </a:extLst>
              </a:tr>
              <a:tr h="149285">
                <a:tc>
                  <a:txBody>
                    <a:bodyPr/>
                    <a:lstStyle/>
                    <a:p>
                      <a:pPr algn="l" fontAlgn="t"/>
                      <a:r>
                        <a:rPr lang="en-US" sz="1400" b="0" i="0" u="none" strike="noStrike" dirty="0">
                          <a:solidFill>
                            <a:srgbClr val="000000"/>
                          </a:solidFill>
                          <a:effectLst/>
                          <a:latin typeface="+mn-lt"/>
                          <a:ea typeface="宋体" panose="02010600030101010101" pitchFamily="2" charset="-122"/>
                        </a:rPr>
                        <a:t>SP-241552</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US" sz="1400" b="0" i="0" u="none" strike="noStrike" dirty="0">
                          <a:solidFill>
                            <a:srgbClr val="000000"/>
                          </a:solidFill>
                          <a:effectLst/>
                          <a:latin typeface="+mn-lt"/>
                          <a:ea typeface="宋体" panose="02010600030101010101" pitchFamily="2" charset="-122"/>
                        </a:rPr>
                        <a:t>New WID on management aspects of Network Digital Twin</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1219170" rtl="0" eaLnBrk="1" latinLnBrk="0" hangingPunct="1">
                        <a:spcAft>
                          <a:spcPts val="0"/>
                        </a:spcAft>
                      </a:pPr>
                      <a:r>
                        <a:rPr lang="en-US" sz="1400" kern="1200" dirty="0">
                          <a:solidFill>
                            <a:srgbClr val="000000"/>
                          </a:solidFill>
                          <a:effectLst/>
                          <a:latin typeface="+mn-lt"/>
                          <a:ea typeface="PMingLiU"/>
                          <a:cs typeface="+mn-cs"/>
                        </a:rPr>
                        <a:t>WID NEW</a:t>
                      </a:r>
                      <a:endParaRPr lang="zh-CN" altLang="en-US" sz="1400" kern="1200" dirty="0">
                        <a:solidFill>
                          <a:srgbClr val="000000"/>
                        </a:solidFill>
                        <a:effectLst/>
                        <a:latin typeface="+mn-lt"/>
                        <a:ea typeface="PMingLiU"/>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400">
                          <a:solidFill>
                            <a:srgbClr val="000000"/>
                          </a:solidFill>
                          <a:effectLst/>
                          <a:latin typeface="+mn-lt"/>
                          <a:ea typeface="宋体" panose="02010600030101010101" pitchFamily="2" charset="-122"/>
                        </a:rPr>
                        <a:t>1060005</a:t>
                      </a:r>
                      <a:endParaRPr lang="zh-CN" sz="1400">
                        <a:effectLst/>
                        <a:latin typeface="+mn-lt"/>
                        <a:ea typeface="宋体" panose="02010600030101010101" pitchFamily="2" charset="-122"/>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1219170" rtl="0" eaLnBrk="1" latinLnBrk="0" hangingPunct="1">
                        <a:spcAft>
                          <a:spcPts val="0"/>
                        </a:spcAft>
                      </a:pPr>
                      <a:r>
                        <a:rPr lang="en-US" altLang="zh-CN" sz="1400" kern="1200" dirty="0">
                          <a:solidFill>
                            <a:srgbClr val="000000"/>
                          </a:solidFill>
                          <a:effectLst/>
                          <a:latin typeface="+mn-lt"/>
                          <a:ea typeface="PMingLiU"/>
                          <a:cs typeface="+mn-cs"/>
                        </a:rPr>
                        <a:t>NDT</a:t>
                      </a:r>
                      <a:endParaRPr lang="zh-CN" altLang="en-US" sz="1400" kern="1200" dirty="0">
                        <a:solidFill>
                          <a:srgbClr val="000000"/>
                        </a:solidFill>
                        <a:effectLst/>
                        <a:latin typeface="+mn-lt"/>
                        <a:ea typeface="PMingLiU"/>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33267151"/>
                  </a:ext>
                </a:extLst>
              </a:tr>
              <a:tr h="268713">
                <a:tc>
                  <a:txBody>
                    <a:bodyPr/>
                    <a:lstStyle/>
                    <a:p>
                      <a:pPr algn="l" fontAlgn="t"/>
                      <a:r>
                        <a:rPr lang="en-US" sz="1400" b="0" i="0" u="none" strike="noStrike">
                          <a:solidFill>
                            <a:srgbClr val="000000"/>
                          </a:solidFill>
                          <a:effectLst/>
                          <a:latin typeface="+mn-lt"/>
                          <a:ea typeface="宋体" panose="02010600030101010101" pitchFamily="2" charset="-122"/>
                        </a:rPr>
                        <a:t>SP-241553</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US" sz="1400" b="0" i="0" u="none" strike="noStrike">
                          <a:solidFill>
                            <a:srgbClr val="000000"/>
                          </a:solidFill>
                          <a:effectLst/>
                          <a:latin typeface="+mn-lt"/>
                          <a:ea typeface="宋体" panose="02010600030101010101" pitchFamily="2" charset="-122"/>
                        </a:rPr>
                        <a:t>New WID on Service Based Management Architecture enhancement phase 3</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a:ln>
                            <a:noFill/>
                          </a:ln>
                          <a:solidFill>
                            <a:srgbClr val="000000"/>
                          </a:solidFill>
                          <a:effectLst/>
                          <a:uLnTx/>
                          <a:uFillTx/>
                          <a:latin typeface="+mn-lt"/>
                          <a:ea typeface="PMingLiU"/>
                          <a:cs typeface="+mn-cs"/>
                        </a:rPr>
                        <a:t>WID NEW</a:t>
                      </a:r>
                      <a:endParaRPr kumimoji="0" lang="zh-CN" altLang="en-US" sz="1400" b="0" i="0" u="none" strike="noStrike" kern="1200" cap="none" spc="0" normalizeH="0" baseline="0" noProof="0" dirty="0">
                        <a:ln>
                          <a:noFill/>
                        </a:ln>
                        <a:solidFill>
                          <a:srgbClr val="000000"/>
                        </a:solidFill>
                        <a:effectLst/>
                        <a:uLnTx/>
                        <a:uFillTx/>
                        <a:latin typeface="+mn-lt"/>
                        <a:ea typeface="PMingLiU"/>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400">
                          <a:solidFill>
                            <a:srgbClr val="000000"/>
                          </a:solidFill>
                          <a:effectLst/>
                          <a:latin typeface="+mn-lt"/>
                          <a:ea typeface="宋体" panose="02010600030101010101" pitchFamily="2" charset="-122"/>
                        </a:rPr>
                        <a:t>1060006</a:t>
                      </a:r>
                      <a:endParaRPr lang="zh-CN" sz="1400">
                        <a:effectLst/>
                        <a:latin typeface="+mn-lt"/>
                        <a:ea typeface="宋体" panose="02010600030101010101" pitchFamily="2" charset="-122"/>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1219170" rtl="0" eaLnBrk="1" latinLnBrk="0" hangingPunct="1">
                        <a:spcAft>
                          <a:spcPts val="0"/>
                        </a:spcAft>
                      </a:pPr>
                      <a:r>
                        <a:rPr lang="en-US" altLang="zh-CN" sz="1400" kern="1200" dirty="0">
                          <a:solidFill>
                            <a:srgbClr val="000000"/>
                          </a:solidFill>
                          <a:effectLst/>
                          <a:latin typeface="+mn-lt"/>
                          <a:ea typeface="PMingLiU"/>
                          <a:cs typeface="+mn-cs"/>
                        </a:rPr>
                        <a:t>SBMA_Ph3</a:t>
                      </a:r>
                      <a:endParaRPr lang="zh-CN" altLang="en-US" sz="1400" kern="1200" dirty="0">
                        <a:solidFill>
                          <a:srgbClr val="000000"/>
                        </a:solidFill>
                        <a:effectLst/>
                        <a:latin typeface="+mn-lt"/>
                        <a:ea typeface="PMingLiU"/>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70013364"/>
                  </a:ext>
                </a:extLst>
              </a:tr>
              <a:tr h="0">
                <a:tc>
                  <a:txBody>
                    <a:bodyPr/>
                    <a:lstStyle/>
                    <a:p>
                      <a:pPr algn="l" fontAlgn="t"/>
                      <a:r>
                        <a:rPr lang="en-US" sz="1400" b="0" i="0" u="none" strike="noStrike">
                          <a:solidFill>
                            <a:srgbClr val="000000"/>
                          </a:solidFill>
                          <a:effectLst/>
                          <a:latin typeface="+mn-lt"/>
                          <a:ea typeface="宋体" panose="02010600030101010101" pitchFamily="2" charset="-122"/>
                        </a:rPr>
                        <a:t>SP-241554</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US" sz="1400" b="0" i="0" u="none" strike="noStrike" dirty="0">
                          <a:solidFill>
                            <a:srgbClr val="000000"/>
                          </a:solidFill>
                          <a:effectLst/>
                          <a:latin typeface="+mn-lt"/>
                          <a:ea typeface="宋体" panose="02010600030101010101" pitchFamily="2" charset="-122"/>
                        </a:rPr>
                        <a:t>New WID on energy efficiency and energy saving aspects of 5G networks and services</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00000"/>
                          </a:solidFill>
                          <a:effectLst/>
                          <a:uLnTx/>
                          <a:uFillTx/>
                          <a:latin typeface="+mn-lt"/>
                          <a:ea typeface="PMingLiU"/>
                          <a:cs typeface="+mn-cs"/>
                        </a:rPr>
                        <a:t>WID NEW</a:t>
                      </a:r>
                      <a:endParaRPr kumimoji="0" lang="zh-CN" altLang="en-US" sz="1400" b="0" i="0" u="none" strike="noStrike" kern="1200" cap="none" spc="0" normalizeH="0" baseline="0" noProof="0" dirty="0">
                        <a:ln>
                          <a:noFill/>
                        </a:ln>
                        <a:solidFill>
                          <a:srgbClr val="000000"/>
                        </a:solidFill>
                        <a:effectLst/>
                        <a:uLnTx/>
                        <a:uFillTx/>
                        <a:latin typeface="+mn-lt"/>
                        <a:ea typeface="PMingLiU"/>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400" dirty="0">
                          <a:solidFill>
                            <a:srgbClr val="000000"/>
                          </a:solidFill>
                          <a:effectLst/>
                          <a:latin typeface="+mn-lt"/>
                          <a:ea typeface="宋体" panose="02010600030101010101" pitchFamily="2" charset="-122"/>
                        </a:rPr>
                        <a:t>1060007</a:t>
                      </a:r>
                      <a:endParaRPr lang="zh-CN" sz="1400" dirty="0">
                        <a:effectLst/>
                        <a:latin typeface="+mn-lt"/>
                        <a:ea typeface="宋体" panose="02010600030101010101" pitchFamily="2" charset="-122"/>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1219170" rtl="0" eaLnBrk="1" latinLnBrk="0" hangingPunct="1">
                        <a:spcAft>
                          <a:spcPts val="0"/>
                        </a:spcAft>
                      </a:pPr>
                      <a:r>
                        <a:rPr lang="en-US" altLang="zh-CN" sz="1400" kern="1200" dirty="0">
                          <a:solidFill>
                            <a:srgbClr val="000000"/>
                          </a:solidFill>
                          <a:effectLst/>
                          <a:latin typeface="+mn-lt"/>
                          <a:ea typeface="PMingLiU"/>
                          <a:cs typeface="+mn-cs"/>
                        </a:rPr>
                        <a:t>Energy_OAM_Ph3</a:t>
                      </a:r>
                      <a:endParaRPr lang="zh-CN" altLang="en-US" sz="1400" kern="1200" dirty="0">
                        <a:solidFill>
                          <a:srgbClr val="000000"/>
                        </a:solidFill>
                        <a:effectLst/>
                        <a:latin typeface="+mn-lt"/>
                        <a:ea typeface="PMingLiU"/>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08199974"/>
                  </a:ext>
                </a:extLst>
              </a:tr>
              <a:tr h="149285">
                <a:tc>
                  <a:txBody>
                    <a:bodyPr/>
                    <a:lstStyle/>
                    <a:p>
                      <a:pPr algn="l" fontAlgn="t"/>
                      <a:r>
                        <a:rPr lang="en-US" sz="1400" b="0" i="0" u="none" strike="noStrike">
                          <a:solidFill>
                            <a:srgbClr val="000000"/>
                          </a:solidFill>
                          <a:effectLst/>
                          <a:latin typeface="+mn-lt"/>
                          <a:ea typeface="宋体" panose="02010600030101010101" pitchFamily="2" charset="-122"/>
                        </a:rPr>
                        <a:t>SP-241555</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US" sz="1400" b="0" i="0" u="none" strike="noStrike">
                          <a:solidFill>
                            <a:srgbClr val="000000"/>
                          </a:solidFill>
                          <a:effectLst/>
                          <a:latin typeface="+mn-lt"/>
                          <a:ea typeface="宋体" panose="02010600030101010101" pitchFamily="2" charset="-122"/>
                        </a:rPr>
                        <a:t>New WID on management aspects of RedCap features</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00000"/>
                          </a:solidFill>
                          <a:effectLst/>
                          <a:uLnTx/>
                          <a:uFillTx/>
                          <a:latin typeface="+mn-lt"/>
                          <a:ea typeface="PMingLiU"/>
                          <a:cs typeface="+mn-cs"/>
                        </a:rPr>
                        <a:t>WID NEW</a:t>
                      </a:r>
                      <a:endParaRPr kumimoji="0" lang="zh-CN" altLang="en-US" sz="1400" b="0" i="0" u="none" strike="noStrike" kern="1200" cap="none" spc="0" normalizeH="0" baseline="0" noProof="0" dirty="0">
                        <a:ln>
                          <a:noFill/>
                        </a:ln>
                        <a:solidFill>
                          <a:srgbClr val="000000"/>
                        </a:solidFill>
                        <a:effectLst/>
                        <a:uLnTx/>
                        <a:uFillTx/>
                        <a:latin typeface="+mn-lt"/>
                        <a:ea typeface="PMingLiU"/>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400">
                          <a:solidFill>
                            <a:srgbClr val="000000"/>
                          </a:solidFill>
                          <a:effectLst/>
                          <a:latin typeface="+mn-lt"/>
                          <a:ea typeface="宋体" panose="02010600030101010101" pitchFamily="2" charset="-122"/>
                        </a:rPr>
                        <a:t>1060008</a:t>
                      </a:r>
                      <a:endParaRPr lang="zh-CN" sz="1400">
                        <a:effectLst/>
                        <a:latin typeface="+mn-lt"/>
                        <a:ea typeface="宋体" panose="02010600030101010101" pitchFamily="2" charset="-122"/>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1219170" rtl="0" eaLnBrk="1" latinLnBrk="0" hangingPunct="1">
                        <a:spcAft>
                          <a:spcPts val="0"/>
                        </a:spcAft>
                      </a:pPr>
                      <a:r>
                        <a:rPr lang="en-US" altLang="zh-CN" sz="1400" kern="1200" dirty="0" err="1">
                          <a:solidFill>
                            <a:srgbClr val="000000"/>
                          </a:solidFill>
                          <a:effectLst/>
                          <a:latin typeface="+mn-lt"/>
                          <a:ea typeface="PMingLiU"/>
                          <a:cs typeface="+mn-cs"/>
                        </a:rPr>
                        <a:t>NR_RedCap_OAM</a:t>
                      </a:r>
                      <a:endParaRPr lang="zh-CN" altLang="en-US" sz="1400" kern="1200" dirty="0">
                        <a:solidFill>
                          <a:srgbClr val="000000"/>
                        </a:solidFill>
                        <a:effectLst/>
                        <a:latin typeface="+mn-lt"/>
                        <a:ea typeface="PMingLiU"/>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58841796"/>
                  </a:ext>
                </a:extLst>
              </a:tr>
              <a:tr h="149285">
                <a:tc>
                  <a:txBody>
                    <a:bodyPr/>
                    <a:lstStyle/>
                    <a:p>
                      <a:pPr algn="l" fontAlgn="t"/>
                      <a:r>
                        <a:rPr lang="en-US" sz="1400" b="0" i="0" u="none" strike="noStrike">
                          <a:solidFill>
                            <a:srgbClr val="000000"/>
                          </a:solidFill>
                          <a:effectLst/>
                          <a:latin typeface="+mn-lt"/>
                          <a:ea typeface="宋体" panose="02010600030101010101" pitchFamily="2" charset="-122"/>
                        </a:rPr>
                        <a:t>SP-241556</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US" sz="1400" b="0" i="0" u="none" strike="noStrike">
                          <a:solidFill>
                            <a:srgbClr val="000000"/>
                          </a:solidFill>
                          <a:effectLst/>
                          <a:latin typeface="+mn-lt"/>
                          <a:ea typeface="宋体" panose="02010600030101010101" pitchFamily="2" charset="-122"/>
                        </a:rPr>
                        <a:t>New WID on Enhanced OAM for management exposure to external consumers</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a:ln>
                            <a:noFill/>
                          </a:ln>
                          <a:solidFill>
                            <a:srgbClr val="000000"/>
                          </a:solidFill>
                          <a:effectLst/>
                          <a:uLnTx/>
                          <a:uFillTx/>
                          <a:latin typeface="+mn-lt"/>
                          <a:ea typeface="PMingLiU"/>
                          <a:cs typeface="+mn-cs"/>
                        </a:rPr>
                        <a:t>WID NEW</a:t>
                      </a:r>
                      <a:endParaRPr kumimoji="0" lang="zh-CN" altLang="en-US" sz="1400" b="0" i="0" u="none" strike="noStrike" kern="1200" cap="none" spc="0" normalizeH="0" baseline="0" noProof="0" dirty="0">
                        <a:ln>
                          <a:noFill/>
                        </a:ln>
                        <a:solidFill>
                          <a:srgbClr val="000000"/>
                        </a:solidFill>
                        <a:effectLst/>
                        <a:uLnTx/>
                        <a:uFillTx/>
                        <a:latin typeface="+mn-lt"/>
                        <a:ea typeface="PMingLiU"/>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400">
                          <a:solidFill>
                            <a:srgbClr val="000000"/>
                          </a:solidFill>
                          <a:effectLst/>
                          <a:latin typeface="+mn-lt"/>
                          <a:ea typeface="宋体" panose="02010600030101010101" pitchFamily="2" charset="-122"/>
                        </a:rPr>
                        <a:t>1060009</a:t>
                      </a:r>
                      <a:endParaRPr lang="zh-CN" sz="1400">
                        <a:effectLst/>
                        <a:latin typeface="+mn-lt"/>
                        <a:ea typeface="宋体" panose="02010600030101010101" pitchFamily="2" charset="-122"/>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1219170" rtl="0" eaLnBrk="1" latinLnBrk="0" hangingPunct="1">
                        <a:spcAft>
                          <a:spcPts val="0"/>
                        </a:spcAft>
                      </a:pPr>
                      <a:r>
                        <a:rPr lang="en-US" altLang="zh-CN" sz="1400" kern="1200" dirty="0" err="1">
                          <a:solidFill>
                            <a:srgbClr val="000000"/>
                          </a:solidFill>
                          <a:effectLst/>
                          <a:latin typeface="+mn-lt"/>
                          <a:ea typeface="PMingLiU"/>
                          <a:cs typeface="+mn-cs"/>
                        </a:rPr>
                        <a:t>MExpo</a:t>
                      </a:r>
                      <a:endParaRPr lang="zh-CN" altLang="en-US" sz="1400" kern="1200" dirty="0">
                        <a:solidFill>
                          <a:srgbClr val="000000"/>
                        </a:solidFill>
                        <a:effectLst/>
                        <a:latin typeface="+mn-lt"/>
                        <a:ea typeface="PMingLiU"/>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38195966"/>
                  </a:ext>
                </a:extLst>
              </a:tr>
              <a:tr h="149285">
                <a:tc>
                  <a:txBody>
                    <a:bodyPr/>
                    <a:lstStyle/>
                    <a:p>
                      <a:pPr algn="l" fontAlgn="t"/>
                      <a:r>
                        <a:rPr lang="en-US" sz="1400" b="0" i="0" u="none" strike="noStrike">
                          <a:solidFill>
                            <a:srgbClr val="000000"/>
                          </a:solidFill>
                          <a:effectLst/>
                          <a:latin typeface="+mn-lt"/>
                          <a:ea typeface="宋体" panose="02010600030101010101" pitchFamily="2" charset="-122"/>
                        </a:rPr>
                        <a:t>SP-241557</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US" sz="1400" b="0" i="0" u="none" strike="noStrike">
                          <a:solidFill>
                            <a:srgbClr val="000000"/>
                          </a:solidFill>
                          <a:effectLst/>
                          <a:latin typeface="+mn-lt"/>
                          <a:ea typeface="宋体" panose="02010600030101010101" pitchFamily="2" charset="-122"/>
                        </a:rPr>
                        <a:t>New WID on Closed Control Loop Management</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a:ln>
                            <a:noFill/>
                          </a:ln>
                          <a:solidFill>
                            <a:srgbClr val="000000"/>
                          </a:solidFill>
                          <a:effectLst/>
                          <a:uLnTx/>
                          <a:uFillTx/>
                          <a:latin typeface="+mn-lt"/>
                          <a:ea typeface="PMingLiU"/>
                          <a:cs typeface="+mn-cs"/>
                        </a:rPr>
                        <a:t>WID NEW</a:t>
                      </a:r>
                      <a:endParaRPr kumimoji="0" lang="zh-CN" altLang="en-US" sz="1400" b="0" i="0" u="none" strike="noStrike" kern="1200" cap="none" spc="0" normalizeH="0" baseline="0" noProof="0" dirty="0">
                        <a:ln>
                          <a:noFill/>
                        </a:ln>
                        <a:solidFill>
                          <a:srgbClr val="000000"/>
                        </a:solidFill>
                        <a:effectLst/>
                        <a:uLnTx/>
                        <a:uFillTx/>
                        <a:latin typeface="+mn-lt"/>
                        <a:ea typeface="PMingLiU"/>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400">
                          <a:solidFill>
                            <a:srgbClr val="000000"/>
                          </a:solidFill>
                          <a:effectLst/>
                          <a:latin typeface="+mn-lt"/>
                          <a:ea typeface="宋体" panose="02010600030101010101" pitchFamily="2" charset="-122"/>
                        </a:rPr>
                        <a:t>1060010</a:t>
                      </a:r>
                      <a:endParaRPr lang="zh-CN" sz="1400">
                        <a:effectLst/>
                        <a:latin typeface="+mn-lt"/>
                        <a:ea typeface="宋体" panose="02010600030101010101" pitchFamily="2" charset="-122"/>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1219170" rtl="0" eaLnBrk="1" latinLnBrk="0" hangingPunct="1">
                        <a:spcAft>
                          <a:spcPts val="0"/>
                        </a:spcAft>
                      </a:pPr>
                      <a:r>
                        <a:rPr lang="en-US" altLang="zh-CN" sz="1400" kern="1200" dirty="0">
                          <a:solidFill>
                            <a:srgbClr val="000000"/>
                          </a:solidFill>
                          <a:effectLst/>
                          <a:latin typeface="+mn-lt"/>
                          <a:ea typeface="PMingLiU"/>
                          <a:cs typeface="+mn-cs"/>
                        </a:rPr>
                        <a:t>CCLM</a:t>
                      </a:r>
                      <a:endParaRPr lang="zh-CN" altLang="en-US" sz="1400" kern="1200" dirty="0">
                        <a:solidFill>
                          <a:srgbClr val="000000"/>
                        </a:solidFill>
                        <a:effectLst/>
                        <a:latin typeface="+mn-lt"/>
                        <a:ea typeface="PMingLiU"/>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22227273"/>
                  </a:ext>
                </a:extLst>
              </a:tr>
              <a:tr h="149285">
                <a:tc>
                  <a:txBody>
                    <a:bodyPr/>
                    <a:lstStyle/>
                    <a:p>
                      <a:pPr algn="l" fontAlgn="t"/>
                      <a:r>
                        <a:rPr lang="en-US" sz="1400" b="0" i="0" u="none" strike="noStrike">
                          <a:solidFill>
                            <a:srgbClr val="000000"/>
                          </a:solidFill>
                          <a:effectLst/>
                          <a:latin typeface="+mn-lt"/>
                          <a:ea typeface="宋体" panose="02010600030101010101" pitchFamily="2" charset="-122"/>
                        </a:rPr>
                        <a:t>SP-241558</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US" sz="1400" b="0" i="0" u="none" strike="noStrike">
                          <a:solidFill>
                            <a:srgbClr val="000000"/>
                          </a:solidFill>
                          <a:effectLst/>
                          <a:latin typeface="+mn-lt"/>
                          <a:ea typeface="宋体" panose="02010600030101010101" pitchFamily="2" charset="-122"/>
                        </a:rPr>
                        <a:t>New WID on AI/ML management phase 2</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a:ln>
                            <a:noFill/>
                          </a:ln>
                          <a:solidFill>
                            <a:srgbClr val="000000"/>
                          </a:solidFill>
                          <a:effectLst/>
                          <a:uLnTx/>
                          <a:uFillTx/>
                          <a:latin typeface="+mn-lt"/>
                          <a:ea typeface="PMingLiU"/>
                          <a:cs typeface="+mn-cs"/>
                        </a:rPr>
                        <a:t>WID NEW</a:t>
                      </a:r>
                      <a:endParaRPr kumimoji="0" lang="zh-CN" altLang="en-US" sz="1400" b="0" i="0" u="none" strike="noStrike" kern="1200" cap="none" spc="0" normalizeH="0" baseline="0" noProof="0" dirty="0">
                        <a:ln>
                          <a:noFill/>
                        </a:ln>
                        <a:solidFill>
                          <a:srgbClr val="000000"/>
                        </a:solidFill>
                        <a:effectLst/>
                        <a:uLnTx/>
                        <a:uFillTx/>
                        <a:latin typeface="+mn-lt"/>
                        <a:ea typeface="PMingLiU"/>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400">
                          <a:solidFill>
                            <a:srgbClr val="000000"/>
                          </a:solidFill>
                          <a:effectLst/>
                          <a:latin typeface="+mn-lt"/>
                          <a:ea typeface="宋体" panose="02010600030101010101" pitchFamily="2" charset="-122"/>
                        </a:rPr>
                        <a:t>1060011</a:t>
                      </a:r>
                      <a:endParaRPr lang="zh-CN" sz="1400">
                        <a:effectLst/>
                        <a:latin typeface="+mn-lt"/>
                        <a:ea typeface="宋体" panose="02010600030101010101" pitchFamily="2" charset="-122"/>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1219170" rtl="0" eaLnBrk="1" latinLnBrk="0" hangingPunct="1">
                        <a:spcAft>
                          <a:spcPts val="0"/>
                        </a:spcAft>
                      </a:pPr>
                      <a:r>
                        <a:rPr lang="en-US" altLang="zh-CN" sz="1400" kern="1200" dirty="0">
                          <a:solidFill>
                            <a:srgbClr val="000000"/>
                          </a:solidFill>
                          <a:effectLst/>
                          <a:latin typeface="+mn-lt"/>
                          <a:ea typeface="PMingLiU"/>
                          <a:cs typeface="+mn-cs"/>
                        </a:rPr>
                        <a:t>AIML_MGT_Ph2</a:t>
                      </a:r>
                      <a:endParaRPr lang="zh-CN" altLang="en-US" sz="1400" kern="1200" dirty="0">
                        <a:solidFill>
                          <a:srgbClr val="000000"/>
                        </a:solidFill>
                        <a:effectLst/>
                        <a:latin typeface="+mn-lt"/>
                        <a:ea typeface="PMingLiU"/>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8568330"/>
                  </a:ext>
                </a:extLst>
              </a:tr>
              <a:tr h="149285">
                <a:tc>
                  <a:txBody>
                    <a:bodyPr/>
                    <a:lstStyle/>
                    <a:p>
                      <a:pPr algn="l" fontAlgn="t"/>
                      <a:r>
                        <a:rPr lang="en-US" sz="1400" b="0" i="0" u="none" strike="noStrike">
                          <a:solidFill>
                            <a:srgbClr val="000000"/>
                          </a:solidFill>
                          <a:effectLst/>
                          <a:latin typeface="+mn-lt"/>
                          <a:ea typeface="宋体" panose="02010600030101010101" pitchFamily="2" charset="-122"/>
                        </a:rPr>
                        <a:t>SP-241559</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US" sz="1400" b="0" i="0" u="none" strike="noStrike">
                          <a:solidFill>
                            <a:srgbClr val="000000"/>
                          </a:solidFill>
                          <a:effectLst/>
                          <a:latin typeface="+mn-lt"/>
                          <a:ea typeface="宋体" panose="02010600030101010101" pitchFamily="2" charset="-122"/>
                        </a:rPr>
                        <a:t>New WID on Management for MonStra</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a:ln>
                            <a:noFill/>
                          </a:ln>
                          <a:solidFill>
                            <a:srgbClr val="000000"/>
                          </a:solidFill>
                          <a:effectLst/>
                          <a:uLnTx/>
                          <a:uFillTx/>
                          <a:latin typeface="+mn-lt"/>
                          <a:ea typeface="PMingLiU"/>
                          <a:cs typeface="+mn-cs"/>
                        </a:rPr>
                        <a:t>WID NEW</a:t>
                      </a:r>
                      <a:endParaRPr kumimoji="0" lang="zh-CN" altLang="en-US" sz="1400" b="0" i="0" u="none" strike="noStrike" kern="1200" cap="none" spc="0" normalizeH="0" baseline="0" noProof="0" dirty="0">
                        <a:ln>
                          <a:noFill/>
                        </a:ln>
                        <a:solidFill>
                          <a:srgbClr val="000000"/>
                        </a:solidFill>
                        <a:effectLst/>
                        <a:uLnTx/>
                        <a:uFillTx/>
                        <a:latin typeface="+mn-lt"/>
                        <a:ea typeface="PMingLiU"/>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400">
                          <a:solidFill>
                            <a:srgbClr val="000000"/>
                          </a:solidFill>
                          <a:effectLst/>
                          <a:latin typeface="+mn-lt"/>
                          <a:ea typeface="宋体" panose="02010600030101010101" pitchFamily="2" charset="-122"/>
                        </a:rPr>
                        <a:t>1060012</a:t>
                      </a:r>
                      <a:endParaRPr lang="zh-CN" sz="1400">
                        <a:effectLst/>
                        <a:latin typeface="+mn-lt"/>
                        <a:ea typeface="宋体" panose="02010600030101010101" pitchFamily="2" charset="-122"/>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1219170" rtl="0" eaLnBrk="1" latinLnBrk="0" hangingPunct="1">
                        <a:spcAft>
                          <a:spcPts val="0"/>
                        </a:spcAft>
                      </a:pPr>
                      <a:r>
                        <a:rPr lang="en-US" altLang="zh-CN" sz="1400" kern="1200" dirty="0" err="1">
                          <a:solidFill>
                            <a:srgbClr val="000000"/>
                          </a:solidFill>
                          <a:effectLst/>
                          <a:latin typeface="+mn-lt"/>
                          <a:ea typeface="PMingLiU"/>
                          <a:cs typeface="+mn-cs"/>
                        </a:rPr>
                        <a:t>Monstra</a:t>
                      </a:r>
                      <a:r>
                        <a:rPr lang="en-US" altLang="zh-CN" sz="1400" kern="1200" dirty="0">
                          <a:solidFill>
                            <a:srgbClr val="000000"/>
                          </a:solidFill>
                          <a:effectLst/>
                          <a:latin typeface="+mn-lt"/>
                          <a:ea typeface="PMingLiU"/>
                          <a:cs typeface="+mn-cs"/>
                        </a:rPr>
                        <a:t>-OAM</a:t>
                      </a:r>
                      <a:endParaRPr lang="zh-CN" altLang="en-US" sz="1400" kern="1200" dirty="0">
                        <a:solidFill>
                          <a:srgbClr val="000000"/>
                        </a:solidFill>
                        <a:effectLst/>
                        <a:latin typeface="+mn-lt"/>
                        <a:ea typeface="PMingLiU"/>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42655179"/>
                  </a:ext>
                </a:extLst>
              </a:tr>
              <a:tr h="149285">
                <a:tc>
                  <a:txBody>
                    <a:bodyPr/>
                    <a:lstStyle/>
                    <a:p>
                      <a:pPr algn="l" fontAlgn="t"/>
                      <a:r>
                        <a:rPr lang="en-US" sz="1400" b="0" i="0" u="none" strike="noStrike">
                          <a:solidFill>
                            <a:srgbClr val="000000"/>
                          </a:solidFill>
                          <a:effectLst/>
                          <a:latin typeface="+mn-lt"/>
                          <a:ea typeface="宋体" panose="02010600030101010101" pitchFamily="2" charset="-122"/>
                        </a:rPr>
                        <a:t>SP-241560</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US" sz="1400" b="0" i="0" u="none" strike="noStrike">
                          <a:solidFill>
                            <a:srgbClr val="000000"/>
                          </a:solidFill>
                          <a:effectLst/>
                          <a:latin typeface="+mn-lt"/>
                          <a:ea typeface="宋体" panose="02010600030101010101" pitchFamily="2" charset="-122"/>
                        </a:rPr>
                        <a:t>New WID on intent driven management services for mobile network phase 3</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a:ln>
                            <a:noFill/>
                          </a:ln>
                          <a:solidFill>
                            <a:srgbClr val="000000"/>
                          </a:solidFill>
                          <a:effectLst/>
                          <a:uLnTx/>
                          <a:uFillTx/>
                          <a:latin typeface="+mn-lt"/>
                          <a:ea typeface="PMingLiU"/>
                          <a:cs typeface="+mn-cs"/>
                        </a:rPr>
                        <a:t>WID NEW</a:t>
                      </a:r>
                      <a:endParaRPr kumimoji="0" lang="zh-CN" altLang="en-US" sz="1400" b="0" i="0" u="none" strike="noStrike" kern="1200" cap="none" spc="0" normalizeH="0" baseline="0" noProof="0" dirty="0">
                        <a:ln>
                          <a:noFill/>
                        </a:ln>
                        <a:solidFill>
                          <a:srgbClr val="000000"/>
                        </a:solidFill>
                        <a:effectLst/>
                        <a:uLnTx/>
                        <a:uFillTx/>
                        <a:latin typeface="+mn-lt"/>
                        <a:ea typeface="PMingLiU"/>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400">
                          <a:solidFill>
                            <a:srgbClr val="000000"/>
                          </a:solidFill>
                          <a:effectLst/>
                          <a:latin typeface="+mn-lt"/>
                          <a:ea typeface="宋体" panose="02010600030101010101" pitchFamily="2" charset="-122"/>
                        </a:rPr>
                        <a:t>1060013</a:t>
                      </a:r>
                      <a:endParaRPr lang="zh-CN" sz="1400">
                        <a:effectLst/>
                        <a:latin typeface="+mn-lt"/>
                        <a:ea typeface="宋体" panose="02010600030101010101" pitchFamily="2" charset="-122"/>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1219170" rtl="0" eaLnBrk="1" latinLnBrk="0" hangingPunct="1">
                        <a:spcAft>
                          <a:spcPts val="0"/>
                        </a:spcAft>
                      </a:pPr>
                      <a:r>
                        <a:rPr lang="en-US" altLang="zh-CN" sz="1400" kern="1200" dirty="0">
                          <a:solidFill>
                            <a:srgbClr val="000000"/>
                          </a:solidFill>
                          <a:effectLst/>
                          <a:latin typeface="+mn-lt"/>
                          <a:ea typeface="PMingLiU"/>
                          <a:cs typeface="+mn-cs"/>
                        </a:rPr>
                        <a:t>IDMS_MN_Ph3</a:t>
                      </a:r>
                      <a:endParaRPr lang="zh-CN" altLang="en-US" sz="1400" kern="1200" dirty="0">
                        <a:solidFill>
                          <a:srgbClr val="000000"/>
                        </a:solidFill>
                        <a:effectLst/>
                        <a:latin typeface="+mn-lt"/>
                        <a:ea typeface="PMingLiU"/>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88658865"/>
                  </a:ext>
                </a:extLst>
              </a:tr>
              <a:tr h="149285">
                <a:tc>
                  <a:txBody>
                    <a:bodyPr/>
                    <a:lstStyle/>
                    <a:p>
                      <a:pPr algn="l" fontAlgn="t"/>
                      <a:r>
                        <a:rPr lang="en-US" sz="1400" b="0" i="0" u="none" strike="noStrike">
                          <a:solidFill>
                            <a:srgbClr val="000000"/>
                          </a:solidFill>
                          <a:effectLst/>
                          <a:latin typeface="+mn-lt"/>
                          <a:ea typeface="宋体" panose="02010600030101010101" pitchFamily="2" charset="-122"/>
                        </a:rPr>
                        <a:t>SP-241561</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US" sz="1400" b="0" i="0" u="none" strike="noStrike">
                          <a:solidFill>
                            <a:srgbClr val="000000"/>
                          </a:solidFill>
                          <a:effectLst/>
                          <a:latin typeface="+mn-lt"/>
                          <a:ea typeface="宋体" panose="02010600030101010101" pitchFamily="2" charset="-122"/>
                        </a:rPr>
                        <a:t>New WID on Management Data Analytics (MDA) – Phase 3</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a:ln>
                            <a:noFill/>
                          </a:ln>
                          <a:solidFill>
                            <a:srgbClr val="000000"/>
                          </a:solidFill>
                          <a:effectLst/>
                          <a:uLnTx/>
                          <a:uFillTx/>
                          <a:latin typeface="+mn-lt"/>
                          <a:ea typeface="PMingLiU"/>
                          <a:cs typeface="+mn-cs"/>
                        </a:rPr>
                        <a:t>WID NEW</a:t>
                      </a:r>
                      <a:endParaRPr kumimoji="0" lang="zh-CN" altLang="en-US" sz="1400" b="0" i="0" u="none" strike="noStrike" kern="1200" cap="none" spc="0" normalizeH="0" baseline="0" noProof="0" dirty="0">
                        <a:ln>
                          <a:noFill/>
                        </a:ln>
                        <a:solidFill>
                          <a:srgbClr val="000000"/>
                        </a:solidFill>
                        <a:effectLst/>
                        <a:uLnTx/>
                        <a:uFillTx/>
                        <a:latin typeface="+mn-lt"/>
                        <a:ea typeface="PMingLiU"/>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400">
                          <a:solidFill>
                            <a:srgbClr val="000000"/>
                          </a:solidFill>
                          <a:effectLst/>
                          <a:latin typeface="+mn-lt"/>
                          <a:ea typeface="宋体" panose="02010600030101010101" pitchFamily="2" charset="-122"/>
                        </a:rPr>
                        <a:t>1060014</a:t>
                      </a:r>
                      <a:endParaRPr lang="zh-CN" sz="1400">
                        <a:effectLst/>
                        <a:latin typeface="+mn-lt"/>
                        <a:ea typeface="宋体" panose="02010600030101010101" pitchFamily="2" charset="-122"/>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1219170" rtl="0" eaLnBrk="1" latinLnBrk="0" hangingPunct="1">
                        <a:spcAft>
                          <a:spcPts val="0"/>
                        </a:spcAft>
                      </a:pPr>
                      <a:r>
                        <a:rPr lang="en-US" altLang="zh-CN" sz="1400" kern="1200" dirty="0">
                          <a:solidFill>
                            <a:srgbClr val="000000"/>
                          </a:solidFill>
                          <a:effectLst/>
                          <a:latin typeface="+mn-lt"/>
                          <a:ea typeface="PMingLiU"/>
                          <a:cs typeface="+mn-cs"/>
                        </a:rPr>
                        <a:t>eMDAS_Ph3</a:t>
                      </a:r>
                      <a:endParaRPr lang="zh-CN" altLang="en-US" sz="1400" kern="1200" dirty="0">
                        <a:solidFill>
                          <a:srgbClr val="000000"/>
                        </a:solidFill>
                        <a:effectLst/>
                        <a:latin typeface="+mn-lt"/>
                        <a:ea typeface="PMingLiU"/>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47411630"/>
                  </a:ext>
                </a:extLst>
              </a:tr>
              <a:tr h="149285">
                <a:tc>
                  <a:txBody>
                    <a:bodyPr/>
                    <a:lstStyle/>
                    <a:p>
                      <a:pPr algn="l" fontAlgn="t"/>
                      <a:r>
                        <a:rPr lang="en-US" sz="1400" b="0" i="0" u="none" strike="noStrike">
                          <a:solidFill>
                            <a:srgbClr val="000000"/>
                          </a:solidFill>
                          <a:effectLst/>
                          <a:latin typeface="+mn-lt"/>
                          <a:ea typeface="宋体" panose="02010600030101010101" pitchFamily="2" charset="-122"/>
                        </a:rPr>
                        <a:t>SP-241562</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US" sz="1400" b="0" i="0" u="none" strike="noStrike" dirty="0">
                          <a:solidFill>
                            <a:srgbClr val="000000"/>
                          </a:solidFill>
                          <a:effectLst/>
                          <a:latin typeface="+mn-lt"/>
                          <a:ea typeface="宋体" panose="02010600030101010101" pitchFamily="2" charset="-122"/>
                        </a:rPr>
                        <a:t>New WID on management of IAB nodes</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a:ln>
                            <a:noFill/>
                          </a:ln>
                          <a:solidFill>
                            <a:srgbClr val="000000"/>
                          </a:solidFill>
                          <a:effectLst/>
                          <a:uLnTx/>
                          <a:uFillTx/>
                          <a:latin typeface="+mn-lt"/>
                          <a:ea typeface="PMingLiU"/>
                          <a:cs typeface="+mn-cs"/>
                        </a:rPr>
                        <a:t>WID NEW</a:t>
                      </a:r>
                      <a:endParaRPr kumimoji="0" lang="zh-CN" altLang="en-US" sz="1400" b="0" i="0" u="none" strike="noStrike" kern="1200" cap="none" spc="0" normalizeH="0" baseline="0" noProof="0" dirty="0">
                        <a:ln>
                          <a:noFill/>
                        </a:ln>
                        <a:solidFill>
                          <a:srgbClr val="000000"/>
                        </a:solidFill>
                        <a:effectLst/>
                        <a:uLnTx/>
                        <a:uFillTx/>
                        <a:latin typeface="+mn-lt"/>
                        <a:ea typeface="PMingLiU"/>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400">
                          <a:solidFill>
                            <a:srgbClr val="000000"/>
                          </a:solidFill>
                          <a:effectLst/>
                          <a:latin typeface="+mn-lt"/>
                          <a:ea typeface="宋体" panose="02010600030101010101" pitchFamily="2" charset="-122"/>
                        </a:rPr>
                        <a:t>1060015</a:t>
                      </a:r>
                      <a:endParaRPr lang="zh-CN" sz="1400">
                        <a:effectLst/>
                        <a:latin typeface="+mn-lt"/>
                        <a:ea typeface="宋体" panose="02010600030101010101" pitchFamily="2" charset="-122"/>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1219170" rtl="0" eaLnBrk="1" latinLnBrk="0" hangingPunct="1">
                        <a:spcAft>
                          <a:spcPts val="0"/>
                        </a:spcAft>
                      </a:pPr>
                      <a:r>
                        <a:rPr lang="en-US" altLang="zh-CN" sz="1400" kern="1200" dirty="0" err="1">
                          <a:solidFill>
                            <a:srgbClr val="000000"/>
                          </a:solidFill>
                          <a:effectLst/>
                          <a:latin typeface="+mn-lt"/>
                          <a:ea typeface="PMingLiU"/>
                          <a:cs typeface="+mn-cs"/>
                        </a:rPr>
                        <a:t>NR_mobile_IAB_OAM</a:t>
                      </a:r>
                      <a:endParaRPr lang="zh-CN" altLang="en-US" sz="1400" kern="1200" dirty="0">
                        <a:solidFill>
                          <a:srgbClr val="000000"/>
                        </a:solidFill>
                        <a:effectLst/>
                        <a:latin typeface="+mn-lt"/>
                        <a:ea typeface="PMingLiU"/>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73346741"/>
                  </a:ext>
                </a:extLst>
              </a:tr>
              <a:tr h="149285">
                <a:tc>
                  <a:txBody>
                    <a:bodyPr/>
                    <a:lstStyle/>
                    <a:p>
                      <a:pPr algn="l" fontAlgn="t"/>
                      <a:r>
                        <a:rPr lang="en-US" sz="1400" b="0" i="0" u="none" strike="noStrike">
                          <a:solidFill>
                            <a:srgbClr val="000000"/>
                          </a:solidFill>
                          <a:effectLst/>
                          <a:latin typeface="+mn-lt"/>
                          <a:ea typeface="宋体" panose="02010600030101010101" pitchFamily="2" charset="-122"/>
                        </a:rPr>
                        <a:t>SP-241563</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US" sz="1400" b="0" i="0" u="none" strike="noStrike" dirty="0">
                          <a:solidFill>
                            <a:srgbClr val="000000"/>
                          </a:solidFill>
                          <a:effectLst/>
                          <a:latin typeface="+mn-lt"/>
                          <a:ea typeface="宋体" panose="02010600030101010101" pitchFamily="2" charset="-122"/>
                        </a:rPr>
                        <a:t>New WID on Management Aspects of NTN Phase 2</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00000"/>
                          </a:solidFill>
                          <a:effectLst/>
                          <a:uLnTx/>
                          <a:uFillTx/>
                          <a:latin typeface="+mn-lt"/>
                          <a:ea typeface="PMingLiU"/>
                          <a:cs typeface="+mn-cs"/>
                        </a:rPr>
                        <a:t>WID NEW</a:t>
                      </a:r>
                      <a:endParaRPr kumimoji="0" lang="zh-CN" altLang="en-US" sz="1400" b="0" i="0" u="none" strike="noStrike" kern="1200" cap="none" spc="0" normalizeH="0" baseline="0" noProof="0" dirty="0">
                        <a:ln>
                          <a:noFill/>
                        </a:ln>
                        <a:solidFill>
                          <a:srgbClr val="000000"/>
                        </a:solidFill>
                        <a:effectLst/>
                        <a:uLnTx/>
                        <a:uFillTx/>
                        <a:latin typeface="+mn-lt"/>
                        <a:ea typeface="PMingLiU"/>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400">
                          <a:solidFill>
                            <a:srgbClr val="000000"/>
                          </a:solidFill>
                          <a:effectLst/>
                          <a:latin typeface="+mn-lt"/>
                          <a:ea typeface="宋体" panose="02010600030101010101" pitchFamily="2" charset="-122"/>
                        </a:rPr>
                        <a:t>1060016</a:t>
                      </a:r>
                      <a:endParaRPr lang="zh-CN" sz="1400">
                        <a:effectLst/>
                        <a:latin typeface="+mn-lt"/>
                        <a:ea typeface="宋体" panose="02010600030101010101" pitchFamily="2" charset="-122"/>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1219170" rtl="0" eaLnBrk="1" latinLnBrk="0" hangingPunct="1">
                        <a:spcAft>
                          <a:spcPts val="0"/>
                        </a:spcAft>
                      </a:pPr>
                      <a:r>
                        <a:rPr lang="en-US" altLang="zh-CN" sz="1400" kern="1200" dirty="0">
                          <a:solidFill>
                            <a:srgbClr val="000000"/>
                          </a:solidFill>
                          <a:effectLst/>
                          <a:latin typeface="+mn-lt"/>
                          <a:ea typeface="PMingLiU"/>
                          <a:cs typeface="+mn-cs"/>
                        </a:rPr>
                        <a:t>NTN_OAM_Ph2</a:t>
                      </a:r>
                      <a:endParaRPr lang="zh-CN" altLang="en-US" sz="1400" kern="1200" dirty="0">
                        <a:solidFill>
                          <a:srgbClr val="000000"/>
                        </a:solidFill>
                        <a:effectLst/>
                        <a:latin typeface="+mn-lt"/>
                        <a:ea typeface="PMingLiU"/>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47612882"/>
                  </a:ext>
                </a:extLst>
              </a:tr>
              <a:tr h="110298">
                <a:tc>
                  <a:txBody>
                    <a:bodyPr/>
                    <a:lstStyle/>
                    <a:p>
                      <a:pPr marL="0" algn="l" defTabSz="1219170" rtl="0" eaLnBrk="1" fontAlgn="t" latinLnBrk="0" hangingPunct="1"/>
                      <a:r>
                        <a:rPr lang="en-US" sz="1400" b="0" i="0" u="none" strike="noStrike" kern="1200" dirty="0">
                          <a:solidFill>
                            <a:srgbClr val="000000"/>
                          </a:solidFill>
                          <a:effectLst/>
                          <a:latin typeface="+mn-lt"/>
                          <a:ea typeface="宋体" panose="02010600030101010101" pitchFamily="2" charset="-122"/>
                          <a:cs typeface="+mn-cs"/>
                        </a:rPr>
                        <a:t>SP-241564</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1219170" rtl="0" eaLnBrk="1" fontAlgn="t" latinLnBrk="0" hangingPunct="1"/>
                      <a:r>
                        <a:rPr lang="en-US" sz="1400" b="0" i="0" u="none" strike="noStrike" kern="1200" dirty="0">
                          <a:solidFill>
                            <a:srgbClr val="000000"/>
                          </a:solidFill>
                          <a:effectLst/>
                          <a:latin typeface="+mn-lt"/>
                          <a:ea typeface="宋体" panose="02010600030101010101" pitchFamily="2" charset="-122"/>
                          <a:cs typeface="+mn-cs"/>
                        </a:rPr>
                        <a:t>New WID on Management of Network Sharing Phase 3</a:t>
                      </a: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rgbClr val="000000"/>
                          </a:solidFill>
                          <a:effectLst/>
                          <a:uLnTx/>
                          <a:uFillTx/>
                          <a:latin typeface="+mn-lt"/>
                          <a:ea typeface="PMingLiU"/>
                          <a:cs typeface="+mn-cs"/>
                        </a:rPr>
                        <a:t>WID NEW</a:t>
                      </a:r>
                      <a:endParaRPr kumimoji="0" lang="zh-CN" altLang="en-US" sz="1400" b="0" i="0" u="none" strike="noStrike" kern="1200" cap="none" spc="0" normalizeH="0" baseline="0" noProof="0" dirty="0">
                        <a:ln>
                          <a:noFill/>
                        </a:ln>
                        <a:solidFill>
                          <a:srgbClr val="000000"/>
                        </a:solidFill>
                        <a:effectLst/>
                        <a:uLnTx/>
                        <a:uFillTx/>
                        <a:latin typeface="+mn-lt"/>
                        <a:ea typeface="PMingLiU"/>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400" dirty="0">
                          <a:solidFill>
                            <a:srgbClr val="000000"/>
                          </a:solidFill>
                          <a:effectLst/>
                          <a:latin typeface="+mn-lt"/>
                          <a:ea typeface="宋体" panose="02010600030101010101" pitchFamily="2" charset="-122"/>
                        </a:rPr>
                        <a:t>1060017</a:t>
                      </a:r>
                      <a:endParaRPr lang="zh-CN" sz="1400" dirty="0">
                        <a:effectLst/>
                        <a:latin typeface="+mn-lt"/>
                        <a:ea typeface="宋体" panose="02010600030101010101" pitchFamily="2" charset="-122"/>
                      </a:endParaRPr>
                    </a:p>
                  </a:txBody>
                  <a:tcPr marL="68580" marR="68580"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1219170" rtl="0" eaLnBrk="1" latinLnBrk="0" hangingPunct="1">
                        <a:spcAft>
                          <a:spcPts val="0"/>
                        </a:spcAft>
                      </a:pPr>
                      <a:r>
                        <a:rPr lang="en-US" altLang="zh-CN" sz="1400" kern="1200" dirty="0">
                          <a:solidFill>
                            <a:srgbClr val="000000"/>
                          </a:solidFill>
                          <a:effectLst/>
                          <a:latin typeface="+mn-lt"/>
                          <a:ea typeface="PMingLiU"/>
                          <a:cs typeface="+mn-cs"/>
                        </a:rPr>
                        <a:t>NetShare_OAM_Ph3</a:t>
                      </a:r>
                      <a:endParaRPr lang="zh-CN" altLang="en-US" sz="1400" kern="1200" dirty="0">
                        <a:solidFill>
                          <a:srgbClr val="000000"/>
                        </a:solidFill>
                        <a:effectLst/>
                        <a:latin typeface="+mn-lt"/>
                        <a:ea typeface="PMingLiU"/>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94844701"/>
                  </a:ext>
                </a:extLst>
              </a:tr>
            </a:tbl>
          </a:graphicData>
        </a:graphic>
      </p:graphicFrame>
      <p:sp>
        <p:nvSpPr>
          <p:cNvPr id="2" name="TextBox 1">
            <a:extLst>
              <a:ext uri="{FF2B5EF4-FFF2-40B4-BE49-F238E27FC236}">
                <a16:creationId xmlns:a16="http://schemas.microsoft.com/office/drawing/2014/main" id="{1D8A4693-0347-4027-944C-6829379129BD}"/>
              </a:ext>
            </a:extLst>
          </p:cNvPr>
          <p:cNvSpPr txBox="1"/>
          <p:nvPr/>
        </p:nvSpPr>
        <p:spPr>
          <a:xfrm>
            <a:off x="640080" y="1210985"/>
            <a:ext cx="5990935" cy="292388"/>
          </a:xfrm>
          <a:prstGeom prst="rect">
            <a:avLst/>
          </a:prstGeom>
          <a:noFill/>
        </p:spPr>
        <p:txBody>
          <a:bodyPr wrap="none" rtlCol="0">
            <a:spAutoFit/>
          </a:bodyPr>
          <a:lstStyle/>
          <a:p>
            <a:r>
              <a:rPr lang="en-US" altLang="zh-CN" b="1" dirty="0">
                <a:solidFill>
                  <a:srgbClr val="FF0000"/>
                </a:solidFill>
                <a:latin typeface="+mn-lt"/>
              </a:rPr>
              <a:t>13</a:t>
            </a:r>
            <a:r>
              <a:rPr lang="en-US" altLang="zh-CN" b="1" dirty="0">
                <a:latin typeface="+mn-lt"/>
              </a:rPr>
              <a:t> new Rel-19 study/work items sent for SA approval, including </a:t>
            </a:r>
            <a:r>
              <a:rPr lang="en-US" altLang="zh-CN" b="1" dirty="0">
                <a:solidFill>
                  <a:srgbClr val="FF0000"/>
                </a:solidFill>
                <a:latin typeface="+mn-lt"/>
              </a:rPr>
              <a:t>13</a:t>
            </a:r>
            <a:r>
              <a:rPr lang="en-US" altLang="zh-CN" b="1" dirty="0">
                <a:latin typeface="+mn-lt"/>
              </a:rPr>
              <a:t> OAM work items</a:t>
            </a:r>
            <a:endParaRPr lang="zh-CN" altLang="en-US" b="1" dirty="0">
              <a:latin typeface="+mn-lt"/>
            </a:endParaRPr>
          </a:p>
        </p:txBody>
      </p:sp>
    </p:spTree>
    <p:extLst>
      <p:ext uri="{BB962C8B-B14F-4D97-AF65-F5344CB8AC3E}">
        <p14:creationId xmlns:p14="http://schemas.microsoft.com/office/powerpoint/2010/main" val="3444340283"/>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Revised Rel-19 Study / Work Items</a:t>
            </a:r>
            <a:endParaRPr lang="en-US" altLang="zh-CN" sz="3200" kern="0" dirty="0">
              <a:solidFill>
                <a:srgbClr val="FF0000"/>
              </a:solidFill>
              <a:highlight>
                <a:srgbClr val="00FFFF"/>
              </a:highlight>
              <a:latin typeface="Calibri"/>
              <a:cs typeface="+mj-cs"/>
            </a:endParaRPr>
          </a:p>
        </p:txBody>
      </p:sp>
      <p:graphicFrame>
        <p:nvGraphicFramePr>
          <p:cNvPr id="3" name="表格 2"/>
          <p:cNvGraphicFramePr>
            <a:graphicFrameLocks noGrp="1"/>
          </p:cNvGraphicFramePr>
          <p:nvPr>
            <p:extLst>
              <p:ext uri="{D42A27DB-BD31-4B8C-83A1-F6EECF244321}">
                <p14:modId xmlns:p14="http://schemas.microsoft.com/office/powerpoint/2010/main" val="2214513589"/>
              </p:ext>
            </p:extLst>
          </p:nvPr>
        </p:nvGraphicFramePr>
        <p:xfrm>
          <a:off x="422485" y="1429952"/>
          <a:ext cx="11347029" cy="3176496"/>
        </p:xfrm>
        <a:graphic>
          <a:graphicData uri="http://schemas.openxmlformats.org/drawingml/2006/table">
            <a:tbl>
              <a:tblPr/>
              <a:tblGrid>
                <a:gridCol w="923915">
                  <a:extLst>
                    <a:ext uri="{9D8B030D-6E8A-4147-A177-3AD203B41FA5}">
                      <a16:colId xmlns:a16="http://schemas.microsoft.com/office/drawing/2014/main" val="20000"/>
                    </a:ext>
                  </a:extLst>
                </a:gridCol>
                <a:gridCol w="1102405">
                  <a:extLst>
                    <a:ext uri="{9D8B030D-6E8A-4147-A177-3AD203B41FA5}">
                      <a16:colId xmlns:a16="http://schemas.microsoft.com/office/drawing/2014/main" val="20001"/>
                    </a:ext>
                  </a:extLst>
                </a:gridCol>
                <a:gridCol w="1201595">
                  <a:extLst>
                    <a:ext uri="{9D8B030D-6E8A-4147-A177-3AD203B41FA5}">
                      <a16:colId xmlns:a16="http://schemas.microsoft.com/office/drawing/2014/main" val="20002"/>
                    </a:ext>
                  </a:extLst>
                </a:gridCol>
                <a:gridCol w="4744800">
                  <a:extLst>
                    <a:ext uri="{9D8B030D-6E8A-4147-A177-3AD203B41FA5}">
                      <a16:colId xmlns:a16="http://schemas.microsoft.com/office/drawing/2014/main" val="20003"/>
                    </a:ext>
                  </a:extLst>
                </a:gridCol>
                <a:gridCol w="3374314">
                  <a:extLst>
                    <a:ext uri="{9D8B030D-6E8A-4147-A177-3AD203B41FA5}">
                      <a16:colId xmlns:a16="http://schemas.microsoft.com/office/drawing/2014/main" val="3262905075"/>
                    </a:ext>
                  </a:extLst>
                </a:gridCol>
              </a:tblGrid>
              <a:tr h="560906">
                <a:tc>
                  <a:txBody>
                    <a:bodyPr/>
                    <a:lstStyle/>
                    <a:p>
                      <a:pPr marL="117475" marR="0" lvl="0" indent="0" algn="l" defTabSz="1219170" rtl="0" eaLnBrk="1" fontAlgn="b" latinLnBrk="0" hangingPunct="1">
                        <a:lnSpc>
                          <a:spcPct val="100000"/>
                        </a:lnSpc>
                        <a:spcBef>
                          <a:spcPts val="0"/>
                        </a:spcBef>
                        <a:spcAft>
                          <a:spcPts val="0"/>
                        </a:spcAft>
                        <a:buClrTx/>
                        <a:buSzTx/>
                        <a:buFontTx/>
                        <a:buNone/>
                        <a:tabLst/>
                        <a:defRPr/>
                      </a:pPr>
                      <a:r>
                        <a:rPr lang="en-GB" altLang="zh-CN" sz="1800" b="1" i="0" u="none" strike="noStrike" kern="1200" dirty="0" err="1">
                          <a:solidFill>
                            <a:srgbClr val="000000"/>
                          </a:solidFill>
                          <a:effectLst/>
                          <a:latin typeface="+mn-lt"/>
                          <a:ea typeface="+mn-ea"/>
                          <a:cs typeface="Arial" panose="020B0604020202020204" pitchFamily="34" charset="0"/>
                        </a:rPr>
                        <a:t>Tdoc</a:t>
                      </a:r>
                      <a:endParaRPr lang="en-GB" altLang="zh-CN" sz="1800" b="1" i="0" u="none" strike="noStrike" kern="1200" dirty="0">
                        <a:solidFill>
                          <a:srgbClr val="000000"/>
                        </a:solidFill>
                        <a:effectLst/>
                        <a:latin typeface="+mn-lt"/>
                        <a:ea typeface="+mn-ea"/>
                        <a:cs typeface="Arial" panose="020B0604020202020204" pitchFamily="34"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mn-lt"/>
                          <a:ea typeface="宋体" pitchFamily="2" charset="-122"/>
                          <a:cs typeface="Arial" panose="020B0604020202020204" pitchFamily="34"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mn-lt"/>
                          <a:ea typeface="宋体" pitchFamily="2" charset="-122"/>
                          <a:cs typeface="Arial" panose="020B0604020202020204" pitchFamily="34" charset="0"/>
                        </a:rPr>
                        <a:t>Release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mn-lt"/>
                          <a:ea typeface="宋体" pitchFamily="2" charset="-122"/>
                          <a:cs typeface="Arial" panose="020B0604020202020204" pitchFamily="34"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800" b="1" i="0" u="none" strike="noStrike" cap="none" normalizeH="0" baseline="0" dirty="0">
                          <a:ln>
                            <a:noFill/>
                          </a:ln>
                          <a:solidFill>
                            <a:schemeClr val="tx1"/>
                          </a:solidFill>
                          <a:effectLst/>
                          <a:latin typeface="+mn-lt"/>
                          <a:ea typeface="宋体" pitchFamily="2" charset="-122"/>
                          <a:cs typeface="Arial" panose="020B0604020202020204" pitchFamily="34" charset="0"/>
                        </a:rPr>
                        <a:t>Comment</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val="10000"/>
                  </a:ext>
                </a:extLst>
              </a:tr>
              <a:tr h="413390">
                <a:tc>
                  <a:txBody>
                    <a:bodyPr/>
                    <a:lstStyle/>
                    <a:p>
                      <a:pPr algn="l" fontAlgn="t"/>
                      <a:r>
                        <a:rPr lang="en-US" sz="1200" b="0" i="0" u="none" strike="noStrike">
                          <a:solidFill>
                            <a:srgbClr val="000000"/>
                          </a:solidFill>
                          <a:effectLst/>
                          <a:latin typeface="+mn-lt"/>
                          <a:ea typeface="宋体" panose="02010600030101010101" pitchFamily="2" charset="-122"/>
                        </a:rPr>
                        <a:t>SP-241565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a:solidFill>
                            <a:srgbClr val="000000"/>
                          </a:solidFill>
                          <a:effectLst/>
                          <a:latin typeface="+mn-lt"/>
                          <a:ea typeface="宋体" panose="02010600030101010101" pitchFamily="2" charset="-122"/>
                        </a:rPr>
                        <a:t>WID revised</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mn-lt"/>
                          <a:ea typeface="+mn-ea"/>
                          <a:cs typeface="Arial" panose="020B0604020202020204" pitchFamily="34" charset="0"/>
                        </a:rPr>
                        <a:t>Rel-19</a:t>
                      </a:r>
                      <a:endParaRPr lang="zh-CN" altLang="en-US" sz="1200" kern="1200" dirty="0">
                        <a:solidFill>
                          <a:schemeClr val="tx1"/>
                        </a:solidFill>
                        <a:effectLst/>
                        <a:latin typeface="+mn-lt"/>
                        <a:ea typeface="+mn-ea"/>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rgbClr val="000000"/>
                          </a:solidFill>
                          <a:effectLst/>
                          <a:latin typeface="+mn-lt"/>
                          <a:ea typeface="宋体" panose="02010600030101010101" pitchFamily="2" charset="-122"/>
                        </a:rPr>
                        <a:t>Revised WID on 5G Advanced NRM features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mn-lt"/>
                          <a:ea typeface="+mn-ea"/>
                          <a:cs typeface="Arial" panose="020B0604020202020204" pitchFamily="34" charset="0"/>
                        </a:rPr>
                        <a:t>Add new objective to support multi-RAT deployments</a:t>
                      </a:r>
                      <a:endParaRPr lang="en-US" sz="1200" kern="1200" dirty="0">
                        <a:solidFill>
                          <a:schemeClr val="tx1"/>
                        </a:solidFill>
                        <a:effectLst/>
                        <a:latin typeface="+mn-lt"/>
                        <a:ea typeface="+mn-ea"/>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080230439"/>
                  </a:ext>
                </a:extLst>
              </a:tr>
              <a:tr h="413390">
                <a:tc>
                  <a:txBody>
                    <a:bodyPr/>
                    <a:lstStyle/>
                    <a:p>
                      <a:pPr algn="l" fontAlgn="t"/>
                      <a:r>
                        <a:rPr lang="en-US" sz="1200" b="0" i="0" u="none" strike="noStrike">
                          <a:solidFill>
                            <a:srgbClr val="000000"/>
                          </a:solidFill>
                          <a:effectLst/>
                          <a:latin typeface="+mn-lt"/>
                          <a:ea typeface="宋体" panose="02010600030101010101" pitchFamily="2" charset="-122"/>
                        </a:rPr>
                        <a:t>SP-241566</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a:solidFill>
                            <a:srgbClr val="000000"/>
                          </a:solidFill>
                          <a:effectLst/>
                          <a:latin typeface="+mn-lt"/>
                          <a:ea typeface="宋体" panose="02010600030101010101" pitchFamily="2" charset="-122"/>
                        </a:rPr>
                        <a:t>SID revised</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lang="en-US" altLang="zh-CN" sz="1200" kern="1200" dirty="0">
                          <a:solidFill>
                            <a:schemeClr val="tx1"/>
                          </a:solidFill>
                          <a:effectLst/>
                          <a:latin typeface="+mn-lt"/>
                          <a:ea typeface="+mn-ea"/>
                          <a:cs typeface="Arial" panose="020B0604020202020204" pitchFamily="34" charset="0"/>
                        </a:rPr>
                        <a:t>Rel-19</a:t>
                      </a:r>
                      <a:endParaRPr lang="zh-CN" altLang="en-US" sz="1200" kern="1200" dirty="0">
                        <a:solidFill>
                          <a:schemeClr val="tx1"/>
                        </a:solidFill>
                        <a:effectLst/>
                        <a:latin typeface="+mn-lt"/>
                        <a:ea typeface="+mn-ea"/>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a:solidFill>
                            <a:srgbClr val="000000"/>
                          </a:solidFill>
                          <a:effectLst/>
                          <a:latin typeface="+mn-lt"/>
                          <a:ea typeface="宋体" panose="02010600030101010101" pitchFamily="2" charset="-122"/>
                        </a:rPr>
                        <a:t>Revised SID on Cloud Aspects of Management and Orchestration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Arial" panose="020B0604020202020204" pitchFamily="34" charset="0"/>
                        </a:rPr>
                        <a:t>Update TU allocation, group decided to use Rel-19 for cloud management study only.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62636710"/>
                  </a:ext>
                </a:extLst>
              </a:tr>
              <a:tr h="413390">
                <a:tc>
                  <a:txBody>
                    <a:bodyPr/>
                    <a:lstStyle/>
                    <a:p>
                      <a:pPr algn="l" fontAlgn="t"/>
                      <a:r>
                        <a:rPr lang="en-US" sz="1200" b="0" i="0" u="none" strike="noStrike">
                          <a:solidFill>
                            <a:srgbClr val="000000"/>
                          </a:solidFill>
                          <a:effectLst/>
                          <a:latin typeface="+mn-lt"/>
                          <a:ea typeface="宋体" panose="02010600030101010101" pitchFamily="2" charset="-122"/>
                        </a:rPr>
                        <a:t>SP-241567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a:solidFill>
                            <a:srgbClr val="000000"/>
                          </a:solidFill>
                          <a:effectLst/>
                          <a:latin typeface="+mn-lt"/>
                          <a:ea typeface="宋体" panose="02010600030101010101" pitchFamily="2" charset="-122"/>
                        </a:rPr>
                        <a:t>SID revised</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prstClr val="black"/>
                          </a:solidFill>
                          <a:effectLst/>
                          <a:uLnTx/>
                          <a:uFillTx/>
                          <a:latin typeface="+mn-lt"/>
                          <a:ea typeface="宋体" panose="02010600030101010101" pitchFamily="2" charset="-122"/>
                          <a:cs typeface="Arial" panose="020B0604020202020204" pitchFamily="34" charset="0"/>
                        </a:rPr>
                        <a:t>Rel-19</a:t>
                      </a:r>
                      <a:endParaRPr kumimoji="0" lang="zh-CN" altLang="en-US"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a:solidFill>
                            <a:srgbClr val="000000"/>
                          </a:solidFill>
                          <a:effectLst/>
                          <a:latin typeface="+mn-lt"/>
                          <a:ea typeface="宋体" panose="02010600030101010101" pitchFamily="2" charset="-122"/>
                        </a:rPr>
                        <a:t>Revised SID on AIML management phase 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200" kern="1200" dirty="0" err="1">
                          <a:solidFill>
                            <a:schemeClr val="tx1"/>
                          </a:solidFill>
                          <a:effectLst/>
                          <a:latin typeface="+mn-lt"/>
                          <a:ea typeface="+mn-ea"/>
                          <a:cs typeface="Arial" panose="020B0604020202020204" pitchFamily="34" charset="0"/>
                        </a:rPr>
                        <a:t>Downscoping</a:t>
                      </a:r>
                      <a:r>
                        <a:rPr lang="en-US" altLang="zh-CN" sz="1200" kern="1200" dirty="0">
                          <a:solidFill>
                            <a:schemeClr val="tx1"/>
                          </a:solidFill>
                          <a:effectLst/>
                          <a:latin typeface="+mn-lt"/>
                          <a:ea typeface="+mn-ea"/>
                          <a:cs typeface="Arial" panose="020B0604020202020204" pitchFamily="34" charset="0"/>
                        </a:rPr>
                        <a:t> study, remove management support to SA1 and SA6. </a:t>
                      </a:r>
                    </a:p>
                    <a:p>
                      <a:pPr marL="0" marR="0" lvl="0" indent="0" algn="l" defTabSz="1219170" rtl="0" eaLnBrk="1" fontAlgn="t"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69426131"/>
                  </a:ext>
                </a:extLst>
              </a:tr>
              <a:tr h="413390">
                <a:tc>
                  <a:txBody>
                    <a:bodyPr/>
                    <a:lstStyle/>
                    <a:p>
                      <a:pPr algn="l" fontAlgn="t"/>
                      <a:r>
                        <a:rPr lang="en-US" sz="1200" b="0" i="0" u="none" strike="noStrike">
                          <a:solidFill>
                            <a:srgbClr val="000000"/>
                          </a:solidFill>
                          <a:effectLst/>
                          <a:latin typeface="+mn-lt"/>
                          <a:ea typeface="宋体" panose="02010600030101010101" pitchFamily="2" charset="-122"/>
                        </a:rPr>
                        <a:t>SP-241568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a:solidFill>
                            <a:srgbClr val="000000"/>
                          </a:solidFill>
                          <a:effectLst/>
                          <a:latin typeface="+mn-lt"/>
                          <a:ea typeface="宋体" panose="02010600030101010101" pitchFamily="2" charset="-122"/>
                        </a:rPr>
                        <a:t>SID revised</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prstClr val="black"/>
                          </a:solidFill>
                          <a:effectLst/>
                          <a:uLnTx/>
                          <a:uFillTx/>
                          <a:latin typeface="+mn-lt"/>
                          <a:ea typeface="宋体" panose="02010600030101010101" pitchFamily="2" charset="-122"/>
                          <a:cs typeface="Arial" panose="020B0604020202020204" pitchFamily="34" charset="0"/>
                        </a:rPr>
                        <a:t>Rel-19</a:t>
                      </a:r>
                      <a:endParaRPr kumimoji="0" lang="zh-CN" altLang="en-US"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a:solidFill>
                            <a:srgbClr val="000000"/>
                          </a:solidFill>
                          <a:effectLst/>
                          <a:latin typeface="+mn-lt"/>
                          <a:ea typeface="宋体" panose="02010600030101010101" pitchFamily="2" charset="-122"/>
                        </a:rPr>
                        <a:t>Revised SID on energy efficiency and energy saving aspects of 5G networks and services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kern="1200" dirty="0" err="1">
                          <a:solidFill>
                            <a:schemeClr val="tx1"/>
                          </a:solidFill>
                          <a:effectLst/>
                          <a:latin typeface="+mn-lt"/>
                          <a:ea typeface="+mn-ea"/>
                          <a:cs typeface="Arial" panose="020B0604020202020204" pitchFamily="34" charset="0"/>
                        </a:rPr>
                        <a:t>Downscoping</a:t>
                      </a:r>
                      <a:r>
                        <a:rPr lang="en-US" sz="1200" kern="1200" dirty="0">
                          <a:solidFill>
                            <a:schemeClr val="tx1"/>
                          </a:solidFill>
                          <a:effectLst/>
                          <a:latin typeface="+mn-lt"/>
                          <a:ea typeface="+mn-ea"/>
                          <a:cs typeface="Arial" panose="020B0604020202020204" pitchFamily="34" charset="0"/>
                        </a:rPr>
                        <a:t> study, remove the management support to RAN EE in Rel-19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31469362"/>
                  </a:ext>
                </a:extLst>
              </a:tr>
              <a:tr h="413390">
                <a:tc>
                  <a:txBody>
                    <a:bodyPr/>
                    <a:lstStyle/>
                    <a:p>
                      <a:pPr algn="l" fontAlgn="t"/>
                      <a:r>
                        <a:rPr lang="en-US" sz="1200" b="0" i="0" u="none" strike="noStrike">
                          <a:solidFill>
                            <a:srgbClr val="000000"/>
                          </a:solidFill>
                          <a:effectLst/>
                          <a:latin typeface="+mn-lt"/>
                          <a:ea typeface="宋体" panose="02010600030101010101" pitchFamily="2" charset="-122"/>
                        </a:rPr>
                        <a:t>SP-241569</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a:solidFill>
                            <a:srgbClr val="000000"/>
                          </a:solidFill>
                          <a:effectLst/>
                          <a:latin typeface="+mn-lt"/>
                          <a:ea typeface="宋体" panose="02010600030101010101" pitchFamily="2" charset="-122"/>
                        </a:rPr>
                        <a:t>SID revised</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prstClr val="black"/>
                          </a:solidFill>
                          <a:effectLst/>
                          <a:uLnTx/>
                          <a:uFillTx/>
                          <a:latin typeface="+mn-lt"/>
                          <a:ea typeface="宋体" panose="02010600030101010101" pitchFamily="2" charset="-122"/>
                          <a:cs typeface="Arial" panose="020B0604020202020204" pitchFamily="34" charset="0"/>
                        </a:rPr>
                        <a:t>Rel-19</a:t>
                      </a:r>
                      <a:endParaRPr kumimoji="0" lang="zh-CN" altLang="en-US"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rgbClr val="000000"/>
                          </a:solidFill>
                          <a:effectLst/>
                          <a:latin typeface="+mn-lt"/>
                          <a:ea typeface="宋体" panose="02010600030101010101" pitchFamily="2" charset="-122"/>
                        </a:rPr>
                        <a:t>Revised SID on Service Based Management Architecture enhancement phase 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kern="1200" dirty="0" err="1">
                          <a:solidFill>
                            <a:schemeClr val="tx1"/>
                          </a:solidFill>
                          <a:effectLst/>
                          <a:latin typeface="+mn-lt"/>
                          <a:ea typeface="+mn-ea"/>
                          <a:cs typeface="Arial" panose="020B0604020202020204" pitchFamily="34" charset="0"/>
                        </a:rPr>
                        <a:t>Downscoping</a:t>
                      </a:r>
                      <a:r>
                        <a:rPr lang="en-US" sz="1200" kern="1200" dirty="0">
                          <a:solidFill>
                            <a:schemeClr val="tx1"/>
                          </a:solidFill>
                          <a:effectLst/>
                          <a:latin typeface="+mn-lt"/>
                          <a:ea typeface="+mn-ea"/>
                          <a:cs typeface="Arial" panose="020B0604020202020204" pitchFamily="34" charset="0"/>
                        </a:rPr>
                        <a:t> study, remove the study for generic mechanism and common data type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95554892"/>
                  </a:ext>
                </a:extLst>
              </a:tr>
              <a:tr h="413390">
                <a:tc>
                  <a:txBody>
                    <a:bodyPr/>
                    <a:lstStyle/>
                    <a:p>
                      <a:pPr algn="l" fontAlgn="t"/>
                      <a:r>
                        <a:rPr lang="en-US" sz="1200" b="0" i="0" u="none" strike="noStrike" dirty="0">
                          <a:solidFill>
                            <a:srgbClr val="000000"/>
                          </a:solidFill>
                          <a:effectLst/>
                          <a:latin typeface="+mn-lt"/>
                          <a:ea typeface="宋体" panose="02010600030101010101" pitchFamily="2" charset="-122"/>
                        </a:rPr>
                        <a:t>SP-241570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rgbClr val="000000"/>
                          </a:solidFill>
                          <a:effectLst/>
                          <a:latin typeface="+mn-lt"/>
                          <a:ea typeface="宋体" panose="02010600030101010101" pitchFamily="2" charset="-122"/>
                        </a:rPr>
                        <a:t>SID revised</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219170" rtl="0" eaLnBrk="1" fontAlgn="t"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rPr>
                        <a:t>Rel-19</a:t>
                      </a:r>
                      <a:endParaRPr kumimoji="0" lang="zh-CN" altLang="en-US" sz="1200" b="0" i="0" u="none" strike="noStrike" kern="1200" cap="none" spc="0" normalizeH="0" baseline="0" noProof="0" dirty="0">
                        <a:ln>
                          <a:noFill/>
                        </a:ln>
                        <a:solidFill>
                          <a:prstClr val="black"/>
                        </a:solidFill>
                        <a:effectLst/>
                        <a:uLnTx/>
                        <a:uFillTx/>
                        <a:latin typeface="+mn-lt"/>
                        <a:ea typeface="宋体" panose="02010600030101010101" pitchFamily="2" charset="-122"/>
                        <a:cs typeface="Arial" panose="020B0604020202020204" pitchFamily="34" charset="0"/>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algn="l" fontAlgn="t"/>
                      <a:r>
                        <a:rPr lang="en-US" sz="1200" b="0" i="0" u="none" strike="noStrike" dirty="0">
                          <a:solidFill>
                            <a:srgbClr val="000000"/>
                          </a:solidFill>
                          <a:effectLst/>
                          <a:latin typeface="+mn-lt"/>
                          <a:ea typeface="宋体" panose="02010600030101010101" pitchFamily="2" charset="-122"/>
                        </a:rPr>
                        <a:t>Revised SID on Enhanced OAM for management exposure to external consumers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200" kern="1200" dirty="0" err="1">
                          <a:solidFill>
                            <a:schemeClr val="tx1"/>
                          </a:solidFill>
                          <a:effectLst/>
                          <a:latin typeface="+mn-lt"/>
                          <a:ea typeface="+mn-ea"/>
                          <a:cs typeface="Arial" panose="020B0604020202020204" pitchFamily="34" charset="0"/>
                        </a:rPr>
                        <a:t>Downscoping</a:t>
                      </a:r>
                      <a:r>
                        <a:rPr lang="en-US" sz="1200" kern="1200" dirty="0">
                          <a:solidFill>
                            <a:schemeClr val="tx1"/>
                          </a:solidFill>
                          <a:effectLst/>
                          <a:latin typeface="+mn-lt"/>
                          <a:ea typeface="+mn-ea"/>
                          <a:cs typeface="Arial" panose="020B0604020202020204" pitchFamily="34" charset="0"/>
                        </a:rPr>
                        <a:t> study, remove exposure study to network slicing.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86088294"/>
                  </a:ext>
                </a:extLst>
              </a:tr>
            </a:tbl>
          </a:graphicData>
        </a:graphic>
      </p:graphicFrame>
      <p:sp>
        <p:nvSpPr>
          <p:cNvPr id="4" name="TextBox 3">
            <a:extLst>
              <a:ext uri="{FF2B5EF4-FFF2-40B4-BE49-F238E27FC236}">
                <a16:creationId xmlns:a16="http://schemas.microsoft.com/office/drawing/2014/main" id="{F2B0C397-284B-4A7E-8254-12F2BA0EE276}"/>
              </a:ext>
            </a:extLst>
          </p:cNvPr>
          <p:cNvSpPr txBox="1"/>
          <p:nvPr/>
        </p:nvSpPr>
        <p:spPr>
          <a:xfrm>
            <a:off x="573206" y="1050878"/>
            <a:ext cx="3898247" cy="292388"/>
          </a:xfrm>
          <a:prstGeom prst="rect">
            <a:avLst/>
          </a:prstGeom>
          <a:noFill/>
        </p:spPr>
        <p:txBody>
          <a:bodyPr wrap="none" rtlCol="0">
            <a:spAutoFit/>
          </a:bodyPr>
          <a:lstStyle/>
          <a:p>
            <a:r>
              <a:rPr lang="en-US" altLang="zh-CN" b="1" dirty="0">
                <a:solidFill>
                  <a:srgbClr val="FF0000"/>
                </a:solidFill>
                <a:latin typeface="+mn-lt"/>
              </a:rPr>
              <a:t>6</a:t>
            </a:r>
            <a:r>
              <a:rPr lang="en-US" altLang="zh-CN" b="1" dirty="0">
                <a:latin typeface="+mn-lt"/>
              </a:rPr>
              <a:t> revised OAM study/work items sent for SA approval</a:t>
            </a:r>
            <a:endParaRPr lang="zh-CN" altLang="en-US" b="1" dirty="0">
              <a:latin typeface="+mn-lt"/>
            </a:endParaRPr>
          </a:p>
        </p:txBody>
      </p:sp>
    </p:spTree>
    <p:extLst>
      <p:ext uri="{BB962C8B-B14F-4D97-AF65-F5344CB8AC3E}">
        <p14:creationId xmlns:p14="http://schemas.microsoft.com/office/powerpoint/2010/main" val="4274135752"/>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8EFD60F-3529-4261-B094-766615A3369C}">
  <ds:schemaRefs>
    <ds:schemaRef ds:uri="http://schemas.microsoft.com/sharepoint/v3/contenttype/forms"/>
  </ds:schemaRefs>
</ds:datastoreItem>
</file>

<file path=customXml/itemProps2.xml><?xml version="1.0" encoding="utf-8"?>
<ds:datastoreItem xmlns:ds="http://schemas.openxmlformats.org/officeDocument/2006/customXml" ds:itemID="{613C568A-0C46-4592-BB68-CDB41342D77A}">
  <ds:schemaRefs>
    <ds:schemaRef ds:uri="http://purl.org/dc/dcmitype/"/>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6f846979-0e6f-42ff-8b87-e1893efeda99"/>
    <ds:schemaRef ds:uri="http://schemas.microsoft.com/office/2006/metadata/properties"/>
    <ds:schemaRef ds:uri="http://www.w3.org/XML/1998/namespace"/>
    <ds:schemaRef ds:uri="http://purl.org/dc/elements/1.1/"/>
  </ds:schemaRefs>
</ds:datastoreItem>
</file>

<file path=customXml/itemProps3.xml><?xml version="1.0" encoding="utf-8"?>
<ds:datastoreItem xmlns:ds="http://schemas.openxmlformats.org/officeDocument/2006/customXml" ds:itemID="{CA0C5451-E459-4FFF-ABEC-04BA6559BC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30685</TotalTime>
  <Words>15402</Words>
  <Application>Microsoft Office PowerPoint</Application>
  <PresentationFormat>Widescreen</PresentationFormat>
  <Paragraphs>3093</Paragraphs>
  <Slides>75</Slides>
  <Notes>5</Notes>
  <HiddenSlides>0</HiddenSlides>
  <MMClips>0</MMClips>
  <ScaleCrop>false</ScaleCrop>
  <HeadingPairs>
    <vt:vector size="6" baseType="variant">
      <vt:variant>
        <vt:lpstr>Fonts Used</vt:lpstr>
      </vt:variant>
      <vt:variant>
        <vt:i4>19</vt:i4>
      </vt:variant>
      <vt:variant>
        <vt:lpstr>Theme</vt:lpstr>
      </vt:variant>
      <vt:variant>
        <vt:i4>1</vt:i4>
      </vt:variant>
      <vt:variant>
        <vt:lpstr>Slide Titles</vt:lpstr>
      </vt:variant>
      <vt:variant>
        <vt:i4>75</vt:i4>
      </vt:variant>
    </vt:vector>
  </HeadingPairs>
  <TitlesOfParts>
    <vt:vector size="95" baseType="lpstr">
      <vt:lpstr>Aptos</vt:lpstr>
      <vt:lpstr>Arial </vt:lpstr>
      <vt:lpstr>Batang</vt:lpstr>
      <vt:lpstr>Kartika</vt:lpstr>
      <vt:lpstr>맑은 고딕</vt:lpstr>
      <vt:lpstr>Microsoft YaHei UI</vt:lpstr>
      <vt:lpstr>Montserrat</vt:lpstr>
      <vt:lpstr>MS PGothic</vt:lpstr>
      <vt:lpstr>MS PGothic</vt:lpstr>
      <vt:lpstr>PMingLiU</vt:lpstr>
      <vt:lpstr>等线</vt:lpstr>
      <vt:lpstr>SimSun</vt:lpstr>
      <vt:lpstr>SimSun</vt:lpstr>
      <vt:lpstr>微软雅黑</vt:lpstr>
      <vt:lpstr>Arial</vt:lpstr>
      <vt:lpstr>Calibri</vt:lpstr>
      <vt:lpstr>Times New Roman</vt:lpstr>
      <vt:lpstr>Wingdings</vt:lpstr>
      <vt:lpstr>Wingdings 3</vt:lpstr>
      <vt:lpstr>Office Theme</vt:lpstr>
      <vt:lpstr>    SA5 Status Report to SA#106    </vt:lpstr>
      <vt:lpstr>SA5 leadership</vt:lpstr>
      <vt:lpstr>Contents</vt:lpstr>
      <vt:lpstr>SA5 general information since SA#105</vt:lpstr>
      <vt:lpstr>Report of SA5 CH SWG Assessment</vt:lpstr>
      <vt:lpstr>SA5 meeting statistics (2023/2024) </vt:lpstr>
      <vt:lpstr>SA5 meeting statistics (Rel-19 OAM TUs) </vt:lpstr>
      <vt:lpstr>PowerPoint Presentation</vt:lpstr>
      <vt:lpstr>PowerPoint Presentation</vt:lpstr>
      <vt:lpstr>Overview of Rel-19 SA5 OAM topics</vt:lpstr>
      <vt:lpstr>PowerPoint Presentation</vt:lpstr>
      <vt:lpstr>Update of SA5 Rel-19 OAM ongoing WI/SI progress</vt:lpstr>
      <vt:lpstr>Update of SA5 Rel-19 CH ongoing WI/SI progress</vt:lpstr>
      <vt:lpstr>PowerPoint Presentation</vt:lpstr>
      <vt:lpstr>PowerPoint Presentation</vt:lpstr>
      <vt:lpstr>PowerPoint Presentation</vt:lpstr>
      <vt:lpstr>PowerPoint Presentation</vt:lpstr>
      <vt:lpstr>PowerPoint Presentation</vt:lpstr>
      <vt:lpstr>Detailed Rel-20 time plan with 5GA/6G</vt:lpstr>
      <vt:lpstr>SA5 Rel-20 capacity summary </vt:lpstr>
      <vt:lpstr>TU allocation portion of 5GA part/6G part in Rel-20</vt:lpstr>
      <vt:lpstr>Potential Rel-20 management features workshop (planned)</vt:lpstr>
      <vt:lpstr>SA5 Liaisons to SA</vt:lpstr>
      <vt:lpstr>TRs / TSs to SA#106 for information/approval </vt:lpstr>
      <vt:lpstr>List of SA5 CR pack to SA#106</vt:lpstr>
      <vt:lpstr>Management and Orchestration</vt:lpstr>
      <vt:lpstr>1. AIML：Study on AI/ML management - phase 2</vt:lpstr>
      <vt:lpstr>2. MDA：Study on Management Data Analytics (MDA) – Phase 3</vt:lpstr>
      <vt:lpstr>3. IDM: Study on intent driven management services for mobile network phase 3</vt:lpstr>
      <vt:lpstr>4. CCL: Study on closed control loop management</vt:lpstr>
      <vt:lpstr>5. NDT: Study on management aspects of Network Digital Twin</vt:lpstr>
      <vt:lpstr>6. CMO: Study on Cloud Aspects of Management and Orchestration</vt:lpstr>
      <vt:lpstr>7. MSEC: Study on Enablers for Security Monitoring </vt:lpstr>
      <vt:lpstr>8. SBMA: Study on Service Based Management Architecture enhancement phase 3 </vt:lpstr>
      <vt:lpstr>9. PTM: Management of planned configurations  </vt:lpstr>
      <vt:lpstr>10. MADCOL: Data management phase 2 </vt:lpstr>
      <vt:lpstr>11. SREP: Data management regarding subscriptions and reporting</vt:lpstr>
      <vt:lpstr>12. PM: 5G performance measurements and KPIs phase 4</vt:lpstr>
      <vt:lpstr>13. AdNRM: 5G Advanced NRM features phase 3  </vt:lpstr>
      <vt:lpstr>14. TMQ: Subscriber and Equipment Trace and QoE collection management</vt:lpstr>
      <vt:lpstr>15. NTNM: Study on Management Aspects of NTN Phase 2</vt:lpstr>
      <vt:lpstr>16. IABM: Study on management of IAB nodes </vt:lpstr>
      <vt:lpstr>17. RedcapM: Study on management aspects of RedCap feature  </vt:lpstr>
      <vt:lpstr>18. NWDAFM: Enhancement of Management Aspects related to NWDAF Phase 2  </vt:lpstr>
      <vt:lpstr>19. NSM: Study on Management of Network Sharing Phase3  </vt:lpstr>
      <vt:lpstr>20. EE: Rel-19 - Study on energy efficiency and energy saving aspects of 5G networks and services</vt:lpstr>
      <vt:lpstr>21. Mexpo: Study on Enhanced OAM for management exposure to external consumers</vt:lpstr>
      <vt:lpstr>22. MonstraM: Management for MonStra</vt:lpstr>
      <vt:lpstr>Charging</vt:lpstr>
      <vt:lpstr>PowerPoint Presentation</vt:lpstr>
      <vt:lpstr>Charging (CH) WIs/SIs</vt:lpstr>
      <vt:lpstr>1. CHSEG: WID on CHF Segmentation</vt:lpstr>
      <vt:lpstr>2. RAGCH: WID on Charging Aspects of Ranging and Sidelink Positioning</vt:lpstr>
      <vt:lpstr>3. EESCH: WID on charging aspects for energy efficiency of 5G</vt:lpstr>
      <vt:lpstr>4. NSCH: WID on charging enhancement for indirect network sharing</vt:lpstr>
      <vt:lpstr>5. PROCH: WID on Charging Aspects for 5G ProSe Ph3</vt:lpstr>
      <vt:lpstr>6. SATCH: Study (FS_5GSAT_CH_Ph3)</vt:lpstr>
      <vt:lpstr>7. CAPCH: Study (FS_CAPIF_Ph2_CH)</vt:lpstr>
      <vt:lpstr>8. RTCCH: Study (FS_NG_RTC_Ph2_CH)</vt:lpstr>
      <vt:lpstr>9. UASCH: Study (FS_UAS_Ph2_CH)</vt:lpstr>
      <vt:lpstr>PowerPoint Presentation</vt:lpstr>
      <vt:lpstr>Thank you!</vt:lpstr>
      <vt:lpstr>General information  (time plan/meeting plan/forge)</vt:lpstr>
      <vt:lpstr>PowerPoint Presentation</vt:lpstr>
      <vt:lpstr>3GPP SA &amp; SA5 meeting calendar (2024)</vt:lpstr>
      <vt:lpstr>3GPP SA &amp; SA5 meeting calendar (2025)</vt:lpstr>
      <vt:lpstr>3GPP SA &amp; SA5 meeting calendar (2026)</vt:lpstr>
      <vt:lpstr>Rel-19 SA5 Summary Information in forge</vt:lpstr>
      <vt:lpstr>TU planning</vt:lpstr>
      <vt:lpstr>SA5 calendar with OAM TU (one track) </vt:lpstr>
      <vt:lpstr>Rel-19 TU Budget for SA5 OAM</vt:lpstr>
      <vt:lpstr>SA5 Rel-19 OAM TU planning (Jan.2024~Sep.2025)</vt:lpstr>
      <vt:lpstr>SA5 calendar with CH TU (one track) </vt:lpstr>
      <vt:lpstr>TU Budget for SA5 CH</vt:lpstr>
      <vt:lpstr>SA5 Rel-19 CH TU planning (May.2024~Sep.2025)</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ZL</cp:lastModifiedBy>
  <cp:revision>1387</cp:revision>
  <dcterms:created xsi:type="dcterms:W3CDTF">2019-03-13T01:38:36Z</dcterms:created>
  <dcterms:modified xsi:type="dcterms:W3CDTF">2024-12-03T20:17:21Z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(3)3cuNy35AII3gNQ1hjFdEIciNIz4qhb9Z+8vRlofQ4zmacHeelAPpNVYyz0TTl48SGzew2500
18PRUKdXGxDsd8f4l+YOj3U3Hi1jBWUwhLwrSb/z1bJ2Mtk+lTbGdmyAHZLKGdEHZ6lY8yYV
xfGJhNuoUuWjHWY4G7UyeMbxFytWW8fcwBNW6khIzdYDdpbmcHv7lV6HGR2sbwAJ295feVXY
mXfGIEynmf1HNcdxR7</vt:lpwstr>
  </property>
  <property fmtid="{D5CDD505-2E9C-101B-9397-08002B2CF9AE}" pid="4" name="_2015_ms_pID_7253431">
    <vt:lpwstr>4/jpZpG3Z1XiumQN0zPBQseOy3Xx+UtX1wgm5noWYfjtTncipQxYLo
33duCVh3iIXX9J8r3wCidv90NafTd2ZuG71sIQy+ACFHtuHy5l+fjA4iSWiqbmWRcuqyMc/0
vUowxnAciu/x6cwXnBsQcWMQ4JebAkQgCVdzp8tKwZlu0D8Knyqw+6Jww6/joHkSoZ4ai06N
lM4ILmFGPZgJafjUlBvokoLJaSGYjA+/MqAK</vt:lpwstr>
  </property>
  <property fmtid="{D5CDD505-2E9C-101B-9397-08002B2CF9AE}" pid="5" name="_2015_ms_pID_7253432">
    <vt:lpwstr>5g==</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1700623718</vt:lpwstr>
  </property>
</Properties>
</file>