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2" r:id="rId6"/>
    <p:sldId id="369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324" autoAdjust="0"/>
    <p:restoredTop sz="96176" autoAdjust="0"/>
  </p:normalViewPr>
  <p:slideViewPr>
    <p:cSldViewPr snapToGrid="0">
      <p:cViewPr varScale="1">
        <p:scale>
          <a:sx n="82" d="100"/>
          <a:sy n="82" d="100"/>
        </p:scale>
        <p:origin x="102" y="7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662" y="1532590"/>
            <a:ext cx="9224158" cy="467838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en-US" sz="4400" dirty="0">
                <a:latin typeface="+mn-lt"/>
              </a:rPr>
              <a:t>SA WG4 Rel-20 capacity information</a:t>
            </a:r>
            <a:br>
              <a:rPr lang="en-GB" altLang="en-US" sz="3200" dirty="0">
                <a:latin typeface="+mn-lt"/>
              </a:rPr>
            </a:br>
            <a:br>
              <a:rPr lang="en-GB" altLang="en-US" sz="3200" dirty="0">
                <a:latin typeface="+mn-lt"/>
              </a:rPr>
            </a:br>
            <a:r>
              <a:rPr lang="en-GB" altLang="en-US" sz="3200" dirty="0">
                <a:latin typeface="+mn-lt"/>
              </a:rPr>
              <a:t>Source: SA WG4</a:t>
            </a:r>
            <a:br>
              <a:rPr lang="en-GB" altLang="en-US" sz="3200" dirty="0">
                <a:latin typeface="+mn-lt"/>
              </a:rPr>
            </a:br>
            <a:r>
              <a:rPr lang="en-GB" altLang="en-US" sz="3200" dirty="0" err="1">
                <a:latin typeface="+mn-lt"/>
              </a:rPr>
              <a:t>Tdoc</a:t>
            </a:r>
            <a:r>
              <a:rPr lang="en-GB" altLang="en-US" sz="3200" dirty="0">
                <a:latin typeface="+mn-lt"/>
              </a:rPr>
              <a:t> SP-241458</a:t>
            </a:r>
            <a:br>
              <a:rPr lang="en-GB" altLang="en-US" sz="3200" dirty="0">
                <a:latin typeface="+mn-lt"/>
              </a:rPr>
            </a:br>
            <a:br>
              <a:rPr lang="en-GB" altLang="en-US" sz="3200" dirty="0">
                <a:latin typeface="+mn-lt"/>
              </a:rPr>
            </a:br>
            <a:r>
              <a:rPr lang="en-GB" altLang="en-US" sz="3200" dirty="0">
                <a:latin typeface="+mn-lt"/>
              </a:rPr>
              <a:t>SA#106, Madrid, Spain, 10-13 December 2024</a:t>
            </a:r>
            <a:br>
              <a:rPr lang="sv-SE" altLang="sv-SE" sz="3200" dirty="0">
                <a:latin typeface="+mn-lt"/>
              </a:rPr>
            </a:br>
            <a:br>
              <a:rPr lang="en-GB" altLang="en-US" sz="3200" dirty="0">
                <a:latin typeface="+mn-lt"/>
              </a:rPr>
            </a:br>
            <a:endParaRPr lang="en-GB" altLang="en-US" sz="3200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 5G-Advanced in Rel-20 Workshop will take place during TSG SA#106 on 10 and 11 December 2024.</a:t>
            </a:r>
          </a:p>
          <a:p>
            <a:r>
              <a:rPr lang="en-US" altLang="en-US" sz="2000" dirty="0"/>
              <a:t>Agenda:</a:t>
            </a:r>
          </a:p>
          <a:p>
            <a:endParaRPr lang="en-US" altLang="en-US" sz="2000" dirty="0"/>
          </a:p>
          <a:p>
            <a:endParaRPr lang="en-US" altLang="en-US" sz="2000" dirty="0"/>
          </a:p>
          <a:p>
            <a:endParaRPr lang="en-US" altLang="en-US" sz="2000" dirty="0"/>
          </a:p>
          <a:p>
            <a:endParaRPr lang="en-US" altLang="en-US" sz="2000" dirty="0"/>
          </a:p>
          <a:p>
            <a:endParaRPr lang="en-US" altLang="en-US" sz="2000" dirty="0"/>
          </a:p>
          <a:p>
            <a:r>
              <a:rPr lang="en-US" altLang="en-US" sz="2000" dirty="0"/>
              <a:t> SA WG input is required on WG capacity for Rel-20</a:t>
            </a:r>
          </a:p>
          <a:p>
            <a:r>
              <a:rPr lang="en-US" altLang="en-US" sz="2000" dirty="0"/>
              <a:t> The next slide is the input as requested. It is based on Rel-20 planning and SA4 current ways of working. No discussion yet occurred on the work split between 5GA and FS_6G parts. Hence the capacity is for Rel-20 as a whole.</a:t>
            </a:r>
          </a:p>
          <a:p>
            <a:endParaRPr lang="en-US" altLang="en-US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A3528BF-0257-B754-A86F-5C53071046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361085"/>
              </p:ext>
            </p:extLst>
          </p:nvPr>
        </p:nvGraphicFramePr>
        <p:xfrm>
          <a:off x="2301042" y="2318613"/>
          <a:ext cx="7399020" cy="2051304"/>
        </p:xfrm>
        <a:graphic>
          <a:graphicData uri="http://schemas.openxmlformats.org/drawingml/2006/table">
            <a:tbl>
              <a:tblPr/>
              <a:tblGrid>
                <a:gridCol w="1169670">
                  <a:extLst>
                    <a:ext uri="{9D8B030D-6E8A-4147-A177-3AD203B41FA5}">
                      <a16:colId xmlns:a16="http://schemas.microsoft.com/office/drawing/2014/main" val="3076793012"/>
                    </a:ext>
                  </a:extLst>
                </a:gridCol>
                <a:gridCol w="6229350">
                  <a:extLst>
                    <a:ext uri="{9D8B030D-6E8A-4147-A177-3AD203B41FA5}">
                      <a16:colId xmlns:a16="http://schemas.microsoft.com/office/drawing/2014/main" val="33225960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5G-Adv in Rel-20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384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22.1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General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358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5G-Adv in Rel-20 planning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9801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Incoming LSs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593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22.1.3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673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Input Documents to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0324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WG1 inputs on Rel-20 status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9651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 dirty="0">
                          <a:solidFill>
                            <a:srgbClr val="00206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22.2.2</a:t>
                      </a:r>
                      <a:endParaRPr lang="en-US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WGs inputs on WG capacity for Rel-20 (e.g., TU Budget, Max# of SIDs/WIDs, Max size per SID/WID)</a:t>
                      </a:r>
                      <a:endParaRPr lang="en-US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01707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22.2.3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3GPP Member/MRP/other contributions on Rel-20 views/priority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335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Output of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95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22.3.1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High-level summary report from the WS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48095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22.3.2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Identify the Core and Miscellaneous Rel-20 items/direction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093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266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SA4 Rel-20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SA4 capacity:</a:t>
            </a:r>
          </a:p>
          <a:p>
            <a:pPr lvl="1"/>
            <a:r>
              <a:rPr lang="en-US" sz="1800" dirty="0"/>
              <a:t>Max </a:t>
            </a:r>
            <a:r>
              <a:rPr lang="en-US" altLang="en-US" sz="1800" dirty="0"/>
              <a:t>TUs: 147</a:t>
            </a:r>
          </a:p>
          <a:p>
            <a:pPr lvl="1"/>
            <a:r>
              <a:rPr lang="en-US" altLang="en-US" sz="1800" dirty="0"/>
              <a:t>Max number of SIs/WIs: 16 – 25</a:t>
            </a:r>
          </a:p>
          <a:p>
            <a:pPr lvl="2"/>
            <a:r>
              <a:rPr lang="en-US" altLang="en-US" sz="1400" dirty="0"/>
              <a:t>Note: one feature might result in up to 3 WI/SI: study, stage 2, stage 3, and counted separately</a:t>
            </a:r>
          </a:p>
          <a:p>
            <a:pPr lvl="1"/>
            <a:r>
              <a:rPr lang="en-US" altLang="en-US" sz="1800" dirty="0"/>
              <a:t>Max TUs per Feature: not defined</a:t>
            </a:r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Start: September 2025, End: March 2027 (18 months)</a:t>
            </a:r>
          </a:p>
          <a:p>
            <a:pPr lvl="1"/>
            <a:r>
              <a:rPr lang="en-US" altLang="en-US" sz="1800" dirty="0"/>
              <a:t>Number of meetings: 7</a:t>
            </a:r>
          </a:p>
          <a:p>
            <a:pPr lvl="1"/>
            <a:r>
              <a:rPr lang="en-US" altLang="en-US" sz="1800" dirty="0"/>
              <a:t>Expected total TUs per meeting (for all releases): 27</a:t>
            </a:r>
          </a:p>
          <a:p>
            <a:pPr lvl="1"/>
            <a:r>
              <a:rPr lang="en-US" altLang="en-US" sz="1800" dirty="0"/>
              <a:t>Total TUs (for all releases): 189</a:t>
            </a:r>
          </a:p>
          <a:p>
            <a:pPr lvl="1"/>
            <a:r>
              <a:rPr lang="en-US" altLang="en-US" sz="1800" dirty="0"/>
              <a:t>TUs for maintenance of past releases: 28 (4 TUs per meeting)</a:t>
            </a:r>
          </a:p>
          <a:p>
            <a:pPr lvl="1"/>
            <a:r>
              <a:rPr lang="en-US" altLang="en-US" sz="1800" dirty="0"/>
              <a:t>TUs for Rel-20 alignment with other WGs: 14 (2 TUs per meeting)</a:t>
            </a:r>
          </a:p>
          <a:p>
            <a:pPr lvl="1"/>
            <a:r>
              <a:rPr lang="en-US" altLang="en-US" sz="1800" dirty="0"/>
              <a:t>Guidance for max. simultaneous SIs/WIs = 16</a:t>
            </a:r>
          </a:p>
          <a:p>
            <a:pPr lvl="1"/>
            <a:r>
              <a:rPr lang="en-US" altLang="en-US" sz="1800" dirty="0"/>
              <a:t>This capacity is for Rel-20 and doesn’t indicate the workload split between 5GA and FS_6G parts</a:t>
            </a:r>
          </a:p>
        </p:txBody>
      </p:sp>
    </p:spTree>
    <p:extLst>
      <p:ext uri="{BB962C8B-B14F-4D97-AF65-F5344CB8AC3E}">
        <p14:creationId xmlns:p14="http://schemas.microsoft.com/office/powerpoint/2010/main" val="23108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8131</TotalTime>
  <Words>358</Words>
  <Application>Microsoft Office PowerPoint</Application>
  <PresentationFormat>Widescreen</PresentationFormat>
  <Paragraphs>50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SA WG4 Rel-20 capacity information  Source: SA WG4 Tdoc SP-241458  SA#106, Madrid, Spain, 10-13 December 2024  </vt:lpstr>
      <vt:lpstr>Introduction</vt:lpstr>
      <vt:lpstr>SA4 Rel-20 capacity summary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Gabin, Frederic</cp:lastModifiedBy>
  <cp:revision>710</cp:revision>
  <dcterms:created xsi:type="dcterms:W3CDTF">2010-02-05T13:52:04Z</dcterms:created>
  <dcterms:modified xsi:type="dcterms:W3CDTF">2024-11-29T15:19:44Z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