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1264" r:id="rId6"/>
    <p:sldId id="363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>
        <p:scale>
          <a:sx n="70" d="100"/>
          <a:sy n="70" d="100"/>
        </p:scale>
        <p:origin x="31" y="2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135AD0-F4F9-4D9C-B670-A55C43C0EC7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1067" y="1143000"/>
            <a:ext cx="11205504" cy="4892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7673820-086A-C449-BB47-0BE80AAAD5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</a:p>
        </p:txBody>
      </p:sp>
    </p:spTree>
    <p:extLst>
      <p:ext uri="{BB962C8B-B14F-4D97-AF65-F5344CB8AC3E}">
        <p14:creationId xmlns:p14="http://schemas.microsoft.com/office/powerpoint/2010/main" val="5605568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8200" y="36514"/>
            <a:ext cx="470586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>
              <a:spcAft>
                <a:spcPts val="900"/>
              </a:spcAft>
              <a:tabLst>
                <a:tab pos="9360000" algn="r"/>
              </a:tabLst>
            </a:pPr>
            <a:r>
              <a:rPr lang="en-GB" sz="1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TSG SA Meeting SA#106	</a:t>
            </a:r>
            <a:endParaRPr lang="en-GB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900"/>
              </a:spcAft>
              <a:tabLst>
                <a:tab pos="6120130" algn="r"/>
              </a:tabLst>
            </a:pPr>
            <a:r>
              <a:rPr lang="en-GB" sz="1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10 - 13 December, 2024, Madrid, Spain</a:t>
            </a:r>
            <a:endParaRPr lang="en-GB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5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5G Advanced Priorities for AT&amp;T in Release 20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AT&amp;T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SP-241449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4588" y="102638"/>
            <a:ext cx="12899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400" b="1" dirty="0">
                <a:solidFill>
                  <a:srgbClr val="0000FF"/>
                </a:solidFill>
                <a:latin typeface="Arial "/>
              </a:rPr>
              <a:t>SP-241449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2E8D14D-417F-85E6-E346-06A0A5CC0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728" y="514350"/>
            <a:ext cx="11204318" cy="597702"/>
          </a:xfrm>
        </p:spPr>
        <p:txBody>
          <a:bodyPr/>
          <a:lstStyle/>
          <a:p>
            <a:r>
              <a:rPr lang="en-GB" altLang="en-US" sz="3200" dirty="0"/>
              <a:t>5G Advanced Areas of Priority for AT&amp;T in SA</a:t>
            </a:r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6ADEFA2-9BB8-CF17-4613-ED83650734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809401"/>
              </p:ext>
            </p:extLst>
          </p:nvPr>
        </p:nvGraphicFramePr>
        <p:xfrm>
          <a:off x="1036663" y="1725548"/>
          <a:ext cx="9734534" cy="4644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96523">
                  <a:extLst>
                    <a:ext uri="{9D8B030D-6E8A-4147-A177-3AD203B41FA5}">
                      <a16:colId xmlns:a16="http://schemas.microsoft.com/office/drawing/2014/main" val="1265149024"/>
                    </a:ext>
                  </a:extLst>
                </a:gridCol>
                <a:gridCol w="1138011">
                  <a:extLst>
                    <a:ext uri="{9D8B030D-6E8A-4147-A177-3AD203B41FA5}">
                      <a16:colId xmlns:a16="http://schemas.microsoft.com/office/drawing/2014/main" val="2842275998"/>
                    </a:ext>
                  </a:extLst>
                </a:gridCol>
              </a:tblGrid>
              <a:tr h="41852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Areas of work</a:t>
                      </a:r>
                    </a:p>
                  </a:txBody>
                  <a:tcPr marL="100584" marR="10058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Priority</a:t>
                      </a:r>
                    </a:p>
                  </a:txBody>
                  <a:tcPr marL="100584" marR="10058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4686246"/>
                  </a:ext>
                </a:extLst>
              </a:tr>
              <a:tr h="379903"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Integrated Sensing and Communication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High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43318"/>
                  </a:ext>
                </a:extLst>
              </a:tr>
              <a:tr h="48129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1" u="none" strike="noStrike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Energy Efficiency - continuation</a:t>
                      </a:r>
                    </a:p>
                    <a:p>
                      <a:endParaRPr lang="en-US" sz="1600" i="1" dirty="0">
                        <a:latin typeface="+mj-lt"/>
                      </a:endParaRP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High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135717"/>
                  </a:ext>
                </a:extLst>
              </a:tr>
              <a:tr h="379903"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AI/ML  - continuation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High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746088"/>
                  </a:ext>
                </a:extLst>
              </a:tr>
              <a:tr h="418526"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Mission Critical Services, Emergency Services and Multimedia Priority Services- continuation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High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167112"/>
                  </a:ext>
                </a:extLst>
              </a:tr>
              <a:tr h="679472"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Network Exposure Architecture enhancement – requiring the following aspects: </a:t>
                      </a:r>
                    </a:p>
                    <a:p>
                      <a:r>
                        <a:rPr lang="en-US" sz="1600" i="1" dirty="0">
                          <a:latin typeface="+mj-lt"/>
                        </a:rPr>
                        <a:t>- Dynamic generation of AF-specific UE ID</a:t>
                      </a:r>
                    </a:p>
                    <a:p>
                      <a:r>
                        <a:rPr lang="en-US" sz="1600" i="1" dirty="0">
                          <a:latin typeface="+mj-lt"/>
                        </a:rPr>
                        <a:t>- Consolidated user consent architecture (given CAPIF is optional)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High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436143"/>
                  </a:ext>
                </a:extLst>
              </a:tr>
              <a:tr h="404307"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Enablers for Zero Trust Security - Continuation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High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9698573"/>
                  </a:ext>
                </a:extLst>
              </a:tr>
              <a:tr h="404307"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Preparation and migration to Post-Quantum Cryptography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High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9409011"/>
                  </a:ext>
                </a:extLst>
              </a:tr>
              <a:tr h="41852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1" u="none" strike="noStrike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Satellite Access (NTN) (e.g. support for IMS voice and emergency calls over GEO satellite) - continuation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Medium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067188"/>
                  </a:ext>
                </a:extLst>
              </a:tr>
              <a:tr h="418526"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Ambient IoT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</a:rPr>
                        <a:t>Medium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88643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4955C80-055A-0F1E-E1CB-290C03E339A4}"/>
              </a:ext>
            </a:extLst>
          </p:cNvPr>
          <p:cNvSpPr txBox="1"/>
          <p:nvPr/>
        </p:nvSpPr>
        <p:spPr>
          <a:xfrm>
            <a:off x="736728" y="1009166"/>
            <a:ext cx="7898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Topics identified are general and may not be specific to a working group / study item / work item</a:t>
            </a:r>
          </a:p>
        </p:txBody>
      </p:sp>
    </p:spTree>
    <p:extLst>
      <p:ext uri="{BB962C8B-B14F-4D97-AF65-F5344CB8AC3E}">
        <p14:creationId xmlns:p14="http://schemas.microsoft.com/office/powerpoint/2010/main" val="598814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5G Advanced and 6G study work split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AT&amp;T proposes that SA working groups allocate only up to 30% of TUs for Release 20 5GA topics in the next quarter. </a:t>
            </a:r>
          </a:p>
          <a:p>
            <a:r>
              <a:rPr lang="en-US" altLang="en-US" dirty="0"/>
              <a:t>The working groups may choose to allocate more TUs (up to 50%) on 5GA topics after discussions on Release 20 6G studies in March plenary  </a:t>
            </a:r>
          </a:p>
          <a:p>
            <a:r>
              <a:rPr lang="en-US" altLang="en-US" dirty="0"/>
              <a:t>SA should provide guidance on it from December plenaries so that working groups can start to allocate time units for 5G Advanced study proposals and perform prioritization as needed 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6358</TotalTime>
  <Words>237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5G Advanced Priorities for AT&amp;T in Release 20</vt:lpstr>
      <vt:lpstr>5G Advanced Areas of Priority for AT&amp;T in SA</vt:lpstr>
      <vt:lpstr>5G Advanced and 6G study work split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BARI, FAROOQ</cp:lastModifiedBy>
  <cp:revision>611</cp:revision>
  <dcterms:created xsi:type="dcterms:W3CDTF">2010-02-05T13:52:04Z</dcterms:created>
  <dcterms:modified xsi:type="dcterms:W3CDTF">2024-11-20T13:10:24Z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