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147479646" r:id="rId2"/>
    <p:sldId id="2147479640" r:id="rId3"/>
    <p:sldId id="2147479647" r:id="rId4"/>
    <p:sldId id="214747965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8" autoAdjust="0"/>
    <p:restoredTop sz="94660"/>
  </p:normalViewPr>
  <p:slideViewPr>
    <p:cSldViewPr snapToGrid="0">
      <p:cViewPr varScale="1">
        <p:scale>
          <a:sx n="78" d="100"/>
          <a:sy n="78" d="100"/>
        </p:scale>
        <p:origin x="6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9733FF-917C-40D0-8D4F-922349EBF4C4}" type="datetimeFigureOut">
              <a:rPr lang="en-US" smtClean="0"/>
              <a:t>12/11/2024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C7C53B-CD37-4CAA-9B0E-769C48578FC5}" type="slidenum">
              <a:rPr lang="en-US" smtClean="0"/>
              <a:t>‹#›</a:t>
            </a:fld>
            <a:endParaRPr lang="en-US"/>
          </a:p>
        </p:txBody>
      </p:sp>
    </p:spTree>
    <p:extLst>
      <p:ext uri="{BB962C8B-B14F-4D97-AF65-F5344CB8AC3E}">
        <p14:creationId xmlns:p14="http://schemas.microsoft.com/office/powerpoint/2010/main" val="2408184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4478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401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64403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210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799" y="527928"/>
            <a:ext cx="5051868"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799" y="1019360"/>
            <a:ext cx="5051868"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6096001" y="0"/>
            <a:ext cx="6096001" cy="6858000"/>
          </a:xfrm>
          <a:prstGeom prst="rect">
            <a:avLst/>
          </a:prstGeom>
          <a:solidFill>
            <a:schemeClr val="tx2"/>
          </a:solidFill>
        </p:spPr>
        <p:txBody>
          <a:bodyPr/>
          <a:lstStyle>
            <a:lvl1pPr marL="0" indent="0">
              <a:buNone/>
              <a:defRPr sz="1333">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556451" y="1680000"/>
            <a:ext cx="5051868" cy="438912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sz="1600">
                <a:solidFill>
                  <a:schemeClr val="tx2"/>
                </a:solidFill>
              </a:defRPr>
            </a:lvl4pPr>
            <a:lvl5pPr marL="1199970" indent="-239994">
              <a:lnSpc>
                <a:spcPct val="100000"/>
              </a:lnSpc>
              <a:spcBef>
                <a:spcPts val="0"/>
              </a:spcBef>
              <a:spcAft>
                <a:spcPts val="800"/>
              </a:spcAft>
              <a:buSzPct val="70000"/>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615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128000" y="0"/>
            <a:ext cx="8064000" cy="6858000"/>
          </a:xfrm>
          <a:prstGeom prst="rect">
            <a:avLst/>
          </a:prstGeom>
          <a:solidFill>
            <a:schemeClr val="tx2"/>
          </a:solidFill>
        </p:spPr>
        <p:txBody>
          <a:bodyPr/>
          <a:lstStyle>
            <a:lvl1pPr marL="0" indent="0">
              <a:buNone/>
              <a:defRPr sz="1333">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556801" y="527928"/>
            <a:ext cx="3202748"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556801" y="1019360"/>
            <a:ext cx="3202748"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556453" y="1680000"/>
            <a:ext cx="3202748" cy="438912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sz="1600">
                <a:solidFill>
                  <a:schemeClr val="tx2"/>
                </a:solidFill>
              </a:defRPr>
            </a:lvl4pPr>
            <a:lvl5pPr marL="1199970" indent="-239994">
              <a:lnSpc>
                <a:spcPct val="100000"/>
              </a:lnSpc>
              <a:spcBef>
                <a:spcPts val="0"/>
              </a:spcBef>
              <a:spcAft>
                <a:spcPts val="800"/>
              </a:spcAft>
              <a:buSzPct val="70000"/>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71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6096001" y="0"/>
            <a:ext cx="6095999"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spcAft>
                <a:spcPts val="400"/>
              </a:spcAft>
              <a:buSzPct val="100000"/>
            </a:pPr>
            <a:endParaRPr lang="en-US" sz="16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556799" y="527928"/>
            <a:ext cx="5051868"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556799" y="1019360"/>
            <a:ext cx="5051868"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556451" y="1680000"/>
            <a:ext cx="5051868" cy="438912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sz="1600">
                <a:solidFill>
                  <a:schemeClr val="tx2"/>
                </a:solidFill>
              </a:defRPr>
            </a:lvl4pPr>
            <a:lvl5pPr marL="1199970" indent="-239994">
              <a:lnSpc>
                <a:spcPct val="100000"/>
              </a:lnSpc>
              <a:spcBef>
                <a:spcPts val="0"/>
              </a:spcBef>
              <a:spcAft>
                <a:spcPts val="800"/>
              </a:spcAft>
              <a:buSzPct val="70000"/>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6908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128000" y="0"/>
            <a:ext cx="806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spcAft>
                <a:spcPts val="400"/>
              </a:spcAft>
              <a:buSzPct val="100000"/>
            </a:pPr>
            <a:endParaRPr lang="en-US" sz="16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556801" y="527928"/>
            <a:ext cx="3202748"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556801" y="1019360"/>
            <a:ext cx="3202748"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556453" y="1680000"/>
            <a:ext cx="3202748" cy="438912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sz="1600">
                <a:solidFill>
                  <a:schemeClr val="tx2"/>
                </a:solidFill>
              </a:defRPr>
            </a:lvl4pPr>
            <a:lvl5pPr marL="1199970" indent="-239994">
              <a:lnSpc>
                <a:spcPct val="100000"/>
              </a:lnSpc>
              <a:spcBef>
                <a:spcPts val="0"/>
              </a:spcBef>
              <a:spcAft>
                <a:spcPts val="800"/>
              </a:spcAft>
              <a:buSzPct val="70000"/>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15389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5590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4199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bg1"/>
                </a:solidFill>
              </a:defRPr>
            </a:lvl1pPr>
            <a:lvl2pPr marL="239994" indent="0">
              <a:lnSpc>
                <a:spcPct val="100000"/>
              </a:lnSpc>
              <a:spcBef>
                <a:spcPts val="0"/>
              </a:spcBef>
              <a:spcAft>
                <a:spcPts val="800"/>
              </a:spcAft>
              <a:buSzPct val="70000"/>
              <a:buNone/>
              <a:defRPr sz="1600">
                <a:solidFill>
                  <a:schemeClr val="bg1"/>
                </a:solidFill>
              </a:defRPr>
            </a:lvl2pPr>
            <a:lvl3pPr marL="479988" indent="0">
              <a:lnSpc>
                <a:spcPct val="100000"/>
              </a:lnSpc>
              <a:spcBef>
                <a:spcPts val="0"/>
              </a:spcBef>
              <a:spcAft>
                <a:spcPts val="800"/>
              </a:spcAft>
              <a:buSzPct val="70000"/>
              <a:buNone/>
              <a:defRPr sz="1600">
                <a:solidFill>
                  <a:schemeClr val="bg1"/>
                </a:solidFill>
              </a:defRPr>
            </a:lvl3pPr>
            <a:lvl4pPr marL="719982" indent="0">
              <a:lnSpc>
                <a:spcPct val="100000"/>
              </a:lnSpc>
              <a:spcBef>
                <a:spcPts val="0"/>
              </a:spcBef>
              <a:spcAft>
                <a:spcPts val="800"/>
              </a:spcAft>
              <a:buSzPct val="70000"/>
              <a:buNone/>
              <a:defRPr sz="1600">
                <a:solidFill>
                  <a:schemeClr val="bg1"/>
                </a:solidFill>
              </a:defRPr>
            </a:lvl4pPr>
            <a:lvl5pPr marL="959976" indent="0">
              <a:lnSpc>
                <a:spcPct val="100000"/>
              </a:lnSpc>
              <a:spcBef>
                <a:spcPts val="0"/>
              </a:spcBef>
              <a:spcAft>
                <a:spcPts val="800"/>
              </a:spcAft>
              <a:buSzPct val="7000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03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7653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5424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6211552" y="1680000"/>
            <a:ext cx="5424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082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360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4296000" y="1680000"/>
            <a:ext cx="360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8035550" y="1680000"/>
            <a:ext cx="3596877"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249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90282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368443"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180435"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8992427"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bg1"/>
                </a:solidFill>
              </a:defRPr>
            </a:lvl1pPr>
            <a:lvl2pPr marL="479988" indent="-239994">
              <a:lnSpc>
                <a:spcPct val="100000"/>
              </a:lnSpc>
              <a:spcBef>
                <a:spcPts val="0"/>
              </a:spcBef>
              <a:spcAft>
                <a:spcPts val="800"/>
              </a:spcAft>
              <a:buSzPct val="70000"/>
              <a:defRPr sz="1600">
                <a:solidFill>
                  <a:schemeClr val="bg1"/>
                </a:solidFill>
              </a:defRPr>
            </a:lvl2pPr>
            <a:lvl3pPr marL="719982" indent="-239994">
              <a:lnSpc>
                <a:spcPct val="100000"/>
              </a:lnSpc>
              <a:spcBef>
                <a:spcPts val="0"/>
              </a:spcBef>
              <a:spcAft>
                <a:spcPts val="800"/>
              </a:spcAft>
              <a:buSzPct val="70000"/>
              <a:defRPr sz="1600">
                <a:solidFill>
                  <a:schemeClr val="bg1"/>
                </a:solidFill>
              </a:defRPr>
            </a:lvl3pPr>
            <a:lvl4pPr marL="959976" indent="-239994">
              <a:lnSpc>
                <a:spcPct val="100000"/>
              </a:lnSpc>
              <a:spcBef>
                <a:spcPts val="0"/>
              </a:spcBef>
              <a:spcAft>
                <a:spcPts val="800"/>
              </a:spcAft>
              <a:buSzPct val="70000"/>
              <a:defRPr lang="en-US" sz="1600" kern="1200" dirty="0">
                <a:solidFill>
                  <a:schemeClr val="bg1"/>
                </a:solidFill>
                <a:latin typeface="+mn-lt"/>
                <a:ea typeface="+mn-ea"/>
                <a:cs typeface="+mn-cs"/>
              </a:defRPr>
            </a:lvl4pPr>
            <a:lvl5pPr marL="1199970" indent="-239994">
              <a:lnSpc>
                <a:spcPct val="100000"/>
              </a:lnSpc>
              <a:spcBef>
                <a:spcPts val="0"/>
              </a:spcBef>
              <a:spcAft>
                <a:spcPts val="800"/>
              </a:spcAft>
              <a:buSzPct val="70000"/>
              <a:defRPr sz="1600">
                <a:solidFill>
                  <a:schemeClr val="bg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41667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556800" y="1680000"/>
            <a:ext cx="11078400" cy="4158640"/>
          </a:xfrm>
          <a:prstGeom prst="rect">
            <a:avLst/>
          </a:prstGeom>
        </p:spPr>
        <p:txBody>
          <a:bodyPr lIns="0" tIns="0" rIns="0" bIns="0"/>
          <a:lstStyle>
            <a:lvl1pPr marL="304792" indent="-304792">
              <a:lnSpc>
                <a:spcPct val="100000"/>
              </a:lnSpc>
              <a:spcBef>
                <a:spcPts val="0"/>
              </a:spcBef>
              <a:spcAft>
                <a:spcPts val="800"/>
              </a:spcAft>
              <a:buFont typeface="+mj-lt"/>
              <a:buAutoNum type="arabicPeriod"/>
              <a:defRPr sz="1600">
                <a:solidFill>
                  <a:schemeClr val="bg1"/>
                </a:solidFill>
              </a:defRPr>
            </a:lvl1pPr>
            <a:lvl2pPr marL="544786" indent="-304792">
              <a:lnSpc>
                <a:spcPct val="100000"/>
              </a:lnSpc>
              <a:spcBef>
                <a:spcPts val="0"/>
              </a:spcBef>
              <a:spcAft>
                <a:spcPts val="800"/>
              </a:spcAft>
              <a:buFont typeface="+mj-lt"/>
              <a:buAutoNum type="arabicPeriod" startAt="2"/>
              <a:defRPr sz="1600">
                <a:solidFill>
                  <a:schemeClr val="bg1"/>
                </a:solidFill>
              </a:defRPr>
            </a:lvl2pPr>
            <a:lvl3pPr marL="784780" indent="-304792">
              <a:lnSpc>
                <a:spcPct val="100000"/>
              </a:lnSpc>
              <a:spcBef>
                <a:spcPts val="0"/>
              </a:spcBef>
              <a:spcAft>
                <a:spcPts val="800"/>
              </a:spcAft>
              <a:buFont typeface="+mj-lt"/>
              <a:buAutoNum type="arabicPeriod" startAt="3"/>
              <a:defRPr sz="1600">
                <a:solidFill>
                  <a:schemeClr val="bg1"/>
                </a:solidFill>
              </a:defRPr>
            </a:lvl3pPr>
            <a:lvl4pPr marL="1024774" indent="-304792">
              <a:lnSpc>
                <a:spcPct val="100000"/>
              </a:lnSpc>
              <a:spcBef>
                <a:spcPts val="0"/>
              </a:spcBef>
              <a:spcAft>
                <a:spcPts val="800"/>
              </a:spcAft>
              <a:buFont typeface="+mj-lt"/>
              <a:buAutoNum type="arabicPeriod" startAt="4"/>
              <a:defRPr sz="1600">
                <a:solidFill>
                  <a:schemeClr val="bg1"/>
                </a:solidFill>
              </a:defRPr>
            </a:lvl4pPr>
            <a:lvl5pPr marL="1276168" indent="-304792">
              <a:lnSpc>
                <a:spcPct val="100000"/>
              </a:lnSpc>
              <a:spcBef>
                <a:spcPts val="0"/>
              </a:spcBef>
              <a:spcAft>
                <a:spcPts val="800"/>
              </a:spcAft>
              <a:buFont typeface="+mj-lt"/>
              <a:buAutoNum type="arabicPeriod" startAt="5"/>
              <a:defRPr sz="16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1276168" marR="0" lvl="4" indent="-304792" algn="l" defTabSz="914377" rtl="0" eaLnBrk="1" fontAlgn="auto" latinLnBrk="0" hangingPunct="1">
              <a:lnSpc>
                <a:spcPct val="100000"/>
              </a:lnSpc>
              <a:spcBef>
                <a:spcPts val="0"/>
              </a:spcBef>
              <a:spcAft>
                <a:spcPts val="4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0246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556800" y="1440001"/>
            <a:ext cx="11078400" cy="2347335"/>
          </a:xfrm>
          <a:prstGeom prst="rect">
            <a:avLst/>
          </a:prstGeom>
        </p:spPr>
        <p:txBody>
          <a:bodyPr lIns="0" tIns="0" rIns="0" bIns="0"/>
          <a:lstStyle>
            <a:lvl1pPr marL="0" indent="0">
              <a:buNone/>
              <a:defRPr sz="72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82156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6859200" cy="68592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7056895" y="934749"/>
            <a:ext cx="4578303"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7056895" y="2834798"/>
            <a:ext cx="4578303"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649971" y="5976900"/>
            <a:ext cx="1817989" cy="409417"/>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7404797"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7056895"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8504239" y="6478073"/>
            <a:ext cx="3456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8371345"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4414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1201"/>
            <a:ext cx="6859200" cy="68592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7056895" y="934749"/>
            <a:ext cx="4578303"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7056895" y="2834798"/>
            <a:ext cx="4578303"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649971" y="5976900"/>
            <a:ext cx="1817989" cy="409417"/>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7404797"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7056895"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8504239" y="6478073"/>
            <a:ext cx="3456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8371345"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9803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6859200" cy="68592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7056895" y="934749"/>
            <a:ext cx="4578303"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7056895" y="2834798"/>
            <a:ext cx="4578303"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649971" y="5976900"/>
            <a:ext cx="1817989" cy="409417"/>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7404797"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7056895"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8504239" y="6478073"/>
            <a:ext cx="3456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8371345"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21086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6859200" cy="68592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sz="2400"/>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6859200" cy="68592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sz="2400"/>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7056895" y="934749"/>
            <a:ext cx="4578303"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7056895" y="2834798"/>
            <a:ext cx="4578303"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accent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649971" y="5976900"/>
            <a:ext cx="1817989" cy="409417"/>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7404797"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7056895"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8504239" y="6478073"/>
            <a:ext cx="3456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8371345"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49309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9308198" y="3224292"/>
            <a:ext cx="1817989" cy="409417"/>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6835701" y="-6395"/>
            <a:ext cx="5356300" cy="68592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45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9308198" y="3224292"/>
            <a:ext cx="1817989" cy="409417"/>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6835701" y="-6395"/>
            <a:ext cx="5356300" cy="68592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3200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4" name="Picture 3" descr="A garden with many flowers&#10;&#10;Description automatically generated">
            <a:extLst>
              <a:ext uri="{FF2B5EF4-FFF2-40B4-BE49-F238E27FC236}">
                <a16:creationId xmlns:a16="http://schemas.microsoft.com/office/drawing/2014/main" id="{832F505E-81BE-8CF9-7191-B5A7DE725A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816"/>
            <a:ext cx="12192000" cy="6842369"/>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9308198" y="3224292"/>
            <a:ext cx="1817989" cy="409417"/>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6835701" y="-6395"/>
            <a:ext cx="5356300" cy="68592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a:t>
            </a:r>
            <a:r>
              <a:rPr lang="en-US" sz="1067" b="1"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2023</a:t>
            </a:r>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a:t>
            </a:r>
            <a:r>
              <a:rPr lang="en-US" sz="1067" b="1"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b="1"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929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tx2"/>
                </a:solidFill>
              </a:defRPr>
            </a:lvl1pPr>
            <a:lvl2pPr marL="239994" indent="0">
              <a:lnSpc>
                <a:spcPct val="100000"/>
              </a:lnSpc>
              <a:spcBef>
                <a:spcPts val="0"/>
              </a:spcBef>
              <a:spcAft>
                <a:spcPts val="800"/>
              </a:spcAft>
              <a:buSzPct val="70000"/>
              <a:buNone/>
              <a:defRPr sz="1600">
                <a:solidFill>
                  <a:schemeClr val="tx2"/>
                </a:solidFill>
              </a:defRPr>
            </a:lvl2pPr>
            <a:lvl3pPr marL="479988" indent="0">
              <a:lnSpc>
                <a:spcPct val="100000"/>
              </a:lnSpc>
              <a:spcBef>
                <a:spcPts val="0"/>
              </a:spcBef>
              <a:spcAft>
                <a:spcPts val="800"/>
              </a:spcAft>
              <a:buSzPct val="70000"/>
              <a:buNone/>
              <a:defRPr sz="1600">
                <a:solidFill>
                  <a:schemeClr val="tx2"/>
                </a:solidFill>
              </a:defRPr>
            </a:lvl3pPr>
            <a:lvl4pPr marL="719982" indent="0">
              <a:lnSpc>
                <a:spcPct val="100000"/>
              </a:lnSpc>
              <a:spcBef>
                <a:spcPts val="0"/>
              </a:spcBef>
              <a:spcAft>
                <a:spcPts val="800"/>
              </a:spcAft>
              <a:buSzPct val="70000"/>
              <a:buNone/>
              <a:defRPr sz="1600">
                <a:solidFill>
                  <a:schemeClr val="tx2"/>
                </a:solidFill>
              </a:defRPr>
            </a:lvl4pPr>
            <a:lvl5pPr marL="959976" indent="0">
              <a:lnSpc>
                <a:spcPct val="100000"/>
              </a:lnSpc>
              <a:spcBef>
                <a:spcPts val="0"/>
              </a:spcBef>
              <a:spcAft>
                <a:spcPts val="800"/>
              </a:spcAft>
              <a:buSzPct val="70000"/>
              <a:buNone/>
              <a:defRPr sz="16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5046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accent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9407771" y="3224292"/>
            <a:ext cx="1817989" cy="409417"/>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6835701" y="-6395"/>
            <a:ext cx="5356300" cy="68580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28630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6623541" y="0"/>
            <a:ext cx="5568459" cy="68592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9407771" y="3224292"/>
            <a:ext cx="1817989" cy="409417"/>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89514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6623541" y="0"/>
            <a:ext cx="5568459" cy="68592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9407771" y="3224292"/>
            <a:ext cx="1817989" cy="409417"/>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81147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6623541" y="0"/>
            <a:ext cx="5568459" cy="68592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9407771" y="3224292"/>
            <a:ext cx="1817989" cy="409417"/>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7077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6622168" y="0"/>
            <a:ext cx="5569832" cy="68592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556708" y="2179565"/>
            <a:ext cx="5213179"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556708" y="4079614"/>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accent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9407771" y="3224292"/>
            <a:ext cx="1817989" cy="409417"/>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68225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8479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9390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71168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8908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831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0382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5822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5867"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36427" y="6320612"/>
            <a:ext cx="1296000" cy="292019"/>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871480" y="6457200"/>
            <a:ext cx="0" cy="192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45585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19643325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38031313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5696456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19619839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15692575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38671770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2444423" y="2606652"/>
            <a:ext cx="7303155" cy="1644697"/>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21296977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2444423" y="2606652"/>
            <a:ext cx="7303155" cy="1644697"/>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spTree>
    <p:extLst>
      <p:ext uri="{BB962C8B-B14F-4D97-AF65-F5344CB8AC3E}">
        <p14:creationId xmlns:p14="http://schemas.microsoft.com/office/powerpoint/2010/main" val="217492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5424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6211552" y="1680000"/>
            <a:ext cx="5424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87497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Nokia Customer Confidential</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9889727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2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3"/>
            <a:ext cx="1296000" cy="292019"/>
          </a:xfrm>
          <a:prstGeom prst="rect">
            <a:avLst/>
          </a:prstGeom>
        </p:spPr>
      </p:pic>
      <p:sp>
        <p:nvSpPr>
          <p:cNvPr id="9" name="TextBox 8">
            <a:extLst>
              <a:ext uri="{FF2B5EF4-FFF2-40B4-BE49-F238E27FC236}">
                <a16:creationId xmlns:a16="http://schemas.microsoft.com/office/drawing/2014/main" id="{55C1BFCD-6D0E-9392-8AF1-AA5AC554C5C9}"/>
              </a:ext>
            </a:extLst>
          </p:cNvPr>
          <p:cNvSpPr txBox="1"/>
          <p:nvPr userDrawn="1"/>
        </p:nvSpPr>
        <p:spPr>
          <a:xfrm>
            <a:off x="906706" y="6478075"/>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0" name="Slide Number Placeholder 5">
            <a:extLst>
              <a:ext uri="{FF2B5EF4-FFF2-40B4-BE49-F238E27FC236}">
                <a16:creationId xmlns:a16="http://schemas.microsoft.com/office/drawing/2014/main" id="{660ADFB8-3432-B307-E345-E3F3BD40FB23}"/>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1" name="Straight Connector 10">
            <a:extLst>
              <a:ext uri="{FF2B5EF4-FFF2-40B4-BE49-F238E27FC236}">
                <a16:creationId xmlns:a16="http://schemas.microsoft.com/office/drawing/2014/main" id="{4E8B6B60-CBCC-891E-2583-9E8CD3C9950B}"/>
              </a:ext>
            </a:extLst>
          </p:cNvPr>
          <p:cNvCxnSpPr>
            <a:cxnSpLocks/>
          </p:cNvCxnSpPr>
          <p:nvPr userDrawn="1"/>
        </p:nvCxnSpPr>
        <p:spPr>
          <a:xfrm>
            <a:off x="1867503" y="6440736"/>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CBFB85A3-5CE3-2927-6461-99DEDFB9D5F8}"/>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70"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Tree>
    <p:extLst>
      <p:ext uri="{BB962C8B-B14F-4D97-AF65-F5344CB8AC3E}">
        <p14:creationId xmlns:p14="http://schemas.microsoft.com/office/powerpoint/2010/main" val="1693885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360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4296000" y="1680000"/>
            <a:ext cx="360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8035550" y="1680000"/>
            <a:ext cx="3596877"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033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368443"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180435"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8992427" y="1680000"/>
            <a:ext cx="26400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2"/>
                </a:solidFill>
              </a:defRPr>
            </a:lvl1pPr>
            <a:lvl2pPr marL="479988" indent="-239994">
              <a:lnSpc>
                <a:spcPct val="100000"/>
              </a:lnSpc>
              <a:spcBef>
                <a:spcPts val="0"/>
              </a:spcBef>
              <a:spcAft>
                <a:spcPts val="800"/>
              </a:spcAft>
              <a:buSzPct val="70000"/>
              <a:defRPr sz="1600">
                <a:solidFill>
                  <a:schemeClr val="tx2"/>
                </a:solidFill>
              </a:defRPr>
            </a:lvl2pPr>
            <a:lvl3pPr marL="719982" indent="-239994">
              <a:lnSpc>
                <a:spcPct val="100000"/>
              </a:lnSpc>
              <a:spcBef>
                <a:spcPts val="0"/>
              </a:spcBef>
              <a:spcAft>
                <a:spcPts val="800"/>
              </a:spcAft>
              <a:buSzPct val="70000"/>
              <a:defRPr sz="1600">
                <a:solidFill>
                  <a:schemeClr val="tx2"/>
                </a:solidFill>
              </a:defRPr>
            </a:lvl3pPr>
            <a:lvl4pPr marL="959976" indent="-239994">
              <a:lnSpc>
                <a:spcPct val="100000"/>
              </a:lnSpc>
              <a:spcBef>
                <a:spcPts val="0"/>
              </a:spcBef>
              <a:spcAft>
                <a:spcPts val="800"/>
              </a:spcAft>
              <a:buSzPct val="70000"/>
              <a:defRPr lang="en-US" sz="1600" kern="1200" dirty="0">
                <a:solidFill>
                  <a:schemeClr val="tx2"/>
                </a:solidFill>
                <a:latin typeface="+mn-lt"/>
                <a:ea typeface="+mn-ea"/>
                <a:cs typeface="+mn-cs"/>
              </a:defRPr>
            </a:lvl4pPr>
            <a:lvl5pPr marL="1199970" indent="-239994">
              <a:lnSpc>
                <a:spcPct val="100000"/>
              </a:lnSpc>
              <a:spcBef>
                <a:spcPts val="0"/>
              </a:spcBef>
              <a:spcAft>
                <a:spcPts val="800"/>
              </a:spcAft>
              <a:buSzPct val="70000"/>
              <a:defRPr sz="1600">
                <a:solidFill>
                  <a:schemeClr val="tx2"/>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5370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556800" y="1680000"/>
            <a:ext cx="11078400" cy="4158640"/>
          </a:xfrm>
          <a:prstGeom prst="rect">
            <a:avLst/>
          </a:prstGeom>
        </p:spPr>
        <p:txBody>
          <a:bodyPr lIns="0" tIns="0" rIns="0" bIns="0"/>
          <a:lstStyle>
            <a:lvl1pPr marL="304792" indent="-304792">
              <a:lnSpc>
                <a:spcPct val="100000"/>
              </a:lnSpc>
              <a:spcBef>
                <a:spcPts val="0"/>
              </a:spcBef>
              <a:spcAft>
                <a:spcPts val="800"/>
              </a:spcAft>
              <a:buFont typeface="+mj-lt"/>
              <a:buAutoNum type="arabicPeriod"/>
              <a:defRPr sz="1600">
                <a:solidFill>
                  <a:schemeClr val="tx2"/>
                </a:solidFill>
              </a:defRPr>
            </a:lvl1pPr>
            <a:lvl2pPr marL="544786" indent="-304792">
              <a:lnSpc>
                <a:spcPct val="100000"/>
              </a:lnSpc>
              <a:spcBef>
                <a:spcPts val="0"/>
              </a:spcBef>
              <a:spcAft>
                <a:spcPts val="800"/>
              </a:spcAft>
              <a:buFont typeface="+mj-lt"/>
              <a:buAutoNum type="arabicPeriod" startAt="2"/>
              <a:defRPr sz="1600">
                <a:solidFill>
                  <a:schemeClr val="tx2"/>
                </a:solidFill>
              </a:defRPr>
            </a:lvl2pPr>
            <a:lvl3pPr marL="784780" indent="-304792">
              <a:lnSpc>
                <a:spcPct val="100000"/>
              </a:lnSpc>
              <a:spcBef>
                <a:spcPts val="0"/>
              </a:spcBef>
              <a:spcAft>
                <a:spcPts val="800"/>
              </a:spcAft>
              <a:buFont typeface="+mj-lt"/>
              <a:buAutoNum type="arabicPeriod" startAt="3"/>
              <a:defRPr sz="1600">
                <a:solidFill>
                  <a:schemeClr val="tx2"/>
                </a:solidFill>
              </a:defRPr>
            </a:lvl3pPr>
            <a:lvl4pPr marL="1024774" indent="-304792">
              <a:lnSpc>
                <a:spcPct val="100000"/>
              </a:lnSpc>
              <a:spcBef>
                <a:spcPts val="0"/>
              </a:spcBef>
              <a:spcAft>
                <a:spcPts val="800"/>
              </a:spcAft>
              <a:buFont typeface="+mj-lt"/>
              <a:buAutoNum type="arabicPeriod" startAt="4"/>
              <a:defRPr sz="1600">
                <a:solidFill>
                  <a:schemeClr val="tx2"/>
                </a:solidFill>
              </a:defRPr>
            </a:lvl4pPr>
            <a:lvl5pPr marL="1276168" indent="-304792">
              <a:lnSpc>
                <a:spcPct val="100000"/>
              </a:lnSpc>
              <a:spcBef>
                <a:spcPts val="0"/>
              </a:spcBef>
              <a:spcAft>
                <a:spcPts val="800"/>
              </a:spcAft>
              <a:buFont typeface="+mj-lt"/>
              <a:buAutoNum type="arabicPeriod" startAt="5"/>
              <a:defRPr sz="16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1276168" marR="0" lvl="4" indent="-304792" algn="l" defTabSz="914377" rtl="0" eaLnBrk="1" fontAlgn="auto" latinLnBrk="0" hangingPunct="1">
              <a:lnSpc>
                <a:spcPct val="100000"/>
              </a:lnSpc>
              <a:spcBef>
                <a:spcPts val="0"/>
              </a:spcBef>
              <a:spcAft>
                <a:spcPts val="4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3928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556800" y="1440001"/>
            <a:ext cx="11078400" cy="2347335"/>
          </a:xfrm>
          <a:prstGeom prst="rect">
            <a:avLst/>
          </a:prstGeom>
        </p:spPr>
        <p:txBody>
          <a:bodyPr lIns="0" tIns="0" rIns="0" bIns="0"/>
          <a:lstStyle>
            <a:lvl1pPr marL="0" indent="0">
              <a:buNone/>
              <a:defRPr sz="72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2006147" y="6478073"/>
            <a:ext cx="3840000" cy="163200"/>
          </a:xfrm>
          <a:prstGeom prst="rect">
            <a:avLst/>
          </a:prstGeom>
        </p:spPr>
        <p:txBody>
          <a:bodyPr vert="horz" wrap="none" lIns="0" tIns="0" rIns="0" bIns="0" rtlCol="0" anchor="b" anchorCtr="0">
            <a:noAutofit/>
          </a:bodyPr>
          <a:lstStyle>
            <a:lvl1pPr marL="0" algn="l" defTabSz="609585" rtl="0" eaLnBrk="1" latinLnBrk="0" hangingPunct="1">
              <a:defRPr lang="en-GB" sz="1067"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Customer Confidential</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556800" y="4215295"/>
            <a:ext cx="11078400" cy="1477960"/>
          </a:xfrm>
          <a:prstGeom prst="rect">
            <a:avLst/>
          </a:prstGeom>
        </p:spPr>
        <p:txBody>
          <a:bodyPr lIns="0" tIns="0" rIns="0" bIns="0"/>
          <a:lstStyle>
            <a:lvl1pPr marL="0" indent="0">
              <a:buNone/>
              <a:defRPr sz="2133"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871480" y="6457200"/>
            <a:ext cx="0" cy="192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5534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6104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Lst>
  <p:hf sldNum="0"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179BF9-AC0A-A0AB-09E1-AB6AAACD1FA7}"/>
              </a:ext>
            </a:extLst>
          </p:cNvPr>
          <p:cNvSpPr>
            <a:spLocks noGrp="1"/>
          </p:cNvSpPr>
          <p:nvPr>
            <p:ph type="body" sz="quarter" idx="11"/>
          </p:nvPr>
        </p:nvSpPr>
        <p:spPr/>
        <p:txBody>
          <a:bodyPr/>
          <a:lstStyle/>
          <a:p>
            <a:r>
              <a:rPr lang="en-GB" dirty="0"/>
              <a:t>Release 19 XR enhancements</a:t>
            </a:r>
          </a:p>
          <a:p>
            <a:r>
              <a:rPr lang="en-GB" dirty="0"/>
              <a:t>- Way forward on WID scope revision</a:t>
            </a:r>
            <a:endParaRPr lang="en-US" dirty="0"/>
          </a:p>
        </p:txBody>
      </p:sp>
      <p:sp>
        <p:nvSpPr>
          <p:cNvPr id="4" name="Text Placeholder 3">
            <a:extLst>
              <a:ext uri="{FF2B5EF4-FFF2-40B4-BE49-F238E27FC236}">
                <a16:creationId xmlns:a16="http://schemas.microsoft.com/office/drawing/2014/main" id="{7239AC46-7CAD-C00F-42C2-D4E27C1A0A6F}"/>
              </a:ext>
            </a:extLst>
          </p:cNvPr>
          <p:cNvSpPr>
            <a:spLocks noGrp="1"/>
          </p:cNvSpPr>
          <p:nvPr>
            <p:ph type="body" sz="quarter" idx="12"/>
          </p:nvPr>
        </p:nvSpPr>
        <p:spPr/>
        <p:txBody>
          <a:bodyPr/>
          <a:lstStyle/>
          <a:p>
            <a:r>
              <a:rPr lang="en-GB" dirty="0"/>
              <a:t> </a:t>
            </a:r>
          </a:p>
          <a:p>
            <a:r>
              <a:rPr lang="en-GB" dirty="0"/>
              <a:t>Agenda item: </a:t>
            </a:r>
            <a:r>
              <a:rPr lang="en-GB" dirty="0" err="1"/>
              <a:t>xxxx</a:t>
            </a:r>
            <a:endParaRPr lang="en-GB" dirty="0"/>
          </a:p>
          <a:p>
            <a:r>
              <a:rPr lang="en-GB" dirty="0"/>
              <a:t>Nokia (moderator)</a:t>
            </a:r>
            <a:endParaRPr lang="en-US" dirty="0"/>
          </a:p>
        </p:txBody>
      </p:sp>
      <p:sp>
        <p:nvSpPr>
          <p:cNvPr id="5" name="Text Placeholder 3">
            <a:extLst>
              <a:ext uri="{FF2B5EF4-FFF2-40B4-BE49-F238E27FC236}">
                <a16:creationId xmlns:a16="http://schemas.microsoft.com/office/drawing/2014/main" id="{CAA40409-F375-212A-2390-FCE4760C0F8F}"/>
              </a:ext>
            </a:extLst>
          </p:cNvPr>
          <p:cNvSpPr txBox="1">
            <a:spLocks/>
          </p:cNvSpPr>
          <p:nvPr/>
        </p:nvSpPr>
        <p:spPr>
          <a:xfrm>
            <a:off x="106137" y="425765"/>
            <a:ext cx="11691256" cy="1477960"/>
          </a:xfrm>
          <a:prstGeom prst="rect">
            <a:avLst/>
          </a:prstGeom>
        </p:spPr>
        <p:txBody>
          <a:bodyPr lIns="0" tIns="0" rIns="0" bIns="0"/>
          <a:lstStyle>
            <a:lvl1pPr marL="0" indent="0" algn="l" defTabSz="914377" rtl="0" eaLnBrk="1" latinLnBrk="0" hangingPunct="1">
              <a:lnSpc>
                <a:spcPct val="90000"/>
              </a:lnSpc>
              <a:spcBef>
                <a:spcPts val="1000"/>
              </a:spcBef>
              <a:buFont typeface="Arial" panose="020B0604020202020204" pitchFamily="34" charset="0"/>
              <a:buNone/>
              <a:defRPr sz="2133" kern="1200" baseline="0">
                <a:solidFill>
                  <a:schemeClr val="bg1"/>
                </a:solidFill>
                <a:latin typeface="Nokia Pure Text Light" panose="020B0403020202020204" pitchFamily="34" charset="0"/>
                <a:ea typeface="Nokia Pure Text Light" panose="020B040302020202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 3GPP TSG RAN#106 								</a:t>
            </a:r>
            <a:r>
              <a:rPr lang="en-GB" dirty="0" err="1"/>
              <a:t>Tdoc</a:t>
            </a:r>
            <a:r>
              <a:rPr lang="en-GB" dirty="0"/>
              <a:t> RP-243305</a:t>
            </a:r>
          </a:p>
          <a:p>
            <a:r>
              <a:rPr lang="nn-NO" dirty="0"/>
              <a:t>Madrid, Spain, December 9-12, 2024</a:t>
            </a:r>
            <a:r>
              <a:rPr lang="en-GB" dirty="0"/>
              <a:t> </a:t>
            </a:r>
            <a:endParaRPr lang="en-US" dirty="0"/>
          </a:p>
        </p:txBody>
      </p:sp>
    </p:spTree>
    <p:extLst>
      <p:ext uri="{BB962C8B-B14F-4D97-AF65-F5344CB8AC3E}">
        <p14:creationId xmlns:p14="http://schemas.microsoft.com/office/powerpoint/2010/main" val="84684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078E7533-FF49-CB3A-61F4-A3111EEDE9A7}"/>
              </a:ext>
            </a:extLst>
          </p:cNvPr>
          <p:cNvSpPr>
            <a:spLocks noGrp="1"/>
          </p:cNvSpPr>
          <p:nvPr>
            <p:ph type="body" sz="quarter" idx="12"/>
          </p:nvPr>
        </p:nvSpPr>
        <p:spPr/>
        <p:txBody>
          <a:bodyPr lIns="0" tIns="0" rIns="0" bIns="0" anchor="t"/>
          <a:lstStyle/>
          <a:p>
            <a:r>
              <a:rPr lang="en-US" sz="2667" dirty="0">
                <a:latin typeface="Nokia Pure Headline Light"/>
              </a:rPr>
              <a:t>1. RAN3 impacts from SA work</a:t>
            </a:r>
            <a:endParaRPr lang="en-US" sz="2667" dirty="0"/>
          </a:p>
        </p:txBody>
      </p:sp>
      <p:sp>
        <p:nvSpPr>
          <p:cNvPr id="22" name="Text Placeholder 21">
            <a:extLst>
              <a:ext uri="{FF2B5EF4-FFF2-40B4-BE49-F238E27FC236}">
                <a16:creationId xmlns:a16="http://schemas.microsoft.com/office/drawing/2014/main" id="{FBE73103-7E16-69BD-FABB-88E2CF14B1A2}"/>
              </a:ext>
            </a:extLst>
          </p:cNvPr>
          <p:cNvSpPr>
            <a:spLocks noGrp="1"/>
          </p:cNvSpPr>
          <p:nvPr>
            <p:ph type="body" sz="quarter" idx="13"/>
          </p:nvPr>
        </p:nvSpPr>
        <p:spPr/>
        <p:txBody>
          <a:bodyPr lIns="0" tIns="0" rIns="0" bIns="0" anchor="t"/>
          <a:lstStyle/>
          <a:p>
            <a:r>
              <a:rPr lang="en-US" dirty="0"/>
              <a:t>- Adding TUs to cover RAN3 work from SA2 topics</a:t>
            </a:r>
          </a:p>
        </p:txBody>
      </p:sp>
      <p:sp>
        <p:nvSpPr>
          <p:cNvPr id="7" name="Text Placeholder 3">
            <a:extLst>
              <a:ext uri="{FF2B5EF4-FFF2-40B4-BE49-F238E27FC236}">
                <a16:creationId xmlns:a16="http://schemas.microsoft.com/office/drawing/2014/main" id="{5D2D7CBB-92A5-37F7-06CA-A6C1D8BBADA6}"/>
              </a:ext>
            </a:extLst>
          </p:cNvPr>
          <p:cNvSpPr txBox="1">
            <a:spLocks/>
          </p:cNvSpPr>
          <p:nvPr/>
        </p:nvSpPr>
        <p:spPr>
          <a:xfrm>
            <a:off x="638444" y="1143001"/>
            <a:ext cx="11078400" cy="3830376"/>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702945" indent="-342900" fontAlgn="base" hangingPunct="0">
              <a:spcAft>
                <a:spcPts val="900"/>
              </a:spcAft>
              <a:buFontTx/>
              <a:buChar char="-"/>
            </a:pPr>
            <a:endParaRPr lang="en-GB" sz="2000" dirty="0">
              <a:latin typeface="Times New Roman" panose="02020603050405020304" pitchFamily="18" charset="0"/>
              <a:ea typeface="Batang" panose="02030600000101010101" pitchFamily="18" charset="-127"/>
            </a:endParaRPr>
          </a:p>
          <a:p>
            <a:pPr marL="901700" indent="-180340" algn="just">
              <a:spcAft>
                <a:spcPts val="900"/>
              </a:spcAft>
            </a:pPr>
            <a:r>
              <a:rPr lang="en-US" sz="1800" dirty="0">
                <a:effectLst/>
                <a:latin typeface="Times New Roman" panose="02020603050405020304" pitchFamily="18" charset="0"/>
                <a:ea typeface="Batang" panose="02030600000101010101" pitchFamily="18" charset="-127"/>
              </a:rPr>
              <a:t>Agree to add TUs for RAN3, </a:t>
            </a:r>
            <a:r>
              <a:rPr lang="en-US" sz="1800" dirty="0">
                <a:latin typeface="Times New Roman" panose="02020603050405020304" pitchFamily="18" charset="0"/>
                <a:ea typeface="Batang" panose="02030600000101010101" pitchFamily="18" charset="-127"/>
              </a:rPr>
              <a:t>TUs to start from March onwards for 3 RAN3 meetings</a:t>
            </a:r>
          </a:p>
          <a:p>
            <a:pPr marL="901700" indent="-180340" algn="just">
              <a:spcAft>
                <a:spcPts val="900"/>
              </a:spcAft>
            </a:pPr>
            <a:r>
              <a:rPr lang="en-US" sz="1800" dirty="0">
                <a:latin typeface="Times New Roman" panose="02020603050405020304" pitchFamily="18" charset="0"/>
                <a:ea typeface="Batang" panose="02030600000101010101" pitchFamily="18" charset="-127"/>
              </a:rPr>
              <a:t>Add the WID objectives at </a:t>
            </a:r>
            <a:r>
              <a:rPr lang="en-US" sz="1800" dirty="0">
                <a:solidFill>
                  <a:srgbClr val="FF0000"/>
                </a:solidFill>
                <a:latin typeface="Times New Roman" panose="02020603050405020304" pitchFamily="18" charset="0"/>
                <a:ea typeface="Batang" panose="02030600000101010101" pitchFamily="18" charset="-127"/>
              </a:rPr>
              <a:t>RAN#107 </a:t>
            </a:r>
            <a:r>
              <a:rPr lang="en-US" sz="1800" dirty="0">
                <a:latin typeface="Times New Roman" panose="02020603050405020304" pitchFamily="18" charset="0"/>
                <a:ea typeface="Batang" panose="02030600000101010101" pitchFamily="18" charset="-127"/>
              </a:rPr>
              <a:t>as concluded by SA2 e.g. in PDU set handling, QoS handling or network information exposure.</a:t>
            </a:r>
            <a:endParaRPr lang="en-US" sz="1800" dirty="0">
              <a:effectLst/>
              <a:latin typeface="Aptos" panose="020B0004020202020204" pitchFamily="34" charset="0"/>
              <a:ea typeface="Aptos" panose="020B0004020202020204" pitchFamily="34" charset="0"/>
              <a:cs typeface="Aptos" panose="020B0004020202020204" pitchFamily="34" charset="0"/>
            </a:endParaRPr>
          </a:p>
          <a:p>
            <a:pPr defTabSz="914377">
              <a:spcAft>
                <a:spcPts val="800"/>
              </a:spcAft>
              <a:defRPr/>
            </a:pPr>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US" sz="1800" b="1" dirty="0">
              <a:solidFill>
                <a:srgbClr val="001135"/>
              </a:solidFill>
              <a:latin typeface="Times New Roman" panose="02020603050405020304" pitchFamily="18" charset="0"/>
              <a:ea typeface="Batang" panose="02030600000101010101" pitchFamily="18" charset="-127"/>
            </a:endParaRPr>
          </a:p>
          <a:p>
            <a:pPr defTabSz="914377">
              <a:spcAft>
                <a:spcPts val="800"/>
              </a:spcAft>
              <a:defRPr/>
            </a:pPr>
            <a:endParaRPr lang="en-US" sz="1800" b="1" dirty="0">
              <a:solidFill>
                <a:srgbClr val="001135"/>
              </a:solidFill>
              <a:latin typeface="Times New Roman" panose="02020603050405020304" pitchFamily="18" charset="0"/>
              <a:ea typeface="Batang" panose="02030600000101010101" pitchFamily="18" charset="-127"/>
            </a:endParaRPr>
          </a:p>
        </p:txBody>
      </p:sp>
      <p:sp>
        <p:nvSpPr>
          <p:cNvPr id="2" name="Rectangle 1">
            <a:extLst>
              <a:ext uri="{FF2B5EF4-FFF2-40B4-BE49-F238E27FC236}">
                <a16:creationId xmlns:a16="http://schemas.microsoft.com/office/drawing/2014/main" id="{B58F6B8F-FB2F-F1C7-2862-A97AAC85A31F}"/>
              </a:ext>
            </a:extLst>
          </p:cNvPr>
          <p:cNvSpPr/>
          <p:nvPr/>
        </p:nvSpPr>
        <p:spPr>
          <a:xfrm>
            <a:off x="816429" y="6351814"/>
            <a:ext cx="1641021" cy="432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Tree>
    <p:extLst>
      <p:ext uri="{BB962C8B-B14F-4D97-AF65-F5344CB8AC3E}">
        <p14:creationId xmlns:p14="http://schemas.microsoft.com/office/powerpoint/2010/main" val="176023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078E7533-FF49-CB3A-61F4-A3111EEDE9A7}"/>
              </a:ext>
            </a:extLst>
          </p:cNvPr>
          <p:cNvSpPr>
            <a:spLocks noGrp="1"/>
          </p:cNvSpPr>
          <p:nvPr>
            <p:ph type="body" sz="quarter" idx="12"/>
          </p:nvPr>
        </p:nvSpPr>
        <p:spPr/>
        <p:txBody>
          <a:bodyPr lIns="0" tIns="0" rIns="0" bIns="0" anchor="t"/>
          <a:lstStyle/>
          <a:p>
            <a:r>
              <a:rPr lang="en-US" sz="2667" dirty="0">
                <a:latin typeface="Nokia Pure Headline Light"/>
              </a:rPr>
              <a:t>2. Downlink congestion indication (in addition of the uplink)</a:t>
            </a:r>
            <a:endParaRPr lang="en-US" sz="2667" dirty="0"/>
          </a:p>
        </p:txBody>
      </p:sp>
      <p:sp>
        <p:nvSpPr>
          <p:cNvPr id="22" name="Text Placeholder 21">
            <a:extLst>
              <a:ext uri="{FF2B5EF4-FFF2-40B4-BE49-F238E27FC236}">
                <a16:creationId xmlns:a16="http://schemas.microsoft.com/office/drawing/2014/main" id="{FBE73103-7E16-69BD-FABB-88E2CF14B1A2}"/>
              </a:ext>
            </a:extLst>
          </p:cNvPr>
          <p:cNvSpPr>
            <a:spLocks noGrp="1"/>
          </p:cNvSpPr>
          <p:nvPr>
            <p:ph type="body" sz="quarter" idx="13"/>
          </p:nvPr>
        </p:nvSpPr>
        <p:spPr/>
        <p:txBody>
          <a:bodyPr lIns="0" tIns="0" rIns="0" bIns="0" anchor="t"/>
          <a:lstStyle/>
          <a:p>
            <a:r>
              <a:rPr lang="en-US" dirty="0"/>
              <a:t>- No WID update at this point in time</a:t>
            </a:r>
          </a:p>
        </p:txBody>
      </p:sp>
      <p:sp>
        <p:nvSpPr>
          <p:cNvPr id="7" name="Text Placeholder 3">
            <a:extLst>
              <a:ext uri="{FF2B5EF4-FFF2-40B4-BE49-F238E27FC236}">
                <a16:creationId xmlns:a16="http://schemas.microsoft.com/office/drawing/2014/main" id="{5D2D7CBB-92A5-37F7-06CA-A6C1D8BBADA6}"/>
              </a:ext>
            </a:extLst>
          </p:cNvPr>
          <p:cNvSpPr txBox="1">
            <a:spLocks/>
          </p:cNvSpPr>
          <p:nvPr/>
        </p:nvSpPr>
        <p:spPr>
          <a:xfrm>
            <a:off x="556800" y="1828800"/>
            <a:ext cx="11078400" cy="3830376"/>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80340">
              <a:spcAft>
                <a:spcPts val="900"/>
              </a:spcAft>
            </a:pPr>
            <a:r>
              <a:rPr lang="en-US" sz="2000" dirty="0">
                <a:effectLst/>
                <a:latin typeface="Times New Roman" panose="02020603050405020304" pitchFamily="18" charset="0"/>
                <a:ea typeface="Times New Roman" panose="02020603050405020304" pitchFamily="18" charset="0"/>
              </a:rPr>
              <a:t>Proposed update was as follows:</a:t>
            </a:r>
          </a:p>
          <a:p>
            <a:pPr marL="180340">
              <a:spcAft>
                <a:spcPts val="900"/>
              </a:spcAft>
            </a:pPr>
            <a:r>
              <a:rPr lang="en-US" sz="2000" dirty="0">
                <a:effectLst/>
                <a:latin typeface="Times New Roman" panose="02020603050405020304" pitchFamily="18" charset="0"/>
                <a:ea typeface="Times New Roman" panose="02020603050405020304" pitchFamily="18" charset="0"/>
              </a:rPr>
              <a:t>Specify congestion </a:t>
            </a:r>
            <a:r>
              <a:rPr lang="en-US" sz="2000" dirty="0" err="1">
                <a:effectLst/>
                <a:latin typeface="Times New Roman" panose="02020603050405020304" pitchFamily="18" charset="0"/>
                <a:ea typeface="Times New Roman" panose="02020603050405020304" pitchFamily="18" charset="0"/>
              </a:rPr>
              <a:t>signalling</a:t>
            </a:r>
            <a:r>
              <a:rPr lang="en-US" sz="2000" dirty="0">
                <a:effectLst/>
                <a:latin typeface="Times New Roman" panose="02020603050405020304" pitchFamily="18" charset="0"/>
                <a:ea typeface="Times New Roman" panose="02020603050405020304" pitchFamily="18" charset="0"/>
              </a:rPr>
              <a:t> for </a:t>
            </a:r>
            <a:r>
              <a:rPr lang="en-US" sz="2000" u="sng" dirty="0">
                <a:effectLst/>
                <a:latin typeface="Times New Roman" panose="02020603050405020304" pitchFamily="18" charset="0"/>
                <a:ea typeface="Times New Roman" panose="02020603050405020304" pitchFamily="18" charset="0"/>
              </a:rPr>
              <a:t>DL and </a:t>
            </a:r>
            <a:r>
              <a:rPr lang="en-US" sz="2000" dirty="0">
                <a:effectLst/>
                <a:latin typeface="Times New Roman" panose="02020603050405020304" pitchFamily="18" charset="0"/>
                <a:ea typeface="Times New Roman" panose="02020603050405020304" pitchFamily="18" charset="0"/>
              </a:rPr>
              <a:t>UL [RAN2]: </a:t>
            </a:r>
          </a:p>
          <a:p>
            <a:pPr marL="180340">
              <a:spcAft>
                <a:spcPts val="900"/>
              </a:spcAft>
            </a:pPr>
            <a:r>
              <a:rPr lang="en-US" sz="2000" dirty="0">
                <a:effectLst/>
                <a:latin typeface="Times New Roman" panose="02020603050405020304" pitchFamily="18" charset="0"/>
                <a:ea typeface="Times New Roman" panose="02020603050405020304" pitchFamily="18" charset="0"/>
              </a:rPr>
              <a:t>○ Specify in MAC layer XR rate control </a:t>
            </a:r>
            <a:r>
              <a:rPr lang="en-US" sz="2000" dirty="0" err="1">
                <a:effectLst/>
                <a:latin typeface="Times New Roman" panose="02020603050405020304" pitchFamily="18" charset="0"/>
                <a:ea typeface="Times New Roman" panose="02020603050405020304" pitchFamily="18" charset="0"/>
              </a:rPr>
              <a:t>signalling</a:t>
            </a:r>
            <a:r>
              <a:rPr lang="en-US" sz="2000" dirty="0">
                <a:effectLst/>
                <a:latin typeface="Times New Roman" panose="02020603050405020304" pitchFamily="18" charset="0"/>
                <a:ea typeface="Times New Roman" panose="02020603050405020304" pitchFamily="18" charset="0"/>
              </a:rPr>
              <a:t> per QoS flow/per DRB to enable faster </a:t>
            </a:r>
          </a:p>
          <a:p>
            <a:pPr marL="180340">
              <a:spcAft>
                <a:spcPts val="900"/>
              </a:spcAft>
            </a:pPr>
            <a:r>
              <a:rPr lang="en-US" sz="2000" dirty="0">
                <a:effectLst/>
                <a:latin typeface="Times New Roman" panose="02020603050405020304" pitchFamily="18" charset="0"/>
                <a:ea typeface="Times New Roman" panose="02020603050405020304" pitchFamily="18" charset="0"/>
              </a:rPr>
              <a:t>source rate adaption to congestion.</a:t>
            </a:r>
          </a:p>
          <a:p>
            <a:pPr marL="180340">
              <a:spcAft>
                <a:spcPts val="900"/>
              </a:spcAft>
            </a:pPr>
            <a:endParaRPr lang="en-US" sz="2000" b="1" dirty="0">
              <a:solidFill>
                <a:srgbClr val="001135"/>
              </a:solidFill>
              <a:latin typeface="Times New Roman" panose="02020603050405020304" pitchFamily="18" charset="0"/>
            </a:endParaRPr>
          </a:p>
          <a:p>
            <a:pPr marL="180340">
              <a:spcAft>
                <a:spcPts val="900"/>
              </a:spcAft>
            </a:pPr>
            <a:r>
              <a:rPr lang="en-US" sz="2000" b="1" dirty="0">
                <a:solidFill>
                  <a:srgbClr val="001135"/>
                </a:solidFill>
                <a:latin typeface="Times New Roman" panose="02020603050405020304" pitchFamily="18" charset="0"/>
              </a:rPr>
              <a:t>RAN2 to continue working on the uplink solution and to liaise with SA2/SA4 if there are issues if the same approach would be extended for the DL as well, assuming the solution extension for DL would not cause issues in RAN2 side (not more work than wat would be needed to prevent use of the solution for downlink direction). </a:t>
            </a:r>
            <a:r>
              <a:rPr lang="en-US" sz="2000" b="1" dirty="0">
                <a:solidFill>
                  <a:srgbClr val="FF0000"/>
                </a:solidFill>
                <a:latin typeface="Times New Roman" panose="02020603050405020304" pitchFamily="18" charset="0"/>
              </a:rPr>
              <a:t>RAN3 to be kept informed of the progress</a:t>
            </a:r>
            <a:endParaRPr lang="en-US" sz="1600" b="1" dirty="0">
              <a:solidFill>
                <a:srgbClr val="FF0000"/>
              </a:solidFill>
              <a:latin typeface="Nokia Pure Text Light"/>
            </a:endParaRPr>
          </a:p>
        </p:txBody>
      </p:sp>
      <p:sp>
        <p:nvSpPr>
          <p:cNvPr id="2" name="Rectangle 1">
            <a:extLst>
              <a:ext uri="{FF2B5EF4-FFF2-40B4-BE49-F238E27FC236}">
                <a16:creationId xmlns:a16="http://schemas.microsoft.com/office/drawing/2014/main" id="{55B7E723-1B0D-53E1-112F-C3828C0E70BF}"/>
              </a:ext>
            </a:extLst>
          </p:cNvPr>
          <p:cNvSpPr/>
          <p:nvPr/>
        </p:nvSpPr>
        <p:spPr>
          <a:xfrm>
            <a:off x="816429" y="6351814"/>
            <a:ext cx="1641021" cy="432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Tree>
    <p:extLst>
      <p:ext uri="{BB962C8B-B14F-4D97-AF65-F5344CB8AC3E}">
        <p14:creationId xmlns:p14="http://schemas.microsoft.com/office/powerpoint/2010/main" val="255617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078E7533-FF49-CB3A-61F4-A3111EEDE9A7}"/>
              </a:ext>
            </a:extLst>
          </p:cNvPr>
          <p:cNvSpPr>
            <a:spLocks noGrp="1"/>
          </p:cNvSpPr>
          <p:nvPr>
            <p:ph type="body" sz="quarter" idx="12"/>
          </p:nvPr>
        </p:nvSpPr>
        <p:spPr/>
        <p:txBody>
          <a:bodyPr lIns="0" tIns="0" rIns="0" bIns="0" anchor="t"/>
          <a:lstStyle/>
          <a:p>
            <a:r>
              <a:rPr lang="en-US" sz="2667" dirty="0">
                <a:latin typeface="Nokia Pure Headline Light"/>
              </a:rPr>
              <a:t>3. Multimodality</a:t>
            </a:r>
            <a:endParaRPr lang="en-US" sz="2667" dirty="0"/>
          </a:p>
        </p:txBody>
      </p:sp>
      <p:sp>
        <p:nvSpPr>
          <p:cNvPr id="22" name="Text Placeholder 21">
            <a:extLst>
              <a:ext uri="{FF2B5EF4-FFF2-40B4-BE49-F238E27FC236}">
                <a16:creationId xmlns:a16="http://schemas.microsoft.com/office/drawing/2014/main" id="{FBE73103-7E16-69BD-FABB-88E2CF14B1A2}"/>
              </a:ext>
            </a:extLst>
          </p:cNvPr>
          <p:cNvSpPr>
            <a:spLocks noGrp="1"/>
          </p:cNvSpPr>
          <p:nvPr>
            <p:ph type="body" sz="quarter" idx="13"/>
          </p:nvPr>
        </p:nvSpPr>
        <p:spPr/>
        <p:txBody>
          <a:bodyPr lIns="0" tIns="0" rIns="0" bIns="0" anchor="t"/>
          <a:lstStyle/>
          <a:p>
            <a:r>
              <a:rPr lang="en-US" dirty="0"/>
              <a:t>- Proposed way forward</a:t>
            </a:r>
          </a:p>
        </p:txBody>
      </p:sp>
      <p:sp>
        <p:nvSpPr>
          <p:cNvPr id="7" name="Text Placeholder 3">
            <a:extLst>
              <a:ext uri="{FF2B5EF4-FFF2-40B4-BE49-F238E27FC236}">
                <a16:creationId xmlns:a16="http://schemas.microsoft.com/office/drawing/2014/main" id="{5D2D7CBB-92A5-37F7-06CA-A6C1D8BBADA6}"/>
              </a:ext>
            </a:extLst>
          </p:cNvPr>
          <p:cNvSpPr txBox="1">
            <a:spLocks/>
          </p:cNvSpPr>
          <p:nvPr/>
        </p:nvSpPr>
        <p:spPr>
          <a:xfrm>
            <a:off x="556800" y="1828800"/>
            <a:ext cx="11078400" cy="3830376"/>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sz="1800" dirty="0">
                <a:effectLst/>
                <a:latin typeface="Times New Roman" panose="02020603050405020304" pitchFamily="18" charset="0"/>
                <a:ea typeface="Times New Roman" panose="02020603050405020304" pitchFamily="18" charset="0"/>
              </a:rPr>
              <a:t>Since TSG SA#106 had confirmed the feasibility of the use of MMSID, the XR WID is updated as below. The RAN3 TUs would be available from Q2 onwards (as for other SA2 related objectives on slide 1):</a:t>
            </a:r>
          </a:p>
          <a:p>
            <a:pPr>
              <a:spcAft>
                <a:spcPts val="0"/>
              </a:spcAft>
            </a:pPr>
            <a:r>
              <a:rPr lang="en-US" sz="1800" dirty="0">
                <a:latin typeface="Times New Roman" panose="02020603050405020304" pitchFamily="18" charset="0"/>
                <a:ea typeface="Times New Roman" panose="02020603050405020304" pitchFamily="18" charset="0"/>
              </a:rPr>
              <a:t>Reference: </a:t>
            </a:r>
            <a:r>
              <a:rPr lang="en-GB" sz="1800" b="1" dirty="0">
                <a:effectLst/>
                <a:latin typeface="Arial" panose="020B0604020202020204" pitchFamily="34" charset="0"/>
                <a:ea typeface="SimSun" panose="02010600030101010101" pitchFamily="2" charset="-122"/>
              </a:rPr>
              <a:t>SP-2419</a:t>
            </a:r>
            <a:r>
              <a:rPr lang="en-US" sz="1800" b="1" dirty="0">
                <a:effectLst/>
                <a:latin typeface="Arial" panose="020B0604020202020204" pitchFamily="34" charset="0"/>
                <a:ea typeface="SimSun" panose="02010600030101010101" pitchFamily="2" charset="-122"/>
              </a:rPr>
              <a:t>21</a:t>
            </a:r>
            <a:endParaRPr lang="en-US" sz="1800" dirty="0">
              <a:latin typeface="Times New Roman" panose="02020603050405020304" pitchFamily="18" charset="0"/>
              <a:ea typeface="Times New Roman" panose="02020603050405020304" pitchFamily="18" charset="0"/>
            </a:endParaRPr>
          </a:p>
          <a:p>
            <a:pPr>
              <a:spcAft>
                <a:spcPts val="0"/>
              </a:spcAft>
            </a:pPr>
            <a:endParaRPr lang="en-US" sz="1800" dirty="0">
              <a:latin typeface="Times New Roman" panose="02020603050405020304" pitchFamily="18" charset="0"/>
              <a:ea typeface="Times New Roman" panose="02020603050405020304" pitchFamily="18" charset="0"/>
            </a:endParaRPr>
          </a:p>
          <a:p>
            <a:pPr>
              <a:spcAft>
                <a:spcPts val="0"/>
              </a:spcAft>
            </a:pPr>
            <a:r>
              <a:rPr lang="en-US" sz="1800" dirty="0">
                <a:effectLst/>
                <a:latin typeface="Times New Roman" panose="02020603050405020304" pitchFamily="18" charset="0"/>
                <a:ea typeface="Times New Roman" panose="02020603050405020304" pitchFamily="18" charset="0"/>
              </a:rPr>
              <a:t>The following notes are removed from the XR WID:</a:t>
            </a:r>
          </a:p>
          <a:p>
            <a:pPr>
              <a:spcAft>
                <a:spcPts val="0"/>
              </a:spcAft>
            </a:pPr>
            <a:endParaRPr lang="en-US" sz="1800" dirty="0">
              <a:latin typeface="Times New Roman" panose="02020603050405020304" pitchFamily="18" charset="0"/>
              <a:ea typeface="Times New Roman" panose="02020603050405020304" pitchFamily="18" charset="0"/>
            </a:endParaRPr>
          </a:p>
          <a:p>
            <a:pPr marL="720725" marR="0" indent="-540385">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NOTE:	This is subject to alignment with SA2, e.g., if MMSID is not available from CN, then UE assistance  information-based approach as an alternative. RAN#106 to check handling of uplink discard based on SA2/SA4 outputs on whether the corresponding information is available at the UE.</a:t>
            </a:r>
          </a:p>
          <a:p>
            <a:pPr marL="720725" marR="0" indent="-540385">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NOTE:	Review in RAN#106 the conclusions in SA2 side (including MMSID delivery to RAN) to allocation for further TUs in RAN3 from Q1/25 onwards.</a:t>
            </a:r>
          </a:p>
          <a:p>
            <a:pPr>
              <a:spcAft>
                <a:spcPts val="0"/>
              </a:spcAft>
            </a:pPr>
            <a:endParaRPr lang="en-US" sz="1800" dirty="0">
              <a:latin typeface="Times New Roman" panose="02020603050405020304" pitchFamily="18" charset="0"/>
              <a:ea typeface="Times New Roman" panose="02020603050405020304" pitchFamily="18" charset="0"/>
            </a:endParaRPr>
          </a:p>
          <a:p>
            <a:pPr>
              <a:spcAft>
                <a:spcPts val="0"/>
              </a:spcAft>
            </a:pPr>
            <a:endParaRPr lang="en-US" sz="1800" dirty="0">
              <a:latin typeface="Times New Roman" panose="02020603050405020304" pitchFamily="18" charset="0"/>
              <a:ea typeface="Times New Roman" panose="02020603050405020304" pitchFamily="18" charset="0"/>
            </a:endParaRPr>
          </a:p>
          <a:p>
            <a:pPr>
              <a:spcAft>
                <a:spcPts val="0"/>
              </a:spcAft>
            </a:pPr>
            <a:endParaRPr lang="en-US" sz="1800" dirty="0">
              <a:latin typeface="Times New Roman" panose="02020603050405020304" pitchFamily="18" charset="0"/>
              <a:ea typeface="Times New Roman" panose="02020603050405020304" pitchFamily="18" charset="0"/>
            </a:endParaRPr>
          </a:p>
          <a:p>
            <a:pPr>
              <a:spcAft>
                <a:spcPts val="0"/>
              </a:spcAft>
            </a:pPr>
            <a:endParaRPr lang="en-US" sz="1800" dirty="0">
              <a:latin typeface="Times New Roman" panose="02020603050405020304" pitchFamily="18" charset="0"/>
              <a:ea typeface="Times New Roman" panose="02020603050405020304" pitchFamily="18" charset="0"/>
            </a:endParaRPr>
          </a:p>
          <a:p>
            <a:pPr>
              <a:spcAft>
                <a:spcPts val="0"/>
              </a:spcAft>
            </a:pPr>
            <a:endParaRPr lang="en-US" sz="1800" dirty="0">
              <a:effectLst/>
              <a:latin typeface="Times New Roman" panose="02020603050405020304" pitchFamily="18" charset="0"/>
              <a:ea typeface="Times New Roman" panose="02020603050405020304" pitchFamily="18" charset="0"/>
            </a:endParaRPr>
          </a:p>
          <a:p>
            <a:pPr>
              <a:spcAft>
                <a:spcPts val="0"/>
              </a:spcAft>
            </a:pPr>
            <a:endParaRPr lang="en-US" sz="1800" dirty="0">
              <a:effectLst/>
              <a:latin typeface="Times New Roman" panose="02020603050405020304" pitchFamily="18" charset="0"/>
              <a:ea typeface="Times New Roman" panose="02020603050405020304" pitchFamily="18" charset="0"/>
            </a:endParaRPr>
          </a:p>
          <a:p>
            <a:pPr>
              <a:spcAft>
                <a:spcPts val="0"/>
              </a:spcAft>
            </a:pPr>
            <a:endParaRPr lang="en-US" sz="1800" u="sng" dirty="0">
              <a:effectLst/>
              <a:latin typeface="Times New Roman" panose="02020603050405020304" pitchFamily="18" charset="0"/>
              <a:ea typeface="Aptos" panose="020B0004020202020204" pitchFamily="34" charset="0"/>
              <a:cs typeface="Aptos" panose="020B0004020202020204" pitchFamily="34" charset="0"/>
            </a:endParaRPr>
          </a:p>
          <a:p>
            <a:pPr defTabSz="914377">
              <a:spcAft>
                <a:spcPts val="800"/>
              </a:spcAft>
              <a:defRPr/>
            </a:pPr>
            <a:endParaRPr lang="en-US" sz="1600" b="1" dirty="0">
              <a:solidFill>
                <a:srgbClr val="001135"/>
              </a:solidFill>
              <a:latin typeface="Nokia Pure Text Light"/>
            </a:endParaRPr>
          </a:p>
        </p:txBody>
      </p:sp>
      <p:sp>
        <p:nvSpPr>
          <p:cNvPr id="2" name="Rectangle 1">
            <a:extLst>
              <a:ext uri="{FF2B5EF4-FFF2-40B4-BE49-F238E27FC236}">
                <a16:creationId xmlns:a16="http://schemas.microsoft.com/office/drawing/2014/main" id="{35D8D0B7-51A8-F23A-4371-897BDC75C638}"/>
              </a:ext>
            </a:extLst>
          </p:cNvPr>
          <p:cNvSpPr/>
          <p:nvPr/>
        </p:nvSpPr>
        <p:spPr>
          <a:xfrm>
            <a:off x="816429" y="6351814"/>
            <a:ext cx="1641021" cy="432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tx2"/>
              </a:solidFill>
            </a:endParaRPr>
          </a:p>
        </p:txBody>
      </p:sp>
    </p:spTree>
    <p:extLst>
      <p:ext uri="{BB962C8B-B14F-4D97-AF65-F5344CB8AC3E}">
        <p14:creationId xmlns:p14="http://schemas.microsoft.com/office/powerpoint/2010/main" val="3296221520"/>
      </p:ext>
    </p:extLst>
  </p:cSld>
  <p:clrMapOvr>
    <a:masterClrMapping/>
  </p:clrMapOvr>
</p:sld>
</file>

<file path=ppt/theme/theme1.xml><?xml version="1.0" encoding="utf-8"?>
<a:theme xmlns:a="http://schemas.openxmlformats.org/drawingml/2006/main" name="1. Master">
  <a:themeElements>
    <a:clrScheme name="Custom 5">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5AFF"/>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3876</TotalTime>
  <Words>396</Words>
  <Application>Microsoft Office PowerPoint</Application>
  <PresentationFormat>Widescreen</PresentationFormat>
  <Paragraphs>39</Paragraphs>
  <Slides>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Aptos</vt:lpstr>
      <vt:lpstr>Arial</vt:lpstr>
      <vt:lpstr>Calibri</vt:lpstr>
      <vt:lpstr>Nokia Pure Headline Light</vt:lpstr>
      <vt:lpstr>Nokia Pure Headline Ultra Light</vt:lpstr>
      <vt:lpstr>Nokia Pure Text</vt:lpstr>
      <vt:lpstr>Nokia Pure Text Light</vt:lpstr>
      <vt:lpstr>Times New Roman</vt:lpstr>
      <vt:lpstr>1. Master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Antti Toskala (Nokia)</dc:creator>
  <cp:lastModifiedBy>Antti Toskala (Nokia)</cp:lastModifiedBy>
  <cp:revision>27</cp:revision>
  <dcterms:created xsi:type="dcterms:W3CDTF">2024-03-20T13:27:15Z</dcterms:created>
  <dcterms:modified xsi:type="dcterms:W3CDTF">2024-12-12T08:08:22Z</dcterms:modified>
</cp:coreProperties>
</file>