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81" r:id="rId3"/>
  </p:sldMasterIdLst>
  <p:notesMasterIdLst>
    <p:notesMasterId r:id="rId17"/>
  </p:notesMasterIdLst>
  <p:sldIdLst>
    <p:sldId id="283" r:id="rId4"/>
    <p:sldId id="2147471007" r:id="rId5"/>
    <p:sldId id="2147475714" r:id="rId6"/>
    <p:sldId id="2147475706" r:id="rId7"/>
    <p:sldId id="2147475715" r:id="rId8"/>
    <p:sldId id="2147475716" r:id="rId9"/>
    <p:sldId id="2147475717" r:id="rId10"/>
    <p:sldId id="2147475719" r:id="rId11"/>
    <p:sldId id="2147475718" r:id="rId12"/>
    <p:sldId id="2147475720" r:id="rId13"/>
    <p:sldId id="2147475721" r:id="rId14"/>
    <p:sldId id="2147475722" r:id="rId15"/>
    <p:sldId id="214747571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-116" initials="H" lastIdx="0" clrIdx="0">
    <p:extLst>
      <p:ext uri="{19B8F6BF-5375-455C-9EA6-DF929625EA0E}">
        <p15:presenceInfo xmlns:p15="http://schemas.microsoft.com/office/powerpoint/2012/main" userId="Huawei-116" providerId="None"/>
      </p:ext>
    </p:extLst>
  </p:cmAuthor>
  <p:cmAuthor id="2" name="Dawid Koziol" initials="DK" lastIdx="3" clrIdx="1">
    <p:extLst>
      <p:ext uri="{19B8F6BF-5375-455C-9EA6-DF929625EA0E}">
        <p15:presenceInfo xmlns:p15="http://schemas.microsoft.com/office/powerpoint/2012/main" userId="S-1-5-21-147214757-305610072-1517763936-78017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5D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0" autoAdjust="0"/>
    <p:restoredTop sz="96727" autoAdjust="0"/>
  </p:normalViewPr>
  <p:slideViewPr>
    <p:cSldViewPr snapToGrid="0">
      <p:cViewPr varScale="1">
        <p:scale>
          <a:sx n="122" d="100"/>
          <a:sy n="122" d="100"/>
        </p:scale>
        <p:origin x="132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35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EE72E-4894-433B-8872-A46A6173B54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FD6DD-F354-4181-86AC-43DE437419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59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1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730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0263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1000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9" y="1512878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5583800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5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5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64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942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5741" y="1512881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154" marR="0" indent="-168057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6518" algn="ctr"/>
              </a:tabLst>
              <a:defRPr sz="1797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5920" marR="0" indent="-285379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6518" algn="ctr"/>
              </a:tabLst>
              <a:defRPr sz="1597" baseline="0">
                <a:latin typeface="+mn-lt"/>
                <a:ea typeface="Microsoft YaHei" panose="020B0503020204020204" pitchFamily="34" charset="-122"/>
              </a:defRPr>
            </a:lvl2pPr>
            <a:lvl3pPr marL="1097148" marR="0" indent="-168057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6518" algn="ctr"/>
              </a:tabLst>
              <a:defRPr sz="1296" baseline="0">
                <a:latin typeface="+mn-lt"/>
                <a:ea typeface="Microsoft YaHei" panose="020B0503020204020204" pitchFamily="34" charset="-122"/>
              </a:defRPr>
            </a:lvl3pPr>
            <a:lvl4pPr marL="525167" indent="-170938">
              <a:buFont typeface="Arial" panose="020B0604020202020204" pitchFamily="34" charset="0"/>
              <a:buChar char="•"/>
              <a:tabLst>
                <a:tab pos="1206850" algn="ctr"/>
              </a:tabLst>
              <a:defRPr sz="1296" baseline="0"/>
            </a:lvl4pPr>
            <a:lvl5pPr marL="525167" indent="-170938">
              <a:buFont typeface="Arial" panose="020B0604020202020204" pitchFamily="34" charset="0"/>
              <a:buChar char="•"/>
              <a:tabLst>
                <a:tab pos="1206850" algn="ctr"/>
              </a:tabLst>
              <a:defRPr sz="1296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598" marR="0" lvl="1" indent="-168057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651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148" marR="0" lvl="2" indent="-168057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651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148" marR="0" lvl="2" indent="-168057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651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7"/>
              </a:lnSpc>
              <a:spcBef>
                <a:spcPts val="0"/>
              </a:spcBef>
              <a:buNone/>
              <a:defRPr sz="3197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129" indent="0" algn="ctr">
              <a:buNone/>
              <a:defRPr sz="2595"/>
            </a:lvl2pPr>
            <a:lvl3pPr marL="1186254" indent="0" algn="ctr">
              <a:buNone/>
              <a:defRPr sz="2335"/>
            </a:lvl3pPr>
            <a:lvl4pPr marL="1779384" indent="0" algn="ctr">
              <a:buNone/>
              <a:defRPr sz="2076"/>
            </a:lvl4pPr>
            <a:lvl5pPr marL="2372511" indent="0" algn="ctr">
              <a:buNone/>
              <a:defRPr sz="2076"/>
            </a:lvl5pPr>
            <a:lvl6pPr marL="2965638" indent="0" algn="ctr">
              <a:buNone/>
              <a:defRPr sz="2076"/>
            </a:lvl6pPr>
            <a:lvl7pPr marL="3558766" indent="0" algn="ctr">
              <a:buNone/>
              <a:defRPr sz="2076"/>
            </a:lvl7pPr>
            <a:lvl8pPr marL="4151895" indent="0" algn="ctr">
              <a:buNone/>
              <a:defRPr sz="2076"/>
            </a:lvl8pPr>
            <a:lvl9pPr marL="4745021" indent="0" algn="ctr">
              <a:buNone/>
              <a:defRPr sz="2076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05903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249" y="1402065"/>
            <a:ext cx="3919503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798" dirty="0">
                <a:solidFill>
                  <a:srgbClr val="1D1D1A"/>
                </a:solidFill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039120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F4FA-B522-4241-B254-08B530592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44247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46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F2E7B-DD6D-49F9-A520-B7ABDE029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6DACFD-09C0-4437-8B5D-0604773F9F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1118441"/>
            <a:ext cx="10515600" cy="5025421"/>
          </a:xfrm>
        </p:spPr>
        <p:txBody>
          <a:bodyPr/>
          <a:lstStyle>
            <a:lvl1pPr marL="342763" indent="-342763">
              <a:buFont typeface="Wingdings" panose="05000000000000000000" pitchFamily="2" charset="2"/>
              <a:buChar char="Ø"/>
              <a:defRPr/>
            </a:lvl1pPr>
            <a:lvl2pPr marL="742653" indent="-285636">
              <a:buFont typeface="Courier New" panose="02070309020205020404" pitchFamily="49" charset="0"/>
              <a:buChar char="o"/>
              <a:defRPr/>
            </a:lvl2pPr>
            <a:lvl3pPr marL="1199670" indent="-285636">
              <a:spcBef>
                <a:spcPts val="0"/>
              </a:spcBef>
              <a:buFont typeface="Wingdings" panose="05000000000000000000" pitchFamily="2" charset="2"/>
              <a:buChar char="§"/>
              <a:defRPr/>
            </a:lvl3pPr>
            <a:lvl4pPr marL="1656687" indent="-285636">
              <a:buFont typeface="Arial" panose="020B0604020202020204" pitchFamily="34" charset="0"/>
              <a:buChar char="•"/>
              <a:defRPr/>
            </a:lvl4pPr>
            <a:lvl5pPr marL="2113704" indent="-285636">
              <a:buFont typeface="Arial" panose="020B0604020202020204" pitchFamily="34" charset="0"/>
              <a:buChar char="•"/>
              <a:defRPr/>
            </a:lvl5pPr>
          </a:lstStyle>
          <a:p>
            <a:pPr marL="342763" lvl="0" indent="-342763" algn="l" defTabSz="914034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Wingdings" panose="05000000000000000000" pitchFamily="2" charset="2"/>
              <a:buChar char="Ø"/>
            </a:pPr>
            <a:r>
              <a:rPr lang="en-US" dirty="0"/>
              <a:t>Click to edit Master text styles</a:t>
            </a:r>
          </a:p>
          <a:p>
            <a:pPr marL="742653" lvl="1" indent="-285636" algn="l" defTabSz="914034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Courier New" panose="02070309020205020404" pitchFamily="49" charset="0"/>
              <a:buChar char="o"/>
            </a:pPr>
            <a:r>
              <a:rPr lang="en-US" dirty="0"/>
              <a:t>Second level</a:t>
            </a:r>
          </a:p>
          <a:p>
            <a:pPr marL="1199670" lvl="2" indent="-285636" algn="l" defTabSz="914034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1656687" lvl="3" indent="-285636" algn="l" defTabSz="914034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3704" lvl="4" indent="-285636" algn="l" defTabSz="914034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53102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10270"/>
            <a:ext cx="10515600" cy="2853267"/>
          </a:xfrm>
        </p:spPr>
        <p:txBody>
          <a:bodyPr anchor="b">
            <a:normAutofit/>
          </a:bodyPr>
          <a:lstStyle>
            <a:lvl1pPr>
              <a:defRPr sz="4398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8937"/>
            <a:ext cx="10515600" cy="1500717"/>
          </a:xfrm>
        </p:spPr>
        <p:txBody>
          <a:bodyPr/>
          <a:lstStyle>
            <a:lvl1pPr marL="0" indent="0">
              <a:buNone/>
              <a:defRPr sz="3198">
                <a:solidFill>
                  <a:schemeClr val="tx1">
                    <a:tint val="75000"/>
                  </a:schemeClr>
                </a:solidFill>
              </a:defRPr>
            </a:lvl1pPr>
            <a:lvl2pPr marL="609097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2pPr>
            <a:lvl3pPr marL="1218195" indent="0">
              <a:buNone/>
              <a:defRPr sz="2398">
                <a:solidFill>
                  <a:schemeClr val="tx1">
                    <a:tint val="75000"/>
                  </a:schemeClr>
                </a:solidFill>
              </a:defRPr>
            </a:lvl3pPr>
            <a:lvl4pPr marL="1827291" indent="0">
              <a:buNone/>
              <a:defRPr sz="2131">
                <a:solidFill>
                  <a:schemeClr val="tx1">
                    <a:tint val="75000"/>
                  </a:schemeClr>
                </a:solidFill>
              </a:defRPr>
            </a:lvl4pPr>
            <a:lvl5pPr marL="2436389" indent="0">
              <a:buNone/>
              <a:defRPr sz="2131">
                <a:solidFill>
                  <a:schemeClr val="tx1">
                    <a:tint val="75000"/>
                  </a:schemeClr>
                </a:solidFill>
              </a:defRPr>
            </a:lvl5pPr>
            <a:lvl6pPr marL="3045486" indent="0">
              <a:buNone/>
              <a:defRPr sz="2131">
                <a:solidFill>
                  <a:schemeClr val="tx1">
                    <a:tint val="75000"/>
                  </a:schemeClr>
                </a:solidFill>
              </a:defRPr>
            </a:lvl6pPr>
            <a:lvl7pPr marL="3654584" indent="0">
              <a:buNone/>
              <a:defRPr sz="2131">
                <a:solidFill>
                  <a:schemeClr val="tx1">
                    <a:tint val="75000"/>
                  </a:schemeClr>
                </a:solidFill>
              </a:defRPr>
            </a:lvl7pPr>
            <a:lvl8pPr marL="4263680" indent="0">
              <a:buNone/>
              <a:defRPr sz="2131">
                <a:solidFill>
                  <a:schemeClr val="tx1">
                    <a:tint val="75000"/>
                  </a:schemeClr>
                </a:solidFill>
              </a:defRPr>
            </a:lvl8pPr>
            <a:lvl9pPr marL="4872777" indent="0">
              <a:buNone/>
              <a:defRPr sz="213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19945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03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3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505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1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2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5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9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FDEE0-011B-4E97-8B81-58D8072F7537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8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4"/>
            <a:ext cx="12192000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799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7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305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9" r:id="rId5"/>
    <p:sldLayoutId id="2147483680" r:id="rId6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>
            <a:extLst>
              <a:ext uri="{FF2B5EF4-FFF2-40B4-BE49-F238E27FC236}">
                <a16:creationId xmlns:a16="http://schemas.microsoft.com/office/drawing/2014/main" id="{DA8AD30F-F8A6-4871-B51C-6AADE7E1BDA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5484" y="6320239"/>
            <a:ext cx="1581964" cy="34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E5E12952-3B45-4F99-8286-849637483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8"/>
            <a:ext cx="10515600" cy="6865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marL="0" lvl="0" indent="0" algn="l" defTabSz="914034" rtl="0" eaLnBrk="1" latinLnBrk="0" hangingPunct="1">
              <a:lnSpc>
                <a:spcPts val="3428"/>
              </a:lnSpc>
              <a:spcBef>
                <a:spcPct val="0"/>
              </a:spcBef>
              <a:buFontTx/>
              <a:buNone/>
            </a:pPr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70B5004-5862-4B83-8B56-60C0293E8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24747"/>
            <a:ext cx="10515600" cy="5051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763" lvl="0" indent="-342763" algn="l" defTabSz="914034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Wingdings" panose="05000000000000000000" pitchFamily="2" charset="2"/>
              <a:buChar char="Ø"/>
            </a:pPr>
            <a:r>
              <a:rPr lang="en-US" dirty="0"/>
              <a:t>Click to edit Master text styles</a:t>
            </a:r>
          </a:p>
          <a:p>
            <a:pPr marL="742653" lvl="1" indent="-285636" algn="l" defTabSz="914034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Courier New" panose="02070309020205020404" pitchFamily="49" charset="0"/>
              <a:buChar char="o"/>
            </a:pPr>
            <a:r>
              <a:rPr lang="en-US" dirty="0"/>
              <a:t>Second level</a:t>
            </a:r>
          </a:p>
          <a:p>
            <a:pPr marL="1199670" lvl="2" indent="-285636" algn="l" defTabSz="914034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1656687" lvl="3" indent="-285636" algn="l" defTabSz="914034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3704" lvl="4" indent="-285636" algn="l" defTabSz="914034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F2E50A-9ECE-4991-BA2A-767ABA950355}"/>
              </a:ext>
            </a:extLst>
          </p:cNvPr>
          <p:cNvSpPr txBox="1"/>
          <p:nvPr userDrawn="1"/>
        </p:nvSpPr>
        <p:spPr>
          <a:xfrm>
            <a:off x="164725" y="83885"/>
            <a:ext cx="4995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1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8901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961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lang="en-GB" sz="2399" b="1" i="0" kern="1200" baseline="0" dirty="0">
          <a:solidFill>
            <a:prstClr val="black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1"/>
        </a:buClr>
        <a:buFontTx/>
        <a:buNone/>
        <a:defRPr lang="en-US" sz="1999" b="1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1344075" indent="-285636" algn="l" defTabSz="914034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799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914034" indent="0" algn="l" defTabSz="914034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599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371051" indent="0" algn="l" defTabSz="914034" rtl="0" eaLnBrk="0" latinLnBrk="0" hangingPunct="0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399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828068" indent="0" algn="l" defTabSz="914034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GB" sz="1398" kern="1200" dirty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dynareport/38769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089" y="3766743"/>
            <a:ext cx="6533290" cy="6436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b="1" dirty="0"/>
              <a:t>Huawei, HiSilicon</a:t>
            </a:r>
            <a:endParaRPr lang="zh-CN" altLang="en-US" sz="2400" b="1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37384" y="1507329"/>
            <a:ext cx="8986293" cy="1148189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599" b="1" dirty="0">
                <a:solidFill>
                  <a:srgbClr val="C00000"/>
                </a:solidFill>
              </a:rPr>
              <a:t>Motivation and Scope for Rel-19 WID on Ambient IoT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615" y="218611"/>
            <a:ext cx="11576290" cy="1092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RAN#106                    			</a:t>
            </a:r>
            <a:r>
              <a:rPr lang="en-GB" altLang="zh-CN" sz="1799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RP-243191</a:t>
            </a:r>
          </a:p>
          <a:p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Madrid, </a:t>
            </a:r>
            <a:r>
              <a:rPr lang="en-US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Spain,</a:t>
            </a:r>
            <a:r>
              <a:rPr lang="zh-CN" altLang="en-US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December 9 - 12, 2024</a:t>
            </a:r>
          </a:p>
          <a:p>
            <a:r>
              <a:rPr lang="en-GB" altLang="zh-CN" sz="1799" b="1" dirty="0">
                <a:latin typeface="Arial" panose="020B0604020202020204" pitchFamily="34" charset="0"/>
              </a:rPr>
              <a:t>Agenda item: 9.1.1</a:t>
            </a:r>
            <a:endParaRPr lang="zh-CN" altLang="en-US" sz="1799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B01151E8-7D2C-4EDC-B599-6A7CD3A237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27013"/>
              </p:ext>
            </p:extLst>
          </p:nvPr>
        </p:nvGraphicFramePr>
        <p:xfrm>
          <a:off x="2304789" y="1091547"/>
          <a:ext cx="7835030" cy="363755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549047">
                  <a:extLst>
                    <a:ext uri="{9D8B030D-6E8A-4147-A177-3AD203B41FA5}">
                      <a16:colId xmlns:a16="http://schemas.microsoft.com/office/drawing/2014/main" val="64390376"/>
                    </a:ext>
                  </a:extLst>
                </a:gridCol>
                <a:gridCol w="5285983">
                  <a:extLst>
                    <a:ext uri="{9D8B030D-6E8A-4147-A177-3AD203B41FA5}">
                      <a16:colId xmlns:a16="http://schemas.microsoft.com/office/drawing/2014/main" val="1378814566"/>
                    </a:ext>
                  </a:extLst>
                </a:gridCol>
              </a:tblGrid>
              <a:tr h="3351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Support 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Scope control options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668656"/>
                  </a:ext>
                </a:extLst>
              </a:tr>
              <a:tr h="71719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Paging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9745383"/>
                  </a:ext>
                </a:extLst>
              </a:tr>
              <a:tr h="39584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Temporary paging identifier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7041355"/>
                  </a:ext>
                </a:extLst>
              </a:tr>
              <a:tr h="62696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Random access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093572"/>
                  </a:ext>
                </a:extLst>
              </a:tr>
              <a:tr h="39584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Data transmission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8981607"/>
                  </a:ext>
                </a:extLst>
              </a:tr>
              <a:tr h="39584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Segmentation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481392"/>
                  </a:ext>
                </a:extLst>
              </a:tr>
              <a:tr h="39584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RAN2 layers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063504"/>
                  </a:ext>
                </a:extLst>
              </a:tr>
            </a:tbl>
          </a:graphicData>
        </a:graphic>
      </p:graphicFrame>
      <p:sp>
        <p:nvSpPr>
          <p:cNvPr id="3" name="Rectangle: Diagonal Corners Rounded 4">
            <a:extLst>
              <a:ext uri="{FF2B5EF4-FFF2-40B4-BE49-F238E27FC236}">
                <a16:creationId xmlns:a16="http://schemas.microsoft.com/office/drawing/2014/main" id="{89BB21CB-9BF7-4D36-82A3-5539F232A7A4}"/>
              </a:ext>
            </a:extLst>
          </p:cNvPr>
          <p:cNvSpPr/>
          <p:nvPr/>
        </p:nvSpPr>
        <p:spPr>
          <a:xfrm>
            <a:off x="6740020" y="2982286"/>
            <a:ext cx="1318062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chemeClr val="tx1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3-step CBRA</a:t>
            </a:r>
          </a:p>
        </p:txBody>
      </p:sp>
      <p:sp>
        <p:nvSpPr>
          <p:cNvPr id="4" name="Rectangle: Diagonal Corners Rounded 5">
            <a:extLst>
              <a:ext uri="{FF2B5EF4-FFF2-40B4-BE49-F238E27FC236}">
                <a16:creationId xmlns:a16="http://schemas.microsoft.com/office/drawing/2014/main" id="{7CE73921-0EA9-4EF4-B705-3B38F8A0CC9E}"/>
              </a:ext>
            </a:extLst>
          </p:cNvPr>
          <p:cNvSpPr/>
          <p:nvPr/>
        </p:nvSpPr>
        <p:spPr>
          <a:xfrm>
            <a:off x="6401785" y="3242441"/>
            <a:ext cx="2424431" cy="29706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altLang="zh-CN" sz="1399" dirty="0">
                <a:solidFill>
                  <a:schemeClr val="tx1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Unified solution for CBRA</a:t>
            </a:r>
            <a:r>
              <a:rPr lang="en-US" sz="1399" dirty="0">
                <a:solidFill>
                  <a:schemeClr val="tx1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5" name="Rectangle: Diagonal Corners Rounded 6">
            <a:extLst>
              <a:ext uri="{FF2B5EF4-FFF2-40B4-BE49-F238E27FC236}">
                <a16:creationId xmlns:a16="http://schemas.microsoft.com/office/drawing/2014/main" id="{2A81543B-282B-4982-B411-7427C09016E8}"/>
              </a:ext>
            </a:extLst>
          </p:cNvPr>
          <p:cNvSpPr/>
          <p:nvPr/>
        </p:nvSpPr>
        <p:spPr>
          <a:xfrm>
            <a:off x="6701512" y="4012826"/>
            <a:ext cx="1362372" cy="260154"/>
          </a:xfrm>
          <a:prstGeom prst="round2DiagRect">
            <a:avLst>
              <a:gd name="adj1" fmla="val 44872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endParaRPr lang="en-US" sz="1399" dirty="0">
              <a:solidFill>
                <a:schemeClr val="tx1"/>
              </a:solidFill>
              <a:latin typeface="Arial" panose="020B0604020202020204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" name="Rectangle: Diagonal Corners Rounded 8">
            <a:extLst>
              <a:ext uri="{FF2B5EF4-FFF2-40B4-BE49-F238E27FC236}">
                <a16:creationId xmlns:a16="http://schemas.microsoft.com/office/drawing/2014/main" id="{398FD8B8-BACB-41B5-A6A7-BE6485601F53}"/>
              </a:ext>
            </a:extLst>
          </p:cNvPr>
          <p:cNvSpPr/>
          <p:nvPr/>
        </p:nvSpPr>
        <p:spPr>
          <a:xfrm>
            <a:off x="5152739" y="1830127"/>
            <a:ext cx="4817980" cy="29706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altLang="zh-CN" sz="1399" dirty="0">
                <a:solidFill>
                  <a:srgbClr val="1D1D1A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(b) Multiplex multiple paging identifiers in paging message</a:t>
            </a:r>
          </a:p>
        </p:txBody>
      </p:sp>
      <p:sp>
        <p:nvSpPr>
          <p:cNvPr id="7" name="Rectangle: Diagonal Corners Rounded 9">
            <a:extLst>
              <a:ext uri="{FF2B5EF4-FFF2-40B4-BE49-F238E27FC236}">
                <a16:creationId xmlns:a16="http://schemas.microsoft.com/office/drawing/2014/main" id="{5DCDFD2B-B6BF-4FD2-99D0-A1DF48ACA825}"/>
              </a:ext>
            </a:extLst>
          </p:cNvPr>
          <p:cNvSpPr/>
          <p:nvPr/>
        </p:nvSpPr>
        <p:spPr>
          <a:xfrm>
            <a:off x="5184054" y="1501747"/>
            <a:ext cx="4235519" cy="297065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8" lvl="1" defTabSz="1187323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605" algn="ctr"/>
              </a:tabLst>
              <a:defRPr/>
            </a:pPr>
            <a:r>
              <a:rPr lang="en-US" altLang="zh-CN" sz="1400" dirty="0">
                <a:solidFill>
                  <a:schemeClr val="tx1"/>
                </a:solidFill>
              </a:rPr>
              <a:t>(a) Include one paging Identifier in paging message</a:t>
            </a:r>
            <a:endParaRPr lang="en-US" altLang="zh-CN" sz="1400" dirty="0">
              <a:solidFill>
                <a:schemeClr val="tx1"/>
              </a:solidFill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8" name="Rectangle: Diagonal Corners Rounded 10">
            <a:extLst>
              <a:ext uri="{FF2B5EF4-FFF2-40B4-BE49-F238E27FC236}">
                <a16:creationId xmlns:a16="http://schemas.microsoft.com/office/drawing/2014/main" id="{651FFFBA-9E43-4C31-B839-08746345FB27}"/>
              </a:ext>
            </a:extLst>
          </p:cNvPr>
          <p:cNvSpPr/>
          <p:nvPr/>
        </p:nvSpPr>
        <p:spPr>
          <a:xfrm>
            <a:off x="6740019" y="2581072"/>
            <a:ext cx="1362372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Not supported</a:t>
            </a:r>
          </a:p>
        </p:txBody>
      </p:sp>
      <p:sp>
        <p:nvSpPr>
          <p:cNvPr id="9" name="Rectangle: Diagonal Corners Rounded 11">
            <a:extLst>
              <a:ext uri="{FF2B5EF4-FFF2-40B4-BE49-F238E27FC236}">
                <a16:creationId xmlns:a16="http://schemas.microsoft.com/office/drawing/2014/main" id="{96011D4E-2D43-42C9-8E87-4C961113C86F}"/>
              </a:ext>
            </a:extLst>
          </p:cNvPr>
          <p:cNvSpPr/>
          <p:nvPr/>
        </p:nvSpPr>
        <p:spPr>
          <a:xfrm>
            <a:off x="7299317" y="3997554"/>
            <a:ext cx="665415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D2R</a:t>
            </a:r>
          </a:p>
        </p:txBody>
      </p:sp>
      <p:sp>
        <p:nvSpPr>
          <p:cNvPr id="10" name="Rectangle: Diagonal Corners Rounded 13">
            <a:extLst>
              <a:ext uri="{FF2B5EF4-FFF2-40B4-BE49-F238E27FC236}">
                <a16:creationId xmlns:a16="http://schemas.microsoft.com/office/drawing/2014/main" id="{BFCA9A2A-9041-48DD-A714-D5D0F1C01128}"/>
              </a:ext>
            </a:extLst>
          </p:cNvPr>
          <p:cNvSpPr/>
          <p:nvPr/>
        </p:nvSpPr>
        <p:spPr>
          <a:xfrm>
            <a:off x="5129186" y="3610944"/>
            <a:ext cx="4507023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Essential parts of TR 38.769; 1-bit energy status report </a:t>
            </a:r>
          </a:p>
        </p:txBody>
      </p:sp>
      <p:sp>
        <p:nvSpPr>
          <p:cNvPr id="11" name="Rectangle: Diagonal Corners Rounded 14">
            <a:extLst>
              <a:ext uri="{FF2B5EF4-FFF2-40B4-BE49-F238E27FC236}">
                <a16:creationId xmlns:a16="http://schemas.microsoft.com/office/drawing/2014/main" id="{E4968052-2039-4584-A254-B176FB656BD5}"/>
              </a:ext>
            </a:extLst>
          </p:cNvPr>
          <p:cNvSpPr/>
          <p:nvPr/>
        </p:nvSpPr>
        <p:spPr>
          <a:xfrm>
            <a:off x="6912790" y="4396868"/>
            <a:ext cx="1016831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Only MAC</a:t>
            </a:r>
          </a:p>
        </p:txBody>
      </p:sp>
      <p:sp>
        <p:nvSpPr>
          <p:cNvPr id="12" name="Rectangle: Diagonal Corners Rounded 15">
            <a:extLst>
              <a:ext uri="{FF2B5EF4-FFF2-40B4-BE49-F238E27FC236}">
                <a16:creationId xmlns:a16="http://schemas.microsoft.com/office/drawing/2014/main" id="{077EE4D4-236C-4E29-8359-5A633C6B2239}"/>
              </a:ext>
            </a:extLst>
          </p:cNvPr>
          <p:cNvSpPr/>
          <p:nvPr/>
        </p:nvSpPr>
        <p:spPr>
          <a:xfrm>
            <a:off x="6654341" y="3979100"/>
            <a:ext cx="665415" cy="29706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R2D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78AD406-80FE-4C5E-A3E8-71A645175BC4}"/>
              </a:ext>
            </a:extLst>
          </p:cNvPr>
          <p:cNvSpPr txBox="1">
            <a:spLocks/>
          </p:cNvSpPr>
          <p:nvPr/>
        </p:nvSpPr>
        <p:spPr>
          <a:xfrm>
            <a:off x="2510068" y="5163742"/>
            <a:ext cx="7304073" cy="7193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034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000" kern="1200">
                <a:solidFill>
                  <a:srgbClr val="1D1D1B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57017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034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051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068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</a:pPr>
            <a:r>
              <a:rPr lang="en-US" altLang="zh-CN" sz="1999" dirty="0">
                <a:solidFill>
                  <a:srgbClr val="1D1D1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RAN2 agreements on excluded functions, e.g. no ARQ, no mobility, non-supported protocol layers, etc. are taken into the WI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00334-A85F-4F04-A31A-FBBB93EF3D0E}"/>
              </a:ext>
            </a:extLst>
          </p:cNvPr>
          <p:cNvSpPr txBox="1">
            <a:spLocks/>
          </p:cNvSpPr>
          <p:nvPr/>
        </p:nvSpPr>
        <p:spPr>
          <a:xfrm>
            <a:off x="838200" y="184561"/>
            <a:ext cx="10515600" cy="686551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dirty="0"/>
              <a:t>RAN2 scope</a:t>
            </a:r>
          </a:p>
        </p:txBody>
      </p:sp>
      <p:sp>
        <p:nvSpPr>
          <p:cNvPr id="15" name="Rectangle: Diagonal Corners Rounded 16">
            <a:extLst>
              <a:ext uri="{FF2B5EF4-FFF2-40B4-BE49-F238E27FC236}">
                <a16:creationId xmlns:a16="http://schemas.microsoft.com/office/drawing/2014/main" id="{B74AD101-0B0F-4EAE-832B-E31CC7CD9A09}"/>
              </a:ext>
            </a:extLst>
          </p:cNvPr>
          <p:cNvSpPr/>
          <p:nvPr/>
        </p:nvSpPr>
        <p:spPr>
          <a:xfrm>
            <a:off x="5188917" y="2167353"/>
            <a:ext cx="2826924" cy="260256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altLang="zh-CN" sz="1399" dirty="0">
                <a:solidFill>
                  <a:srgbClr val="1D1D1A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(c) Page all (no identifier included)</a:t>
            </a:r>
          </a:p>
        </p:txBody>
      </p:sp>
    </p:spTree>
    <p:extLst>
      <p:ext uri="{BB962C8B-B14F-4D97-AF65-F5344CB8AC3E}">
        <p14:creationId xmlns:p14="http://schemas.microsoft.com/office/powerpoint/2010/main" val="155388230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6">
            <a:extLst>
              <a:ext uri="{FF2B5EF4-FFF2-40B4-BE49-F238E27FC236}">
                <a16:creationId xmlns:a16="http://schemas.microsoft.com/office/drawing/2014/main" id="{EAD20116-8549-4AF8-9395-6125D506D6BA}"/>
              </a:ext>
            </a:extLst>
          </p:cNvPr>
          <p:cNvSpPr/>
          <p:nvPr/>
        </p:nvSpPr>
        <p:spPr>
          <a:xfrm>
            <a:off x="5530578" y="3110303"/>
            <a:ext cx="2486079" cy="362061"/>
          </a:xfrm>
          <a:prstGeom prst="round2DiagRect">
            <a:avLst>
              <a:gd name="adj1" fmla="val 36964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B5C8A3-5574-46E0-B3F5-48B5EB721B41}"/>
              </a:ext>
            </a:extLst>
          </p:cNvPr>
          <p:cNvSpPr txBox="1">
            <a:spLocks/>
          </p:cNvSpPr>
          <p:nvPr/>
        </p:nvSpPr>
        <p:spPr>
          <a:xfrm>
            <a:off x="775570" y="259717"/>
            <a:ext cx="10515600" cy="642157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dirty="0"/>
              <a:t>RAN3 scope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4470124-3D52-451A-90E8-8D46526CC26E}"/>
              </a:ext>
            </a:extLst>
          </p:cNvPr>
          <p:cNvSpPr/>
          <p:nvPr/>
        </p:nvSpPr>
        <p:spPr>
          <a:xfrm>
            <a:off x="775571" y="1290787"/>
            <a:ext cx="1095505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763" lvl="0" indent="-342763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necessary signaling and procedures between RAN and CN to support the following A-IoT functions, assuming an architecture of aggregated gNB:</a:t>
            </a:r>
          </a:p>
          <a:p>
            <a:pPr marL="742653" lvl="1" indent="-285636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Inventory operation</a:t>
            </a:r>
          </a:p>
          <a:p>
            <a:pPr marL="742653" lvl="1" indent="-285636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Command operation</a:t>
            </a:r>
          </a:p>
          <a:p>
            <a:pPr marL="742653" lvl="1" indent="-285636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(If included) Device location reporting at reader ID granularity</a:t>
            </a:r>
          </a:p>
          <a:p>
            <a:pPr lvl="0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</a:pPr>
            <a:r>
              <a:rPr lang="en-US" altLang="zh-CN" sz="240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</a:t>
            </a:r>
            <a:r>
              <a:rPr lang="en-US" altLang="zh-CN" sz="24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The above A-IoT functions are supported over the existing NG interface, or new protocol carried over NGAP, based on architecture(s) defined by SA2.</a:t>
            </a:r>
            <a:endParaRPr lang="en-US" altLang="zh-CN" sz="2400" b="1" dirty="0">
              <a:solidFill>
                <a:srgbClr val="1D1D1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46145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1A019-6C1D-464C-ACC2-A9499D685786}"/>
              </a:ext>
            </a:extLst>
          </p:cNvPr>
          <p:cNvSpPr txBox="1">
            <a:spLocks/>
          </p:cNvSpPr>
          <p:nvPr/>
        </p:nvSpPr>
        <p:spPr>
          <a:xfrm>
            <a:off x="701458" y="153245"/>
            <a:ext cx="10515600" cy="686551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dirty="0"/>
              <a:t>RAN4 scope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6B7C201-B552-4AF2-BE45-3FD2CCF50B47}"/>
              </a:ext>
            </a:extLst>
          </p:cNvPr>
          <p:cNvSpPr/>
          <p:nvPr/>
        </p:nvSpPr>
        <p:spPr>
          <a:xfrm>
            <a:off x="707721" y="884034"/>
            <a:ext cx="10891380" cy="5593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034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</a:pP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Core part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RF requirements for Ambient-IoT BS, device 1/2a, and CW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RF requirements for Type 1-C Ambient-IoT BS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RF requirements for device 1 and device 2a with RF envelope detector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RF requirements for CW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RRM core requirements for device 1/2a, including: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Requirements for random access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band n8 as an example band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endParaRPr lang="en-US" altLang="zh-CN" sz="2000" b="1" dirty="0">
              <a:solidFill>
                <a:srgbClr val="1D1D1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defTabSz="914034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</a:pP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Performance part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the necessary conformance test for Ambient-IoT BS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test methodology for device 1/2a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the necessary RRM performance requirements for device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the necessary demodulation performance requirements for device and Ambient-IoT BS</a:t>
            </a:r>
            <a:endParaRPr lang="en-US" altLang="zh-CN" sz="2000" b="1" dirty="0">
              <a:solidFill>
                <a:srgbClr val="1D1D1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88712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C52CC-4201-41AD-9CC3-5662B1923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822" y="2298527"/>
            <a:ext cx="9708715" cy="1130474"/>
          </a:xfrm>
        </p:spPr>
        <p:txBody>
          <a:bodyPr anchor="ctr">
            <a:normAutofit/>
          </a:bodyPr>
          <a:lstStyle/>
          <a:p>
            <a:pPr algn="ctr"/>
            <a:r>
              <a:rPr lang="en-US" sz="48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280600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1">
            <a:extLst>
              <a:ext uri="{FF2B5EF4-FFF2-40B4-BE49-F238E27FC236}">
                <a16:creationId xmlns:a16="http://schemas.microsoft.com/office/drawing/2014/main" id="{6A03273B-1F23-4346-B5D7-DFB63395876E}"/>
              </a:ext>
            </a:extLst>
          </p:cNvPr>
          <p:cNvSpPr txBox="1">
            <a:spLocks/>
          </p:cNvSpPr>
          <p:nvPr/>
        </p:nvSpPr>
        <p:spPr>
          <a:xfrm>
            <a:off x="319414" y="149736"/>
            <a:ext cx="11530207" cy="5054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7999FC-AE2B-4B43-980E-2D18E3F8BC3B}"/>
              </a:ext>
            </a:extLst>
          </p:cNvPr>
          <p:cNvSpPr txBox="1"/>
          <p:nvPr/>
        </p:nvSpPr>
        <p:spPr>
          <a:xfrm>
            <a:off x="261127" y="749081"/>
            <a:ext cx="1165386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In RAN#102 (Dec 2023), the Rel-19 Ambient IoT SID was approved</a:t>
            </a:r>
          </a:p>
          <a:p>
            <a:pPr marL="722313" lvl="1" indent="-285750" algn="just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Target 12-month for SI completion</a:t>
            </a:r>
          </a:p>
          <a:p>
            <a:pPr marL="722313" lvl="1" indent="-285750" algn="just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Check in Dec’24 for conversion to WI or if necessary, continuation of SI</a:t>
            </a: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Rel-19 </a:t>
            </a:r>
            <a:r>
              <a:rPr lang="en-US" altLang="zh-CN" b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SI has </a:t>
            </a:r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identified details and feasible designs in all RAN WGs, and is complete</a:t>
            </a: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Considering the urgent market demand, it is necessary to standardize the first version of Ambient IoT in Rel-19</a:t>
            </a:r>
          </a:p>
          <a:p>
            <a:pPr marL="722313" lvl="1" indent="-285750" algn="just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Rapid growth is foreseen for the IoT markets requiring maintenance-free wireless devices with ultra-low cost</a:t>
            </a:r>
          </a:p>
          <a:p>
            <a:pPr marL="1179513" lvl="2" indent="-285750" algn="just">
              <a:spcBef>
                <a:spcPts val="2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US" altLang="zh-CN" sz="13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Global market volume of RFID is predicted to increase from 20B in 2022 to 49B in 2031, with an accelerated growth from 2025 [1]</a:t>
            </a:r>
          </a:p>
          <a:p>
            <a:pPr marL="1179513" lvl="2" indent="-285750" algn="just">
              <a:spcBef>
                <a:spcPts val="2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US" altLang="zh-CN" sz="13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RFID has been widely used in retail and clothing industries, and attracts attention from more industries such as logistics, manufacturing</a:t>
            </a:r>
            <a:endParaRPr lang="zh-CN" altLang="zh-CN" sz="13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22313" lvl="1" indent="-285750" algn="just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Missing the opportunity in the fast-growing market would lead to strenuous efforts to enter in the future</a:t>
            </a:r>
          </a:p>
          <a:p>
            <a:pPr marL="1179513" lvl="2" indent="-285750" algn="just">
              <a:spcBef>
                <a:spcPts val="2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US" altLang="zh-CN" sz="13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Many industries become interested in pilot with RFID, while also looking for new solutions for long-life maintenance-free device based on other non-3GPP technologies e.g. WiFi, Bluetooth Low Energy (BLE or Bluetooth 4.0), Wiliot</a:t>
            </a:r>
          </a:p>
          <a:p>
            <a:pPr marL="1179513" lvl="2" indent="-285750" algn="just">
              <a:spcBef>
                <a:spcPts val="2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US" altLang="zh-CN" sz="13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IEEE 802.11 working group has started a new TIG/SG of AMbient Power (AMP) to support Ambient Power communication </a:t>
            </a:r>
          </a:p>
          <a:p>
            <a:pPr marL="1179513" lvl="2" indent="-285750" algn="just">
              <a:spcBef>
                <a:spcPts val="2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US" altLang="zh-CN" sz="13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Once the huge amount of connections been captured, it is uncertain 3GPP technologies can regain the market share</a:t>
            </a:r>
          </a:p>
          <a:p>
            <a:pPr marL="722313" lvl="1" indent="-285750" algn="just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first version of Ambient IoT in Rel-19 would attract the interests of industries on 3GPP technology</a:t>
            </a:r>
          </a:p>
        </p:txBody>
      </p:sp>
      <p:graphicFrame>
        <p:nvGraphicFramePr>
          <p:cNvPr id="25" name="表格 24">
            <a:extLst>
              <a:ext uri="{FF2B5EF4-FFF2-40B4-BE49-F238E27FC236}">
                <a16:creationId xmlns:a16="http://schemas.microsoft.com/office/drawing/2014/main" id="{7A84960D-7720-4108-9A5B-90B0AE65B9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655638"/>
              </p:ext>
            </p:extLst>
          </p:nvPr>
        </p:nvGraphicFramePr>
        <p:xfrm>
          <a:off x="520636" y="5390725"/>
          <a:ext cx="11124000" cy="1203816"/>
        </p:xfrm>
        <a:graphic>
          <a:graphicData uri="http://schemas.openxmlformats.org/drawingml/2006/table">
            <a:tbl>
              <a:tblPr firstRow="1" bandRow="1"/>
              <a:tblGrid>
                <a:gridCol w="1080000">
                  <a:extLst>
                    <a:ext uri="{9D8B030D-6E8A-4147-A177-3AD203B41FA5}">
                      <a16:colId xmlns:a16="http://schemas.microsoft.com/office/drawing/2014/main" val="4133336825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074929114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690741093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220084120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897562162"/>
                    </a:ext>
                  </a:extLst>
                </a:gridCol>
                <a:gridCol w="2088000">
                  <a:extLst>
                    <a:ext uri="{9D8B030D-6E8A-4147-A177-3AD203B41FA5}">
                      <a16:colId xmlns:a16="http://schemas.microsoft.com/office/drawing/2014/main" val="337767127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zh-CN" alt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Customer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45702" marB="45702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Use</a:t>
                      </a:r>
                      <a:r>
                        <a:rPr lang="en-US" altLang="zh-CN" sz="1100" b="1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case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45702" marB="45702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Requirement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Desired technology readiness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Values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68516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Company</a:t>
                      </a: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A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White goods producer</a:t>
                      </a:r>
                    </a:p>
                  </a:txBody>
                  <a:tcPr marL="72000" marR="72000" marT="45702" marB="45702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Real-time visible production and logistics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45702" marB="45702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Autonomous</a:t>
                      </a: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inventory,</a:t>
                      </a:r>
                    </a:p>
                    <a:p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High success rate  (e.g. 99.9%),</a:t>
                      </a:r>
                    </a:p>
                    <a:p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Extreme low cost batteryless tag</a:t>
                      </a:r>
                      <a:endParaRPr lang="zh-CN" altLang="en-US" sz="11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~2024</a:t>
                      </a: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Reduce logistics cost</a:t>
                      </a:r>
                    </a:p>
                    <a:p>
                      <a:pPr algn="l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Reduce production line stoppages</a:t>
                      </a: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1353554"/>
                  </a:ext>
                </a:extLst>
              </a:tr>
              <a:tr h="1674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Company</a:t>
                      </a: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B/C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Warehousing &amp; logistics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45702" marB="45702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altLang="zh-CN" sz="11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Warehousing inventory and material container management</a:t>
                      </a:r>
                    </a:p>
                  </a:txBody>
                  <a:tcPr marL="72000" marR="72000" marT="45702" marB="45702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altLang="zh-CN" sz="900" b="0" kern="1200" dirty="0">
                        <a:solidFill>
                          <a:schemeClr val="tx1"/>
                        </a:solidFill>
                        <a:latin typeface="+mn-lt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Urgent, as</a:t>
                      </a: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early as possible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09830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Company</a:t>
                      </a: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E-commerce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45702" marB="45702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Account management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45702" marB="45702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b="0" kern="1200" dirty="0">
                        <a:solidFill>
                          <a:schemeClr val="tx1"/>
                        </a:solidFill>
                        <a:latin typeface="+mn-lt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~2024</a:t>
                      </a:r>
                      <a:endParaRPr lang="zh-CN" altLang="en-US" sz="11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altLang="zh-CN" sz="11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Improve management</a:t>
                      </a:r>
                      <a:r>
                        <a:rPr lang="en-US" altLang="zh-CN" sz="1100" baseline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1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efficiency</a:t>
                      </a:r>
                    </a:p>
                  </a:txBody>
                  <a:tcPr marL="72000" marR="72000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610612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id="{007670E2-4729-4C91-9383-986467468D0C}"/>
              </a:ext>
            </a:extLst>
          </p:cNvPr>
          <p:cNvSpPr/>
          <p:nvPr/>
        </p:nvSpPr>
        <p:spPr>
          <a:xfrm>
            <a:off x="513566" y="6600748"/>
            <a:ext cx="988303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/>
              <a:t>[1] Global RFID Sensor Market - Global Industry Analysis, Size, Share, Growth, Trends and Forecast 2021-2031, Transparency Market Research, June 2021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4860859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11B7DBB-12D0-4913-8EF5-1DAB59E6C771}"/>
              </a:ext>
            </a:extLst>
          </p:cNvPr>
          <p:cNvSpPr txBox="1">
            <a:spLocks/>
          </p:cNvSpPr>
          <p:nvPr/>
        </p:nvSpPr>
        <p:spPr>
          <a:xfrm>
            <a:off x="331939" y="162262"/>
            <a:ext cx="10669827" cy="5054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Rel-19 Ambient IoT Focuses on Indoor Scenarios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2EE540-D7FE-4599-A685-F6CBB0B38E59}"/>
              </a:ext>
            </a:extLst>
          </p:cNvPr>
          <p:cNvSpPr txBox="1"/>
          <p:nvPr/>
        </p:nvSpPr>
        <p:spPr>
          <a:xfrm>
            <a:off x="1768060" y="5227126"/>
            <a:ext cx="86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200"/>
              </a:spcBef>
              <a:spcAft>
                <a:spcPts val="600"/>
              </a:spcAft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A harmonized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1600" b="1" dirty="0">
                <a:solidFill>
                  <a:prstClr val="black"/>
                </a:solidFill>
              </a:rPr>
              <a:t>air interface design with minimized differences (where necessary) is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recommended for Ambient IoT to enable devices with different power consumption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59CAA10-2F9A-4C31-9ECB-25428DFF732C}"/>
              </a:ext>
            </a:extLst>
          </p:cNvPr>
          <p:cNvSpPr/>
          <p:nvPr/>
        </p:nvSpPr>
        <p:spPr>
          <a:xfrm>
            <a:off x="0" y="5880315"/>
            <a:ext cx="12181885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ea"/>
              </a:rPr>
              <a:t>The scope of Rel-19 Ambient IoT WI should consider both market urgency and appropriate workload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295E0B-667A-4441-9F9C-7B73D9544A55}"/>
              </a:ext>
            </a:extLst>
          </p:cNvPr>
          <p:cNvSpPr txBox="1"/>
          <p:nvPr/>
        </p:nvSpPr>
        <p:spPr>
          <a:xfrm>
            <a:off x="261127" y="707010"/>
            <a:ext cx="1165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In the Rel-19 Ambient IoT SI, the following objectives have been studied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7E5235F2-223B-455F-8F57-12C19293E7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87425"/>
              </p:ext>
            </p:extLst>
          </p:nvPr>
        </p:nvGraphicFramePr>
        <p:xfrm>
          <a:off x="1768060" y="1187658"/>
          <a:ext cx="8640000" cy="4000120"/>
        </p:xfrm>
        <a:graphic>
          <a:graphicData uri="http://schemas.openxmlformats.org/drawingml/2006/table">
            <a:tbl>
              <a:tblPr firstRow="1" bandRow="1"/>
              <a:tblGrid>
                <a:gridCol w="2670740">
                  <a:extLst>
                    <a:ext uri="{9D8B030D-6E8A-4147-A177-3AD203B41FA5}">
                      <a16:colId xmlns:a16="http://schemas.microsoft.com/office/drawing/2014/main" val="3358334831"/>
                    </a:ext>
                  </a:extLst>
                </a:gridCol>
                <a:gridCol w="5969260">
                  <a:extLst>
                    <a:ext uri="{9D8B030D-6E8A-4147-A177-3AD203B41FA5}">
                      <a16:colId xmlns:a16="http://schemas.microsoft.com/office/drawing/2014/main" val="1555878560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kumimoji="0" lang="zh-CN" altLang="en-US" sz="1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kumimoji="0" lang="en-US" altLang="zh-CN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Rel-19 SI scope</a:t>
                      </a:r>
                      <a:endParaRPr kumimoji="0" lang="zh-CN" altLang="en-US" sz="1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961626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Use cases</a:t>
                      </a:r>
                      <a:endParaRPr lang="zh-CN" altLang="en-US" sz="1400" b="1" dirty="0"/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Indoor inventory,</a:t>
                      </a:r>
                    </a:p>
                    <a:p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Indoor command</a:t>
                      </a:r>
                      <a:endParaRPr lang="zh-CN" altLang="en-US" sz="1200" dirty="0"/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25020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altLang="zh-CN" sz="1400" b="1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Devices</a:t>
                      </a:r>
                      <a:endParaRPr lang="zh-CN" altLang="en-US" sz="1400" b="1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altLang="zh-CN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 (~1 </a:t>
                      </a:r>
                      <a:r>
                        <a:rPr lang="el-GR" altLang="zh-CN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altLang="zh-CN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W),</a:t>
                      </a:r>
                    </a:p>
                    <a:p>
                      <a:r>
                        <a:rPr lang="en-US" altLang="zh-CN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2a (≤ a few hundred µW, external carrier-wave),</a:t>
                      </a:r>
                    </a:p>
                    <a:p>
                      <a:r>
                        <a:rPr lang="en-US" altLang="zh-CN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2b (≤ a few hundred µW, internally-generated carrier-wave)</a:t>
                      </a:r>
                      <a:endParaRPr lang="zh-CN" altLang="en-US" sz="1200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123530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altLang="zh-CN" sz="1400" b="1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</a:rPr>
                        <a:t>Deployment scenarios</a:t>
                      </a:r>
                      <a:endParaRPr lang="zh-CN" altLang="en-US" sz="1400" b="1" dirty="0"/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altLang="zh-CN" sz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</a:rPr>
                        <a:t>D1 (Device indoors, basestation indoors),</a:t>
                      </a:r>
                    </a:p>
                    <a:p>
                      <a:r>
                        <a:rPr lang="en-US" altLang="zh-CN" sz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</a:rPr>
                        <a:t>D2 (Device indoors, basestation outdoors)</a:t>
                      </a:r>
                      <a:endParaRPr lang="zh-CN" altLang="en-US" sz="1200" dirty="0"/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117014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altLang="zh-CN" sz="1400" b="1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Connectivity topology</a:t>
                      </a:r>
                      <a:endParaRPr lang="zh-CN" altLang="en-US" sz="1400" b="1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0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T1 (BS </a:t>
                      </a:r>
                      <a:r>
                        <a:rPr lang="en-US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↔ </a:t>
                      </a:r>
                      <a:r>
                        <a:rPr lang="en-US" altLang="zh-CN" sz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Ambient IoT device),</a:t>
                      </a:r>
                    </a:p>
                    <a:p>
                      <a:r>
                        <a:rPr lang="en-US" altLang="zh-CN" sz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T2 (BS </a:t>
                      </a:r>
                      <a:r>
                        <a:rPr lang="en-US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↔</a:t>
                      </a:r>
                      <a:r>
                        <a:rPr lang="en-US" altLang="zh-CN" sz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 intermediate node </a:t>
                      </a:r>
                      <a:r>
                        <a:rPr lang="en-US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↔</a:t>
                      </a:r>
                      <a:r>
                        <a:rPr lang="en-US" altLang="zh-CN" sz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 Ambient IoT device)</a:t>
                      </a:r>
                      <a:endParaRPr lang="zh-CN" altLang="en-US" sz="1200" dirty="0"/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55317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altLang="zh-CN" sz="1400" b="1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CW deployment</a:t>
                      </a:r>
                      <a:endParaRPr lang="zh-CN" altLang="en-US" sz="1400" b="1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altLang="zh-CN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Inside topology (CW node and D2R receiver are same or different),</a:t>
                      </a:r>
                    </a:p>
                    <a:p>
                      <a:r>
                        <a:rPr lang="en-US" altLang="zh-CN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Outside topology</a:t>
                      </a:r>
                      <a:endParaRPr lang="zh-CN" altLang="en-US" sz="1200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202908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0" lang="en-US" altLang="zh-CN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Spectrum</a:t>
                      </a:r>
                      <a:endParaRPr kumimoji="0" lang="zh-CN" alt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altLang="zh-CN" sz="1200" kern="1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FDD</a:t>
                      </a:r>
                      <a:endParaRPr lang="zh-CN" altLang="en-US" sz="1200" kern="12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18611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0" lang="en-US" altLang="zh-CN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Traffic types</a:t>
                      </a:r>
                      <a:endParaRPr kumimoji="0" lang="zh-CN" alt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DO-DTT,</a:t>
                      </a:r>
                    </a:p>
                    <a:p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DT</a:t>
                      </a:r>
                      <a:endParaRPr kumimoji="0" lang="zh-CN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042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43650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>
            <a:extLst>
              <a:ext uri="{FF2B5EF4-FFF2-40B4-BE49-F238E27FC236}">
                <a16:creationId xmlns:a16="http://schemas.microsoft.com/office/drawing/2014/main" id="{B6E01197-F551-4164-944B-59B8A099AA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5739" y="456134"/>
            <a:ext cx="10739597" cy="612124"/>
          </a:xfrm>
        </p:spPr>
        <p:txBody>
          <a:bodyPr lIns="0" tIns="0" rIns="0" bIns="0" anchor="ctr">
            <a:normAutofit/>
          </a:bodyPr>
          <a:lstStyle/>
          <a:p>
            <a:pPr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32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rPr>
              <a:t>A-IoT Rel-19 SI/WI timeline</a:t>
            </a:r>
            <a:endParaRPr lang="zh-CN" altLang="en-US" sz="32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A80F5CE-17DF-416A-93BB-BDFF6E0859AA}"/>
              </a:ext>
            </a:extLst>
          </p:cNvPr>
          <p:cNvCxnSpPr>
            <a:cxnSpLocks/>
          </p:cNvCxnSpPr>
          <p:nvPr/>
        </p:nvCxnSpPr>
        <p:spPr>
          <a:xfrm>
            <a:off x="1568523" y="2346098"/>
            <a:ext cx="0" cy="36690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1634A74-6CD5-4A3E-945A-7A7BA4A3A62C}"/>
              </a:ext>
            </a:extLst>
          </p:cNvPr>
          <p:cNvSpPr txBox="1">
            <a:spLocks/>
          </p:cNvSpPr>
          <p:nvPr/>
        </p:nvSpPr>
        <p:spPr>
          <a:xfrm>
            <a:off x="5966253" y="1964604"/>
            <a:ext cx="1058439" cy="396086"/>
          </a:xfrm>
          <a:prstGeom prst="rect">
            <a:avLst/>
          </a:prstGeom>
        </p:spPr>
        <p:txBody>
          <a:bodyPr vert="horz" lIns="91404" tIns="45702" rIns="91404" bIns="45702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0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034">
              <a:buClr>
                <a:srgbClr val="1D1D1A"/>
              </a:buClr>
              <a:buNone/>
              <a:defRPr/>
            </a:pPr>
            <a:r>
              <a:rPr lang="en-US" sz="1999" dirty="0">
                <a:solidFill>
                  <a:srgbClr val="1D1D1A"/>
                </a:solidFill>
              </a:rPr>
              <a:t>Dec ‘24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9C3AB24-D6C2-40F3-96DD-43F1694D5103}"/>
              </a:ext>
            </a:extLst>
          </p:cNvPr>
          <p:cNvCxnSpPr>
            <a:stCxn id="9" idx="2"/>
          </p:cNvCxnSpPr>
          <p:nvPr/>
        </p:nvCxnSpPr>
        <p:spPr>
          <a:xfrm>
            <a:off x="6495473" y="2360690"/>
            <a:ext cx="0" cy="36690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593E8B4D-98EE-4EC5-8CE8-330542D6E555}"/>
              </a:ext>
            </a:extLst>
          </p:cNvPr>
          <p:cNvSpPr/>
          <p:nvPr/>
        </p:nvSpPr>
        <p:spPr>
          <a:xfrm>
            <a:off x="1568522" y="2758702"/>
            <a:ext cx="1234318" cy="39608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>
              <a:defRPr/>
            </a:pPr>
            <a:r>
              <a:rPr lang="en-US" sz="1799" b="1" dirty="0">
                <a:solidFill>
                  <a:srgbClr val="1D1D1A"/>
                </a:solidFill>
                <a:latin typeface="Arial" panose="020B0604020202020204"/>
              </a:rPr>
              <a:t>RAN1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CBA5DB0-8F47-49E2-A0AB-84C1FFF8E636}"/>
              </a:ext>
            </a:extLst>
          </p:cNvPr>
          <p:cNvSpPr/>
          <p:nvPr/>
        </p:nvSpPr>
        <p:spPr>
          <a:xfrm>
            <a:off x="2802840" y="2758702"/>
            <a:ext cx="3702954" cy="39608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>
              <a:defRPr/>
            </a:pPr>
            <a:r>
              <a:rPr lang="en-US" sz="1799" b="1" dirty="0">
                <a:solidFill>
                  <a:srgbClr val="1D1D1A"/>
                </a:solidFill>
                <a:latin typeface="Arial" panose="020B0604020202020204"/>
              </a:rPr>
              <a:t>RAN1,2,3,4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27F8FFD0-F508-44CD-8532-5DBFC78A62AF}"/>
              </a:ext>
            </a:extLst>
          </p:cNvPr>
          <p:cNvSpPr txBox="1">
            <a:spLocks/>
          </p:cNvSpPr>
          <p:nvPr/>
        </p:nvSpPr>
        <p:spPr>
          <a:xfrm>
            <a:off x="3152810" y="3629788"/>
            <a:ext cx="1758376" cy="396086"/>
          </a:xfrm>
          <a:prstGeom prst="rect">
            <a:avLst/>
          </a:prstGeom>
        </p:spPr>
        <p:txBody>
          <a:bodyPr vert="horz" lIns="91404" tIns="45702" rIns="91404" bIns="45702" rtlCol="0">
            <a:normAutofit fontScale="925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0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034">
              <a:buClr>
                <a:srgbClr val="1D1D1A"/>
              </a:buClr>
              <a:buNone/>
              <a:defRPr/>
            </a:pPr>
            <a:r>
              <a:rPr lang="en-US" sz="1999" dirty="0">
                <a:solidFill>
                  <a:srgbClr val="61B230">
                    <a:lumMod val="60000"/>
                    <a:lumOff val="40000"/>
                  </a:srgbClr>
                </a:solidFill>
              </a:rPr>
              <a:t>Rel-19 SI phase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2D31A77-5102-4B64-99FF-16A658268EAA}"/>
              </a:ext>
            </a:extLst>
          </p:cNvPr>
          <p:cNvSpPr/>
          <p:nvPr/>
        </p:nvSpPr>
        <p:spPr>
          <a:xfrm>
            <a:off x="6505794" y="2758702"/>
            <a:ext cx="2468636" cy="3960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>
              <a:defRPr/>
            </a:pPr>
            <a:r>
              <a:rPr lang="en-US" sz="1799" b="1" dirty="0">
                <a:solidFill>
                  <a:srgbClr val="1D1D1A"/>
                </a:solidFill>
                <a:latin typeface="Arial" panose="020B0604020202020204"/>
              </a:rPr>
              <a:t>RAN1,2,3,4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965A4BB-5C12-4AF8-A7C7-9DF83D3ADB64}"/>
              </a:ext>
            </a:extLst>
          </p:cNvPr>
          <p:cNvSpPr/>
          <p:nvPr/>
        </p:nvSpPr>
        <p:spPr>
          <a:xfrm>
            <a:off x="8974430" y="2758702"/>
            <a:ext cx="1234318" cy="39608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>
              <a:defRPr/>
            </a:pPr>
            <a:r>
              <a:rPr lang="en-US" sz="1799" b="1" dirty="0">
                <a:solidFill>
                  <a:srgbClr val="1D1D1A"/>
                </a:solidFill>
                <a:latin typeface="Arial" panose="020B0604020202020204"/>
              </a:rPr>
              <a:t>RAN2,3,4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64AA22EF-E91C-4D84-AD2B-C2CD05B6D625}"/>
              </a:ext>
            </a:extLst>
          </p:cNvPr>
          <p:cNvSpPr txBox="1">
            <a:spLocks/>
          </p:cNvSpPr>
          <p:nvPr/>
        </p:nvSpPr>
        <p:spPr>
          <a:xfrm>
            <a:off x="9679528" y="1970913"/>
            <a:ext cx="1058439" cy="396086"/>
          </a:xfrm>
          <a:prstGeom prst="rect">
            <a:avLst/>
          </a:prstGeom>
        </p:spPr>
        <p:txBody>
          <a:bodyPr vert="horz" lIns="91404" tIns="45702" rIns="91404" bIns="45702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0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034">
              <a:buClr>
                <a:srgbClr val="1D1D1A"/>
              </a:buClr>
              <a:buNone/>
              <a:defRPr/>
            </a:pPr>
            <a:r>
              <a:rPr lang="en-US" sz="1999" dirty="0">
                <a:solidFill>
                  <a:srgbClr val="1D1D1A"/>
                </a:solidFill>
              </a:rPr>
              <a:t>Sep ‘25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1F68867-8FA0-4DEF-B077-AC90248C8909}"/>
              </a:ext>
            </a:extLst>
          </p:cNvPr>
          <p:cNvCxnSpPr>
            <a:stCxn id="29" idx="2"/>
          </p:cNvCxnSpPr>
          <p:nvPr/>
        </p:nvCxnSpPr>
        <p:spPr>
          <a:xfrm>
            <a:off x="10208747" y="2366999"/>
            <a:ext cx="0" cy="36690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0C33EDA-2FC6-4A50-8613-55E1977BD88A}"/>
              </a:ext>
            </a:extLst>
          </p:cNvPr>
          <p:cNvSpPr txBox="1">
            <a:spLocks/>
          </p:cNvSpPr>
          <p:nvPr/>
        </p:nvSpPr>
        <p:spPr>
          <a:xfrm>
            <a:off x="8445210" y="1972570"/>
            <a:ext cx="1058439" cy="396086"/>
          </a:xfrm>
          <a:prstGeom prst="rect">
            <a:avLst/>
          </a:prstGeom>
        </p:spPr>
        <p:txBody>
          <a:bodyPr vert="horz" lIns="91404" tIns="45702" rIns="91404" bIns="45702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0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034">
              <a:buClr>
                <a:srgbClr val="1D1D1A"/>
              </a:buClr>
              <a:buNone/>
              <a:defRPr/>
            </a:pPr>
            <a:r>
              <a:rPr lang="en-US" sz="1999" dirty="0">
                <a:solidFill>
                  <a:srgbClr val="1D1D1A"/>
                </a:solidFill>
              </a:rPr>
              <a:t>Jun ‘25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4D57578-2AF4-4A10-8767-6CF4025B61B2}"/>
              </a:ext>
            </a:extLst>
          </p:cNvPr>
          <p:cNvCxnSpPr>
            <a:stCxn id="32" idx="2"/>
          </p:cNvCxnSpPr>
          <p:nvPr/>
        </p:nvCxnSpPr>
        <p:spPr>
          <a:xfrm>
            <a:off x="8974430" y="2368656"/>
            <a:ext cx="0" cy="36690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Left Brace 33">
            <a:extLst>
              <a:ext uri="{FF2B5EF4-FFF2-40B4-BE49-F238E27FC236}">
                <a16:creationId xmlns:a16="http://schemas.microsoft.com/office/drawing/2014/main" id="{E9D89BB6-92F6-48FC-8C6A-15B139F068C7}"/>
              </a:ext>
            </a:extLst>
          </p:cNvPr>
          <p:cNvSpPr/>
          <p:nvPr/>
        </p:nvSpPr>
        <p:spPr>
          <a:xfrm rot="16200000">
            <a:off x="8134916" y="1577522"/>
            <a:ext cx="444713" cy="3702954"/>
          </a:xfrm>
          <a:prstGeom prst="leftBrac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112">
              <a:defRPr/>
            </a:pPr>
            <a:endParaRPr lang="en-US" sz="1799">
              <a:solidFill>
                <a:srgbClr val="1D1D1A"/>
              </a:solidFill>
              <a:latin typeface="Arial" panose="020B0604020202020204"/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B3746C6B-CBE8-4B99-9491-0EEE77A57D3D}"/>
              </a:ext>
            </a:extLst>
          </p:cNvPr>
          <p:cNvSpPr txBox="1">
            <a:spLocks/>
          </p:cNvSpPr>
          <p:nvPr/>
        </p:nvSpPr>
        <p:spPr>
          <a:xfrm>
            <a:off x="7434487" y="3651357"/>
            <a:ext cx="1845570" cy="396086"/>
          </a:xfrm>
          <a:prstGeom prst="rect">
            <a:avLst/>
          </a:prstGeom>
        </p:spPr>
        <p:txBody>
          <a:bodyPr vert="horz" lIns="91404" tIns="45702" rIns="91404" bIns="45702" rtlCol="0">
            <a:normAutofit fontScale="92500"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0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034">
              <a:buClr>
                <a:srgbClr val="1D1D1A"/>
              </a:buClr>
              <a:buNone/>
              <a:defRPr/>
            </a:pPr>
            <a:r>
              <a:rPr lang="en-US" sz="1999" dirty="0">
                <a:solidFill>
                  <a:srgbClr val="61B230">
                    <a:lumMod val="75000"/>
                  </a:srgbClr>
                </a:solidFill>
              </a:rPr>
              <a:t>Rel-19 WI phase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2D81D8A4-E777-42A6-8A49-9634E16F0AAE}"/>
              </a:ext>
            </a:extLst>
          </p:cNvPr>
          <p:cNvSpPr txBox="1">
            <a:spLocks/>
          </p:cNvSpPr>
          <p:nvPr/>
        </p:nvSpPr>
        <p:spPr>
          <a:xfrm>
            <a:off x="1552879" y="4432627"/>
            <a:ext cx="8826749" cy="1102867"/>
          </a:xfrm>
          <a:prstGeom prst="rect">
            <a:avLst/>
          </a:prstGeom>
        </p:spPr>
        <p:txBody>
          <a:bodyPr vert="horz" lIns="91404" tIns="45702" rIns="91404" bIns="45702" rtlCol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0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763" indent="-342763" defTabSz="914034">
              <a:buClr>
                <a:srgbClr val="1D1D1A"/>
              </a:buClr>
              <a:buFont typeface="Wingdings" panose="05000000000000000000" pitchFamily="2" charset="2"/>
              <a:buChar char="ü"/>
              <a:defRPr/>
            </a:pPr>
            <a:r>
              <a:rPr lang="en-US" sz="1999" b="0" dirty="0">
                <a:solidFill>
                  <a:srgbClr val="1D1D1A"/>
                </a:solidFill>
              </a:rPr>
              <a:t>Completed 12 month SI, with RAN1 starting first. See </a:t>
            </a:r>
            <a:r>
              <a:rPr lang="en-US" sz="1999" b="0" dirty="0">
                <a:solidFill>
                  <a:srgbClr val="1D1D1A"/>
                </a:solidFill>
                <a:hlinkClick r:id="rId2"/>
              </a:rPr>
              <a:t>TR 38.769</a:t>
            </a:r>
            <a:r>
              <a:rPr lang="en-US" sz="1999" b="0" dirty="0">
                <a:solidFill>
                  <a:srgbClr val="1D1D1A"/>
                </a:solidFill>
              </a:rPr>
              <a:t>.</a:t>
            </a:r>
          </a:p>
          <a:p>
            <a:pPr marL="342763" indent="-342763" defTabSz="914034">
              <a:buClr>
                <a:srgbClr val="1D1D1A"/>
              </a:buClr>
              <a:defRPr/>
            </a:pPr>
            <a:r>
              <a:rPr lang="en-US" sz="1999" b="0" dirty="0">
                <a:solidFill>
                  <a:srgbClr val="1D1D1A"/>
                </a:solidFill>
              </a:rPr>
              <a:t>9 month WI until September 2025, with RAN1 scheduled to finish in June 2025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E8F1398-2F5D-4E60-B866-4567BC6837FC}"/>
              </a:ext>
            </a:extLst>
          </p:cNvPr>
          <p:cNvSpPr txBox="1">
            <a:spLocks/>
          </p:cNvSpPr>
          <p:nvPr/>
        </p:nvSpPr>
        <p:spPr>
          <a:xfrm>
            <a:off x="2269339" y="1955862"/>
            <a:ext cx="1058439" cy="396086"/>
          </a:xfrm>
          <a:prstGeom prst="rect">
            <a:avLst/>
          </a:prstGeom>
        </p:spPr>
        <p:txBody>
          <a:bodyPr vert="horz" lIns="91404" tIns="45702" rIns="91404" bIns="45702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0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034">
              <a:buClr>
                <a:srgbClr val="1D1D1A"/>
              </a:buClr>
              <a:buNone/>
            </a:pPr>
            <a:r>
              <a:rPr lang="en-GB" sz="1999" dirty="0">
                <a:solidFill>
                  <a:srgbClr val="1D1D1A"/>
                </a:solidFill>
              </a:rPr>
              <a:t>Mar ‘24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041A574-A99F-4C0B-BEEE-37D315F90712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2798558" y="2351948"/>
            <a:ext cx="0" cy="36690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Left Brace 30">
            <a:extLst>
              <a:ext uri="{FF2B5EF4-FFF2-40B4-BE49-F238E27FC236}">
                <a16:creationId xmlns:a16="http://schemas.microsoft.com/office/drawing/2014/main" id="{41585A74-177E-4E61-96F1-C880FDAB536E}"/>
              </a:ext>
            </a:extLst>
          </p:cNvPr>
          <p:cNvSpPr/>
          <p:nvPr/>
        </p:nvSpPr>
        <p:spPr>
          <a:xfrm rot="16200000">
            <a:off x="3809642" y="978410"/>
            <a:ext cx="444713" cy="4926951"/>
          </a:xfrm>
          <a:prstGeom prst="leftBrac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112">
              <a:defRPr/>
            </a:pPr>
            <a:endParaRPr lang="en-US" sz="1799">
              <a:solidFill>
                <a:srgbClr val="1D1D1A"/>
              </a:solidFill>
              <a:latin typeface="Arial" panose="020B0604020202020204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EC1BB298-C4D6-4A12-AE98-7EB115F633DC}"/>
              </a:ext>
            </a:extLst>
          </p:cNvPr>
          <p:cNvSpPr txBox="1">
            <a:spLocks/>
          </p:cNvSpPr>
          <p:nvPr/>
        </p:nvSpPr>
        <p:spPr>
          <a:xfrm>
            <a:off x="1035021" y="1955862"/>
            <a:ext cx="1058439" cy="396086"/>
          </a:xfrm>
          <a:prstGeom prst="rect">
            <a:avLst/>
          </a:prstGeom>
        </p:spPr>
        <p:txBody>
          <a:bodyPr vert="horz" lIns="91404" tIns="45702" rIns="91404" bIns="45702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0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034">
              <a:buClr>
                <a:srgbClr val="1D1D1A"/>
              </a:buClr>
              <a:buNone/>
            </a:pPr>
            <a:r>
              <a:rPr lang="en-GB" sz="1999" dirty="0">
                <a:solidFill>
                  <a:srgbClr val="1D1D1A"/>
                </a:solidFill>
              </a:rPr>
              <a:t>Jan ‘24</a:t>
            </a:r>
          </a:p>
        </p:txBody>
      </p:sp>
    </p:spTree>
    <p:extLst>
      <p:ext uri="{BB962C8B-B14F-4D97-AF65-F5344CB8AC3E}">
        <p14:creationId xmlns:p14="http://schemas.microsoft.com/office/powerpoint/2010/main" val="201941543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Diagonal Corners Rounded 14">
            <a:extLst>
              <a:ext uri="{FF2B5EF4-FFF2-40B4-BE49-F238E27FC236}">
                <a16:creationId xmlns:a16="http://schemas.microsoft.com/office/drawing/2014/main" id="{ED7C456E-FA62-44B0-8340-6337BBDD96A6}"/>
              </a:ext>
            </a:extLst>
          </p:cNvPr>
          <p:cNvSpPr/>
          <p:nvPr/>
        </p:nvSpPr>
        <p:spPr>
          <a:xfrm>
            <a:off x="198325" y="860279"/>
            <a:ext cx="4503503" cy="5696829"/>
          </a:xfrm>
          <a:prstGeom prst="round2DiagRect">
            <a:avLst>
              <a:gd name="adj1" fmla="val 10235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>
              <a:solidFill>
                <a:srgbClr val="666666"/>
              </a:solidFill>
              <a:latin typeface="Arial" panose="020B0604020202020204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895964C-CF60-42A8-9C02-CC847EF3FED5}"/>
              </a:ext>
            </a:extLst>
          </p:cNvPr>
          <p:cNvSpPr txBox="1">
            <a:spLocks/>
          </p:cNvSpPr>
          <p:nvPr/>
        </p:nvSpPr>
        <p:spPr>
          <a:xfrm>
            <a:off x="204589" y="84353"/>
            <a:ext cx="5331916" cy="686551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dirty="0"/>
              <a:t>Rel-19 WI Scope (1): Devices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0632555F-5D8E-4D50-8C32-89FD2CFA69A2}"/>
              </a:ext>
            </a:extLst>
          </p:cNvPr>
          <p:cNvSpPr txBox="1">
            <a:spLocks/>
          </p:cNvSpPr>
          <p:nvPr/>
        </p:nvSpPr>
        <p:spPr>
          <a:xfrm>
            <a:off x="4957635" y="3116660"/>
            <a:ext cx="6802362" cy="3168724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txBody>
          <a:bodyPr>
            <a:noAutofit/>
          </a:bodyPr>
          <a:lstStyle>
            <a:lvl1pPr marL="0" indent="0" algn="l" defTabSz="914034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000" kern="1200">
                <a:solidFill>
                  <a:srgbClr val="1D1D1B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57017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034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051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068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763" lvl="0" indent="-342763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799" b="1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Devices 1 and 2a (w/o large freq. shift) are in Rel-19</a:t>
            </a:r>
          </a:p>
          <a:p>
            <a:pPr marL="742653" lvl="1" indent="-285636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Both have coverage and simple RF envelope detector filtering suitable for indoor use cases</a:t>
            </a:r>
          </a:p>
          <a:p>
            <a:pPr marL="742653" lvl="1" indent="-285636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Same spec support for both devices</a:t>
            </a:r>
          </a:p>
          <a:p>
            <a:pPr marL="742653" lvl="1" indent="-285636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Device 2a has added coverage</a:t>
            </a:r>
          </a:p>
          <a:p>
            <a:pPr marL="342763" lvl="0" indent="-342763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799" b="1" dirty="0">
                <a:solidFill>
                  <a:srgbClr val="1D1D1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Device 2b with IF/ZIF receiver offers coverage beyond indoor use cases, and sophisticated filtering to combat interference </a:t>
            </a:r>
            <a:r>
              <a:rPr lang="en-US" altLang="zh-CN" sz="1799" b="1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→ Rel-20</a:t>
            </a:r>
          </a:p>
          <a:p>
            <a:pPr marL="742653" lvl="1" indent="-285636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obvious starting point for outdoor use cases</a:t>
            </a:r>
          </a:p>
          <a:p>
            <a:pPr marL="742653" lvl="1" indent="-285636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2b might benefit from more changes than a Rel-19 harmonized design, to reach outdoor coverage targets, and handle complex interference</a:t>
            </a:r>
          </a:p>
        </p:txBody>
      </p:sp>
      <p:pic>
        <p:nvPicPr>
          <p:cNvPr id="40" name="Picture 3">
            <a:extLst>
              <a:ext uri="{FF2B5EF4-FFF2-40B4-BE49-F238E27FC236}">
                <a16:creationId xmlns:a16="http://schemas.microsoft.com/office/drawing/2014/main" id="{B9FD2BC0-68E2-45DE-A14F-0855EBC9A9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77" y="1123465"/>
            <a:ext cx="4089366" cy="1921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41" name="Picture 4">
            <a:extLst>
              <a:ext uri="{FF2B5EF4-FFF2-40B4-BE49-F238E27FC236}">
                <a16:creationId xmlns:a16="http://schemas.microsoft.com/office/drawing/2014/main" id="{3351674B-7D7D-4988-B0DF-FD5957A81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39" y="3689263"/>
            <a:ext cx="4088003" cy="220534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4B0D8EEB-7D42-44B4-98D7-67B7CB9EC816}"/>
              </a:ext>
            </a:extLst>
          </p:cNvPr>
          <p:cNvSpPr txBox="1">
            <a:spLocks/>
          </p:cNvSpPr>
          <p:nvPr/>
        </p:nvSpPr>
        <p:spPr>
          <a:xfrm>
            <a:off x="426376" y="3135340"/>
            <a:ext cx="4089366" cy="324975"/>
          </a:xfrm>
          <a:prstGeom prst="rect">
            <a:avLst/>
          </a:prstGeom>
        </p:spPr>
        <p:txBody>
          <a:bodyPr vert="horz" lIns="91404" tIns="45702" rIns="91404" bIns="45702" rtlCol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715677">
              <a:buNone/>
            </a:pPr>
            <a:r>
              <a:rPr lang="en-US" sz="1399" dirty="0">
                <a:solidFill>
                  <a:srgbClr val="1D1D1A"/>
                </a:solidFill>
              </a:rPr>
              <a:t>Device 1:	~1 </a:t>
            </a:r>
            <a:r>
              <a:rPr lang="el-GR" sz="1399" dirty="0">
                <a:solidFill>
                  <a:srgbClr val="1D1D1A"/>
                </a:solidFill>
              </a:rPr>
              <a:t>μ</a:t>
            </a:r>
            <a:r>
              <a:rPr lang="en-US" sz="1399" dirty="0">
                <a:solidFill>
                  <a:srgbClr val="1D1D1A"/>
                </a:solidFill>
              </a:rPr>
              <a:t>W, backscatter, RF envelope detector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E8C3A938-1650-4155-B0DE-74547AE733A8}"/>
              </a:ext>
            </a:extLst>
          </p:cNvPr>
          <p:cNvSpPr txBox="1">
            <a:spLocks/>
          </p:cNvSpPr>
          <p:nvPr/>
        </p:nvSpPr>
        <p:spPr>
          <a:xfrm>
            <a:off x="327674" y="6004230"/>
            <a:ext cx="4374154" cy="446224"/>
          </a:xfrm>
          <a:prstGeom prst="rect">
            <a:avLst/>
          </a:prstGeom>
        </p:spPr>
        <p:txBody>
          <a:bodyPr vert="horz" lIns="91404" tIns="45702" rIns="91404" bIns="45702" rtlCol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66593">
              <a:buNone/>
            </a:pPr>
            <a:r>
              <a:rPr lang="en-US" sz="1399" dirty="0">
                <a:solidFill>
                  <a:srgbClr val="1D1D1A"/>
                </a:solidFill>
              </a:rPr>
              <a:t>Device 2a:	≤ few hundred 00 </a:t>
            </a:r>
            <a:r>
              <a:rPr lang="el-GR" sz="1399" dirty="0">
                <a:solidFill>
                  <a:srgbClr val="1D1D1A"/>
                </a:solidFill>
              </a:rPr>
              <a:t>μ</a:t>
            </a:r>
            <a:r>
              <a:rPr lang="en-US" sz="1399" dirty="0">
                <a:solidFill>
                  <a:srgbClr val="1D1D1A"/>
                </a:solidFill>
              </a:rPr>
              <a:t>W, backscatter</a:t>
            </a:r>
          </a:p>
          <a:p>
            <a:pPr marL="0" indent="0" defTabSz="266593">
              <a:buNone/>
            </a:pPr>
            <a:r>
              <a:rPr lang="en-US" sz="1399" dirty="0">
                <a:solidFill>
                  <a:srgbClr val="1D1D1A"/>
                </a:solidFill>
              </a:rPr>
              <a:t>			RF envelope detector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6E8A04E2-4FCE-496E-85E7-39907867519C}"/>
              </a:ext>
            </a:extLst>
          </p:cNvPr>
          <p:cNvSpPr txBox="1">
            <a:spLocks/>
          </p:cNvSpPr>
          <p:nvPr/>
        </p:nvSpPr>
        <p:spPr>
          <a:xfrm>
            <a:off x="5791525" y="1897693"/>
            <a:ext cx="2409220" cy="1026402"/>
          </a:xfrm>
          <a:prstGeom prst="rect">
            <a:avLst/>
          </a:prstGeom>
        </p:spPr>
        <p:txBody>
          <a:bodyPr vert="horz" lIns="91404" tIns="45702" rIns="91404" bIns="45702" rtlCol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 lang="en-US" sz="2000" b="1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n-US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n-US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GB" sz="1399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66593">
              <a:buNone/>
            </a:pPr>
            <a:r>
              <a:rPr lang="en-US" sz="1399" dirty="0">
                <a:solidFill>
                  <a:srgbClr val="1D1D1A"/>
                </a:solidFill>
              </a:rPr>
              <a:t>Device 2b:</a:t>
            </a:r>
          </a:p>
          <a:p>
            <a:pPr marL="0" indent="0" defTabSz="266593">
              <a:buNone/>
            </a:pPr>
            <a:r>
              <a:rPr lang="en-US" sz="1399" dirty="0">
                <a:solidFill>
                  <a:srgbClr val="1D1D1A"/>
                </a:solidFill>
              </a:rPr>
              <a:t>≤  few hundred </a:t>
            </a:r>
            <a:r>
              <a:rPr lang="el-GR" sz="1399" dirty="0">
                <a:solidFill>
                  <a:srgbClr val="1D1D1A"/>
                </a:solidFill>
              </a:rPr>
              <a:t>μ</a:t>
            </a:r>
            <a:r>
              <a:rPr lang="en-US" sz="1399" dirty="0">
                <a:solidFill>
                  <a:srgbClr val="1D1D1A"/>
                </a:solidFill>
              </a:rPr>
              <a:t>W</a:t>
            </a:r>
          </a:p>
          <a:p>
            <a:pPr marL="0" indent="0" defTabSz="266593">
              <a:buNone/>
            </a:pPr>
            <a:r>
              <a:rPr lang="en-US" sz="1399" dirty="0">
                <a:solidFill>
                  <a:srgbClr val="1D1D1A"/>
                </a:solidFill>
              </a:rPr>
              <a:t>Internal RF carrier generation</a:t>
            </a:r>
          </a:p>
          <a:p>
            <a:pPr marL="0" indent="0" defTabSz="266593">
              <a:buNone/>
            </a:pPr>
            <a:r>
              <a:rPr lang="en-US" sz="1399" dirty="0">
                <a:solidFill>
                  <a:srgbClr val="1D1D1A"/>
                </a:solidFill>
              </a:rPr>
              <a:t>Additional CFO cal. signal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7E66CA1-B7AB-4904-AEFB-F2DBB5A8BF4D}"/>
              </a:ext>
            </a:extLst>
          </p:cNvPr>
          <p:cNvGrpSpPr/>
          <p:nvPr/>
        </p:nvGrpSpPr>
        <p:grpSpPr>
          <a:xfrm>
            <a:off x="5710168" y="292869"/>
            <a:ext cx="2409220" cy="1337277"/>
            <a:chOff x="2983893" y="182847"/>
            <a:chExt cx="2409220" cy="1337277"/>
          </a:xfrm>
        </p:grpSpPr>
        <p:pic>
          <p:nvPicPr>
            <p:cNvPr id="46" name="Picture 5">
              <a:extLst>
                <a:ext uri="{FF2B5EF4-FFF2-40B4-BE49-F238E27FC236}">
                  <a16:creationId xmlns:a16="http://schemas.microsoft.com/office/drawing/2014/main" id="{22E64EC7-3489-4AB5-80F2-E166FA7D5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3893" y="210765"/>
              <a:ext cx="2409220" cy="130935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" name="Content Placeholder 2">
              <a:extLst>
                <a:ext uri="{FF2B5EF4-FFF2-40B4-BE49-F238E27FC236}">
                  <a16:creationId xmlns:a16="http://schemas.microsoft.com/office/drawing/2014/main" id="{67AEA1BC-18B6-4D51-BE4F-072886005AC0}"/>
                </a:ext>
              </a:extLst>
            </p:cNvPr>
            <p:cNvSpPr txBox="1">
              <a:spLocks/>
            </p:cNvSpPr>
            <p:nvPr/>
          </p:nvSpPr>
          <p:spPr>
            <a:xfrm>
              <a:off x="3833590" y="182847"/>
              <a:ext cx="709825" cy="290606"/>
            </a:xfrm>
            <a:prstGeom prst="rect">
              <a:avLst/>
            </a:prstGeom>
          </p:spPr>
          <p:txBody>
            <a:bodyPr vert="horz" lIns="91404" tIns="45702" rIns="91404" bIns="45702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Wingdings" panose="05000000000000000000" pitchFamily="2" charset="2"/>
                <a:buChar char="Ø"/>
                <a:defRPr lang="en-US" sz="2000" b="1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7429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Courier New" panose="02070309020205020404" pitchFamily="49" charset="0"/>
                <a:buChar char="o"/>
                <a:defRPr lang="en-US"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12001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Wingdings" panose="05000000000000000000" pitchFamily="2" charset="2"/>
                <a:buChar char="§"/>
                <a:defRPr lang="en-US" sz="16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16573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4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21145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GB" sz="1399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266593">
                <a:buNone/>
              </a:pPr>
              <a:r>
                <a:rPr lang="en-US" sz="1100" b="0" dirty="0">
                  <a:solidFill>
                    <a:srgbClr val="1D1D1A"/>
                  </a:solidFill>
                </a:rPr>
                <a:t>RF-ED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416CA06-D724-474E-A6C5-183F33560DB7}"/>
              </a:ext>
            </a:extLst>
          </p:cNvPr>
          <p:cNvGrpSpPr/>
          <p:nvPr/>
        </p:nvGrpSpPr>
        <p:grpSpPr>
          <a:xfrm>
            <a:off x="8358816" y="267817"/>
            <a:ext cx="2347323" cy="1315263"/>
            <a:chOff x="5869846" y="298490"/>
            <a:chExt cx="2347323" cy="1315263"/>
          </a:xfrm>
        </p:grpSpPr>
        <p:pic>
          <p:nvPicPr>
            <p:cNvPr id="49" name="Picture 6">
              <a:extLst>
                <a:ext uri="{FF2B5EF4-FFF2-40B4-BE49-F238E27FC236}">
                  <a16:creationId xmlns:a16="http://schemas.microsoft.com/office/drawing/2014/main" id="{C55C5F82-3B77-4566-AFAF-D2AB52426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9846" y="342485"/>
              <a:ext cx="2347323" cy="12712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" name="Content Placeholder 2">
              <a:extLst>
                <a:ext uri="{FF2B5EF4-FFF2-40B4-BE49-F238E27FC236}">
                  <a16:creationId xmlns:a16="http://schemas.microsoft.com/office/drawing/2014/main" id="{5EC88DED-4D75-4060-8B72-42F76BB5268B}"/>
                </a:ext>
              </a:extLst>
            </p:cNvPr>
            <p:cNvSpPr txBox="1">
              <a:spLocks/>
            </p:cNvSpPr>
            <p:nvPr/>
          </p:nvSpPr>
          <p:spPr>
            <a:xfrm>
              <a:off x="6676148" y="298490"/>
              <a:ext cx="709825" cy="290606"/>
            </a:xfrm>
            <a:prstGeom prst="rect">
              <a:avLst/>
            </a:prstGeom>
          </p:spPr>
          <p:txBody>
            <a:bodyPr vert="horz" lIns="91404" tIns="45702" rIns="91404" bIns="45702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Wingdings" panose="05000000000000000000" pitchFamily="2" charset="2"/>
                <a:buChar char="Ø"/>
                <a:defRPr lang="en-US" sz="2000" b="1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7429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Courier New" panose="02070309020205020404" pitchFamily="49" charset="0"/>
                <a:buChar char="o"/>
                <a:defRPr lang="en-US"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12001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Wingdings" panose="05000000000000000000" pitchFamily="2" charset="2"/>
                <a:buChar char="§"/>
                <a:defRPr lang="en-US" sz="16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16573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4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21145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GB" sz="1399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266593">
                <a:buNone/>
              </a:pPr>
              <a:r>
                <a:rPr lang="en-US" sz="1100" b="0" dirty="0">
                  <a:solidFill>
                    <a:srgbClr val="1D1D1A"/>
                  </a:solidFill>
                </a:rPr>
                <a:t>IF-ED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41B14E7-84C5-4C08-AEE9-C5B654C68C67}"/>
              </a:ext>
            </a:extLst>
          </p:cNvPr>
          <p:cNvGrpSpPr/>
          <p:nvPr/>
        </p:nvGrpSpPr>
        <p:grpSpPr>
          <a:xfrm>
            <a:off x="8316752" y="1659914"/>
            <a:ext cx="2497304" cy="1358126"/>
            <a:chOff x="8339440" y="263454"/>
            <a:chExt cx="2497304" cy="1358126"/>
          </a:xfrm>
        </p:grpSpPr>
        <p:pic>
          <p:nvPicPr>
            <p:cNvPr id="52" name="Picture 7">
              <a:extLst>
                <a:ext uri="{FF2B5EF4-FFF2-40B4-BE49-F238E27FC236}">
                  <a16:creationId xmlns:a16="http://schemas.microsoft.com/office/drawing/2014/main" id="{C5670764-4DF7-49BF-9E1C-2F8F1B90D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9440" y="286034"/>
              <a:ext cx="2497304" cy="133554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" name="Content Placeholder 2">
              <a:extLst>
                <a:ext uri="{FF2B5EF4-FFF2-40B4-BE49-F238E27FC236}">
                  <a16:creationId xmlns:a16="http://schemas.microsoft.com/office/drawing/2014/main" id="{55496016-744B-4CD8-A37E-DD6499D7E12C}"/>
                </a:ext>
              </a:extLst>
            </p:cNvPr>
            <p:cNvSpPr txBox="1">
              <a:spLocks/>
            </p:cNvSpPr>
            <p:nvPr/>
          </p:nvSpPr>
          <p:spPr>
            <a:xfrm>
              <a:off x="9277020" y="263454"/>
              <a:ext cx="709825" cy="290606"/>
            </a:xfrm>
            <a:prstGeom prst="rect">
              <a:avLst/>
            </a:prstGeom>
          </p:spPr>
          <p:txBody>
            <a:bodyPr vert="horz" lIns="91404" tIns="45702" rIns="91404" bIns="45702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Wingdings" panose="05000000000000000000" pitchFamily="2" charset="2"/>
                <a:buChar char="Ø"/>
                <a:defRPr lang="en-US" sz="2000" b="1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7429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Courier New" panose="02070309020205020404" pitchFamily="49" charset="0"/>
                <a:buChar char="o"/>
                <a:defRPr lang="en-US"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12001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Wingdings" panose="05000000000000000000" pitchFamily="2" charset="2"/>
                <a:buChar char="§"/>
                <a:defRPr lang="en-US" sz="16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16573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4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2114550" indent="-28575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GB" sz="1399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266593">
                <a:buNone/>
              </a:pPr>
              <a:r>
                <a:rPr lang="en-US" sz="1100" b="0" dirty="0">
                  <a:solidFill>
                    <a:srgbClr val="1D1D1A"/>
                  </a:solidFill>
                </a:rPr>
                <a:t>Zero IF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349506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C60E3C0A-8C0C-4CED-82FD-B74D075137A0}"/>
              </a:ext>
            </a:extLst>
          </p:cNvPr>
          <p:cNvSpPr txBox="1">
            <a:spLocks/>
          </p:cNvSpPr>
          <p:nvPr/>
        </p:nvSpPr>
        <p:spPr>
          <a:xfrm>
            <a:off x="507903" y="175045"/>
            <a:ext cx="10515600" cy="686551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Rel-19 WI Scope (2): </a:t>
            </a:r>
            <a:r>
              <a:rPr lang="en-US" dirty="0"/>
              <a:t>Topologies and Deployment Scenarios</a:t>
            </a:r>
          </a:p>
        </p:txBody>
      </p:sp>
      <p:sp>
        <p:nvSpPr>
          <p:cNvPr id="19" name="Rectangle: Diagonal Corners Rounded 3">
            <a:extLst>
              <a:ext uri="{FF2B5EF4-FFF2-40B4-BE49-F238E27FC236}">
                <a16:creationId xmlns:a16="http://schemas.microsoft.com/office/drawing/2014/main" id="{82CBB99C-2C7C-466A-868B-37E5020EEF2B}"/>
              </a:ext>
            </a:extLst>
          </p:cNvPr>
          <p:cNvSpPr/>
          <p:nvPr/>
        </p:nvSpPr>
        <p:spPr>
          <a:xfrm>
            <a:off x="1285374" y="958960"/>
            <a:ext cx="9207078" cy="1521848"/>
          </a:xfrm>
          <a:prstGeom prst="round2DiagRect">
            <a:avLst>
              <a:gd name="adj1" fmla="val 19795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>
              <a:solidFill>
                <a:srgbClr val="666666"/>
              </a:solidFill>
              <a:latin typeface="Arial" panose="020B0604020202020204"/>
            </a:endParaRP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1020A36C-DFB3-4A53-ACE6-15C40597E513}"/>
              </a:ext>
            </a:extLst>
          </p:cNvPr>
          <p:cNvGrpSpPr>
            <a:grpSpLocks noChangeAspect="1"/>
          </p:cNvGrpSpPr>
          <p:nvPr/>
        </p:nvGrpSpPr>
        <p:grpSpPr>
          <a:xfrm>
            <a:off x="1502504" y="1151323"/>
            <a:ext cx="3435898" cy="1097122"/>
            <a:chOff x="654340" y="1272924"/>
            <a:chExt cx="1928179" cy="615690"/>
          </a:xfrm>
        </p:grpSpPr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71627E69-28FC-4FAC-B2F2-D7E7907D6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8655" y="1272924"/>
              <a:ext cx="1093864" cy="615690"/>
            </a:xfrm>
            <a:prstGeom prst="rect">
              <a:avLst/>
            </a:prstGeom>
          </p:spPr>
        </p:pic>
        <p:sp>
          <p:nvSpPr>
            <p:cNvPr id="22" name="TextBox 6">
              <a:extLst>
                <a:ext uri="{FF2B5EF4-FFF2-40B4-BE49-F238E27FC236}">
                  <a16:creationId xmlns:a16="http://schemas.microsoft.com/office/drawing/2014/main" id="{845102F4-3834-4387-8679-60D8EB1DF6C9}"/>
                </a:ext>
              </a:extLst>
            </p:cNvPr>
            <p:cNvSpPr txBox="1"/>
            <p:nvPr/>
          </p:nvSpPr>
          <p:spPr>
            <a:xfrm>
              <a:off x="654340" y="1473286"/>
              <a:ext cx="738111" cy="2417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112"/>
              <a:r>
                <a:rPr kumimoji="1" lang="en-US" sz="1399" dirty="0">
                  <a:solidFill>
                    <a:srgbClr val="000000"/>
                  </a:solidFill>
                  <a:latin typeface="Arial" panose="020B0604020202020204"/>
                  <a:ea typeface="Microsoft YaHei" panose="020B0503020204020204" pitchFamily="34" charset="-122"/>
                </a:rPr>
                <a:t>D1:</a:t>
              </a:r>
            </a:p>
            <a:p>
              <a:pPr defTabSz="914112"/>
              <a:r>
                <a:rPr kumimoji="1" lang="en-US" sz="1399" dirty="0">
                  <a:solidFill>
                    <a:srgbClr val="000000"/>
                  </a:solidFill>
                  <a:latin typeface="Arial" panose="020B0604020202020204"/>
                  <a:ea typeface="Microsoft YaHei" panose="020B0503020204020204" pitchFamily="34" charset="-122"/>
                </a:rPr>
                <a:t>Indoor to indoor</a:t>
              </a:r>
            </a:p>
          </p:txBody>
        </p:sp>
      </p:grpSp>
      <p:pic>
        <p:nvPicPr>
          <p:cNvPr id="23" name="Picture 7">
            <a:extLst>
              <a:ext uri="{FF2B5EF4-FFF2-40B4-BE49-F238E27FC236}">
                <a16:creationId xmlns:a16="http://schemas.microsoft.com/office/drawing/2014/main" id="{AB2BCEF4-91DF-4421-B95F-87ACE0A0B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3013" y="1130795"/>
            <a:ext cx="3076798" cy="1185839"/>
          </a:xfrm>
          <a:prstGeom prst="rect">
            <a:avLst/>
          </a:prstGeom>
        </p:spPr>
      </p:pic>
      <p:pic>
        <p:nvPicPr>
          <p:cNvPr id="24" name="Picture 10">
            <a:extLst>
              <a:ext uri="{FF2B5EF4-FFF2-40B4-BE49-F238E27FC236}">
                <a16:creationId xmlns:a16="http://schemas.microsoft.com/office/drawing/2014/main" id="{61B00F4C-31B0-426E-B0C7-EAC114B383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8567" y="2558138"/>
            <a:ext cx="2226732" cy="1493812"/>
          </a:xfrm>
          <a:prstGeom prst="rect">
            <a:avLst/>
          </a:prstGeom>
        </p:spPr>
      </p:pic>
      <p:sp>
        <p:nvSpPr>
          <p:cNvPr id="25" name="TextBox 11">
            <a:extLst>
              <a:ext uri="{FF2B5EF4-FFF2-40B4-BE49-F238E27FC236}">
                <a16:creationId xmlns:a16="http://schemas.microsoft.com/office/drawing/2014/main" id="{3923E0D0-0AAB-488B-9D3C-166E994C22F8}"/>
              </a:ext>
            </a:extLst>
          </p:cNvPr>
          <p:cNvSpPr txBox="1"/>
          <p:nvPr/>
        </p:nvSpPr>
        <p:spPr>
          <a:xfrm>
            <a:off x="1481604" y="3311990"/>
            <a:ext cx="1496734" cy="430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112"/>
            <a:r>
              <a:rPr kumimoji="1" lang="en-US" sz="1399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D2: </a:t>
            </a:r>
          </a:p>
          <a:p>
            <a:pPr defTabSz="914112"/>
            <a:r>
              <a:rPr kumimoji="1" lang="en-US" sz="1399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Indoor to outdoor</a:t>
            </a:r>
          </a:p>
        </p:txBody>
      </p:sp>
      <p:sp>
        <p:nvSpPr>
          <p:cNvPr id="26" name="TextBox 12">
            <a:extLst>
              <a:ext uri="{FF2B5EF4-FFF2-40B4-BE49-F238E27FC236}">
                <a16:creationId xmlns:a16="http://schemas.microsoft.com/office/drawing/2014/main" id="{42BDFBD7-0EAE-4E51-8E7A-E517773A8233}"/>
              </a:ext>
            </a:extLst>
          </p:cNvPr>
          <p:cNvSpPr txBox="1"/>
          <p:nvPr/>
        </p:nvSpPr>
        <p:spPr>
          <a:xfrm>
            <a:off x="6036012" y="1616034"/>
            <a:ext cx="925572" cy="215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112"/>
            <a:r>
              <a:rPr kumimoji="1" lang="en-US" sz="1399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Topology 1: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7BC21610-1E35-4739-A84D-07B5269CB5A9}"/>
              </a:ext>
            </a:extLst>
          </p:cNvPr>
          <p:cNvSpPr txBox="1"/>
          <p:nvPr/>
        </p:nvSpPr>
        <p:spPr>
          <a:xfrm>
            <a:off x="6036012" y="3391422"/>
            <a:ext cx="925572" cy="215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112"/>
            <a:r>
              <a:rPr kumimoji="1" lang="en-US" sz="1399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Topology 2:</a:t>
            </a:r>
          </a:p>
        </p:txBody>
      </p:sp>
      <p:grpSp>
        <p:nvGrpSpPr>
          <p:cNvPr id="28" name="Group 15">
            <a:extLst>
              <a:ext uri="{FF2B5EF4-FFF2-40B4-BE49-F238E27FC236}">
                <a16:creationId xmlns:a16="http://schemas.microsoft.com/office/drawing/2014/main" id="{F47F740A-6D52-4D75-8A31-45BD154ED5F1}"/>
              </a:ext>
            </a:extLst>
          </p:cNvPr>
          <p:cNvGrpSpPr>
            <a:grpSpLocks noChangeAspect="1"/>
          </p:cNvGrpSpPr>
          <p:nvPr/>
        </p:nvGrpSpPr>
        <p:grpSpPr>
          <a:xfrm>
            <a:off x="7186418" y="2781198"/>
            <a:ext cx="3076333" cy="1334801"/>
            <a:chOff x="6824018" y="3311581"/>
            <a:chExt cx="3787200" cy="1643241"/>
          </a:xfrm>
        </p:grpSpPr>
        <p:pic>
          <p:nvPicPr>
            <p:cNvPr id="29" name="Picture 8">
              <a:extLst>
                <a:ext uri="{FF2B5EF4-FFF2-40B4-BE49-F238E27FC236}">
                  <a16:creationId xmlns:a16="http://schemas.microsoft.com/office/drawing/2014/main" id="{FAB70599-1CFF-4C5F-8C5B-6C4B9D3F1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24018" y="3311581"/>
              <a:ext cx="3787200" cy="1643241"/>
            </a:xfrm>
            <a:prstGeom prst="rect">
              <a:avLst/>
            </a:prstGeom>
          </p:spPr>
        </p:pic>
        <p:sp>
          <p:nvSpPr>
            <p:cNvPr id="30" name="Rectangle 14">
              <a:extLst>
                <a:ext uri="{FF2B5EF4-FFF2-40B4-BE49-F238E27FC236}">
                  <a16:creationId xmlns:a16="http://schemas.microsoft.com/office/drawing/2014/main" id="{4CECCB1B-9298-40BB-B647-2110E4FC3391}"/>
                </a:ext>
              </a:extLst>
            </p:cNvPr>
            <p:cNvSpPr/>
            <p:nvPr/>
          </p:nvSpPr>
          <p:spPr>
            <a:xfrm>
              <a:off x="6845960" y="3311581"/>
              <a:ext cx="3722028" cy="161148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12"/>
              <a:endParaRPr lang="en-US" sz="1799">
                <a:solidFill>
                  <a:srgbClr val="666666"/>
                </a:solidFill>
                <a:latin typeface="Arial" panose="020B0604020202020204"/>
              </a:endParaRPr>
            </a:p>
          </p:txBody>
        </p:sp>
      </p:grpSp>
      <p:sp>
        <p:nvSpPr>
          <p:cNvPr id="31" name="TextBox 16">
            <a:extLst>
              <a:ext uri="{FF2B5EF4-FFF2-40B4-BE49-F238E27FC236}">
                <a16:creationId xmlns:a16="http://schemas.microsoft.com/office/drawing/2014/main" id="{4B4123EC-5034-47F9-BCE7-0DC6B14729B5}"/>
              </a:ext>
            </a:extLst>
          </p:cNvPr>
          <p:cNvSpPr txBox="1"/>
          <p:nvPr/>
        </p:nvSpPr>
        <p:spPr>
          <a:xfrm>
            <a:off x="5465607" y="1473758"/>
            <a:ext cx="300096" cy="4922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112"/>
            <a:r>
              <a:rPr kumimoji="1" lang="en-US" sz="3199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+</a:t>
            </a:r>
          </a:p>
        </p:txBody>
      </p:sp>
      <p:sp>
        <p:nvSpPr>
          <p:cNvPr id="32" name="TextBox 17">
            <a:extLst>
              <a:ext uri="{FF2B5EF4-FFF2-40B4-BE49-F238E27FC236}">
                <a16:creationId xmlns:a16="http://schemas.microsoft.com/office/drawing/2014/main" id="{DC7DC7EB-6CCF-4CB8-9F49-58990AD69687}"/>
              </a:ext>
            </a:extLst>
          </p:cNvPr>
          <p:cNvSpPr txBox="1"/>
          <p:nvPr/>
        </p:nvSpPr>
        <p:spPr>
          <a:xfrm>
            <a:off x="5465608" y="3269486"/>
            <a:ext cx="300096" cy="4922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112"/>
            <a:r>
              <a:rPr kumimoji="1" lang="en-US" sz="3199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+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F0C72ECD-3049-4202-AF8A-D014D64CD131}"/>
              </a:ext>
            </a:extLst>
          </p:cNvPr>
          <p:cNvSpPr txBox="1">
            <a:spLocks/>
          </p:cNvSpPr>
          <p:nvPr/>
        </p:nvSpPr>
        <p:spPr>
          <a:xfrm>
            <a:off x="838199" y="4302037"/>
            <a:ext cx="10087143" cy="23647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034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000" kern="1200">
                <a:solidFill>
                  <a:srgbClr val="1D1D1B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57017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034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051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068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763" lvl="0" indent="-342763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Topology 1 is the fundamental cellular network </a:t>
            </a: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topology that must be in a first Release of A-IoT</a:t>
            </a:r>
          </a:p>
          <a:p>
            <a:pPr marL="342763" lvl="0" indent="-342763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T1 supports the focus use cases of Rel-19</a:t>
            </a: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Indoor inventory &amp; command</a:t>
            </a:r>
          </a:p>
          <a:p>
            <a:pPr marL="342763" lvl="0" indent="-342763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Topology 2 is relevant to interesting use cases, but demands intricate designs in RAN1, RAN2, RAN3, SA2, SA3, together with RAN4 UE work that has no re-use from T1.</a:t>
            </a:r>
          </a:p>
          <a:p>
            <a:pPr marL="342763" lvl="0" indent="-342763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It is hard to see a realistic claim that TU are available for T2, no matter the duration of the WI</a:t>
            </a:r>
          </a:p>
          <a:p>
            <a:pPr marL="342763" lvl="0" indent="-342763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Commercialization of T2 would come much later than T1, even if standardized together</a:t>
            </a:r>
          </a:p>
        </p:txBody>
      </p:sp>
    </p:spTree>
    <p:extLst>
      <p:ext uri="{BB962C8B-B14F-4D97-AF65-F5344CB8AC3E}">
        <p14:creationId xmlns:p14="http://schemas.microsoft.com/office/powerpoint/2010/main" val="340028123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D565AED0-5C7C-414A-B322-29DC4A569E9B}"/>
              </a:ext>
            </a:extLst>
          </p:cNvPr>
          <p:cNvSpPr/>
          <p:nvPr/>
        </p:nvSpPr>
        <p:spPr>
          <a:xfrm>
            <a:off x="1913778" y="2784156"/>
            <a:ext cx="8083567" cy="550900"/>
          </a:xfrm>
          <a:prstGeom prst="round2DiagRect">
            <a:avLst>
              <a:gd name="adj1" fmla="val 32047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>
              <a:solidFill>
                <a:srgbClr val="666666"/>
              </a:solidFill>
              <a:latin typeface="Arial" panose="020B0604020202020204"/>
            </a:endParaRPr>
          </a:p>
        </p:txBody>
      </p:sp>
      <p:graphicFrame>
        <p:nvGraphicFramePr>
          <p:cNvPr id="13" name="Table 4">
            <a:extLst>
              <a:ext uri="{FF2B5EF4-FFF2-40B4-BE49-F238E27FC236}">
                <a16:creationId xmlns:a16="http://schemas.microsoft.com/office/drawing/2014/main" id="{4B2D115B-9BF4-4654-96DA-40DB5C0CF1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714105"/>
              </p:ext>
            </p:extLst>
          </p:nvPr>
        </p:nvGraphicFramePr>
        <p:xfrm>
          <a:off x="1856650" y="936626"/>
          <a:ext cx="8234231" cy="2432817"/>
        </p:xfrm>
        <a:graphic>
          <a:graphicData uri="http://schemas.openxmlformats.org/drawingml/2006/table">
            <a:tbl>
              <a:tblPr firstRow="1" firstCol="1" bandRow="1"/>
              <a:tblGrid>
                <a:gridCol w="676011">
                  <a:extLst>
                    <a:ext uri="{9D8B030D-6E8A-4147-A177-3AD203B41FA5}">
                      <a16:colId xmlns:a16="http://schemas.microsoft.com/office/drawing/2014/main" val="1743874341"/>
                    </a:ext>
                  </a:extLst>
                </a:gridCol>
                <a:gridCol w="933086">
                  <a:extLst>
                    <a:ext uri="{9D8B030D-6E8A-4147-A177-3AD203B41FA5}">
                      <a16:colId xmlns:a16="http://schemas.microsoft.com/office/drawing/2014/main" val="1727913764"/>
                    </a:ext>
                  </a:extLst>
                </a:gridCol>
                <a:gridCol w="3132501">
                  <a:extLst>
                    <a:ext uri="{9D8B030D-6E8A-4147-A177-3AD203B41FA5}">
                      <a16:colId xmlns:a16="http://schemas.microsoft.com/office/drawing/2014/main" val="1451637261"/>
                    </a:ext>
                  </a:extLst>
                </a:gridCol>
                <a:gridCol w="1447235">
                  <a:extLst>
                    <a:ext uri="{9D8B030D-6E8A-4147-A177-3AD203B41FA5}">
                      <a16:colId xmlns:a16="http://schemas.microsoft.com/office/drawing/2014/main" val="4013250218"/>
                    </a:ext>
                  </a:extLst>
                </a:gridCol>
                <a:gridCol w="1027460">
                  <a:extLst>
                    <a:ext uri="{9D8B030D-6E8A-4147-A177-3AD203B41FA5}">
                      <a16:colId xmlns:a16="http://schemas.microsoft.com/office/drawing/2014/main" val="646845321"/>
                    </a:ext>
                  </a:extLst>
                </a:gridCol>
                <a:gridCol w="1017938">
                  <a:extLst>
                    <a:ext uri="{9D8B030D-6E8A-4147-A177-3AD203B41FA5}">
                      <a16:colId xmlns:a16="http://schemas.microsoft.com/office/drawing/2014/main" val="4292847707"/>
                    </a:ext>
                  </a:extLst>
                </a:gridCol>
              </a:tblGrid>
              <a:tr h="411319"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cenario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CW Inside/outside topology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Diagram of the scenario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CW spectrum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D2R spectrum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R2D spectrum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371747"/>
                  </a:ext>
                </a:extLst>
              </a:tr>
              <a:tr h="658784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D1T1-A1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CW inside topology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Inside topology, DL</a:t>
                      </a:r>
                    </a:p>
                    <a:p>
                      <a:pPr algn="ctr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Inside topology, UL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Same as CW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At least DL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887178"/>
                  </a:ext>
                </a:extLst>
              </a:tr>
              <a:tr h="720497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D1T1-A2</a:t>
                      </a:r>
                      <a:endParaRPr lang="en-US" sz="2400" dirty="0"/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Same as D1T1-A1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Same as CW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At least DL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408280"/>
                  </a:ext>
                </a:extLst>
              </a:tr>
              <a:tr h="642056">
                <a:tc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D1T1-B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CW outside topology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Outside topology, UL</a:t>
                      </a: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UL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bg1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At least 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DL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17" marR="650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410620"/>
                  </a:ext>
                </a:extLst>
              </a:tr>
            </a:tbl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id="{BC2A926D-FB8F-4325-B99D-94060210012B}"/>
              </a:ext>
            </a:extLst>
          </p:cNvPr>
          <p:cNvSpPr txBox="1">
            <a:spLocks/>
          </p:cNvSpPr>
          <p:nvPr/>
        </p:nvSpPr>
        <p:spPr>
          <a:xfrm>
            <a:off x="456156" y="116629"/>
            <a:ext cx="10515600" cy="686551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Rel-19 WI Scope (3): </a:t>
            </a:r>
            <a:r>
              <a:rPr lang="en-US" dirty="0"/>
              <a:t>Spectrum and carrier-wave deployment</a:t>
            </a:r>
          </a:p>
        </p:txBody>
      </p:sp>
      <p:pic>
        <p:nvPicPr>
          <p:cNvPr id="15" name="Picture 19">
            <a:extLst>
              <a:ext uri="{FF2B5EF4-FFF2-40B4-BE49-F238E27FC236}">
                <a16:creationId xmlns:a16="http://schemas.microsoft.com/office/drawing/2014/main" id="{F14CF144-0517-46D9-A5A9-2EA1A2AC2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48947" b="4823"/>
          <a:stretch>
            <a:fillRect/>
          </a:stretch>
        </p:blipFill>
        <p:spPr bwMode="auto">
          <a:xfrm>
            <a:off x="3682833" y="1352354"/>
            <a:ext cx="2593597" cy="54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0">
            <a:extLst>
              <a:ext uri="{FF2B5EF4-FFF2-40B4-BE49-F238E27FC236}">
                <a16:creationId xmlns:a16="http://schemas.microsoft.com/office/drawing/2014/main" id="{9BA73B23-B05E-489F-AD3D-7DB6F5F66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4" t="44913"/>
          <a:stretch>
            <a:fillRect/>
          </a:stretch>
        </p:blipFill>
        <p:spPr bwMode="auto">
          <a:xfrm>
            <a:off x="3682833" y="2011153"/>
            <a:ext cx="1599575" cy="74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1">
            <a:extLst>
              <a:ext uri="{FF2B5EF4-FFF2-40B4-BE49-F238E27FC236}">
                <a16:creationId xmlns:a16="http://schemas.microsoft.com/office/drawing/2014/main" id="{82AD27D8-B49F-46C4-A9D6-C92D79FB7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2" t="42400"/>
          <a:stretch>
            <a:fillRect/>
          </a:stretch>
        </p:blipFill>
        <p:spPr bwMode="auto">
          <a:xfrm>
            <a:off x="3682833" y="2771406"/>
            <a:ext cx="2418405" cy="60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5">
            <a:extLst>
              <a:ext uri="{FF2B5EF4-FFF2-40B4-BE49-F238E27FC236}">
                <a16:creationId xmlns:a16="http://schemas.microsoft.com/office/drawing/2014/main" id="{C9E952AC-268E-49A0-B6A2-2AC292B5A1A3}"/>
              </a:ext>
            </a:extLst>
          </p:cNvPr>
          <p:cNvGrpSpPr/>
          <p:nvPr/>
        </p:nvGrpSpPr>
        <p:grpSpPr>
          <a:xfrm>
            <a:off x="1913777" y="3519120"/>
            <a:ext cx="8093089" cy="465356"/>
            <a:chOff x="1914525" y="4139277"/>
            <a:chExt cx="8096250" cy="465538"/>
          </a:xfrm>
        </p:grpSpPr>
        <p:sp>
          <p:nvSpPr>
            <p:cNvPr id="19" name="Rectangle: Diagonal Corners Rounded 13">
              <a:extLst>
                <a:ext uri="{FF2B5EF4-FFF2-40B4-BE49-F238E27FC236}">
                  <a16:creationId xmlns:a16="http://schemas.microsoft.com/office/drawing/2014/main" id="{D4632A3A-EE67-4169-B838-C2655A9924DC}"/>
                </a:ext>
              </a:extLst>
            </p:cNvPr>
            <p:cNvSpPr/>
            <p:nvPr/>
          </p:nvSpPr>
          <p:spPr>
            <a:xfrm>
              <a:off x="1914525" y="4139277"/>
              <a:ext cx="6457950" cy="273780"/>
            </a:xfrm>
            <a:prstGeom prst="round2DiagRect">
              <a:avLst>
                <a:gd name="adj1" fmla="val 37541"/>
                <a:gd name="adj2" fmla="val 17395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12"/>
              <a:endParaRPr lang="en-US" sz="1799">
                <a:solidFill>
                  <a:srgbClr val="666666"/>
                </a:solidFill>
                <a:latin typeface="Arial" panose="020B0604020202020204"/>
              </a:endParaRPr>
            </a:p>
          </p:txBody>
        </p:sp>
        <p:sp>
          <p:nvSpPr>
            <p:cNvPr id="20" name="TextBox 12">
              <a:extLst>
                <a:ext uri="{FF2B5EF4-FFF2-40B4-BE49-F238E27FC236}">
                  <a16:creationId xmlns:a16="http://schemas.microsoft.com/office/drawing/2014/main" id="{D0CE8D23-3724-4AC2-9E0B-12B5AAF4E2A0}"/>
                </a:ext>
              </a:extLst>
            </p:cNvPr>
            <p:cNvSpPr txBox="1"/>
            <p:nvPr/>
          </p:nvSpPr>
          <p:spPr>
            <a:xfrm>
              <a:off x="2015582" y="4173928"/>
              <a:ext cx="7995193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112"/>
              <a:r>
                <a:rPr kumimoji="1" lang="en-US" sz="1399" dirty="0">
                  <a:solidFill>
                    <a:srgbClr val="000000"/>
                  </a:solidFill>
                  <a:latin typeface="Arial" panose="020B0604020202020204"/>
                  <a:ea typeface="Microsoft YaHei" panose="020B0503020204020204" pitchFamily="34" charset="-122"/>
                </a:rPr>
                <a:t>Carrier-wave waveform 1: Single-tone unmodulated sinusoid, i.e. a ‘single tone’</a:t>
              </a:r>
            </a:p>
            <a:p>
              <a:pPr defTabSz="914112"/>
              <a:r>
                <a:rPr kumimoji="1" lang="en-US" sz="1399" dirty="0">
                  <a:solidFill>
                    <a:srgbClr val="000000"/>
                  </a:solidFill>
                  <a:latin typeface="Arial" panose="020B0604020202020204"/>
                  <a:ea typeface="Microsoft YaHei" panose="020B0503020204020204" pitchFamily="34" charset="-122"/>
                </a:rPr>
                <a:t>Carrier-wave waveform 2: Two single tones</a:t>
              </a:r>
            </a:p>
          </p:txBody>
        </p:sp>
      </p:grp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8358B24-AEEA-49ED-B85C-840857A2CF90}"/>
              </a:ext>
            </a:extLst>
          </p:cNvPr>
          <p:cNvSpPr txBox="1">
            <a:spLocks/>
          </p:cNvSpPr>
          <p:nvPr/>
        </p:nvSpPr>
        <p:spPr>
          <a:xfrm>
            <a:off x="743148" y="4172772"/>
            <a:ext cx="10820608" cy="24326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034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000" kern="1200">
                <a:solidFill>
                  <a:srgbClr val="1D1D1B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57017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034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051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068" indent="0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763" lvl="0" indent="-342763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External CW node for Rel-19 </a:t>
            </a: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minimizes work for speedy deployment of the first Release:</a:t>
            </a:r>
          </a:p>
          <a:p>
            <a:pPr marL="742653" lvl="1" indent="-285636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self-cancellation at the Reader, and spatial isolation (path-loss) from CW.  Helps D2R link performance.</a:t>
            </a:r>
          </a:p>
          <a:p>
            <a:pPr marL="742653" lvl="1" indent="-285636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Independent deployments of Readers and CW nodes can be optimized for coverage of each link</a:t>
            </a:r>
          </a:p>
          <a:p>
            <a:pPr marL="342763" lvl="0" indent="-342763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Single-tone CW waveform </a:t>
            </a:r>
            <a:r>
              <a:rPr lang="en-US" altLang="zh-CN" sz="2000" dirty="0">
                <a:solidFill>
                  <a:srgbClr val="1D1D1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provides sufficient coverage with simplest spec work</a:t>
            </a:r>
          </a:p>
          <a:p>
            <a:pPr marL="742653" lvl="1" indent="-285636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Simplest, hence most effective, RF and baseband interference cancellation at reader</a:t>
            </a:r>
          </a:p>
          <a:p>
            <a:pPr marL="742653" lvl="1" indent="-285636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dB PAPR from CW transmission node → convenient to reach high PA efficiency</a:t>
            </a:r>
          </a:p>
        </p:txBody>
      </p:sp>
    </p:spTree>
    <p:extLst>
      <p:ext uri="{BB962C8B-B14F-4D97-AF65-F5344CB8AC3E}">
        <p14:creationId xmlns:p14="http://schemas.microsoft.com/office/powerpoint/2010/main" val="122930492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55151-4B88-42F7-979F-1D0451DCE81A}"/>
              </a:ext>
            </a:extLst>
          </p:cNvPr>
          <p:cNvSpPr txBox="1">
            <a:spLocks/>
          </p:cNvSpPr>
          <p:nvPr/>
        </p:nvSpPr>
        <p:spPr>
          <a:xfrm>
            <a:off x="638827" y="366188"/>
            <a:ext cx="10714973" cy="686551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dirty="0"/>
              <a:t>General principle of WID scoping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8DC79EA-2B43-4F7B-9B08-7399C6C83FCA}"/>
              </a:ext>
            </a:extLst>
          </p:cNvPr>
          <p:cNvSpPr/>
          <p:nvPr/>
        </p:nvSpPr>
        <p:spPr>
          <a:xfrm>
            <a:off x="638827" y="1292398"/>
            <a:ext cx="11085535" cy="421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763" lvl="0" indent="-342763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999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Preceding slides are the critical high-level scope for a Rel-19 WI on a commercial basis:</a:t>
            </a:r>
          </a:p>
          <a:p>
            <a:pPr marL="742653" lvl="1" indent="-285636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799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Indoor use cases for inventory and command</a:t>
            </a:r>
          </a:p>
          <a:p>
            <a:pPr marL="742653" lvl="1" indent="-285636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799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Devices 1, 2a without ‘large frequency-shift’</a:t>
            </a:r>
          </a:p>
          <a:p>
            <a:pPr marL="742653" lvl="1" indent="-285636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799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Topology 1</a:t>
            </a:r>
          </a:p>
          <a:p>
            <a:pPr marL="742653" lvl="1" indent="-285636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799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R2D in FDD-DL, carrier-wave node outside topology in FDD-UL, hence D2R in FDD-UL by backscattering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999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 will take in the decisions of the WGs, and content of the TRs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999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design solutions, RAN WGs have reported several feasible options, especially RAN1</a:t>
            </a:r>
          </a:p>
          <a:p>
            <a:pPr marL="342763" lvl="0" indent="-342763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Wingdings" panose="05000000000000000000" pitchFamily="2" charset="2"/>
              <a:buChar char="Ø"/>
            </a:pPr>
            <a:r>
              <a:rPr lang="en-US" altLang="zh-CN" sz="1999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 can limit the technical scope to the choices really useful for further WI-level analysis</a:t>
            </a:r>
            <a:endParaRPr lang="en-US" altLang="zh-CN" sz="1999" dirty="0">
              <a:solidFill>
                <a:srgbClr val="1D1D1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653" lvl="1" indent="-285636" defTabSz="914034">
              <a:spcBef>
                <a:spcPts val="600"/>
              </a:spcBef>
              <a:spcAft>
                <a:spcPts val="6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799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There is no need to continue all possible options into WI debate, since in many cases the outcome is already quite clear, no matter how much longer a decision is postponed</a:t>
            </a:r>
          </a:p>
        </p:txBody>
      </p:sp>
    </p:spTree>
    <p:extLst>
      <p:ext uri="{BB962C8B-B14F-4D97-AF65-F5344CB8AC3E}">
        <p14:creationId xmlns:p14="http://schemas.microsoft.com/office/powerpoint/2010/main" val="4021813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61C3D-15C1-478E-BD6C-D838E5ED681E}"/>
              </a:ext>
            </a:extLst>
          </p:cNvPr>
          <p:cNvSpPr txBox="1">
            <a:spLocks/>
          </p:cNvSpPr>
          <p:nvPr/>
        </p:nvSpPr>
        <p:spPr>
          <a:xfrm>
            <a:off x="695195" y="96879"/>
            <a:ext cx="10658605" cy="686551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dirty="0"/>
              <a:t>RAN1 scope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6C38BC80-F043-40F6-B2DD-D9B19062FA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717391"/>
              </p:ext>
            </p:extLst>
          </p:nvPr>
        </p:nvGraphicFramePr>
        <p:xfrm>
          <a:off x="1329614" y="830603"/>
          <a:ext cx="9708805" cy="5317296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349301">
                  <a:extLst>
                    <a:ext uri="{9D8B030D-6E8A-4147-A177-3AD203B41FA5}">
                      <a16:colId xmlns:a16="http://schemas.microsoft.com/office/drawing/2014/main" val="64390376"/>
                    </a:ext>
                  </a:extLst>
                </a:gridCol>
                <a:gridCol w="4179752">
                  <a:extLst>
                    <a:ext uri="{9D8B030D-6E8A-4147-A177-3AD203B41FA5}">
                      <a16:colId xmlns:a16="http://schemas.microsoft.com/office/drawing/2014/main" val="1378814566"/>
                    </a:ext>
                  </a:extLst>
                </a:gridCol>
                <a:gridCol w="4179752">
                  <a:extLst>
                    <a:ext uri="{9D8B030D-6E8A-4147-A177-3AD203B41FA5}">
                      <a16:colId xmlns:a16="http://schemas.microsoft.com/office/drawing/2014/main" val="2651129820"/>
                    </a:ext>
                  </a:extLst>
                </a:gridCol>
              </a:tblGrid>
              <a:tr h="34202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Aspect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R2D options in RAN1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D2R options in RAN1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668656"/>
                  </a:ext>
                </a:extLst>
              </a:tr>
              <a:tr h="94451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Waveform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CP handling:</a:t>
                      </a:r>
                    </a:p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N/A; backscattered for devices 1 &amp; 2a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9745383"/>
                  </a:ext>
                </a:extLst>
              </a:tr>
              <a:tr h="39584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Modulation(s)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093572"/>
                  </a:ext>
                </a:extLst>
              </a:tr>
              <a:tr h="39584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Multiplexing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8981607"/>
                  </a:ext>
                </a:extLst>
              </a:tr>
              <a:tr h="39584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Line code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9584993"/>
                  </a:ext>
                </a:extLst>
              </a:tr>
              <a:tr h="39584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Channel code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481392"/>
                  </a:ext>
                </a:extLst>
              </a:tr>
              <a:tr h="3958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PHY channels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465098"/>
                  </a:ext>
                </a:extLst>
              </a:tr>
              <a:tr h="107957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Device unavailability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9125795"/>
                  </a:ext>
                </a:extLst>
              </a:tr>
              <a:tr h="97162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Proximity determination (if included)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821225"/>
                  </a:ext>
                </a:extLst>
              </a:tr>
            </a:tbl>
          </a:graphicData>
        </a:graphic>
      </p:graphicFrame>
      <p:sp>
        <p:nvSpPr>
          <p:cNvPr id="4" name="Rectangle: Diagonal Corners Rounded 4">
            <a:extLst>
              <a:ext uri="{FF2B5EF4-FFF2-40B4-BE49-F238E27FC236}">
                <a16:creationId xmlns:a16="http://schemas.microsoft.com/office/drawing/2014/main" id="{9F5B0CB0-3D6F-4258-8F44-3BE7FD3802B3}"/>
              </a:ext>
            </a:extLst>
          </p:cNvPr>
          <p:cNvSpPr/>
          <p:nvPr/>
        </p:nvSpPr>
        <p:spPr>
          <a:xfrm>
            <a:off x="3568444" y="1775113"/>
            <a:ext cx="2661129" cy="29706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(b) Non-orthogonal to NR/LTE</a:t>
            </a:r>
          </a:p>
        </p:txBody>
      </p:sp>
      <p:sp>
        <p:nvSpPr>
          <p:cNvPr id="5" name="Rectangle: Diagonal Corners Rounded 5">
            <a:extLst>
              <a:ext uri="{FF2B5EF4-FFF2-40B4-BE49-F238E27FC236}">
                <a16:creationId xmlns:a16="http://schemas.microsoft.com/office/drawing/2014/main" id="{9254127A-6113-487F-9AE2-C83142119675}"/>
              </a:ext>
            </a:extLst>
          </p:cNvPr>
          <p:cNvSpPr/>
          <p:nvPr/>
        </p:nvSpPr>
        <p:spPr>
          <a:xfrm>
            <a:off x="3677646" y="1478048"/>
            <a:ext cx="2168696" cy="297065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(a) Orthogonal to NR/LTE</a:t>
            </a:r>
          </a:p>
        </p:txBody>
      </p:sp>
      <p:sp>
        <p:nvSpPr>
          <p:cNvPr id="6" name="Rectangle: Diagonal Corners Rounded 6">
            <a:extLst>
              <a:ext uri="{FF2B5EF4-FFF2-40B4-BE49-F238E27FC236}">
                <a16:creationId xmlns:a16="http://schemas.microsoft.com/office/drawing/2014/main" id="{45E066B0-F1B3-4DBA-BD32-7351440B1A18}"/>
              </a:ext>
            </a:extLst>
          </p:cNvPr>
          <p:cNvSpPr/>
          <p:nvPr/>
        </p:nvSpPr>
        <p:spPr>
          <a:xfrm>
            <a:off x="4030759" y="2170019"/>
            <a:ext cx="1462468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OOK-1, OOK-4</a:t>
            </a:r>
          </a:p>
        </p:txBody>
      </p:sp>
      <p:sp>
        <p:nvSpPr>
          <p:cNvPr id="7" name="Rectangle: Diagonal Corners Rounded 7">
            <a:extLst>
              <a:ext uri="{FF2B5EF4-FFF2-40B4-BE49-F238E27FC236}">
                <a16:creationId xmlns:a16="http://schemas.microsoft.com/office/drawing/2014/main" id="{E2AE663C-74BE-4A46-B17E-AE7F2A42821C}"/>
              </a:ext>
            </a:extLst>
          </p:cNvPr>
          <p:cNvSpPr/>
          <p:nvPr/>
        </p:nvSpPr>
        <p:spPr>
          <a:xfrm>
            <a:off x="7853544" y="2170019"/>
            <a:ext cx="1175755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OOK, BPSK</a:t>
            </a:r>
          </a:p>
        </p:txBody>
      </p:sp>
      <p:sp>
        <p:nvSpPr>
          <p:cNvPr id="8" name="Rectangle: Diagonal Corners Rounded 8">
            <a:extLst>
              <a:ext uri="{FF2B5EF4-FFF2-40B4-BE49-F238E27FC236}">
                <a16:creationId xmlns:a16="http://schemas.microsoft.com/office/drawing/2014/main" id="{FEEDBF6C-F140-4E27-B138-40C386CB275C}"/>
              </a:ext>
            </a:extLst>
          </p:cNvPr>
          <p:cNvSpPr/>
          <p:nvPr/>
        </p:nvSpPr>
        <p:spPr>
          <a:xfrm>
            <a:off x="9128029" y="2138187"/>
            <a:ext cx="665415" cy="29706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MSK</a:t>
            </a:r>
          </a:p>
        </p:txBody>
      </p:sp>
      <p:sp>
        <p:nvSpPr>
          <p:cNvPr id="9" name="Rectangle: Diagonal Corners Rounded 9">
            <a:extLst>
              <a:ext uri="{FF2B5EF4-FFF2-40B4-BE49-F238E27FC236}">
                <a16:creationId xmlns:a16="http://schemas.microsoft.com/office/drawing/2014/main" id="{FAC49F4C-6E91-41FC-AE39-F85762C8C859}"/>
              </a:ext>
            </a:extLst>
          </p:cNvPr>
          <p:cNvSpPr/>
          <p:nvPr/>
        </p:nvSpPr>
        <p:spPr>
          <a:xfrm>
            <a:off x="3200499" y="2583785"/>
            <a:ext cx="893927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TDMA</a:t>
            </a:r>
          </a:p>
        </p:txBody>
      </p:sp>
      <p:sp>
        <p:nvSpPr>
          <p:cNvPr id="10" name="Rectangle: Diagonal Corners Rounded 10">
            <a:extLst>
              <a:ext uri="{FF2B5EF4-FFF2-40B4-BE49-F238E27FC236}">
                <a16:creationId xmlns:a16="http://schemas.microsoft.com/office/drawing/2014/main" id="{2E77AD76-DF28-44B4-92D5-7553ED4B395A}"/>
              </a:ext>
            </a:extLst>
          </p:cNvPr>
          <p:cNvSpPr/>
          <p:nvPr/>
        </p:nvSpPr>
        <p:spPr>
          <a:xfrm>
            <a:off x="4094427" y="2546875"/>
            <a:ext cx="2490766" cy="29706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FDMA (only for 2b IF/ZIF </a:t>
            </a:r>
            <a:r>
              <a:rPr lang="en-US" sz="1399" dirty="0" err="1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rx</a:t>
            </a: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1" name="Rectangle: Diagonal Corners Rounded 11">
            <a:extLst>
              <a:ext uri="{FF2B5EF4-FFF2-40B4-BE49-F238E27FC236}">
                <a16:creationId xmlns:a16="http://schemas.microsoft.com/office/drawing/2014/main" id="{FD9C1BA0-6999-4307-8FCD-ED2087A40096}"/>
              </a:ext>
            </a:extLst>
          </p:cNvPr>
          <p:cNvSpPr/>
          <p:nvPr/>
        </p:nvSpPr>
        <p:spPr>
          <a:xfrm>
            <a:off x="7708820" y="2587593"/>
            <a:ext cx="1419208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TDMA, FDMA</a:t>
            </a:r>
          </a:p>
        </p:txBody>
      </p:sp>
      <p:sp>
        <p:nvSpPr>
          <p:cNvPr id="12" name="Rectangle: Diagonal Corners Rounded 12">
            <a:extLst>
              <a:ext uri="{FF2B5EF4-FFF2-40B4-BE49-F238E27FC236}">
                <a16:creationId xmlns:a16="http://schemas.microsoft.com/office/drawing/2014/main" id="{9E044B4C-3C01-4CF3-8CDA-E0503B97090C}"/>
              </a:ext>
            </a:extLst>
          </p:cNvPr>
          <p:cNvSpPr/>
          <p:nvPr/>
        </p:nvSpPr>
        <p:spPr>
          <a:xfrm>
            <a:off x="9128028" y="2550683"/>
            <a:ext cx="776937" cy="29706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CDMA</a:t>
            </a:r>
          </a:p>
        </p:txBody>
      </p:sp>
      <p:sp>
        <p:nvSpPr>
          <p:cNvPr id="13" name="Rectangle: Diagonal Corners Rounded 13">
            <a:extLst>
              <a:ext uri="{FF2B5EF4-FFF2-40B4-BE49-F238E27FC236}">
                <a16:creationId xmlns:a16="http://schemas.microsoft.com/office/drawing/2014/main" id="{F27DF55F-3D0A-4E8A-A126-BF83D74ECA15}"/>
              </a:ext>
            </a:extLst>
          </p:cNvPr>
          <p:cNvSpPr/>
          <p:nvPr/>
        </p:nvSpPr>
        <p:spPr>
          <a:xfrm>
            <a:off x="2959489" y="2981679"/>
            <a:ext cx="1134937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Manchester</a:t>
            </a:r>
          </a:p>
        </p:txBody>
      </p:sp>
      <p:sp>
        <p:nvSpPr>
          <p:cNvPr id="14" name="Rectangle: Diagonal Corners Rounded 14">
            <a:extLst>
              <a:ext uri="{FF2B5EF4-FFF2-40B4-BE49-F238E27FC236}">
                <a16:creationId xmlns:a16="http://schemas.microsoft.com/office/drawing/2014/main" id="{8394C84B-0DEE-491C-863C-164D642C5A4C}"/>
              </a:ext>
            </a:extLst>
          </p:cNvPr>
          <p:cNvSpPr/>
          <p:nvPr/>
        </p:nvSpPr>
        <p:spPr>
          <a:xfrm>
            <a:off x="4094426" y="2959277"/>
            <a:ext cx="2582171" cy="29706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Pulse-interval encoding PIE</a:t>
            </a:r>
          </a:p>
        </p:txBody>
      </p:sp>
      <p:sp>
        <p:nvSpPr>
          <p:cNvPr id="15" name="Rectangle: Diagonal Corners Rounded 15">
            <a:extLst>
              <a:ext uri="{FF2B5EF4-FFF2-40B4-BE49-F238E27FC236}">
                <a16:creationId xmlns:a16="http://schemas.microsoft.com/office/drawing/2014/main" id="{8727CFBF-E0EA-46A1-9495-732288AB4E73}"/>
              </a:ext>
            </a:extLst>
          </p:cNvPr>
          <p:cNvSpPr/>
          <p:nvPr/>
        </p:nvSpPr>
        <p:spPr>
          <a:xfrm>
            <a:off x="7993091" y="2981679"/>
            <a:ext cx="1134937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Manchester</a:t>
            </a:r>
          </a:p>
        </p:txBody>
      </p:sp>
      <p:sp>
        <p:nvSpPr>
          <p:cNvPr id="16" name="Rectangle: Diagonal Corners Rounded 16">
            <a:extLst>
              <a:ext uri="{FF2B5EF4-FFF2-40B4-BE49-F238E27FC236}">
                <a16:creationId xmlns:a16="http://schemas.microsoft.com/office/drawing/2014/main" id="{45208B60-1D26-47E4-ABF1-625A9EED6430}"/>
              </a:ext>
            </a:extLst>
          </p:cNvPr>
          <p:cNvSpPr/>
          <p:nvPr/>
        </p:nvSpPr>
        <p:spPr>
          <a:xfrm>
            <a:off x="9128028" y="2959277"/>
            <a:ext cx="1134937" cy="297065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Miller</a:t>
            </a:r>
          </a:p>
        </p:txBody>
      </p:sp>
      <p:sp>
        <p:nvSpPr>
          <p:cNvPr id="17" name="Rectangle: Diagonal Corners Rounded 17">
            <a:extLst>
              <a:ext uri="{FF2B5EF4-FFF2-40B4-BE49-F238E27FC236}">
                <a16:creationId xmlns:a16="http://schemas.microsoft.com/office/drawing/2014/main" id="{0EDA422A-EC1A-4CE6-86DA-5E75F4A6B0CA}"/>
              </a:ext>
            </a:extLst>
          </p:cNvPr>
          <p:cNvSpPr/>
          <p:nvPr/>
        </p:nvSpPr>
        <p:spPr>
          <a:xfrm>
            <a:off x="4260627" y="3393043"/>
            <a:ext cx="1002729" cy="240919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</a:pPr>
            <a:r>
              <a:rPr lang="en-US" sz="1399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None</a:t>
            </a:r>
            <a:endParaRPr lang="en-US" sz="1399" dirty="0">
              <a:solidFill>
                <a:srgbClr val="1D1D1A"/>
              </a:solidFill>
              <a:latin typeface="Arial" panose="020B0604020202020204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8" name="Rectangle: Diagonal Corners Rounded 20">
            <a:extLst>
              <a:ext uri="{FF2B5EF4-FFF2-40B4-BE49-F238E27FC236}">
                <a16:creationId xmlns:a16="http://schemas.microsoft.com/office/drawing/2014/main" id="{30DE53B0-8870-4846-B0CE-4043ED39EFC7}"/>
              </a:ext>
            </a:extLst>
          </p:cNvPr>
          <p:cNvSpPr/>
          <p:nvPr/>
        </p:nvSpPr>
        <p:spPr>
          <a:xfrm>
            <a:off x="8480875" y="3371155"/>
            <a:ext cx="1782090" cy="250905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convolutional code</a:t>
            </a:r>
          </a:p>
        </p:txBody>
      </p:sp>
      <p:sp>
        <p:nvSpPr>
          <p:cNvPr id="19" name="Rectangle: Diagonal Corners Rounded 21">
            <a:extLst>
              <a:ext uri="{FF2B5EF4-FFF2-40B4-BE49-F238E27FC236}">
                <a16:creationId xmlns:a16="http://schemas.microsoft.com/office/drawing/2014/main" id="{BC8066D2-65ED-4A75-86B8-CE8FFECFCDBF}"/>
              </a:ext>
            </a:extLst>
          </p:cNvPr>
          <p:cNvSpPr/>
          <p:nvPr/>
        </p:nvSpPr>
        <p:spPr>
          <a:xfrm>
            <a:off x="2923554" y="4644749"/>
            <a:ext cx="4296001" cy="542791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Direction 2: Reader can provide information to device indicating (un)availability times</a:t>
            </a:r>
          </a:p>
        </p:txBody>
      </p:sp>
      <p:sp>
        <p:nvSpPr>
          <p:cNvPr id="20" name="Rectangle: Diagonal Corners Rounded 22">
            <a:extLst>
              <a:ext uri="{FF2B5EF4-FFF2-40B4-BE49-F238E27FC236}">
                <a16:creationId xmlns:a16="http://schemas.microsoft.com/office/drawing/2014/main" id="{EB7E2303-4008-499C-BBA6-D2436062A3DD}"/>
              </a:ext>
            </a:extLst>
          </p:cNvPr>
          <p:cNvSpPr/>
          <p:nvPr/>
        </p:nvSpPr>
        <p:spPr>
          <a:xfrm>
            <a:off x="2923554" y="4158837"/>
            <a:ext cx="4296002" cy="470677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Direction 1: Reader does not provide information to device indicating (un)availability time</a:t>
            </a:r>
          </a:p>
        </p:txBody>
      </p:sp>
      <p:sp>
        <p:nvSpPr>
          <p:cNvPr id="21" name="Rectangle: Diagonal Corners Rounded 23">
            <a:extLst>
              <a:ext uri="{FF2B5EF4-FFF2-40B4-BE49-F238E27FC236}">
                <a16:creationId xmlns:a16="http://schemas.microsoft.com/office/drawing/2014/main" id="{024A90D4-525A-43F5-B9DD-5DCBA50216D0}"/>
              </a:ext>
            </a:extLst>
          </p:cNvPr>
          <p:cNvSpPr/>
          <p:nvPr/>
        </p:nvSpPr>
        <p:spPr>
          <a:xfrm>
            <a:off x="7231388" y="4176685"/>
            <a:ext cx="3455750" cy="399106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100" i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(e.g.: Reader schedules paging messages with sufficient frequency for device to </a:t>
            </a:r>
            <a:r>
              <a:rPr lang="en-US" sz="1100" i="1" dirty="0" err="1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rx</a:t>
            </a:r>
            <a:r>
              <a:rPr lang="en-US" sz="1100" i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. while charged)</a:t>
            </a:r>
          </a:p>
        </p:txBody>
      </p:sp>
      <p:sp>
        <p:nvSpPr>
          <p:cNvPr id="22" name="Rectangle: Diagonal Corners Rounded 24">
            <a:extLst>
              <a:ext uri="{FF2B5EF4-FFF2-40B4-BE49-F238E27FC236}">
                <a16:creationId xmlns:a16="http://schemas.microsoft.com/office/drawing/2014/main" id="{3F40D33A-6100-4C5C-B993-C693B0294DA0}"/>
              </a:ext>
            </a:extLst>
          </p:cNvPr>
          <p:cNvSpPr/>
          <p:nvPr/>
        </p:nvSpPr>
        <p:spPr>
          <a:xfrm>
            <a:off x="7231388" y="4716590"/>
            <a:ext cx="3455750" cy="399106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100" i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(e.g.: Reader transmits message containing an indication of how long until next paging message)</a:t>
            </a:r>
          </a:p>
        </p:txBody>
      </p:sp>
      <p:sp>
        <p:nvSpPr>
          <p:cNvPr id="23" name="Rectangle: Diagonal Corners Rounded 33">
            <a:extLst>
              <a:ext uri="{FF2B5EF4-FFF2-40B4-BE49-F238E27FC236}">
                <a16:creationId xmlns:a16="http://schemas.microsoft.com/office/drawing/2014/main" id="{D5B8C0B3-D2BE-4C3D-9551-DE9C9910B39A}"/>
              </a:ext>
            </a:extLst>
          </p:cNvPr>
          <p:cNvSpPr/>
          <p:nvPr/>
        </p:nvSpPr>
        <p:spPr>
          <a:xfrm>
            <a:off x="3794627" y="5593869"/>
            <a:ext cx="5469024" cy="542791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Solution 2: Reader successfully receives response from device &amp; uses measurement at reader to decide proximity </a:t>
            </a:r>
          </a:p>
        </p:txBody>
      </p:sp>
      <p:sp>
        <p:nvSpPr>
          <p:cNvPr id="24" name="Rectangle: Diagonal Corners Rounded 34">
            <a:extLst>
              <a:ext uri="{FF2B5EF4-FFF2-40B4-BE49-F238E27FC236}">
                <a16:creationId xmlns:a16="http://schemas.microsoft.com/office/drawing/2014/main" id="{552A8D8A-D795-425D-9CFD-E64B5C6B37E5}"/>
              </a:ext>
            </a:extLst>
          </p:cNvPr>
          <p:cNvSpPr/>
          <p:nvPr/>
        </p:nvSpPr>
        <p:spPr>
          <a:xfrm>
            <a:off x="3895136" y="5285970"/>
            <a:ext cx="5232893" cy="296991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Solution 1: Reader successfully receives response from device</a:t>
            </a:r>
          </a:p>
        </p:txBody>
      </p:sp>
      <p:sp>
        <p:nvSpPr>
          <p:cNvPr id="25" name="Rectangle: Diagonal Corners Rounded 35">
            <a:extLst>
              <a:ext uri="{FF2B5EF4-FFF2-40B4-BE49-F238E27FC236}">
                <a16:creationId xmlns:a16="http://schemas.microsoft.com/office/drawing/2014/main" id="{FD919E37-F9ED-46E1-9194-2B377949E26A}"/>
              </a:ext>
            </a:extLst>
          </p:cNvPr>
          <p:cNvSpPr/>
          <p:nvPr/>
        </p:nvSpPr>
        <p:spPr>
          <a:xfrm>
            <a:off x="3241500" y="3753739"/>
            <a:ext cx="4125512" cy="291178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PRDCH &amp; PDRCH are the only physical channels</a:t>
            </a:r>
          </a:p>
        </p:txBody>
      </p:sp>
      <p:sp>
        <p:nvSpPr>
          <p:cNvPr id="26" name="Rectangle: Diagonal Corners Rounded 28">
            <a:extLst>
              <a:ext uri="{FF2B5EF4-FFF2-40B4-BE49-F238E27FC236}">
                <a16:creationId xmlns:a16="http://schemas.microsoft.com/office/drawing/2014/main" id="{ABEE055D-C399-43D7-9FD4-02A00D5ADAAB}"/>
              </a:ext>
            </a:extLst>
          </p:cNvPr>
          <p:cNvSpPr/>
          <p:nvPr/>
        </p:nvSpPr>
        <p:spPr>
          <a:xfrm>
            <a:off x="7938288" y="3363171"/>
            <a:ext cx="527911" cy="291178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LTE</a:t>
            </a:r>
          </a:p>
        </p:txBody>
      </p:sp>
      <p:sp>
        <p:nvSpPr>
          <p:cNvPr id="27" name="Rectangle: Diagonal Corners Rounded 32">
            <a:extLst>
              <a:ext uri="{FF2B5EF4-FFF2-40B4-BE49-F238E27FC236}">
                <a16:creationId xmlns:a16="http://schemas.microsoft.com/office/drawing/2014/main" id="{CAED51E2-525F-4443-8D02-24E4B2A6B904}"/>
              </a:ext>
            </a:extLst>
          </p:cNvPr>
          <p:cNvSpPr/>
          <p:nvPr/>
        </p:nvSpPr>
        <p:spPr>
          <a:xfrm>
            <a:off x="7367012" y="3754156"/>
            <a:ext cx="3072971" cy="291178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with pre/mid/</a:t>
            </a:r>
            <a:r>
              <a:rPr lang="en-US" sz="1399" dirty="0" err="1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postambles</a:t>
            </a: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 as needed</a:t>
            </a:r>
          </a:p>
        </p:txBody>
      </p:sp>
      <p:sp>
        <p:nvSpPr>
          <p:cNvPr id="28" name="Rectangle: Diagonal Corners Rounded 29">
            <a:extLst>
              <a:ext uri="{FF2B5EF4-FFF2-40B4-BE49-F238E27FC236}">
                <a16:creationId xmlns:a16="http://schemas.microsoft.com/office/drawing/2014/main" id="{CE41279A-30A5-45B7-9A1A-4183A555602B}"/>
              </a:ext>
            </a:extLst>
          </p:cNvPr>
          <p:cNvSpPr/>
          <p:nvPr/>
        </p:nvSpPr>
        <p:spPr>
          <a:xfrm>
            <a:off x="1407641" y="6360540"/>
            <a:ext cx="2668305" cy="260154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From RAN1 recommendation</a:t>
            </a:r>
          </a:p>
        </p:txBody>
      </p:sp>
      <p:sp>
        <p:nvSpPr>
          <p:cNvPr id="29" name="Rectangle: Diagonal Corners Rounded 30">
            <a:extLst>
              <a:ext uri="{FF2B5EF4-FFF2-40B4-BE49-F238E27FC236}">
                <a16:creationId xmlns:a16="http://schemas.microsoft.com/office/drawing/2014/main" id="{623E5D5B-A39C-43AA-B566-5BBE1D0E1AE0}"/>
              </a:ext>
            </a:extLst>
          </p:cNvPr>
          <p:cNvSpPr/>
          <p:nvPr/>
        </p:nvSpPr>
        <p:spPr>
          <a:xfrm>
            <a:off x="4225782" y="6330591"/>
            <a:ext cx="3603207" cy="296991"/>
          </a:xfrm>
          <a:prstGeom prst="round2DiagRect">
            <a:avLst>
              <a:gd name="adj1" fmla="val 44872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86" tIns="35986" rIns="35986" bIns="359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1104" lvl="1" algn="ctr" defTabSz="1186848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tabLst>
                <a:tab pos="1207122" algn="ctr"/>
              </a:tabLst>
              <a:defRPr/>
            </a:pPr>
            <a:r>
              <a:rPr lang="en-US" sz="1399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Huawei view on minimum necessary scope</a:t>
            </a:r>
          </a:p>
        </p:txBody>
      </p:sp>
    </p:spTree>
    <p:extLst>
      <p:ext uri="{BB962C8B-B14F-4D97-AF65-F5344CB8AC3E}">
        <p14:creationId xmlns:p14="http://schemas.microsoft.com/office/powerpoint/2010/main" val="3508036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3.xml><?xml version="1.0" encoding="utf-8"?>
<a:theme xmlns:a="http://schemas.openxmlformats.org/drawingml/2006/main" name="A-IoT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5175</TotalTime>
  <Words>1686</Words>
  <Application>Microsoft Office PowerPoint</Application>
  <PresentationFormat>Widescreen</PresentationFormat>
  <Paragraphs>243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.AppleSystemUIFont</vt:lpstr>
      <vt:lpstr>微软雅黑</vt:lpstr>
      <vt:lpstr>微软雅黑</vt:lpstr>
      <vt:lpstr>Arial</vt:lpstr>
      <vt:lpstr>Calibri</vt:lpstr>
      <vt:lpstr>Calibri Light</vt:lpstr>
      <vt:lpstr>Courier New</vt:lpstr>
      <vt:lpstr>Times New Roman</vt:lpstr>
      <vt:lpstr>Wingdings</vt:lpstr>
      <vt:lpstr>Office 主题</vt:lpstr>
      <vt:lpstr>封面页_图片版 </vt:lpstr>
      <vt:lpstr>A-IoT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introduction of new UE categories with 1 Rx based on Category 3 and 4 for LTE</dc:title>
  <dc:creator>david.mazzarese@huawei.com</dc:creator>
  <cp:lastModifiedBy>Matthew Webb-119r2</cp:lastModifiedBy>
  <cp:revision>460</cp:revision>
  <cp:lastPrinted>2021-11-24T01:19:34Z</cp:lastPrinted>
  <dcterms:created xsi:type="dcterms:W3CDTF">2021-06-07T12:07:22Z</dcterms:created>
  <dcterms:modified xsi:type="dcterms:W3CDTF">2024-12-03T14:24:58Z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(3)YYNwNokR0Bhg+qQr17Oz3WaNwfkVeLjzzWlTFVxYIcrds/WV314ERloYB0FototA4AFjASv3
D6Rg6SbSHXJuKcX/wdNw7/+Jk4++dgxOXTqnmpsCyBg9J/mqHS2R4+oxvKjRSa3SGlNVcON0
rdg0mE+LwzSh+Mfhw1vF/lm21NSvWHL6syFu/2RNj4NjOnS1zmk619ZxdO8BNyXDDVbZVMT0
mAZW3l1XwN4hRgzQwC</vt:lpwstr>
  </property>
  <property fmtid="{D5CDD505-2E9C-101B-9397-08002B2CF9AE}" pid="3" name="_2015_ms_pID_7253431">
    <vt:lpwstr>33kTIw5jEI8voFQnr1Yq6E1+vqoM4aKvufaKOdC5g73iy0SxA2PQJC
JaB2t0Vupbu0uSoruFna5znUKmhAVD+fm/P/3iJ0pjXugh4IOMuB7sfZ/THlHLy5i5xJ8pQJ
ALkUdbVXxU/LldXVbR0njzFKmc3TCo4jYZbfdWeqghSf/feZ9N6k/9U32/PnooaY4/TCgtmF
vu5eHQuAyIaXA+RK5I37eXDEO8eOiES+9S73</vt:lpwstr>
  </property>
  <property fmtid="{D5CDD505-2E9C-101B-9397-08002B2CF9AE}" pid="4" name="_2015_ms_pID_7253432">
    <vt:lpwstr>Pw==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1733111348</vt:lpwstr>
  </property>
</Properties>
</file>